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1" r:id="rId3"/>
    <p:sldId id="262" r:id="rId4"/>
    <p:sldId id="260" r:id="rId5"/>
    <p:sldId id="264" r:id="rId6"/>
    <p:sldId id="263" r:id="rId7"/>
    <p:sldId id="265" r:id="rId8"/>
    <p:sldId id="266" r:id="rId9"/>
    <p:sldId id="267" r:id="rId10"/>
    <p:sldId id="25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58" r:id="rId28"/>
    <p:sldId id="285" r:id="rId29"/>
    <p:sldId id="284" r:id="rId30"/>
    <p:sldId id="287" r:id="rId31"/>
    <p:sldId id="288" r:id="rId32"/>
    <p:sldId id="289" r:id="rId33"/>
    <p:sldId id="286" r:id="rId34"/>
    <p:sldId id="290" r:id="rId35"/>
    <p:sldId id="291" r:id="rId36"/>
    <p:sldId id="292" r:id="rId37"/>
    <p:sldId id="259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FF0000"/>
    <a:srgbClr val="00FFFF"/>
    <a:srgbClr val="33CC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13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.utpa@outlook.com" userId="f745662403d38070" providerId="LiveId" clId="{78B77FB0-DD4A-4EDD-A21B-0616F58328D5}"/>
    <pc:docChg chg="modSld">
      <pc:chgData name="chen.utpa@outlook.com" userId="f745662403d38070" providerId="LiveId" clId="{78B77FB0-DD4A-4EDD-A21B-0616F58328D5}" dt="2020-06-21T17:53:00.927" v="1" actId="20577"/>
      <pc:docMkLst>
        <pc:docMk/>
      </pc:docMkLst>
      <pc:sldChg chg="modSp">
        <pc:chgData name="chen.utpa@outlook.com" userId="f745662403d38070" providerId="LiveId" clId="{78B77FB0-DD4A-4EDD-A21B-0616F58328D5}" dt="2020-06-21T17:53:00.927" v="1" actId="20577"/>
        <pc:sldMkLst>
          <pc:docMk/>
          <pc:sldMk cId="0" sldId="257"/>
        </pc:sldMkLst>
        <pc:spChg chg="mod">
          <ac:chgData name="chen.utpa@outlook.com" userId="f745662403d38070" providerId="LiveId" clId="{78B77FB0-DD4A-4EDD-A21B-0616F58328D5}" dt="2020-06-21T17:53:00.927" v="1" actId="20577"/>
          <ac:spMkLst>
            <pc:docMk/>
            <pc:sldMk cId="0" sldId="257"/>
            <ac:spMk id="2970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230F9E6-CB39-4A31-9CF3-E6E4B3A5E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38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AEF36E-D3B1-4428-8295-8D92695FD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6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6FCAC-8DB3-4298-87E6-7F4C97DDFFB8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082C4-FC0F-4065-981F-F2FA25AC1438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95A0F-A1F9-494C-9C9D-FC206EB47E5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30AC8-9C5E-468A-91A7-4764115EEF1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B1D2C-5768-45AE-B840-DCF3D41BA53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64BB3-8331-4EC0-94C0-0106F2EA1083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949DF-0ACB-4204-A38F-79451E46514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D4D-719A-4B1A-8A28-89DEF55406B7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A44BE-E827-4C87-B24F-B313CB154AE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8D38-C487-4924-91CA-DCB2F083ACC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9F496-391B-4DAD-BFD4-8B89E11D4F11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21FFA04C-CEF2-4A8A-95FE-05CD5BFF9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vvysearch.com/" TargetMode="External"/><Relationship Id="rId2" Type="http://schemas.openxmlformats.org/officeDocument/2006/relationships/hyperlink" Target="http://www.metacrawl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gpile.com/" TargetMode="External"/><Relationship Id="rId4" Type="http://schemas.openxmlformats.org/officeDocument/2006/relationships/hyperlink" Target="http://www.dogpile.com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A4562BF-43F2-4A0B-84A7-2CB66B2362F9}" type="slidenum">
              <a:rPr lang="en-US" altLang="en-US" sz="1200" smtClean="0">
                <a:latin typeface="Helvetica" pitchFamily="34" charset="0"/>
              </a:rPr>
              <a:pPr eaLnBrk="1" hangingPunct="1"/>
              <a:t>1</a:t>
            </a:fld>
            <a:endParaRPr lang="en-US" altLang="en-US" sz="120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Web Search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Advances &amp; </a:t>
            </a:r>
          </a:p>
          <a:p>
            <a:pPr eaLnBrk="1" hangingPunct="1"/>
            <a:r>
              <a:rPr lang="en-US" altLang="en-US"/>
              <a:t>Link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348753D-976D-4C53-8C62-3BFC34DB72CD}" type="slidenum">
              <a:rPr lang="en-US" altLang="en-US" sz="1200" smtClean="0">
                <a:latin typeface="Helvetica" pitchFamily="34" charset="0"/>
              </a:rPr>
              <a:pPr eaLnBrk="1" hangingPunct="1"/>
              <a:t>10</a:t>
            </a:fld>
            <a:endParaRPr lang="en-US" altLang="en-US" sz="120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Hubs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Hubs </a:t>
            </a:r>
            <a:r>
              <a:rPr lang="en-US" altLang="en-US" dirty="0"/>
              <a:t>are index pages that provide lots of useful links to relevant content pages (topic authorities).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F7CF1B1-5D81-4ED1-8AF3-27EC4D306CB1}" type="slidenum">
              <a:rPr lang="en-US" altLang="en-US" sz="1200" smtClean="0">
                <a:latin typeface="Helvetica" pitchFamily="34" charset="0"/>
              </a:rPr>
              <a:pPr eaLnBrk="1" hangingPunct="1"/>
              <a:t>11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developed by Kleinberg in 1998.</a:t>
            </a:r>
          </a:p>
          <a:p>
            <a:pPr eaLnBrk="1" hangingPunct="1"/>
            <a:r>
              <a:rPr lang="en-US" altLang="en-US"/>
              <a:t>Attempts to computationally determine hubs and authorities on a particular topic through analysis of a relevant subgraph of the web.</a:t>
            </a:r>
          </a:p>
          <a:p>
            <a:pPr eaLnBrk="1" hangingPunct="1"/>
            <a:r>
              <a:rPr lang="en-US" altLang="en-US"/>
              <a:t>Based on mutually recursive facts:</a:t>
            </a:r>
          </a:p>
          <a:p>
            <a:pPr lvl="1" eaLnBrk="1" hangingPunct="1"/>
            <a:r>
              <a:rPr lang="en-US" altLang="en-US"/>
              <a:t>Hubs point to lots of authorities.</a:t>
            </a:r>
          </a:p>
          <a:p>
            <a:pPr lvl="1" eaLnBrk="1" hangingPunct="1"/>
            <a:r>
              <a:rPr lang="en-US" altLang="en-US"/>
              <a:t>Authorities are pointed to by lots of hubs.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8286288-7C46-4E1A-88E4-9CE9F3782621}" type="slidenum">
              <a:rPr lang="en-US" altLang="en-US" sz="1200" smtClean="0">
                <a:latin typeface="Helvetica" pitchFamily="34" charset="0"/>
              </a:rPr>
              <a:pPr eaLnBrk="1" hangingPunct="1"/>
              <a:t>12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Hubs and Authorities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Together they tend to form a bipartite graph:</a:t>
            </a:r>
          </a:p>
        </p:txBody>
      </p:sp>
      <p:grpSp>
        <p:nvGrpSpPr>
          <p:cNvPr id="31749" name="Group 29"/>
          <p:cNvGrpSpPr>
            <a:grpSpLocks/>
          </p:cNvGrpSpPr>
          <p:nvPr/>
        </p:nvGrpSpPr>
        <p:grpSpPr bwMode="auto">
          <a:xfrm>
            <a:off x="3444875" y="2952750"/>
            <a:ext cx="1752600" cy="1771650"/>
            <a:chOff x="1728" y="1536"/>
            <a:chExt cx="1104" cy="1116"/>
          </a:xfrm>
        </p:grpSpPr>
        <p:sp>
          <p:nvSpPr>
            <p:cNvPr id="31752" name="Oval 5"/>
            <p:cNvSpPr>
              <a:spLocks noChangeArrowheads="1"/>
            </p:cNvSpPr>
            <p:nvPr/>
          </p:nvSpPr>
          <p:spPr bwMode="auto">
            <a:xfrm>
              <a:off x="1728" y="153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3" name="Oval 6"/>
            <p:cNvSpPr>
              <a:spLocks noChangeArrowheads="1"/>
            </p:cNvSpPr>
            <p:nvPr/>
          </p:nvSpPr>
          <p:spPr bwMode="auto">
            <a:xfrm>
              <a:off x="1728" y="18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4" name="Oval 7"/>
            <p:cNvSpPr>
              <a:spLocks noChangeArrowheads="1"/>
            </p:cNvSpPr>
            <p:nvPr/>
          </p:nvSpPr>
          <p:spPr bwMode="auto">
            <a:xfrm>
              <a:off x="1728" y="218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5" name="Oval 8"/>
            <p:cNvSpPr>
              <a:spLocks noChangeArrowheads="1"/>
            </p:cNvSpPr>
            <p:nvPr/>
          </p:nvSpPr>
          <p:spPr bwMode="auto">
            <a:xfrm>
              <a:off x="1728" y="2508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6" name="Oval 9"/>
            <p:cNvSpPr>
              <a:spLocks noChangeArrowheads="1"/>
            </p:cNvSpPr>
            <p:nvPr/>
          </p:nvSpPr>
          <p:spPr bwMode="auto">
            <a:xfrm>
              <a:off x="2688" y="153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7" name="Oval 11"/>
            <p:cNvSpPr>
              <a:spLocks noChangeArrowheads="1"/>
            </p:cNvSpPr>
            <p:nvPr/>
          </p:nvSpPr>
          <p:spPr bwMode="auto">
            <a:xfrm>
              <a:off x="2688" y="184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8" name="Oval 12"/>
            <p:cNvSpPr>
              <a:spLocks noChangeArrowheads="1"/>
            </p:cNvSpPr>
            <p:nvPr/>
          </p:nvSpPr>
          <p:spPr bwMode="auto">
            <a:xfrm>
              <a:off x="2688" y="2148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9" name="Oval 13"/>
            <p:cNvSpPr>
              <a:spLocks noChangeArrowheads="1"/>
            </p:cNvSpPr>
            <p:nvPr/>
          </p:nvSpPr>
          <p:spPr bwMode="auto">
            <a:xfrm>
              <a:off x="2688" y="245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60" name="Line 15"/>
            <p:cNvSpPr>
              <a:spLocks noChangeShapeType="1"/>
            </p:cNvSpPr>
            <p:nvPr/>
          </p:nvSpPr>
          <p:spPr bwMode="auto">
            <a:xfrm>
              <a:off x="1862" y="1641"/>
              <a:ext cx="826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1" name="Line 16"/>
            <p:cNvSpPr>
              <a:spLocks noChangeShapeType="1"/>
            </p:cNvSpPr>
            <p:nvPr/>
          </p:nvSpPr>
          <p:spPr bwMode="auto">
            <a:xfrm>
              <a:off x="1862" y="1602"/>
              <a:ext cx="837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854" y="1570"/>
              <a:ext cx="845" cy="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 flipV="1">
              <a:off x="1862" y="1641"/>
              <a:ext cx="837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 flipV="1">
              <a:off x="1854" y="1907"/>
              <a:ext cx="85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1854" y="1965"/>
              <a:ext cx="837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V="1">
              <a:off x="1846" y="1957"/>
              <a:ext cx="86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1854" y="2241"/>
              <a:ext cx="837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1846" y="2288"/>
              <a:ext cx="876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 flipV="1">
              <a:off x="1862" y="2257"/>
              <a:ext cx="86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1807" y="1641"/>
              <a:ext cx="915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1823" y="2558"/>
              <a:ext cx="891" cy="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823" y="1988"/>
              <a:ext cx="891" cy="4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1750" name="Text Box 30"/>
          <p:cNvSpPr txBox="1">
            <a:spLocks noChangeArrowheads="1"/>
          </p:cNvSpPr>
          <p:nvPr/>
        </p:nvSpPr>
        <p:spPr bwMode="auto">
          <a:xfrm>
            <a:off x="3205163" y="25558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Hubs </a:t>
            </a:r>
          </a:p>
        </p:txBody>
      </p:sp>
      <p:sp>
        <p:nvSpPr>
          <p:cNvPr id="31751" name="Text Box 31"/>
          <p:cNvSpPr txBox="1">
            <a:spLocks noChangeArrowheads="1"/>
          </p:cNvSpPr>
          <p:nvPr/>
        </p:nvSpPr>
        <p:spPr bwMode="auto">
          <a:xfrm>
            <a:off x="4362450" y="2555875"/>
            <a:ext cx="132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Authorities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9EF2014-E51C-40B2-82C5-19E68ADC78D9}" type="slidenum">
              <a:rPr lang="en-US" altLang="en-US" sz="1200" smtClean="0">
                <a:latin typeface="Helvetica" pitchFamily="34" charset="0"/>
              </a:rPr>
              <a:pPr eaLnBrk="1" hangingPunct="1"/>
              <a:t>13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HITS Algorithm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Computes hubs and authorities for a particular topic specified by a normal query.</a:t>
            </a:r>
          </a:p>
          <a:p>
            <a:pPr eaLnBrk="1" hangingPunct="1"/>
            <a:r>
              <a:rPr lang="en-US" altLang="en-US"/>
              <a:t>First determines a set of relevant pages for the query called the </a:t>
            </a:r>
            <a:r>
              <a:rPr lang="en-US" altLang="en-US" i="1"/>
              <a:t>base</a:t>
            </a:r>
            <a:r>
              <a:rPr lang="en-US" altLang="en-US"/>
              <a:t> set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Analyze the link structure of the web subgraph defined by </a:t>
            </a:r>
            <a:r>
              <a:rPr lang="en-US" altLang="en-US" i="1"/>
              <a:t>S</a:t>
            </a:r>
            <a:r>
              <a:rPr lang="en-US" altLang="en-US"/>
              <a:t> to find authority and hub pages in this set.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71A4586-E3F3-4914-A5DE-25B69FD16A8C}" type="slidenum">
              <a:rPr lang="en-US" altLang="en-US" sz="1200" smtClean="0">
                <a:latin typeface="Helvetica" pitchFamily="34" charset="0"/>
              </a:rPr>
              <a:pPr eaLnBrk="1" hangingPunct="1"/>
              <a:t>14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a Base Subgraph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For a specific query </a:t>
            </a:r>
            <a:r>
              <a:rPr lang="en-US" altLang="en-US" sz="2800" i="1"/>
              <a:t>Q</a:t>
            </a:r>
            <a:r>
              <a:rPr lang="en-US" altLang="en-US" sz="2800"/>
              <a:t>, let the set of documents returned by a standard search engine (e.g. VSR) be called the </a:t>
            </a:r>
            <a:r>
              <a:rPr lang="en-US" altLang="en-US" sz="2800" i="1"/>
              <a:t>root</a:t>
            </a:r>
            <a:r>
              <a:rPr lang="en-US" altLang="en-US" sz="2800"/>
              <a:t> set </a:t>
            </a:r>
            <a:r>
              <a:rPr lang="en-US" altLang="en-US" sz="2800" i="1"/>
              <a:t>R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Initialize </a:t>
            </a:r>
            <a:r>
              <a:rPr lang="en-US" altLang="en-US" sz="2800" i="1"/>
              <a:t>S </a:t>
            </a:r>
            <a:r>
              <a:rPr lang="en-US" altLang="en-US" sz="2800"/>
              <a:t>to </a:t>
            </a:r>
            <a:r>
              <a:rPr lang="en-US" altLang="en-US" sz="2800" i="1"/>
              <a:t>R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Add to </a:t>
            </a:r>
            <a:r>
              <a:rPr lang="en-US" altLang="en-US" sz="2800" i="1"/>
              <a:t>S </a:t>
            </a:r>
            <a:r>
              <a:rPr lang="en-US" altLang="en-US" sz="2800"/>
              <a:t>all pages pointed to by any page in </a:t>
            </a:r>
            <a:r>
              <a:rPr lang="en-US" altLang="en-US" sz="2800" i="1"/>
              <a:t>R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Add to </a:t>
            </a:r>
            <a:r>
              <a:rPr lang="en-US" altLang="en-US" sz="2800" i="1"/>
              <a:t>S</a:t>
            </a:r>
            <a:r>
              <a:rPr lang="en-US" altLang="en-US" sz="2800"/>
              <a:t> all pages that point to any page in </a:t>
            </a:r>
            <a:r>
              <a:rPr lang="en-US" altLang="en-US" sz="2800" i="1"/>
              <a:t>R</a:t>
            </a:r>
            <a:r>
              <a:rPr lang="en-US" altLang="en-US" sz="2800"/>
              <a:t>.</a:t>
            </a:r>
            <a:endParaRPr lang="en-US" altLang="en-US" sz="2800" i="1"/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3733800" y="5016500"/>
            <a:ext cx="125413" cy="1127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4235450" y="5360988"/>
            <a:ext cx="125413" cy="1127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3733800" y="5762625"/>
            <a:ext cx="125413" cy="1127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5302250" y="4903788"/>
            <a:ext cx="125413" cy="1127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5086350" y="5875338"/>
            <a:ext cx="125413" cy="1127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Oval 13"/>
          <p:cNvSpPr>
            <a:spLocks noChangeArrowheads="1"/>
          </p:cNvSpPr>
          <p:nvPr/>
        </p:nvSpPr>
        <p:spPr bwMode="auto">
          <a:xfrm>
            <a:off x="2438400" y="4684713"/>
            <a:ext cx="125413" cy="1127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3" name="Oval 14"/>
          <p:cNvSpPr>
            <a:spLocks noChangeArrowheads="1"/>
          </p:cNvSpPr>
          <p:nvPr/>
        </p:nvSpPr>
        <p:spPr bwMode="auto">
          <a:xfrm>
            <a:off x="2374900" y="5416550"/>
            <a:ext cx="125413" cy="1127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Oval 15"/>
          <p:cNvSpPr>
            <a:spLocks noChangeArrowheads="1"/>
          </p:cNvSpPr>
          <p:nvPr/>
        </p:nvSpPr>
        <p:spPr bwMode="auto">
          <a:xfrm>
            <a:off x="4800600" y="4572000"/>
            <a:ext cx="125413" cy="1127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5" name="Oval 16"/>
          <p:cNvSpPr>
            <a:spLocks noChangeArrowheads="1"/>
          </p:cNvSpPr>
          <p:nvPr/>
        </p:nvSpPr>
        <p:spPr bwMode="auto">
          <a:xfrm>
            <a:off x="2895600" y="6002338"/>
            <a:ext cx="125413" cy="1127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6" name="Oval 17"/>
          <p:cNvSpPr>
            <a:spLocks noChangeArrowheads="1"/>
          </p:cNvSpPr>
          <p:nvPr/>
        </p:nvSpPr>
        <p:spPr bwMode="auto">
          <a:xfrm>
            <a:off x="3432175" y="4697413"/>
            <a:ext cx="1139825" cy="16271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7" name="Text Box 18"/>
          <p:cNvSpPr txBox="1">
            <a:spLocks noChangeArrowheads="1"/>
          </p:cNvSpPr>
          <p:nvPr/>
        </p:nvSpPr>
        <p:spPr bwMode="auto">
          <a:xfrm>
            <a:off x="4083050" y="4899025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/>
            <a:r>
              <a:rPr lang="en-US" altLang="en-US"/>
              <a:t>R</a:t>
            </a:r>
          </a:p>
        </p:txBody>
      </p:sp>
      <p:sp>
        <p:nvSpPr>
          <p:cNvPr id="33808" name="Oval 19"/>
          <p:cNvSpPr>
            <a:spLocks noChangeArrowheads="1"/>
          </p:cNvSpPr>
          <p:nvPr/>
        </p:nvSpPr>
        <p:spPr bwMode="auto">
          <a:xfrm>
            <a:off x="1192213" y="4292600"/>
            <a:ext cx="5334000" cy="2362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9" name="Text Box 20"/>
          <p:cNvSpPr txBox="1">
            <a:spLocks noChangeArrowheads="1"/>
          </p:cNvSpPr>
          <p:nvPr/>
        </p:nvSpPr>
        <p:spPr bwMode="auto">
          <a:xfrm>
            <a:off x="3040063" y="42814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33810" name="Line 21"/>
          <p:cNvSpPr>
            <a:spLocks noChangeShapeType="1"/>
          </p:cNvSpPr>
          <p:nvPr/>
        </p:nvSpPr>
        <p:spPr bwMode="auto">
          <a:xfrm>
            <a:off x="2555875" y="4759325"/>
            <a:ext cx="1227138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1" name="Line 22"/>
          <p:cNvSpPr>
            <a:spLocks noChangeShapeType="1"/>
          </p:cNvSpPr>
          <p:nvPr/>
        </p:nvSpPr>
        <p:spPr bwMode="auto">
          <a:xfrm>
            <a:off x="2530475" y="4772025"/>
            <a:ext cx="1227138" cy="1052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2" name="Line 24"/>
          <p:cNvSpPr>
            <a:spLocks noChangeShapeType="1"/>
          </p:cNvSpPr>
          <p:nvPr/>
        </p:nvSpPr>
        <p:spPr bwMode="auto">
          <a:xfrm>
            <a:off x="2466975" y="5486400"/>
            <a:ext cx="1303338" cy="36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3" name="Line 25"/>
          <p:cNvSpPr>
            <a:spLocks noChangeShapeType="1"/>
          </p:cNvSpPr>
          <p:nvPr/>
        </p:nvSpPr>
        <p:spPr bwMode="auto">
          <a:xfrm flipV="1">
            <a:off x="2994025" y="5899150"/>
            <a:ext cx="776288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4" name="Line 26"/>
          <p:cNvSpPr>
            <a:spLocks noChangeShapeType="1"/>
          </p:cNvSpPr>
          <p:nvPr/>
        </p:nvSpPr>
        <p:spPr bwMode="auto">
          <a:xfrm flipV="1">
            <a:off x="2955925" y="5988050"/>
            <a:ext cx="2130425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5" name="Line 27"/>
          <p:cNvSpPr>
            <a:spLocks noChangeShapeType="1"/>
          </p:cNvSpPr>
          <p:nvPr/>
        </p:nvSpPr>
        <p:spPr bwMode="auto">
          <a:xfrm>
            <a:off x="4321175" y="5435600"/>
            <a:ext cx="765175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6" name="Line 28"/>
          <p:cNvSpPr>
            <a:spLocks noChangeShapeType="1"/>
          </p:cNvSpPr>
          <p:nvPr/>
        </p:nvSpPr>
        <p:spPr bwMode="auto">
          <a:xfrm flipV="1">
            <a:off x="4308475" y="4997450"/>
            <a:ext cx="1027113" cy="414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7" name="Line 30"/>
          <p:cNvSpPr>
            <a:spLocks noChangeShapeType="1"/>
          </p:cNvSpPr>
          <p:nvPr/>
        </p:nvSpPr>
        <p:spPr bwMode="auto">
          <a:xfrm>
            <a:off x="3844925" y="5097463"/>
            <a:ext cx="414338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8" name="Line 31"/>
          <p:cNvSpPr>
            <a:spLocks noChangeShapeType="1"/>
          </p:cNvSpPr>
          <p:nvPr/>
        </p:nvSpPr>
        <p:spPr bwMode="auto">
          <a:xfrm flipV="1">
            <a:off x="3844925" y="4633913"/>
            <a:ext cx="1003300" cy="401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9" name="Line 32"/>
          <p:cNvSpPr>
            <a:spLocks noChangeShapeType="1"/>
          </p:cNvSpPr>
          <p:nvPr/>
        </p:nvSpPr>
        <p:spPr bwMode="auto">
          <a:xfrm flipH="1">
            <a:off x="2530475" y="4597400"/>
            <a:ext cx="2317750" cy="12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A727915-C091-482F-8E91-75169320A9AA}" type="slidenum">
              <a:rPr lang="en-US" altLang="en-US" sz="1200" smtClean="0">
                <a:latin typeface="Helvetica" pitchFamily="34" charset="0"/>
              </a:rPr>
              <a:pPr eaLnBrk="1" hangingPunct="1"/>
              <a:t>15</a:t>
            </a:fld>
            <a:endParaRPr lang="en-US" altLang="en-US" sz="1200"/>
          </a:p>
        </p:txBody>
      </p:sp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 Limitations</a:t>
            </a: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To limit computational expense:</a:t>
            </a:r>
          </a:p>
          <a:p>
            <a:pPr lvl="1" eaLnBrk="1" hangingPunct="1"/>
            <a:r>
              <a:rPr lang="en-US" altLang="en-US" sz="2400"/>
              <a:t>Limit number of root pages to the top 200 pages retrieved for the query.</a:t>
            </a:r>
          </a:p>
          <a:p>
            <a:pPr lvl="1" eaLnBrk="1" hangingPunct="1"/>
            <a:r>
              <a:rPr lang="en-US" altLang="en-US" sz="2400"/>
              <a:t>Limit number of “back-pointer” pages to a random set of at most 50 pages returned by a “reverse link” query.</a:t>
            </a:r>
          </a:p>
          <a:p>
            <a:pPr eaLnBrk="1" hangingPunct="1"/>
            <a:r>
              <a:rPr lang="en-US" altLang="en-US" sz="2800"/>
              <a:t>To eliminate purely navigational links:</a:t>
            </a:r>
          </a:p>
          <a:p>
            <a:pPr lvl="1" eaLnBrk="1" hangingPunct="1"/>
            <a:r>
              <a:rPr lang="en-US" altLang="en-US" sz="2400"/>
              <a:t>Eliminate links between two pages on the same host.</a:t>
            </a:r>
          </a:p>
          <a:p>
            <a:pPr eaLnBrk="1" hangingPunct="1"/>
            <a:r>
              <a:rPr lang="en-US" altLang="en-US" sz="2800"/>
              <a:t>To eliminate “non-authority-conveying” links:</a:t>
            </a:r>
          </a:p>
          <a:p>
            <a:pPr lvl="1" eaLnBrk="1" hangingPunct="1"/>
            <a:r>
              <a:rPr lang="en-US" altLang="en-US" sz="2400"/>
              <a:t>Allow only </a:t>
            </a:r>
            <a:r>
              <a:rPr lang="en-US" altLang="en-US" sz="2400" i="1"/>
              <a:t>m</a:t>
            </a:r>
            <a:r>
              <a:rPr lang="en-US" altLang="en-US" sz="2400"/>
              <a:t> (</a:t>
            </a:r>
            <a:r>
              <a:rPr lang="en-US" altLang="en-US" sz="2400" i="1"/>
              <a:t>m </a:t>
            </a:r>
            <a:r>
              <a:rPr lang="en-US" altLang="en-US" sz="2400" i="1">
                <a:sym typeface="Symbol" pitchFamily="18" charset="2"/>
              </a:rPr>
              <a:t> </a:t>
            </a:r>
            <a:r>
              <a:rPr lang="en-US" altLang="en-US" sz="2400"/>
              <a:t>4</a:t>
            </a:r>
            <a:r>
              <a:rPr lang="en-US" altLang="en-US" sz="2400">
                <a:sym typeface="Symbol" pitchFamily="18" charset="2"/>
              </a:rPr>
              <a:t></a:t>
            </a:r>
            <a:r>
              <a:rPr lang="en-US" altLang="en-US" sz="2400"/>
              <a:t>8) pages from a given host as pointers to any individual page.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131E07E-F5EF-46C4-B195-BBD7CCA0D823}" type="slidenum">
              <a:rPr lang="en-US" altLang="en-US" sz="1200" smtClean="0">
                <a:latin typeface="Helvetica" pitchFamily="34" charset="0"/>
              </a:rPr>
              <a:pPr eaLnBrk="1" hangingPunct="1"/>
              <a:t>16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Authorities and In-Degree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 within the base set </a:t>
            </a:r>
            <a:r>
              <a:rPr lang="en-US" altLang="en-US" i="1"/>
              <a:t>S</a:t>
            </a:r>
            <a:r>
              <a:rPr lang="en-US" altLang="en-US"/>
              <a:t> for a given query, the nodes with highest in-degree are not necessarily authorities (may just be generally popular pages like Yahoo or Amazon).</a:t>
            </a:r>
          </a:p>
          <a:p>
            <a:pPr eaLnBrk="1" hangingPunct="1"/>
            <a:r>
              <a:rPr lang="en-US" altLang="en-US"/>
              <a:t>True authority pages are pointed to by a number of hubs (i.e. pages that point to lots of authorities).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8E5272B-D630-48F4-A496-DE55DCC6DC7C}" type="slidenum">
              <a:rPr lang="en-US" altLang="en-US" sz="1200" smtClean="0">
                <a:latin typeface="Helvetica" pitchFamily="34" charset="0"/>
              </a:rPr>
              <a:pPr eaLnBrk="1" hangingPunct="1"/>
              <a:t>17</a:t>
            </a:fld>
            <a:endParaRPr lang="en-US" altLang="en-US" sz="12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Algorithm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 an iterative algorithm to slowly converge on a mutually reinforcing set of hubs and authorities.</a:t>
            </a:r>
          </a:p>
          <a:p>
            <a:pPr eaLnBrk="1" hangingPunct="1"/>
            <a:r>
              <a:rPr lang="en-US" altLang="en-US" sz="2800"/>
              <a:t>Maintain for each page </a:t>
            </a:r>
            <a:r>
              <a:rPr lang="en-US" altLang="en-US" sz="2800" i="1"/>
              <a:t>p </a:t>
            </a:r>
            <a:r>
              <a:rPr lang="en-US" altLang="en-US" sz="2800">
                <a:sym typeface="Symbol" pitchFamily="18" charset="2"/>
              </a:rPr>
              <a:t> </a:t>
            </a:r>
            <a:r>
              <a:rPr lang="en-US" altLang="en-US" sz="2800" i="1">
                <a:sym typeface="Symbol" pitchFamily="18" charset="2"/>
              </a:rPr>
              <a:t>S:</a:t>
            </a:r>
          </a:p>
          <a:p>
            <a:pPr lvl="1" eaLnBrk="1" hangingPunct="1"/>
            <a:r>
              <a:rPr lang="en-US" altLang="en-US" sz="2400"/>
              <a:t>Authority score: 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p      </a:t>
            </a:r>
            <a:r>
              <a:rPr lang="en-US" altLang="en-US" sz="2400"/>
              <a:t>(vector</a:t>
            </a:r>
            <a:r>
              <a:rPr lang="en-US" altLang="en-US" sz="2400" i="1"/>
              <a:t> </a:t>
            </a:r>
            <a:r>
              <a:rPr lang="en-US" altLang="en-US" sz="2400" b="1" i="1"/>
              <a:t>a</a:t>
            </a:r>
            <a:r>
              <a:rPr lang="en-US" altLang="en-US" sz="2400"/>
              <a:t>)</a:t>
            </a:r>
            <a:endParaRPr lang="en-US" altLang="en-US" sz="2400" i="1"/>
          </a:p>
          <a:p>
            <a:pPr lvl="1" eaLnBrk="1" hangingPunct="1"/>
            <a:r>
              <a:rPr lang="en-US" altLang="en-US" sz="2400"/>
              <a:t>Hub score</a:t>
            </a:r>
            <a:r>
              <a:rPr lang="en-US" altLang="en-US" sz="2400" i="1"/>
              <a:t>:         h</a:t>
            </a:r>
            <a:r>
              <a:rPr lang="en-US" altLang="en-US" sz="2400" i="1" baseline="-25000"/>
              <a:t>p       </a:t>
            </a:r>
            <a:r>
              <a:rPr lang="en-US" altLang="en-US" sz="2400"/>
              <a:t>(vector</a:t>
            </a:r>
            <a:r>
              <a:rPr lang="en-US" altLang="en-US" sz="2400" i="1"/>
              <a:t> </a:t>
            </a:r>
            <a:r>
              <a:rPr lang="en-US" altLang="en-US" sz="2400" b="1" i="1"/>
              <a:t>h</a:t>
            </a:r>
            <a:r>
              <a:rPr lang="en-US" altLang="en-US" sz="2400"/>
              <a:t>)</a:t>
            </a:r>
            <a:endParaRPr lang="en-US" altLang="en-US" sz="2400" i="1" baseline="-25000"/>
          </a:p>
          <a:p>
            <a:pPr eaLnBrk="1" hangingPunct="1"/>
            <a:r>
              <a:rPr lang="en-US" altLang="en-US" sz="2800"/>
              <a:t>Initialize all 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p</a:t>
            </a:r>
            <a:r>
              <a:rPr lang="en-US" altLang="en-US" sz="2800" i="1"/>
              <a:t> = h</a:t>
            </a:r>
            <a:r>
              <a:rPr lang="en-US" altLang="en-US" sz="2800" i="1" baseline="-25000"/>
              <a:t>p</a:t>
            </a:r>
            <a:r>
              <a:rPr lang="en-US" altLang="en-US" sz="2800" i="1"/>
              <a:t> = 1</a:t>
            </a:r>
          </a:p>
          <a:p>
            <a:pPr eaLnBrk="1" hangingPunct="1"/>
            <a:r>
              <a:rPr lang="en-US" altLang="en-US" sz="2800"/>
              <a:t>Maintain normalized scores: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4129088" y="4953000"/>
          <a:ext cx="1647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23600" imgH="368280" progId="Equation.3">
                  <p:embed/>
                </p:oleObj>
              </mc:Choice>
              <mc:Fallback>
                <p:oleObj name="Equation" r:id="rId3" imgW="723600" imgH="368280" progId="Equation.3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4953000"/>
                        <a:ext cx="16478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752600" y="49530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36560" imgH="368280" progId="Equation.3">
                  <p:embed/>
                </p:oleObj>
              </mc:Choice>
              <mc:Fallback>
                <p:oleObj name="Equation" r:id="rId5" imgW="736560" imgH="36828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CCD4A98-A06D-430A-98D5-A3CF4D2D8B4B}" type="slidenum">
              <a:rPr lang="en-US" altLang="en-US" sz="1200" smtClean="0">
                <a:latin typeface="Helvetica" pitchFamily="34" charset="0"/>
              </a:rPr>
              <a:pPr eaLnBrk="1" hangingPunct="1"/>
              <a:t>18</a:t>
            </a:fld>
            <a:endParaRPr lang="en-US" altLang="en-US" sz="12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HITS Update Rules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87888"/>
          </a:xfrm>
        </p:spPr>
        <p:txBody>
          <a:bodyPr/>
          <a:lstStyle/>
          <a:p>
            <a:pPr eaLnBrk="1" hangingPunct="1"/>
            <a:r>
              <a:rPr lang="en-US" altLang="en-US"/>
              <a:t>Authorities are pointed to by lots of good hubs: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Hubs point to lots of good authorities: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2455863" y="2362200"/>
          <a:ext cx="20208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23600" imgH="355320" progId="Equation.3">
                  <p:embed/>
                </p:oleObj>
              </mc:Choice>
              <mc:Fallback>
                <p:oleObj name="Equation" r:id="rId3" imgW="723600" imgH="355320" progId="Equation.3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362200"/>
                        <a:ext cx="20208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2455863" y="4724400"/>
          <a:ext cx="20208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723600" imgH="355320" progId="Equation.3">
                  <p:embed/>
                </p:oleObj>
              </mc:Choice>
              <mc:Fallback>
                <p:oleObj name="Equation" r:id="rId5" imgW="723600" imgH="355320" progId="Equation.3">
                  <p:embed/>
                  <p:pic>
                    <p:nvPicPr>
                      <p:cNvPr id="20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724400"/>
                        <a:ext cx="20208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0068B42-537D-4A02-A8E4-3C087A97D225}" type="slidenum">
              <a:rPr lang="en-US" altLang="en-US" sz="1200" smtClean="0">
                <a:latin typeface="Helvetica" pitchFamily="34" charset="0"/>
              </a:rPr>
              <a:pPr eaLnBrk="1" hangingPunct="1"/>
              <a:t>19</a:t>
            </a:fld>
            <a:endParaRPr lang="en-US" altLang="en-US" sz="1200"/>
          </a:p>
        </p:txBody>
      </p:sp>
      <p:sp>
        <p:nvSpPr>
          <p:cNvPr id="3686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Illustrated Update Rules</a:t>
            </a:r>
          </a:p>
        </p:txBody>
      </p:sp>
      <p:sp>
        <p:nvSpPr>
          <p:cNvPr id="36868" name="Oval 5"/>
          <p:cNvSpPr>
            <a:spLocks noChangeArrowheads="1"/>
          </p:cNvSpPr>
          <p:nvPr/>
        </p:nvSpPr>
        <p:spPr bwMode="auto">
          <a:xfrm>
            <a:off x="3606800" y="2322513"/>
            <a:ext cx="374650" cy="5365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3606800" y="3081338"/>
            <a:ext cx="374650" cy="5365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6870" name="Line 12"/>
          <p:cNvSpPr>
            <a:spLocks noChangeShapeType="1"/>
          </p:cNvSpPr>
          <p:nvPr/>
        </p:nvSpPr>
        <p:spPr bwMode="auto">
          <a:xfrm>
            <a:off x="3981450" y="1828800"/>
            <a:ext cx="1028700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1" name="Line 13"/>
          <p:cNvSpPr>
            <a:spLocks noChangeShapeType="1"/>
          </p:cNvSpPr>
          <p:nvPr/>
        </p:nvSpPr>
        <p:spPr bwMode="auto">
          <a:xfrm flipV="1">
            <a:off x="3981450" y="2514600"/>
            <a:ext cx="10287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2" name="Line 14"/>
          <p:cNvSpPr>
            <a:spLocks noChangeShapeType="1"/>
          </p:cNvSpPr>
          <p:nvPr/>
        </p:nvSpPr>
        <p:spPr bwMode="auto">
          <a:xfrm flipV="1">
            <a:off x="3981450" y="2622550"/>
            <a:ext cx="1116013" cy="654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73" name="Text Box 15"/>
          <p:cNvSpPr txBox="1">
            <a:spLocks noChangeArrowheads="1"/>
          </p:cNvSpPr>
          <p:nvPr/>
        </p:nvSpPr>
        <p:spPr bwMode="auto">
          <a:xfrm>
            <a:off x="5613400" y="2225675"/>
            <a:ext cx="1814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  <a:r>
              <a:rPr lang="en-US" altLang="en-US" baseline="-25000"/>
              <a:t>4</a:t>
            </a:r>
            <a:r>
              <a:rPr lang="en-US" altLang="en-US"/>
              <a:t> = h</a:t>
            </a:r>
            <a:r>
              <a:rPr lang="en-US" altLang="en-US" baseline="-25000"/>
              <a:t>1</a:t>
            </a:r>
            <a:r>
              <a:rPr lang="en-US" altLang="en-US"/>
              <a:t> + h</a:t>
            </a:r>
            <a:r>
              <a:rPr lang="en-US" altLang="en-US" baseline="-25000"/>
              <a:t>2</a:t>
            </a:r>
            <a:r>
              <a:rPr lang="en-US" altLang="en-US"/>
              <a:t> + h</a:t>
            </a:r>
            <a:r>
              <a:rPr lang="en-US" altLang="en-US" baseline="-25000"/>
              <a:t>3</a:t>
            </a:r>
          </a:p>
        </p:txBody>
      </p:sp>
      <p:sp>
        <p:nvSpPr>
          <p:cNvPr id="36874" name="Oval 16"/>
          <p:cNvSpPr>
            <a:spLocks noChangeArrowheads="1"/>
          </p:cNvSpPr>
          <p:nvPr/>
        </p:nvSpPr>
        <p:spPr bwMode="auto">
          <a:xfrm>
            <a:off x="3606800" y="1557338"/>
            <a:ext cx="374650" cy="5365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6875" name="Oval 17"/>
          <p:cNvSpPr>
            <a:spLocks noChangeArrowheads="1"/>
          </p:cNvSpPr>
          <p:nvPr/>
        </p:nvSpPr>
        <p:spPr bwMode="auto">
          <a:xfrm>
            <a:off x="5097463" y="3886200"/>
            <a:ext cx="374650" cy="5365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6876" name="Oval 18"/>
          <p:cNvSpPr>
            <a:spLocks noChangeArrowheads="1"/>
          </p:cNvSpPr>
          <p:nvPr/>
        </p:nvSpPr>
        <p:spPr bwMode="auto">
          <a:xfrm>
            <a:off x="5097463" y="5486400"/>
            <a:ext cx="374650" cy="5365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36877" name="Oval 19"/>
          <p:cNvSpPr>
            <a:spLocks noChangeArrowheads="1"/>
          </p:cNvSpPr>
          <p:nvPr/>
        </p:nvSpPr>
        <p:spPr bwMode="auto">
          <a:xfrm>
            <a:off x="5097463" y="4724400"/>
            <a:ext cx="374650" cy="5365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36878" name="Oval 20"/>
          <p:cNvSpPr>
            <a:spLocks noChangeArrowheads="1"/>
          </p:cNvSpPr>
          <p:nvPr/>
        </p:nvSpPr>
        <p:spPr bwMode="auto">
          <a:xfrm>
            <a:off x="5010150" y="2173288"/>
            <a:ext cx="374650" cy="5365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6879" name="Oval 21"/>
          <p:cNvSpPr>
            <a:spLocks noChangeArrowheads="1"/>
          </p:cNvSpPr>
          <p:nvPr/>
        </p:nvSpPr>
        <p:spPr bwMode="auto">
          <a:xfrm>
            <a:off x="3606800" y="4724400"/>
            <a:ext cx="374650" cy="5365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6880" name="Line 23"/>
          <p:cNvSpPr>
            <a:spLocks noChangeShapeType="1"/>
          </p:cNvSpPr>
          <p:nvPr/>
        </p:nvSpPr>
        <p:spPr bwMode="auto">
          <a:xfrm flipV="1">
            <a:off x="3933825" y="4221163"/>
            <a:ext cx="117633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81" name="Line 24"/>
          <p:cNvSpPr>
            <a:spLocks noChangeShapeType="1"/>
          </p:cNvSpPr>
          <p:nvPr/>
        </p:nvSpPr>
        <p:spPr bwMode="auto">
          <a:xfrm flipV="1">
            <a:off x="3970338" y="4960938"/>
            <a:ext cx="1127125" cy="23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3944938" y="5148263"/>
            <a:ext cx="1165225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6883" name="Text Box 26"/>
          <p:cNvSpPr txBox="1">
            <a:spLocks noChangeArrowheads="1"/>
          </p:cNvSpPr>
          <p:nvPr/>
        </p:nvSpPr>
        <p:spPr bwMode="auto">
          <a:xfrm>
            <a:off x="1662113" y="4797425"/>
            <a:ext cx="1785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</a:t>
            </a:r>
            <a:r>
              <a:rPr lang="en-US" altLang="en-US"/>
              <a:t> = a</a:t>
            </a:r>
            <a:r>
              <a:rPr lang="en-US" altLang="en-US" baseline="-25000"/>
              <a:t>5</a:t>
            </a:r>
            <a:r>
              <a:rPr lang="en-US" altLang="en-US"/>
              <a:t> + a</a:t>
            </a:r>
            <a:r>
              <a:rPr lang="en-US" altLang="en-US" baseline="-25000"/>
              <a:t>6</a:t>
            </a:r>
            <a:r>
              <a:rPr lang="en-US" altLang="en-US"/>
              <a:t> + a</a:t>
            </a:r>
            <a:r>
              <a:rPr lang="en-US" altLang="en-US" baseline="-25000"/>
              <a:t>7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578C147-A0CD-4DF8-A34E-E4BF9DB8C590}" type="slidenum">
              <a:rPr lang="en-US" altLang="en-US" sz="1200" smtClean="0">
                <a:latin typeface="Helvetica" pitchFamily="34" charset="0"/>
              </a:rPr>
              <a:pPr eaLnBrk="1" hangingPunct="1"/>
              <a:t>2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Meta-Search Engines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Search engine that passes query to several other search engines and integrate results.</a:t>
            </a:r>
          </a:p>
          <a:p>
            <a:pPr lvl="1" eaLnBrk="1" hangingPunct="1"/>
            <a:r>
              <a:rPr lang="en-US" altLang="en-US" sz="2400" dirty="0"/>
              <a:t>Submit queries to host sites.</a:t>
            </a:r>
          </a:p>
          <a:p>
            <a:pPr lvl="1" eaLnBrk="1" hangingPunct="1"/>
            <a:r>
              <a:rPr lang="en-US" altLang="en-US" sz="2400" dirty="0"/>
              <a:t>Parse resulting HTML pages to extract search results.</a:t>
            </a:r>
          </a:p>
          <a:p>
            <a:pPr lvl="1" eaLnBrk="1" hangingPunct="1"/>
            <a:r>
              <a:rPr lang="en-US" altLang="en-US" sz="2400" dirty="0"/>
              <a:t>Integrate multiple rankings into a “consensus” ranking.</a:t>
            </a:r>
          </a:p>
          <a:p>
            <a:pPr lvl="1" eaLnBrk="1" hangingPunct="1"/>
            <a:r>
              <a:rPr lang="en-US" altLang="en-US" sz="2400" dirty="0"/>
              <a:t>Present integrated results to user.</a:t>
            </a:r>
          </a:p>
          <a:p>
            <a:pPr eaLnBrk="1" hangingPunct="1"/>
            <a:r>
              <a:rPr lang="en-US" altLang="en-US" sz="2800" dirty="0"/>
              <a:t>Examples:</a:t>
            </a:r>
          </a:p>
          <a:p>
            <a:pPr lvl="1" eaLnBrk="1" hangingPunct="1"/>
            <a:r>
              <a:rPr lang="en-US" altLang="en-US" sz="2400" dirty="0" err="1">
                <a:hlinkClick r:id="rId2"/>
              </a:rPr>
              <a:t>Metacrawler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>
                <a:hlinkClick r:id="rId3"/>
              </a:rPr>
              <a:t>SavvySearch</a:t>
            </a:r>
            <a:r>
              <a:rPr lang="en-US" altLang="en-US" sz="2400" dirty="0">
                <a:hlinkClick r:id="rId3"/>
              </a:rPr>
              <a:t> </a:t>
            </a:r>
            <a:r>
              <a:rPr lang="en-US" altLang="en-US" sz="2400" dirty="0">
                <a:hlinkClick r:id="rId4"/>
              </a:rPr>
              <a:t> </a:t>
            </a:r>
          </a:p>
          <a:p>
            <a:pPr lvl="1" eaLnBrk="1" hangingPunct="1"/>
            <a:r>
              <a:rPr lang="en-US" altLang="en-US" sz="2400" dirty="0">
                <a:hlinkClick r:id="rId5"/>
              </a:rPr>
              <a:t>Dogpile 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8650DE0-255C-4D2F-8FC8-926E70EC180C}" type="slidenum">
              <a:rPr lang="en-US" altLang="en-US" sz="1200" smtClean="0">
                <a:latin typeface="Helvetica" pitchFamily="34" charset="0"/>
              </a:rPr>
              <a:pPr eaLnBrk="1" hangingPunct="1"/>
              <a:t>20</a:t>
            </a:fld>
            <a:endParaRPr lang="en-US" altLang="en-US" sz="1200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HITS Iterative Algorithm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Initialize for all </a:t>
            </a:r>
            <a:r>
              <a:rPr lang="en-US" altLang="en-US" i="1"/>
              <a:t>p </a:t>
            </a:r>
            <a:r>
              <a:rPr lang="en-US" altLang="en-US">
                <a:sym typeface="Symbol" pitchFamily="18" charset="2"/>
              </a:rPr>
              <a:t> </a:t>
            </a:r>
            <a:r>
              <a:rPr lang="en-US" altLang="en-US" i="1">
                <a:sym typeface="Symbol" pitchFamily="18" charset="2"/>
              </a:rPr>
              <a:t>S</a:t>
            </a:r>
            <a:r>
              <a:rPr lang="en-US" altLang="en-US">
                <a:sym typeface="Symbol" pitchFamily="18" charset="2"/>
              </a:rPr>
              <a:t>: 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p</a:t>
            </a:r>
            <a:r>
              <a:rPr lang="en-US" altLang="en-US" sz="2800" i="1"/>
              <a:t> = h</a:t>
            </a:r>
            <a:r>
              <a:rPr lang="en-US" altLang="en-US" sz="2800" i="1" baseline="-25000"/>
              <a:t>p</a:t>
            </a:r>
            <a:r>
              <a:rPr lang="en-US" altLang="en-US" sz="2800" i="1"/>
              <a:t> = 1 </a:t>
            </a:r>
            <a:r>
              <a:rPr lang="en-US" altLang="en-US"/>
              <a:t> </a:t>
            </a:r>
          </a:p>
          <a:p>
            <a:pPr eaLnBrk="1" hangingPunct="1">
              <a:buFontTx/>
              <a:buNone/>
            </a:pPr>
            <a:r>
              <a:rPr lang="en-US" altLang="en-US"/>
              <a:t>For i = 1 to k:</a:t>
            </a:r>
          </a:p>
          <a:p>
            <a:pPr eaLnBrk="1" hangingPunct="1">
              <a:buFontTx/>
              <a:buNone/>
            </a:pPr>
            <a:r>
              <a:rPr lang="en-US" altLang="en-US"/>
              <a:t>    For all </a:t>
            </a:r>
            <a:r>
              <a:rPr lang="en-US" altLang="en-US" i="1"/>
              <a:t>p </a:t>
            </a:r>
            <a:r>
              <a:rPr lang="en-US" altLang="en-US">
                <a:sym typeface="Symbol" pitchFamily="18" charset="2"/>
              </a:rPr>
              <a:t> </a:t>
            </a:r>
            <a:r>
              <a:rPr lang="en-US" altLang="en-US" i="1">
                <a:sym typeface="Symbol" pitchFamily="18" charset="2"/>
              </a:rPr>
              <a:t>S:       </a:t>
            </a:r>
            <a:r>
              <a:rPr lang="en-US" altLang="en-US"/>
              <a:t>          </a:t>
            </a:r>
            <a:r>
              <a:rPr lang="en-US" altLang="en-US">
                <a:solidFill>
                  <a:schemeClr val="accent1"/>
                </a:solidFill>
              </a:rPr>
              <a:t>(</a:t>
            </a:r>
            <a:r>
              <a:rPr lang="en-US" altLang="en-US" i="1">
                <a:solidFill>
                  <a:schemeClr val="accent1"/>
                </a:solidFill>
              </a:rPr>
              <a:t>update auth. scores</a:t>
            </a:r>
            <a:r>
              <a:rPr lang="en-US" altLang="en-US">
                <a:solidFill>
                  <a:schemeClr val="accent1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   </a:t>
            </a:r>
          </a:p>
          <a:p>
            <a:pPr eaLnBrk="1" hangingPunct="1">
              <a:buFontTx/>
              <a:buNone/>
            </a:pPr>
            <a:r>
              <a:rPr lang="en-US" altLang="en-US"/>
              <a:t>    For all </a:t>
            </a:r>
            <a:r>
              <a:rPr lang="en-US" altLang="en-US" i="1"/>
              <a:t>p </a:t>
            </a:r>
            <a:r>
              <a:rPr lang="en-US" altLang="en-US">
                <a:sym typeface="Symbol" pitchFamily="18" charset="2"/>
              </a:rPr>
              <a:t> </a:t>
            </a:r>
            <a:r>
              <a:rPr lang="en-US" altLang="en-US" i="1">
                <a:sym typeface="Symbol" pitchFamily="18" charset="2"/>
              </a:rPr>
              <a:t>S:</a:t>
            </a:r>
            <a:r>
              <a:rPr lang="en-US" altLang="en-US"/>
              <a:t>                 </a:t>
            </a:r>
            <a:r>
              <a:rPr lang="en-US" altLang="en-US">
                <a:solidFill>
                  <a:schemeClr val="accent1"/>
                </a:solidFill>
              </a:rPr>
              <a:t>(</a:t>
            </a:r>
            <a:r>
              <a:rPr lang="en-US" altLang="en-US" i="1">
                <a:solidFill>
                  <a:schemeClr val="accent1"/>
                </a:solidFill>
              </a:rPr>
              <a:t>update hub scores</a:t>
            </a:r>
            <a:r>
              <a:rPr lang="en-US" altLang="en-US">
                <a:solidFill>
                  <a:schemeClr val="accent1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    For all </a:t>
            </a:r>
            <a:r>
              <a:rPr lang="en-US" altLang="en-US" i="1"/>
              <a:t>p </a:t>
            </a:r>
            <a:r>
              <a:rPr lang="en-US" altLang="en-US">
                <a:sym typeface="Symbol" pitchFamily="18" charset="2"/>
              </a:rPr>
              <a:t> </a:t>
            </a:r>
            <a:r>
              <a:rPr lang="en-US" altLang="en-US" i="1">
                <a:sym typeface="Symbol" pitchFamily="18" charset="2"/>
              </a:rPr>
              <a:t>S: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p</a:t>
            </a:r>
            <a:r>
              <a:rPr lang="en-US" altLang="en-US" sz="2800" i="1"/>
              <a:t>= a</a:t>
            </a:r>
            <a:r>
              <a:rPr lang="en-US" altLang="en-US" sz="2800" i="1" baseline="-25000"/>
              <a:t>p</a:t>
            </a:r>
            <a:r>
              <a:rPr lang="en-US" altLang="en-US" sz="2800" i="1"/>
              <a:t>/c   c:</a:t>
            </a:r>
          </a:p>
          <a:p>
            <a:pPr eaLnBrk="1" hangingPunct="1">
              <a:buFontTx/>
              <a:buNone/>
            </a:pPr>
            <a:r>
              <a:rPr lang="en-US" altLang="en-US"/>
              <a:t>    For all </a:t>
            </a:r>
            <a:r>
              <a:rPr lang="en-US" altLang="en-US" i="1"/>
              <a:t>p </a:t>
            </a:r>
            <a:r>
              <a:rPr lang="en-US" altLang="en-US">
                <a:sym typeface="Symbol" pitchFamily="18" charset="2"/>
              </a:rPr>
              <a:t> </a:t>
            </a:r>
            <a:r>
              <a:rPr lang="en-US" altLang="en-US" i="1">
                <a:sym typeface="Symbol" pitchFamily="18" charset="2"/>
              </a:rPr>
              <a:t>S: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 sz="2800" i="1"/>
              <a:t>h</a:t>
            </a:r>
            <a:r>
              <a:rPr lang="en-US" altLang="en-US" sz="2800" i="1" baseline="-25000"/>
              <a:t>p</a:t>
            </a:r>
            <a:r>
              <a:rPr lang="en-US" altLang="en-US" sz="2800" i="1"/>
              <a:t>= h</a:t>
            </a:r>
            <a:r>
              <a:rPr lang="en-US" altLang="en-US" sz="2800" i="1" baseline="-25000"/>
              <a:t>p</a:t>
            </a:r>
            <a:r>
              <a:rPr lang="en-US" altLang="en-US" sz="2800" i="1"/>
              <a:t>/c   c:</a:t>
            </a:r>
          </a:p>
          <a:p>
            <a:pPr eaLnBrk="1" hangingPunct="1">
              <a:buFontTx/>
              <a:buNone/>
            </a:pPr>
            <a:endParaRPr lang="en-US" altLang="en-US" sz="2800" i="1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360738" y="2540000"/>
          <a:ext cx="16589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723600" imgH="355320" progId="Equation.3">
                  <p:embed/>
                </p:oleObj>
              </mc:Choice>
              <mc:Fallback>
                <p:oleObj name="Equation" r:id="rId3" imgW="723600" imgH="35532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540000"/>
                        <a:ext cx="165893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432175" y="3721100"/>
          <a:ext cx="1600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23600" imgH="355320" progId="Equation.3">
                  <p:embed/>
                </p:oleObj>
              </mc:Choice>
              <mc:Fallback>
                <p:oleObj name="Equation" r:id="rId5" imgW="723600" imgH="355320" progId="Equation.3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721100"/>
                        <a:ext cx="1600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5638800" y="4256088"/>
          <a:ext cx="1747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888840" imgH="368280" progId="Equation.3">
                  <p:embed/>
                </p:oleObj>
              </mc:Choice>
              <mc:Fallback>
                <p:oleObj name="Equation" r:id="rId7" imgW="888840" imgH="368280" progId="Equation.3">
                  <p:embed/>
                  <p:pic>
                    <p:nvPicPr>
                      <p:cNvPr id="30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56088"/>
                        <a:ext cx="17478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5638800" y="4953000"/>
          <a:ext cx="1747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888840" imgH="368280" progId="Equation.3">
                  <p:embed/>
                </p:oleObj>
              </mc:Choice>
              <mc:Fallback>
                <p:oleObj name="Equation" r:id="rId9" imgW="888840" imgH="368280" progId="Equation.3">
                  <p:embed/>
                  <p:pic>
                    <p:nvPicPr>
                      <p:cNvPr id="307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953000"/>
                        <a:ext cx="17478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467600" y="4306888"/>
            <a:ext cx="155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1"/>
                </a:solidFill>
              </a:rPr>
              <a:t>(</a:t>
            </a:r>
            <a:r>
              <a:rPr lang="en-US" altLang="en-US" i="1">
                <a:solidFill>
                  <a:schemeClr val="accent1"/>
                </a:solidFill>
              </a:rPr>
              <a:t>normalize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 b="1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475538" y="4954588"/>
            <a:ext cx="156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1"/>
                </a:solidFill>
              </a:rPr>
              <a:t>(</a:t>
            </a:r>
            <a:r>
              <a:rPr lang="en-US" altLang="en-US" i="1">
                <a:solidFill>
                  <a:schemeClr val="accent1"/>
                </a:solidFill>
              </a:rPr>
              <a:t>normalize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</a:rPr>
              <a:t>h</a:t>
            </a:r>
            <a:r>
              <a:rPr lang="en-US" altLang="en-US">
                <a:solidFill>
                  <a:schemeClr val="accent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19B38D3-F139-4EB0-80DA-B553B59981C9}" type="slidenum">
              <a:rPr lang="en-US" altLang="en-US" sz="1200" smtClean="0">
                <a:latin typeface="Helvetica" pitchFamily="34" charset="0"/>
              </a:rPr>
              <a:pPr eaLnBrk="1" hangingPunct="1"/>
              <a:t>21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Convergence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Algorithm converges to a </a:t>
            </a:r>
            <a:r>
              <a:rPr lang="en-US" altLang="en-US" sz="2800" i="1"/>
              <a:t>fix-point</a:t>
            </a:r>
            <a:r>
              <a:rPr lang="en-US" altLang="en-US" sz="2800"/>
              <a:t> if iterated indefinitely.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Define </a:t>
            </a:r>
            <a:r>
              <a:rPr lang="en-US" altLang="en-US" sz="2800" i="1"/>
              <a:t>A</a:t>
            </a:r>
            <a:r>
              <a:rPr lang="en-US" altLang="en-US" sz="2800"/>
              <a:t> to be the adjacency matrix for the subgraph defined by </a:t>
            </a:r>
            <a:r>
              <a:rPr lang="en-US" altLang="en-US" sz="2800" i="1"/>
              <a:t>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A</a:t>
            </a:r>
            <a:r>
              <a:rPr lang="en-US" altLang="en-US" sz="2400" i="1" baseline="-25000"/>
              <a:t>ij</a:t>
            </a:r>
            <a:r>
              <a:rPr lang="en-US" altLang="en-US" sz="2400" i="1"/>
              <a:t> </a:t>
            </a:r>
            <a:r>
              <a:rPr lang="en-US" altLang="en-US" sz="2400"/>
              <a:t>= 1 for </a:t>
            </a:r>
            <a:r>
              <a:rPr lang="en-US" altLang="en-US" sz="2400" i="1"/>
              <a:t>i </a:t>
            </a:r>
            <a:r>
              <a:rPr lang="en-US" altLang="en-US" sz="2400">
                <a:sym typeface="Symbol" pitchFamily="18" charset="2"/>
              </a:rPr>
              <a:t> S, 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 i="1"/>
              <a:t> </a:t>
            </a:r>
            <a:r>
              <a:rPr lang="en-US" altLang="en-US" sz="2400">
                <a:sym typeface="Symbol" pitchFamily="18" charset="2"/>
              </a:rPr>
              <a:t> S </a:t>
            </a:r>
            <a:r>
              <a:rPr lang="en-US" altLang="en-US" sz="2400"/>
              <a:t>iff </a:t>
            </a:r>
            <a:r>
              <a:rPr lang="en-US" altLang="en-US" sz="2400" i="1"/>
              <a:t>i</a:t>
            </a:r>
            <a:r>
              <a:rPr lang="en-US" altLang="en-US" sz="2400">
                <a:sym typeface="Symbol" pitchFamily="18" charset="2"/>
              </a:rPr>
              <a:t></a:t>
            </a:r>
            <a:r>
              <a:rPr lang="en-US" altLang="en-US" sz="2400" i="1">
                <a:sym typeface="Symbol" pitchFamily="18" charset="2"/>
              </a:rPr>
              <a:t>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Authority vector, </a:t>
            </a:r>
            <a:r>
              <a:rPr lang="en-US" altLang="en-US" sz="2800" b="1" i="1"/>
              <a:t>a</a:t>
            </a:r>
            <a:r>
              <a:rPr lang="en-US" altLang="en-US" sz="2800"/>
              <a:t>, converges to the principal eigenvector of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 i="1"/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Hub vector, </a:t>
            </a:r>
            <a:r>
              <a:rPr lang="en-US" altLang="en-US" sz="2800" b="1" i="1"/>
              <a:t>h</a:t>
            </a:r>
            <a:r>
              <a:rPr lang="en-US" altLang="en-US" sz="2800"/>
              <a:t>, converges to the principal eigenvector of </a:t>
            </a:r>
            <a:r>
              <a:rPr lang="en-US" altLang="en-US" sz="2800" i="1"/>
              <a:t>AA</a:t>
            </a:r>
            <a:r>
              <a:rPr lang="en-US" altLang="en-US" sz="2800" i="1" baseline="30000"/>
              <a:t>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practice, 20 iterations produces fairly stable results.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E171BD0-BD31-4FA6-98DA-85F13519AC34}" type="slidenum">
              <a:rPr lang="en-US" altLang="en-US" sz="1200" smtClean="0">
                <a:latin typeface="Helvetica" pitchFamily="34" charset="0"/>
              </a:rPr>
              <a:pPr eaLnBrk="1" hangingPunct="1"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Authorities for query:  “Java”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java.sun.com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comp.lang.java FAQ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Authorities for query “search engine”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Yahoo.com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Excite.com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Lycos.com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Altavista.com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Authorities for query “Gates”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Microsoft.com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roadahead.com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74233E9-FB7E-46C2-AC79-7BEC25E1DD0B}" type="slidenum">
              <a:rPr lang="en-US" altLang="en-US" sz="1200" smtClean="0">
                <a:latin typeface="Helvetica" pitchFamily="34" charset="0"/>
              </a:rPr>
              <a:pPr eaLnBrk="1" hangingPunct="1"/>
              <a:t>23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 Comments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most cases, the final authorities were not in the initial root set generated using Altavista.</a:t>
            </a:r>
          </a:p>
          <a:p>
            <a:pPr eaLnBrk="1" hangingPunct="1"/>
            <a:r>
              <a:rPr lang="en-US" altLang="en-US"/>
              <a:t>Authorities were brought in from linked and reverse-linked pages and then HITS computed their high authority score.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4568E4E-2F16-4892-87BB-AD38FC292AE1}" type="slidenum">
              <a:rPr lang="en-US" altLang="en-US" sz="1200" smtClean="0">
                <a:latin typeface="Helvetica" pitchFamily="34" charset="0"/>
              </a:rPr>
              <a:pPr eaLnBrk="1" hangingPunct="1"/>
              <a:t>24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/>
          <a:lstStyle/>
          <a:p>
            <a:pPr eaLnBrk="1" hangingPunct="1"/>
            <a:r>
              <a:rPr lang="en-US" altLang="en-US"/>
              <a:t>Finding Similar Pages Using Link Structure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a page, </a:t>
            </a:r>
            <a:r>
              <a:rPr lang="en-US" altLang="en-US" i="1"/>
              <a:t>P</a:t>
            </a:r>
            <a:r>
              <a:rPr lang="en-US" altLang="en-US"/>
              <a:t>, let </a:t>
            </a:r>
            <a:r>
              <a:rPr lang="en-US" altLang="en-US" i="1"/>
              <a:t>R</a:t>
            </a:r>
            <a:r>
              <a:rPr lang="en-US" altLang="en-US"/>
              <a:t> (the root set) be </a:t>
            </a:r>
            <a:r>
              <a:rPr lang="en-US" altLang="en-US" i="1"/>
              <a:t>t </a:t>
            </a:r>
            <a:r>
              <a:rPr lang="en-US" altLang="en-US"/>
              <a:t>(e.g. 200) pages that point to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Grow a base set </a:t>
            </a:r>
            <a:r>
              <a:rPr lang="en-US" altLang="en-US" i="1"/>
              <a:t>S</a:t>
            </a:r>
            <a:r>
              <a:rPr lang="en-US" altLang="en-US"/>
              <a:t> from </a:t>
            </a:r>
            <a:r>
              <a:rPr lang="en-US" altLang="en-US" i="1"/>
              <a:t>R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Run HITS on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Return the best authorities in </a:t>
            </a:r>
            <a:r>
              <a:rPr lang="en-US" altLang="en-US" i="1"/>
              <a:t>S</a:t>
            </a:r>
            <a:r>
              <a:rPr lang="en-US" altLang="en-US"/>
              <a:t> as the best similar-pages for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Finds authorities in the “link neighbor-hood” of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A9C1EEF-34B5-4681-BB1C-8EE2D0DDC6F0}" type="slidenum">
              <a:rPr lang="en-US" altLang="en-US" sz="1200" smtClean="0">
                <a:latin typeface="Helvetica" pitchFamily="34" charset="0"/>
              </a:rPr>
              <a:pPr eaLnBrk="1" hangingPunct="1"/>
              <a:t>25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Page Results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“honda.com”</a:t>
            </a:r>
          </a:p>
          <a:p>
            <a:pPr lvl="1" eaLnBrk="1" hangingPunct="1"/>
            <a:r>
              <a:rPr lang="en-US" altLang="en-US"/>
              <a:t>toyota.com</a:t>
            </a:r>
          </a:p>
          <a:p>
            <a:pPr lvl="1" eaLnBrk="1" hangingPunct="1"/>
            <a:r>
              <a:rPr lang="en-US" altLang="en-US"/>
              <a:t>ford.com</a:t>
            </a:r>
          </a:p>
          <a:p>
            <a:pPr lvl="1" eaLnBrk="1" hangingPunct="1"/>
            <a:r>
              <a:rPr lang="en-US" altLang="en-US"/>
              <a:t>bmwusa.com</a:t>
            </a:r>
          </a:p>
          <a:p>
            <a:pPr lvl="1" eaLnBrk="1" hangingPunct="1"/>
            <a:r>
              <a:rPr lang="en-US" altLang="en-US"/>
              <a:t>saturncars.com</a:t>
            </a:r>
          </a:p>
          <a:p>
            <a:pPr lvl="1" eaLnBrk="1" hangingPunct="1"/>
            <a:r>
              <a:rPr lang="en-US" altLang="en-US"/>
              <a:t>nissanmotors.com</a:t>
            </a:r>
          </a:p>
          <a:p>
            <a:pPr lvl="1" eaLnBrk="1" hangingPunct="1"/>
            <a:r>
              <a:rPr lang="en-US" altLang="en-US"/>
              <a:t>audi.com</a:t>
            </a:r>
          </a:p>
          <a:p>
            <a:pPr lvl="1" eaLnBrk="1" hangingPunct="1"/>
            <a:r>
              <a:rPr lang="en-US" altLang="en-US"/>
              <a:t>volvocars.com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470D132-7E22-4832-A7FF-2C25D2C225B1}" type="slidenum">
              <a:rPr lang="en-US" altLang="en-US" sz="1200" smtClean="0">
                <a:latin typeface="Helvetica" pitchFamily="34" charset="0"/>
              </a:rPr>
              <a:pPr eaLnBrk="1" hangingPunct="1"/>
              <a:t>26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HITS for Clustering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ambiguous query can result in the principal eigenvector only covering one of the possible meanings.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Non-principal eigenvectors may contain hubs &amp; authorities for other meanings.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 “jaguar”: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Atari video game (principal eigenvector)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NFL Football team (2</a:t>
            </a:r>
            <a:r>
              <a:rPr lang="en-US" altLang="en-US" baseline="30000"/>
              <a:t>nd</a:t>
            </a:r>
            <a:r>
              <a:rPr lang="en-US" altLang="en-US"/>
              <a:t> non-princ. eigenvector)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Automobile (3</a:t>
            </a:r>
            <a:r>
              <a:rPr lang="en-US" altLang="en-US" baseline="30000"/>
              <a:t>rd</a:t>
            </a:r>
            <a:r>
              <a:rPr lang="en-US" altLang="en-US"/>
              <a:t>  non-princ. eigenvector)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2FB49F9-57D1-464F-8960-1DA023E7BC53}" type="slidenum">
              <a:rPr lang="en-US" altLang="en-US" sz="1200" smtClean="0">
                <a:latin typeface="Helvetica" pitchFamily="34" charset="0"/>
              </a:rPr>
              <a:pPr eaLnBrk="1" hangingPunct="1"/>
              <a:t>27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PageRank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 link-analysis method used by Google </a:t>
            </a:r>
            <a:r>
              <a:rPr lang="en-US" altLang="en-US">
                <a:solidFill>
                  <a:srgbClr val="33CCCC"/>
                </a:solidFill>
              </a:rPr>
              <a:t>(Brin &amp; Page, 1998)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Does not attempt to capture the distinction between hubs and authorities.</a:t>
            </a:r>
          </a:p>
          <a:p>
            <a:pPr eaLnBrk="1" hangingPunct="1"/>
            <a:r>
              <a:rPr lang="en-US" altLang="en-US"/>
              <a:t>Ranks pages just by authority.</a:t>
            </a:r>
          </a:p>
          <a:p>
            <a:pPr eaLnBrk="1" hangingPunct="1"/>
            <a:r>
              <a:rPr lang="en-US" altLang="en-US"/>
              <a:t>Applied to the entire web rather than a local neighborhood of pages surrounding the results of a query.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4384847-C35B-4464-A690-2DE6EEEF341D}" type="slidenum">
              <a:rPr lang="en-US" altLang="en-US" sz="1200" smtClean="0">
                <a:latin typeface="Helvetica" pitchFamily="34" charset="0"/>
              </a:rPr>
              <a:pPr eaLnBrk="1" hangingPunct="1"/>
              <a:t>28</a:t>
            </a:fld>
            <a:endParaRPr lang="en-US" altLang="en-US" sz="12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 PageRank Idea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Just measuring in-degree (citation count) doesn’t account for the authority of the source of a link.</a:t>
            </a:r>
          </a:p>
          <a:p>
            <a:pPr eaLnBrk="1" hangingPunct="1"/>
            <a:r>
              <a:rPr lang="en-US" altLang="en-US" sz="2800"/>
              <a:t>Initial page rank equation for page </a:t>
            </a:r>
            <a:r>
              <a:rPr lang="en-US" altLang="en-US" sz="2800" i="1"/>
              <a:t>p</a:t>
            </a:r>
            <a:r>
              <a:rPr lang="en-US" altLang="en-US" sz="2800"/>
              <a:t>: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lvl="1" eaLnBrk="1" hangingPunct="1"/>
            <a:r>
              <a:rPr lang="en-US" altLang="en-US" sz="2400" i="1"/>
              <a:t>N</a:t>
            </a:r>
            <a:r>
              <a:rPr lang="en-US" altLang="en-US" sz="2400" i="1" baseline="-25000"/>
              <a:t>q </a:t>
            </a:r>
            <a:r>
              <a:rPr lang="en-US" altLang="en-US" sz="2400"/>
              <a:t>is the total number of out-links from page </a:t>
            </a:r>
            <a:r>
              <a:rPr lang="en-US" altLang="en-US" sz="2400" i="1"/>
              <a:t>q</a:t>
            </a:r>
            <a:r>
              <a:rPr lang="en-US" altLang="en-US" sz="2400"/>
              <a:t>.</a:t>
            </a:r>
            <a:endParaRPr lang="en-US" altLang="en-US" sz="2400" i="1"/>
          </a:p>
          <a:p>
            <a:pPr lvl="1" eaLnBrk="1" hangingPunct="1"/>
            <a:r>
              <a:rPr lang="en-US" altLang="en-US" sz="2400"/>
              <a:t>A page, </a:t>
            </a:r>
            <a:r>
              <a:rPr lang="en-US" altLang="en-US" sz="2400" i="1"/>
              <a:t>q</a:t>
            </a:r>
            <a:r>
              <a:rPr lang="en-US" altLang="en-US" sz="2400"/>
              <a:t>, “gives” an equal fraction of its authority to all the pages it points to (e.g. </a:t>
            </a:r>
            <a:r>
              <a:rPr lang="en-US" altLang="en-US" sz="2400" i="1"/>
              <a:t>p</a:t>
            </a:r>
            <a:r>
              <a:rPr lang="en-US" altLang="en-US" sz="2400"/>
              <a:t>).</a:t>
            </a:r>
          </a:p>
          <a:p>
            <a:pPr lvl="1" eaLnBrk="1" hangingPunct="1"/>
            <a:r>
              <a:rPr lang="en-US" altLang="en-US" sz="2400" i="1"/>
              <a:t>c</a:t>
            </a:r>
            <a:r>
              <a:rPr lang="en-US" altLang="en-US" sz="2400"/>
              <a:t> is a normalizing constant set so that the rank of all pages always sums to 1.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333625" y="2749550"/>
          <a:ext cx="30765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80800" imgH="444240" progId="Equation.3">
                  <p:embed/>
                </p:oleObj>
              </mc:Choice>
              <mc:Fallback>
                <p:oleObj name="Equation" r:id="rId3" imgW="1180800" imgH="4442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749550"/>
                        <a:ext cx="307657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6743B3F-EA7A-4207-B5FF-68CE283750D8}" type="slidenum">
              <a:rPr lang="en-US" altLang="en-US" sz="1200" smtClean="0">
                <a:latin typeface="Helvetica" pitchFamily="34" charset="0"/>
              </a:rPr>
              <a:pPr eaLnBrk="1" hangingPunct="1"/>
              <a:t>29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 PageRank Idea (cont.)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view it as a process of PageRank “flowing” from pages to the pages they cite.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895600" y="28194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895600" y="44196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28194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4" name="Line 13"/>
          <p:cNvSpPr>
            <a:spLocks noChangeShapeType="1"/>
          </p:cNvSpPr>
          <p:nvPr/>
        </p:nvSpPr>
        <p:spPr bwMode="auto">
          <a:xfrm>
            <a:off x="3257550" y="33528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65" name="Line 14"/>
          <p:cNvSpPr>
            <a:spLocks noChangeShapeType="1"/>
          </p:cNvSpPr>
          <p:nvPr/>
        </p:nvSpPr>
        <p:spPr bwMode="auto">
          <a:xfrm>
            <a:off x="3257550" y="35052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66" name="Line 15"/>
          <p:cNvSpPr>
            <a:spLocks noChangeShapeType="1"/>
          </p:cNvSpPr>
          <p:nvPr/>
        </p:nvSpPr>
        <p:spPr bwMode="auto">
          <a:xfrm>
            <a:off x="3219450" y="47244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67" name="Line 16"/>
          <p:cNvSpPr>
            <a:spLocks noChangeShapeType="1"/>
          </p:cNvSpPr>
          <p:nvPr/>
        </p:nvSpPr>
        <p:spPr bwMode="auto">
          <a:xfrm>
            <a:off x="3219450" y="49530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68" name="Line 17"/>
          <p:cNvSpPr>
            <a:spLocks noChangeShapeType="1"/>
          </p:cNvSpPr>
          <p:nvPr/>
        </p:nvSpPr>
        <p:spPr bwMode="auto">
          <a:xfrm>
            <a:off x="3219450" y="51816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>
            <a:off x="5334000" y="31242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0" name="Line 19"/>
          <p:cNvSpPr>
            <a:spLocks noChangeShapeType="1"/>
          </p:cNvSpPr>
          <p:nvPr/>
        </p:nvSpPr>
        <p:spPr bwMode="auto">
          <a:xfrm>
            <a:off x="5334000" y="33528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1" name="Line 22"/>
          <p:cNvSpPr>
            <a:spLocks noChangeShapeType="1"/>
          </p:cNvSpPr>
          <p:nvPr/>
        </p:nvSpPr>
        <p:spPr bwMode="auto">
          <a:xfrm flipV="1">
            <a:off x="3406775" y="3081338"/>
            <a:ext cx="1641475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2" name="Line 23"/>
          <p:cNvSpPr>
            <a:spLocks noChangeShapeType="1"/>
          </p:cNvSpPr>
          <p:nvPr/>
        </p:nvSpPr>
        <p:spPr bwMode="auto">
          <a:xfrm>
            <a:off x="3394075" y="3506788"/>
            <a:ext cx="1635125" cy="1065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3" name="Line 24"/>
          <p:cNvSpPr>
            <a:spLocks noChangeShapeType="1"/>
          </p:cNvSpPr>
          <p:nvPr/>
        </p:nvSpPr>
        <p:spPr bwMode="auto">
          <a:xfrm flipV="1">
            <a:off x="3357563" y="3352800"/>
            <a:ext cx="1671637" cy="137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4" name="Line 25"/>
          <p:cNvSpPr>
            <a:spLocks noChangeShapeType="1"/>
          </p:cNvSpPr>
          <p:nvPr/>
        </p:nvSpPr>
        <p:spPr bwMode="auto">
          <a:xfrm>
            <a:off x="3344863" y="4935538"/>
            <a:ext cx="1690687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5" name="Line 27"/>
          <p:cNvSpPr>
            <a:spLocks noChangeShapeType="1"/>
          </p:cNvSpPr>
          <p:nvPr/>
        </p:nvSpPr>
        <p:spPr bwMode="auto">
          <a:xfrm>
            <a:off x="3357563" y="5186363"/>
            <a:ext cx="1652587" cy="776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6" name="Rectangle 28"/>
          <p:cNvSpPr>
            <a:spLocks noChangeArrowheads="1"/>
          </p:cNvSpPr>
          <p:nvPr/>
        </p:nvSpPr>
        <p:spPr bwMode="auto">
          <a:xfrm>
            <a:off x="5029200" y="44196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7" name="Line 29"/>
          <p:cNvSpPr>
            <a:spLocks noChangeShapeType="1"/>
          </p:cNvSpPr>
          <p:nvPr/>
        </p:nvSpPr>
        <p:spPr bwMode="auto">
          <a:xfrm>
            <a:off x="5429250" y="47244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8" name="Line 30"/>
          <p:cNvSpPr>
            <a:spLocks noChangeShapeType="1"/>
          </p:cNvSpPr>
          <p:nvPr/>
        </p:nvSpPr>
        <p:spPr bwMode="auto">
          <a:xfrm>
            <a:off x="5429250" y="49530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79" name="Rectangle 34"/>
          <p:cNvSpPr>
            <a:spLocks noChangeArrowheads="1"/>
          </p:cNvSpPr>
          <p:nvPr/>
        </p:nvSpPr>
        <p:spPr bwMode="auto">
          <a:xfrm>
            <a:off x="5029200" y="5602288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80" name="Line 35"/>
          <p:cNvSpPr>
            <a:spLocks noChangeShapeType="1"/>
          </p:cNvSpPr>
          <p:nvPr/>
        </p:nvSpPr>
        <p:spPr bwMode="auto">
          <a:xfrm>
            <a:off x="5429250" y="5907088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1" name="Line 36"/>
          <p:cNvSpPr>
            <a:spLocks noChangeShapeType="1"/>
          </p:cNvSpPr>
          <p:nvPr/>
        </p:nvSpPr>
        <p:spPr bwMode="auto">
          <a:xfrm>
            <a:off x="5429250" y="6135688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2" name="Line 37"/>
          <p:cNvSpPr>
            <a:spLocks noChangeShapeType="1"/>
          </p:cNvSpPr>
          <p:nvPr/>
        </p:nvSpPr>
        <p:spPr bwMode="auto">
          <a:xfrm flipV="1">
            <a:off x="5524500" y="2819400"/>
            <a:ext cx="9525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3" name="Line 38"/>
          <p:cNvSpPr>
            <a:spLocks noChangeShapeType="1"/>
          </p:cNvSpPr>
          <p:nvPr/>
        </p:nvSpPr>
        <p:spPr bwMode="auto">
          <a:xfrm>
            <a:off x="5524500" y="3357563"/>
            <a:ext cx="9525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4" name="Line 39"/>
          <p:cNvSpPr>
            <a:spLocks noChangeShapeType="1"/>
          </p:cNvSpPr>
          <p:nvPr/>
        </p:nvSpPr>
        <p:spPr bwMode="auto">
          <a:xfrm flipV="1">
            <a:off x="5524500" y="4267200"/>
            <a:ext cx="125730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5" name="Line 40"/>
          <p:cNvSpPr>
            <a:spLocks noChangeShapeType="1"/>
          </p:cNvSpPr>
          <p:nvPr/>
        </p:nvSpPr>
        <p:spPr bwMode="auto">
          <a:xfrm>
            <a:off x="5524500" y="4953000"/>
            <a:ext cx="9525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6" name="Line 41"/>
          <p:cNvSpPr>
            <a:spLocks noChangeShapeType="1"/>
          </p:cNvSpPr>
          <p:nvPr/>
        </p:nvSpPr>
        <p:spPr bwMode="auto">
          <a:xfrm flipV="1">
            <a:off x="5524500" y="5602288"/>
            <a:ext cx="8001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7" name="Line 42"/>
          <p:cNvSpPr>
            <a:spLocks noChangeShapeType="1"/>
          </p:cNvSpPr>
          <p:nvPr/>
        </p:nvSpPr>
        <p:spPr bwMode="auto">
          <a:xfrm>
            <a:off x="5619750" y="6135688"/>
            <a:ext cx="857250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8" name="Line 43"/>
          <p:cNvSpPr>
            <a:spLocks noChangeShapeType="1"/>
          </p:cNvSpPr>
          <p:nvPr/>
        </p:nvSpPr>
        <p:spPr bwMode="auto">
          <a:xfrm>
            <a:off x="1828800" y="2667000"/>
            <a:ext cx="1066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89" name="Line 44"/>
          <p:cNvSpPr>
            <a:spLocks noChangeShapeType="1"/>
          </p:cNvSpPr>
          <p:nvPr/>
        </p:nvSpPr>
        <p:spPr bwMode="auto">
          <a:xfrm>
            <a:off x="1828800" y="31242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90" name="Line 45"/>
          <p:cNvSpPr>
            <a:spLocks noChangeShapeType="1"/>
          </p:cNvSpPr>
          <p:nvPr/>
        </p:nvSpPr>
        <p:spPr bwMode="auto">
          <a:xfrm flipV="1">
            <a:off x="1828800" y="3506788"/>
            <a:ext cx="10668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91" name="Line 46"/>
          <p:cNvSpPr>
            <a:spLocks noChangeShapeType="1"/>
          </p:cNvSpPr>
          <p:nvPr/>
        </p:nvSpPr>
        <p:spPr bwMode="auto">
          <a:xfrm>
            <a:off x="1828800" y="4419600"/>
            <a:ext cx="1066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92" name="Line 47"/>
          <p:cNvSpPr>
            <a:spLocks noChangeShapeType="1"/>
          </p:cNvSpPr>
          <p:nvPr/>
        </p:nvSpPr>
        <p:spPr bwMode="auto">
          <a:xfrm>
            <a:off x="1828800" y="4935538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93" name="Line 48"/>
          <p:cNvSpPr>
            <a:spLocks noChangeShapeType="1"/>
          </p:cNvSpPr>
          <p:nvPr/>
        </p:nvSpPr>
        <p:spPr bwMode="auto">
          <a:xfrm flipV="1">
            <a:off x="1828800" y="5186363"/>
            <a:ext cx="106680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5094" name="Text Box 49"/>
          <p:cNvSpPr txBox="1">
            <a:spLocks noChangeArrowheads="1"/>
          </p:cNvSpPr>
          <p:nvPr/>
        </p:nvSpPr>
        <p:spPr bwMode="auto">
          <a:xfrm>
            <a:off x="2990850" y="2882900"/>
            <a:ext cx="37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.1</a:t>
            </a:r>
          </a:p>
        </p:txBody>
      </p:sp>
      <p:sp>
        <p:nvSpPr>
          <p:cNvPr id="45095" name="Text Box 50"/>
          <p:cNvSpPr txBox="1">
            <a:spLocks noChangeArrowheads="1"/>
          </p:cNvSpPr>
          <p:nvPr/>
        </p:nvSpPr>
        <p:spPr bwMode="auto">
          <a:xfrm>
            <a:off x="2854325" y="4373563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.09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713163" y="2955925"/>
            <a:ext cx="498475" cy="946150"/>
            <a:chOff x="2339" y="1862"/>
            <a:chExt cx="314" cy="596"/>
          </a:xfrm>
        </p:grpSpPr>
        <p:sp>
          <p:nvSpPr>
            <p:cNvPr id="45105" name="Text Box 51"/>
            <p:cNvSpPr txBox="1">
              <a:spLocks noChangeArrowheads="1"/>
            </p:cNvSpPr>
            <p:nvPr/>
          </p:nvSpPr>
          <p:spPr bwMode="auto">
            <a:xfrm>
              <a:off x="2339" y="1862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.05</a:t>
              </a:r>
            </a:p>
          </p:txBody>
        </p:sp>
        <p:sp>
          <p:nvSpPr>
            <p:cNvPr id="45106" name="Text Box 52"/>
            <p:cNvSpPr txBox="1">
              <a:spLocks noChangeArrowheads="1"/>
            </p:cNvSpPr>
            <p:nvPr/>
          </p:nvSpPr>
          <p:spPr bwMode="auto">
            <a:xfrm>
              <a:off x="2339" y="2208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.05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495675" y="3998913"/>
            <a:ext cx="652463" cy="1449387"/>
            <a:chOff x="2202" y="2519"/>
            <a:chExt cx="411" cy="913"/>
          </a:xfrm>
        </p:grpSpPr>
        <p:sp>
          <p:nvSpPr>
            <p:cNvPr id="45102" name="Text Box 54"/>
            <p:cNvSpPr txBox="1">
              <a:spLocks noChangeArrowheads="1"/>
            </p:cNvSpPr>
            <p:nvPr/>
          </p:nvSpPr>
          <p:spPr bwMode="auto">
            <a:xfrm>
              <a:off x="2202" y="2519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.03</a:t>
              </a:r>
            </a:p>
          </p:txBody>
        </p:sp>
        <p:sp>
          <p:nvSpPr>
            <p:cNvPr id="45103" name="Text Box 55"/>
            <p:cNvSpPr txBox="1">
              <a:spLocks noChangeArrowheads="1"/>
            </p:cNvSpPr>
            <p:nvPr/>
          </p:nvSpPr>
          <p:spPr bwMode="auto">
            <a:xfrm>
              <a:off x="2299" y="2909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.03</a:t>
              </a:r>
            </a:p>
          </p:txBody>
        </p:sp>
        <p:sp>
          <p:nvSpPr>
            <p:cNvPr id="45104" name="Text Box 56"/>
            <p:cNvSpPr txBox="1">
              <a:spLocks noChangeArrowheads="1"/>
            </p:cNvSpPr>
            <p:nvPr/>
          </p:nvSpPr>
          <p:spPr bwMode="auto">
            <a:xfrm>
              <a:off x="2299" y="3182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.03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953000" y="2757488"/>
            <a:ext cx="561975" cy="3241675"/>
            <a:chOff x="3120" y="1737"/>
            <a:chExt cx="354" cy="2042"/>
          </a:xfrm>
        </p:grpSpPr>
        <p:sp>
          <p:nvSpPr>
            <p:cNvPr id="45099" name="Text Box 59"/>
            <p:cNvSpPr txBox="1">
              <a:spLocks noChangeArrowheads="1"/>
            </p:cNvSpPr>
            <p:nvPr/>
          </p:nvSpPr>
          <p:spPr bwMode="auto">
            <a:xfrm>
              <a:off x="3160" y="1737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.08</a:t>
              </a:r>
            </a:p>
          </p:txBody>
        </p:sp>
        <p:sp>
          <p:nvSpPr>
            <p:cNvPr id="45100" name="Text Box 60"/>
            <p:cNvSpPr txBox="1">
              <a:spLocks noChangeArrowheads="1"/>
            </p:cNvSpPr>
            <p:nvPr/>
          </p:nvSpPr>
          <p:spPr bwMode="auto">
            <a:xfrm>
              <a:off x="3136" y="2784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.08</a:t>
              </a:r>
            </a:p>
          </p:txBody>
        </p:sp>
        <p:sp>
          <p:nvSpPr>
            <p:cNvPr id="45101" name="Text Box 61"/>
            <p:cNvSpPr txBox="1">
              <a:spLocks noChangeArrowheads="1"/>
            </p:cNvSpPr>
            <p:nvPr/>
          </p:nvSpPr>
          <p:spPr bwMode="auto">
            <a:xfrm>
              <a:off x="3120" y="3529"/>
              <a:ext cx="3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.03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B4EF8E5-43A4-4CA3-9727-3C64A6365423}" type="slidenum">
              <a:rPr lang="en-US" altLang="en-US" sz="1200" smtClean="0">
                <a:latin typeface="Helvetica" pitchFamily="34" charset="0"/>
              </a:rPr>
              <a:pPr eaLnBrk="1" hangingPunct="1"/>
              <a:t>3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Structure &amp; Feature Weighting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/>
              <a:t>Weight tokens under particular HTML tags more heavily:</a:t>
            </a:r>
          </a:p>
          <a:p>
            <a:pPr lvl="1" eaLnBrk="1" hangingPunct="1"/>
            <a:r>
              <a:rPr lang="en-US" altLang="en-US"/>
              <a:t>&lt;TITLE&gt; tokens </a:t>
            </a:r>
            <a:r>
              <a:rPr lang="en-US" altLang="en-US" sz="2400">
                <a:solidFill>
                  <a:schemeClr val="bg2"/>
                </a:solidFill>
              </a:rPr>
              <a:t>(Google seems to like title matches)</a:t>
            </a:r>
          </a:p>
          <a:p>
            <a:pPr lvl="1" eaLnBrk="1" hangingPunct="1"/>
            <a:r>
              <a:rPr lang="en-US" altLang="en-US"/>
              <a:t>&lt;H1&gt;,&lt;H2&gt;… tokens</a:t>
            </a:r>
          </a:p>
          <a:p>
            <a:pPr lvl="1" eaLnBrk="1" hangingPunct="1"/>
            <a:r>
              <a:rPr lang="en-US" altLang="en-US"/>
              <a:t>&lt;META&gt; keyword tokens</a:t>
            </a:r>
          </a:p>
          <a:p>
            <a:pPr eaLnBrk="1" hangingPunct="1"/>
            <a:r>
              <a:rPr lang="en-US" altLang="en-US"/>
              <a:t>Parse page into conceptual sections (e.g. navigation links vs. page content) and weight tokens differently based on section.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FEC6F78-7838-4151-B830-7531E2873B96}" type="slidenum">
              <a:rPr lang="en-US" altLang="en-US" sz="1200" smtClean="0">
                <a:latin typeface="Helvetica" pitchFamily="34" charset="0"/>
              </a:rPr>
              <a:pPr eaLnBrk="1" hangingPunct="1"/>
              <a:t>30</a:t>
            </a:fld>
            <a:endParaRPr lang="en-US" altLang="en-US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 Algorithm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en-US"/>
              <a:t>Iterate rank-flowing process until convergence: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Helvetica" pitchFamily="34" charset="0"/>
              </a:rPr>
              <a:t>    Let </a:t>
            </a:r>
            <a:r>
              <a:rPr lang="en-US" altLang="en-US" sz="2400" i="1"/>
              <a:t>S </a:t>
            </a:r>
            <a:r>
              <a:rPr lang="en-US" altLang="en-US" sz="2400">
                <a:latin typeface="Helvetica" pitchFamily="34" charset="0"/>
              </a:rPr>
              <a:t>be the total set of pages.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Helvetica" pitchFamily="34" charset="0"/>
              </a:rPr>
              <a:t>    Initialize </a:t>
            </a:r>
            <a:r>
              <a:rPr lang="en-US" altLang="en-US" sz="2400">
                <a:sym typeface="Symbol" pitchFamily="18" charset="2"/>
              </a:rPr>
              <a:t>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</a:t>
            </a:r>
            <a:r>
              <a:rPr lang="en-US" altLang="en-US" sz="2400" i="1">
                <a:sym typeface="Symbol" pitchFamily="18" charset="2"/>
              </a:rPr>
              <a:t>S: </a:t>
            </a:r>
            <a:r>
              <a:rPr lang="en-US" altLang="en-US" sz="2400" i="1"/>
              <a:t>R</a:t>
            </a:r>
            <a:r>
              <a:rPr lang="en-US" altLang="en-US" sz="2400"/>
              <a:t>(</a:t>
            </a:r>
            <a:r>
              <a:rPr lang="en-US" altLang="en-US" sz="2400" i="1"/>
              <a:t>p</a:t>
            </a:r>
            <a:r>
              <a:rPr lang="en-US" altLang="en-US" sz="2400"/>
              <a:t>) = 1/|</a:t>
            </a:r>
            <a:r>
              <a:rPr lang="en-US" altLang="en-US" sz="2400" i="1"/>
              <a:t>S|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Helvetica" pitchFamily="34" charset="0"/>
              </a:rPr>
              <a:t>    Until ranks do not change (much)  </a:t>
            </a:r>
            <a:r>
              <a:rPr lang="en-US" altLang="en-US" sz="2400">
                <a:solidFill>
                  <a:schemeClr val="accent1"/>
                </a:solidFill>
              </a:rPr>
              <a:t>(</a:t>
            </a:r>
            <a:r>
              <a:rPr lang="en-US" altLang="en-US" sz="2400" i="1">
                <a:solidFill>
                  <a:schemeClr val="accent1"/>
                </a:solidFill>
              </a:rPr>
              <a:t>convergence</a:t>
            </a:r>
            <a:r>
              <a:rPr lang="en-US" altLang="en-US" sz="2400">
                <a:solidFill>
                  <a:schemeClr val="accent1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Helvetica" pitchFamily="34" charset="0"/>
              </a:rPr>
              <a:t>               For each 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</a:t>
            </a:r>
            <a:r>
              <a:rPr lang="en-US" altLang="en-US" sz="2400" i="1">
                <a:sym typeface="Symbol" pitchFamily="18" charset="2"/>
              </a:rPr>
              <a:t>S:</a:t>
            </a:r>
          </a:p>
          <a:p>
            <a:pPr eaLnBrk="1" hangingPunct="1">
              <a:buFontTx/>
              <a:buNone/>
            </a:pPr>
            <a:endParaRPr lang="en-US" altLang="en-US" sz="2400" i="1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 i="1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en-US" sz="2400">
              <a:latin typeface="Helvetica" pitchFamily="34" charset="0"/>
            </a:endParaRPr>
          </a:p>
          <a:p>
            <a:pPr eaLnBrk="1" hangingPunct="1">
              <a:buFontTx/>
              <a:buNone/>
            </a:pPr>
            <a:endParaRPr lang="en-US" altLang="en-US" sz="2400">
              <a:latin typeface="Helvetica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Helvetica" pitchFamily="34" charset="0"/>
              </a:rPr>
              <a:t>               For each 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</a:t>
            </a:r>
            <a:r>
              <a:rPr lang="en-US" altLang="en-US" sz="2400" i="1">
                <a:sym typeface="Symbol" pitchFamily="18" charset="2"/>
              </a:rPr>
              <a:t>S: R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) =</a:t>
            </a:r>
            <a:r>
              <a:rPr lang="en-US" altLang="en-US" sz="2400" i="1">
                <a:sym typeface="Symbol" pitchFamily="18" charset="2"/>
              </a:rPr>
              <a:t> cR</a:t>
            </a:r>
            <a:r>
              <a:rPr lang="en-US" altLang="en-US" sz="2400" i="1">
                <a:cs typeface="Times New Roman" charset="0"/>
                <a:sym typeface="Symbol" pitchFamily="18" charset="2"/>
              </a:rPr>
              <a:t>´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)   </a:t>
            </a:r>
            <a:r>
              <a:rPr lang="en-US" altLang="en-US" sz="2400">
                <a:solidFill>
                  <a:schemeClr val="accent1"/>
                </a:solidFill>
                <a:sym typeface="Symbol" pitchFamily="18" charset="2"/>
              </a:rPr>
              <a:t>(</a:t>
            </a:r>
            <a:r>
              <a:rPr lang="en-US" altLang="en-US" sz="2400" i="1">
                <a:solidFill>
                  <a:schemeClr val="accent1"/>
                </a:solidFill>
                <a:sym typeface="Symbol" pitchFamily="18" charset="2"/>
              </a:rPr>
              <a:t>normalize</a:t>
            </a:r>
            <a:r>
              <a:rPr lang="en-US" altLang="en-US" sz="2400">
                <a:solidFill>
                  <a:schemeClr val="accent1"/>
                </a:solidFill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400">
              <a:solidFill>
                <a:schemeClr val="accent1"/>
              </a:solidFill>
              <a:latin typeface="Helvetica" pitchFamily="34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936875" y="3657600"/>
          <a:ext cx="2508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143000" imgH="444240" progId="Equation.3">
                  <p:embed/>
                </p:oleObj>
              </mc:Choice>
              <mc:Fallback>
                <p:oleObj name="Equation" r:id="rId3" imgW="1143000" imgH="4442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657600"/>
                        <a:ext cx="2508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809750" y="4632325"/>
          <a:ext cx="20589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939600" imgH="355320" progId="Equation.3">
                  <p:embed/>
                </p:oleObj>
              </mc:Choice>
              <mc:Fallback>
                <p:oleObj name="Equation" r:id="rId5" imgW="939600" imgH="35532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632325"/>
                        <a:ext cx="20589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A607BAF-08CE-4908-90A7-B8BF63F23817}" type="slidenum">
              <a:rPr lang="en-US" altLang="en-US" sz="1200" smtClean="0">
                <a:latin typeface="Helvetica" pitchFamily="34" charset="0"/>
              </a:rPr>
              <a:pPr eaLnBrk="1" hangingPunct="1"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Stable Fixpoint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021013" y="22860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4164013" y="37338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5459413" y="22860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>
            <a:off x="3249613" y="27432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3249613" y="28956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>
            <a:off x="5688013" y="28956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>
            <a:off x="4392613" y="42672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3432175" y="2747963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3432175" y="2911475"/>
            <a:ext cx="1090613" cy="827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 flipH="1" flipV="1">
            <a:off x="3370263" y="3198813"/>
            <a:ext cx="1027112" cy="1065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 flipH="1">
            <a:off x="4860925" y="2898775"/>
            <a:ext cx="863600" cy="827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5" name="Text Box 17"/>
          <p:cNvSpPr txBox="1">
            <a:spLocks noChangeArrowheads="1"/>
          </p:cNvSpPr>
          <p:nvPr/>
        </p:nvSpPr>
        <p:spPr bwMode="auto">
          <a:xfrm>
            <a:off x="3000375" y="230028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0.4</a:t>
            </a: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4143375" y="367188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0.4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5438775" y="222408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0.2</a:t>
            </a:r>
          </a:p>
        </p:txBody>
      </p: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5189538" y="3275013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0.2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4148138" y="2422525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0.2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3894138" y="3076575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0.2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3370263" y="3625850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0.4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A248653-09BF-4DB1-865A-9854E6CC2772}" type="slidenum">
              <a:rPr lang="en-US" altLang="en-US" sz="1200" smtClean="0">
                <a:latin typeface="Helvetica" pitchFamily="34" charset="0"/>
              </a:rPr>
              <a:pPr eaLnBrk="1" hangingPunct="1"/>
              <a:t>32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Algebra Version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/>
            <a:r>
              <a:rPr lang="en-US" altLang="en-US"/>
              <a:t>Treat </a:t>
            </a:r>
            <a:r>
              <a:rPr lang="en-US" altLang="en-US" b="1"/>
              <a:t>R</a:t>
            </a:r>
            <a:r>
              <a:rPr lang="en-US" altLang="en-US"/>
              <a:t> as a vector over web pages.</a:t>
            </a:r>
          </a:p>
          <a:p>
            <a:pPr eaLnBrk="1" hangingPunct="1"/>
            <a:r>
              <a:rPr lang="en-US" altLang="en-US"/>
              <a:t>Let </a:t>
            </a:r>
            <a:r>
              <a:rPr lang="en-US" altLang="en-US" b="1"/>
              <a:t>A</a:t>
            </a:r>
            <a:r>
              <a:rPr lang="en-US" altLang="en-US"/>
              <a:t> be a 2-d matrix over pages where </a:t>
            </a:r>
          </a:p>
          <a:p>
            <a:pPr lvl="1" eaLnBrk="1" hangingPunct="1"/>
            <a:r>
              <a:rPr lang="en-US" altLang="en-US" b="1"/>
              <a:t>A</a:t>
            </a:r>
            <a:r>
              <a:rPr lang="en-US" altLang="en-US" i="1" baseline="-25000"/>
              <a:t>vu</a:t>
            </a:r>
            <a:r>
              <a:rPr lang="en-US" altLang="en-US"/>
              <a:t>= 1/</a:t>
            </a:r>
            <a:r>
              <a:rPr lang="en-US" altLang="en-US" i="1"/>
              <a:t>N</a:t>
            </a:r>
            <a:r>
              <a:rPr lang="en-US" altLang="en-US" i="1" baseline="-25000"/>
              <a:t>u</a:t>
            </a:r>
            <a:r>
              <a:rPr lang="en-US" altLang="en-US" i="1"/>
              <a:t> </a:t>
            </a:r>
            <a:r>
              <a:rPr lang="en-US" altLang="en-US"/>
              <a:t>if </a:t>
            </a:r>
            <a:r>
              <a:rPr lang="en-US" altLang="en-US" i="1"/>
              <a:t>u </a:t>
            </a:r>
            <a:r>
              <a:rPr lang="en-US" altLang="en-US" i="1">
                <a:sym typeface="Symbol" pitchFamily="18" charset="2"/>
              </a:rPr>
              <a:t></a:t>
            </a:r>
            <a:r>
              <a:rPr lang="en-US" altLang="en-US" i="1"/>
              <a:t>v </a:t>
            </a:r>
            <a:r>
              <a:rPr lang="en-US" altLang="en-US"/>
              <a:t>else</a:t>
            </a:r>
            <a:r>
              <a:rPr lang="en-US" altLang="en-US" i="1"/>
              <a:t> </a:t>
            </a:r>
            <a:r>
              <a:rPr lang="en-US" altLang="en-US" b="1"/>
              <a:t>A</a:t>
            </a:r>
            <a:r>
              <a:rPr lang="en-US" altLang="en-US" i="1" baseline="-25000"/>
              <a:t>vu</a:t>
            </a:r>
            <a:r>
              <a:rPr lang="en-US" altLang="en-US"/>
              <a:t>= 0</a:t>
            </a:r>
          </a:p>
          <a:p>
            <a:pPr eaLnBrk="1" hangingPunct="1"/>
            <a:r>
              <a:rPr lang="en-US" altLang="en-US"/>
              <a:t>Then </a:t>
            </a:r>
            <a:r>
              <a:rPr lang="en-US" altLang="en-US" b="1"/>
              <a:t>R</a:t>
            </a:r>
            <a:r>
              <a:rPr lang="en-US" altLang="en-US"/>
              <a:t>=</a:t>
            </a:r>
            <a:r>
              <a:rPr lang="en-US" altLang="en-US" i="1"/>
              <a:t>c</a:t>
            </a:r>
            <a:r>
              <a:rPr lang="en-US" altLang="en-US" b="1"/>
              <a:t>AR</a:t>
            </a:r>
          </a:p>
          <a:p>
            <a:pPr eaLnBrk="1" hangingPunct="1"/>
            <a:r>
              <a:rPr lang="en-US" altLang="en-US" b="1"/>
              <a:t>R </a:t>
            </a:r>
            <a:r>
              <a:rPr lang="en-US" altLang="en-US"/>
              <a:t>converges to the principal eigenvector of </a:t>
            </a:r>
            <a:r>
              <a:rPr lang="en-US" altLang="en-US" b="1"/>
              <a:t>A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7782C1D-EF37-4393-AC57-43D38880DCF8}" type="slidenum">
              <a:rPr lang="en-US" altLang="en-US" sz="1200" smtClean="0">
                <a:latin typeface="Helvetica" pitchFamily="34" charset="0"/>
              </a:rPr>
              <a:pPr eaLnBrk="1" hangingPunct="1"/>
              <a:t>33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with Initial Idea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group of pages that only point to themselves but are pointed to by other pages act as a “rank sink” and absorb all the rank in the system.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2932113" y="42037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4191000" y="4191000"/>
            <a:ext cx="685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 flipV="1">
            <a:off x="3429000" y="4584700"/>
            <a:ext cx="779463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36" name="Freeform 10"/>
          <p:cNvSpPr>
            <a:spLocks/>
          </p:cNvSpPr>
          <p:nvPr/>
        </p:nvSpPr>
        <p:spPr bwMode="auto">
          <a:xfrm>
            <a:off x="3238500" y="3556000"/>
            <a:ext cx="2108200" cy="1016000"/>
          </a:xfrm>
          <a:custGeom>
            <a:avLst/>
            <a:gdLst>
              <a:gd name="T0" fmla="*/ 1333500 w 1328"/>
              <a:gd name="T1" fmla="*/ 1016000 h 640"/>
              <a:gd name="T2" fmla="*/ 2019300 w 1328"/>
              <a:gd name="T3" fmla="*/ 711200 h 640"/>
              <a:gd name="T4" fmla="*/ 1866900 w 1328"/>
              <a:gd name="T5" fmla="*/ 177800 h 640"/>
              <a:gd name="T6" fmla="*/ 723900 w 1328"/>
              <a:gd name="T7" fmla="*/ 25400 h 640"/>
              <a:gd name="T8" fmla="*/ 114300 w 1328"/>
              <a:gd name="T9" fmla="*/ 330200 h 640"/>
              <a:gd name="T10" fmla="*/ 38100 w 1328"/>
              <a:gd name="T11" fmla="*/ 635000 h 6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8"/>
              <a:gd name="T19" fmla="*/ 0 h 640"/>
              <a:gd name="T20" fmla="*/ 1328 w 1328"/>
              <a:gd name="T21" fmla="*/ 640 h 6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8" h="640">
                <a:moveTo>
                  <a:pt x="840" y="640"/>
                </a:moveTo>
                <a:cubicBezTo>
                  <a:pt x="1028" y="588"/>
                  <a:pt x="1216" y="536"/>
                  <a:pt x="1272" y="448"/>
                </a:cubicBezTo>
                <a:cubicBezTo>
                  <a:pt x="1328" y="360"/>
                  <a:pt x="1312" y="184"/>
                  <a:pt x="1176" y="112"/>
                </a:cubicBezTo>
                <a:cubicBezTo>
                  <a:pt x="1040" y="40"/>
                  <a:pt x="640" y="0"/>
                  <a:pt x="456" y="16"/>
                </a:cubicBezTo>
                <a:cubicBezTo>
                  <a:pt x="272" y="32"/>
                  <a:pt x="144" y="144"/>
                  <a:pt x="72" y="208"/>
                </a:cubicBezTo>
                <a:cubicBezTo>
                  <a:pt x="0" y="272"/>
                  <a:pt x="12" y="336"/>
                  <a:pt x="24" y="4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>
            <a:off x="4343400" y="45720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>
            <a:off x="3276600" y="4800600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39" name="Line 13"/>
          <p:cNvSpPr>
            <a:spLocks noChangeShapeType="1"/>
          </p:cNvSpPr>
          <p:nvPr/>
        </p:nvSpPr>
        <p:spPr bwMode="auto">
          <a:xfrm flipV="1">
            <a:off x="1371600" y="4572000"/>
            <a:ext cx="156051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 flipV="1">
            <a:off x="1752600" y="4800600"/>
            <a:ext cx="1179513" cy="1258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41" name="Text Box 15"/>
          <p:cNvSpPr txBox="1">
            <a:spLocks noChangeArrowheads="1"/>
          </p:cNvSpPr>
          <p:nvPr/>
        </p:nvSpPr>
        <p:spPr bwMode="auto">
          <a:xfrm>
            <a:off x="5981700" y="4098925"/>
            <a:ext cx="2476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/>
              <a:t>Rank flows into</a:t>
            </a:r>
          </a:p>
          <a:p>
            <a:pPr algn="l" eaLnBrk="1" hangingPunct="1"/>
            <a:r>
              <a:rPr lang="en-US" altLang="en-US"/>
              <a:t>cycle and can’t get out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BF97227-564C-475A-A7E9-07B510D6005C}" type="slidenum">
              <a:rPr lang="en-US" altLang="en-US" sz="1200" smtClean="0">
                <a:latin typeface="Helvetica" pitchFamily="34" charset="0"/>
              </a:rPr>
              <a:pPr eaLnBrk="1" hangingPunct="1"/>
              <a:t>34</a:t>
            </a:fld>
            <a:endParaRPr lang="en-US" altLang="en-US" sz="12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Rank Source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Introduce a “rank source” </a:t>
            </a:r>
            <a:r>
              <a:rPr lang="en-US" altLang="en-US" i="1"/>
              <a:t>E</a:t>
            </a:r>
            <a:r>
              <a:rPr lang="en-US" altLang="en-US"/>
              <a:t> that continually replenishes the rank of each page, </a:t>
            </a:r>
            <a:r>
              <a:rPr lang="en-US" altLang="en-US" i="1"/>
              <a:t>p</a:t>
            </a:r>
            <a:r>
              <a:rPr lang="en-US" altLang="en-US"/>
              <a:t>,  by a fixed amount </a:t>
            </a:r>
            <a:r>
              <a:rPr lang="en-US" altLang="en-US" i="1"/>
              <a:t>E</a:t>
            </a:r>
            <a:r>
              <a:rPr lang="en-US" altLang="en-US"/>
              <a:t>(</a:t>
            </a:r>
            <a:r>
              <a:rPr lang="en-US" altLang="en-US" i="1"/>
              <a:t>p</a:t>
            </a:r>
            <a:r>
              <a:rPr lang="en-US" altLang="en-US"/>
              <a:t>).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981200" y="3200400"/>
          <a:ext cx="46307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777680" imgH="507960" progId="Equation.3">
                  <p:embed/>
                </p:oleObj>
              </mc:Choice>
              <mc:Fallback>
                <p:oleObj name="Equation" r:id="rId3" imgW="1777680" imgH="50796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630738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7F5BE2E-63E8-46CF-AB05-13557C7C5946}" type="slidenum">
              <a:rPr lang="en-US" altLang="en-US" sz="1200" smtClean="0">
                <a:latin typeface="Helvetica" pitchFamily="34" charset="0"/>
              </a:rPr>
              <a:pPr eaLnBrk="1" hangingPunct="1"/>
              <a:t>35</a:t>
            </a:fld>
            <a:endParaRPr lang="en-US" altLang="en-US" sz="12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PageRank Algorithm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295400" y="1371600"/>
            <a:ext cx="66484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2400">
                <a:latin typeface="Helvetica" pitchFamily="34" charset="0"/>
              </a:rPr>
              <a:t>Let </a:t>
            </a:r>
            <a:r>
              <a:rPr lang="en-US" altLang="en-US" sz="2400" i="1"/>
              <a:t>S </a:t>
            </a:r>
            <a:r>
              <a:rPr lang="en-US" altLang="en-US" sz="2400">
                <a:latin typeface="Helvetica" pitchFamily="34" charset="0"/>
              </a:rPr>
              <a:t>be the total set of pages.</a:t>
            </a: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2400">
                <a:latin typeface="Helvetica" pitchFamily="34" charset="0"/>
              </a:rPr>
              <a:t>Let </a:t>
            </a:r>
            <a:r>
              <a:rPr lang="en-US" altLang="en-US" sz="2400">
                <a:sym typeface="Symbol" pitchFamily="18" charset="2"/>
              </a:rPr>
              <a:t>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</a:t>
            </a:r>
            <a:r>
              <a:rPr lang="en-US" altLang="en-US" sz="2400" i="1">
                <a:sym typeface="Symbol" pitchFamily="18" charset="2"/>
              </a:rPr>
              <a:t>S: E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) = </a:t>
            </a:r>
            <a:r>
              <a:rPr lang="en-US" altLang="en-US" sz="2400">
                <a:latin typeface="Helvetica" pitchFamily="34" charset="0"/>
                <a:sym typeface="Symbol" pitchFamily="18" charset="2"/>
              </a:rPr>
              <a:t></a:t>
            </a:r>
            <a:r>
              <a:rPr lang="en-US" altLang="en-US" sz="2400">
                <a:sym typeface="Symbol" pitchFamily="18" charset="2"/>
              </a:rPr>
              <a:t>/</a:t>
            </a:r>
            <a:r>
              <a:rPr lang="en-US" altLang="en-US" sz="2400"/>
              <a:t>|</a:t>
            </a:r>
            <a:r>
              <a:rPr lang="en-US" altLang="en-US" sz="2400" i="1"/>
              <a:t>S|  </a:t>
            </a:r>
            <a:r>
              <a:rPr lang="en-US" altLang="en-US" sz="2400">
                <a:solidFill>
                  <a:schemeClr val="accent1"/>
                </a:solidFill>
              </a:rPr>
              <a:t>(for some 0&lt;</a:t>
            </a:r>
            <a:r>
              <a:rPr lang="en-US" altLang="en-US" sz="2400">
                <a:solidFill>
                  <a:schemeClr val="accent1"/>
                </a:solidFill>
                <a:sym typeface="Symbol" pitchFamily="18" charset="2"/>
              </a:rPr>
              <a:t>&lt;1</a:t>
            </a:r>
            <a:r>
              <a:rPr lang="en-US" altLang="en-US" sz="2400">
                <a:solidFill>
                  <a:schemeClr val="accent1"/>
                </a:solidFill>
                <a:latin typeface="Helvetica" pitchFamily="34" charset="0"/>
                <a:sym typeface="Symbol" pitchFamily="18" charset="2"/>
              </a:rPr>
              <a:t>, </a:t>
            </a:r>
            <a:r>
              <a:rPr lang="en-US" altLang="en-US" sz="2400">
                <a:solidFill>
                  <a:schemeClr val="accent1"/>
                </a:solidFill>
                <a:sym typeface="Symbol" pitchFamily="18" charset="2"/>
              </a:rPr>
              <a:t>e.g. 0.15</a:t>
            </a:r>
            <a:r>
              <a:rPr lang="en-US" altLang="en-US" sz="2400">
                <a:solidFill>
                  <a:schemeClr val="accent1"/>
                </a:solidFill>
                <a:latin typeface="Helvetica" pitchFamily="34" charset="0"/>
                <a:sym typeface="Symbol" pitchFamily="18" charset="2"/>
              </a:rPr>
              <a:t>)</a:t>
            </a:r>
            <a:endParaRPr lang="en-US" altLang="en-US" sz="2400">
              <a:solidFill>
                <a:schemeClr val="accent1"/>
              </a:solidFill>
              <a:latin typeface="Helvetica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2400">
                <a:latin typeface="Helvetica" pitchFamily="34" charset="0"/>
              </a:rPr>
              <a:t>Initialize </a:t>
            </a:r>
            <a:r>
              <a:rPr lang="en-US" altLang="en-US" sz="2400">
                <a:sym typeface="Symbol" pitchFamily="18" charset="2"/>
              </a:rPr>
              <a:t>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</a:t>
            </a:r>
            <a:r>
              <a:rPr lang="en-US" altLang="en-US" sz="2400" i="1">
                <a:sym typeface="Symbol" pitchFamily="18" charset="2"/>
              </a:rPr>
              <a:t>S: </a:t>
            </a:r>
            <a:r>
              <a:rPr lang="en-US" altLang="en-US" sz="2400" i="1"/>
              <a:t>R</a:t>
            </a:r>
            <a:r>
              <a:rPr lang="en-US" altLang="en-US" sz="2400"/>
              <a:t>(</a:t>
            </a:r>
            <a:r>
              <a:rPr lang="en-US" altLang="en-US" sz="2400" i="1"/>
              <a:t>p</a:t>
            </a:r>
            <a:r>
              <a:rPr lang="en-US" altLang="en-US" sz="2400"/>
              <a:t>) = 1/|</a:t>
            </a:r>
            <a:r>
              <a:rPr lang="en-US" altLang="en-US" sz="2400" i="1"/>
              <a:t>S| </a:t>
            </a: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2400">
                <a:latin typeface="Helvetica" pitchFamily="34" charset="0"/>
              </a:rPr>
              <a:t>Until ranks do not change (much) </a:t>
            </a:r>
            <a:r>
              <a:rPr lang="en-US" altLang="en-US" sz="2400">
                <a:solidFill>
                  <a:schemeClr val="accent1"/>
                </a:solidFill>
                <a:latin typeface="Helvetica" pitchFamily="34" charset="0"/>
              </a:rPr>
              <a:t>(</a:t>
            </a:r>
            <a:r>
              <a:rPr lang="en-US" altLang="en-US" sz="2400" i="1">
                <a:solidFill>
                  <a:schemeClr val="accent1"/>
                </a:solidFill>
              </a:rPr>
              <a:t>convergence</a:t>
            </a:r>
            <a:r>
              <a:rPr lang="en-US" altLang="en-US" sz="2400">
                <a:solidFill>
                  <a:schemeClr val="accent1"/>
                </a:solidFill>
                <a:latin typeface="Helvetica" pitchFamily="34" charset="0"/>
              </a:rPr>
              <a:t>)</a:t>
            </a: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2400">
                <a:latin typeface="Helvetica" pitchFamily="34" charset="0"/>
              </a:rPr>
              <a:t>               For each 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</a:t>
            </a:r>
            <a:r>
              <a:rPr lang="en-US" altLang="en-US" sz="2400" i="1">
                <a:sym typeface="Symbol" pitchFamily="18" charset="2"/>
              </a:rPr>
              <a:t>S:</a:t>
            </a: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400" i="1">
              <a:sym typeface="Symbol" pitchFamily="18" charset="2"/>
            </a:endParaRP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400" i="1">
              <a:sym typeface="Symbol" pitchFamily="18" charset="2"/>
            </a:endParaRP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400">
              <a:latin typeface="Helvetica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400">
              <a:latin typeface="Helvetica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2400">
                <a:latin typeface="Helvetica" pitchFamily="34" charset="0"/>
              </a:rPr>
              <a:t>               For each 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</a:t>
            </a:r>
            <a:r>
              <a:rPr lang="en-US" altLang="en-US" sz="2400" i="1">
                <a:sym typeface="Symbol" pitchFamily="18" charset="2"/>
              </a:rPr>
              <a:t>S: R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) =</a:t>
            </a:r>
            <a:r>
              <a:rPr lang="en-US" altLang="en-US" sz="2400" i="1">
                <a:sym typeface="Symbol" pitchFamily="18" charset="2"/>
              </a:rPr>
              <a:t> cR</a:t>
            </a:r>
            <a:r>
              <a:rPr lang="en-US" altLang="en-US" sz="2400" i="1">
                <a:cs typeface="Times New Roman" charset="0"/>
                <a:sym typeface="Symbol" pitchFamily="18" charset="2"/>
              </a:rPr>
              <a:t>´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)  </a:t>
            </a:r>
            <a:r>
              <a:rPr lang="en-US" altLang="en-US" sz="2400">
                <a:solidFill>
                  <a:schemeClr val="accent1"/>
                </a:solidFill>
                <a:sym typeface="Symbol" pitchFamily="18" charset="2"/>
              </a:rPr>
              <a:t>(</a:t>
            </a:r>
            <a:r>
              <a:rPr lang="en-US" altLang="en-US" sz="2400" i="1">
                <a:solidFill>
                  <a:schemeClr val="accent1"/>
                </a:solidFill>
                <a:sym typeface="Symbol" pitchFamily="18" charset="2"/>
              </a:rPr>
              <a:t>normalize</a:t>
            </a:r>
            <a:r>
              <a:rPr lang="en-US" altLang="en-US" sz="2400">
                <a:solidFill>
                  <a:schemeClr val="accent1"/>
                </a:solidFill>
                <a:sym typeface="Symbol" pitchFamily="18" charset="2"/>
              </a:rPr>
              <a:t>)</a:t>
            </a: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400">
              <a:latin typeface="Helvetica" pitchFamily="34" charset="0"/>
            </a:endParaRPr>
          </a:p>
          <a:p>
            <a:pPr algn="l" eaLnBrk="1" hangingPunct="1"/>
            <a:endParaRPr lang="en-US" altLang="en-U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429000" y="3503613"/>
          <a:ext cx="46529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120760" imgH="507960" progId="Equation.3">
                  <p:embed/>
                </p:oleObj>
              </mc:Choice>
              <mc:Fallback>
                <p:oleObj name="Equation" r:id="rId3" imgW="2120760" imgH="507960" progId="Equation.3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3613"/>
                        <a:ext cx="46529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613025" y="4559300"/>
          <a:ext cx="2057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939600" imgH="355320" progId="Equation.3">
                  <p:embed/>
                </p:oleObj>
              </mc:Choice>
              <mc:Fallback>
                <p:oleObj name="Equation" r:id="rId5" imgW="939600" imgH="355320" progId="Equation.3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4559300"/>
                        <a:ext cx="2057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56FAE7A-16FD-4EE6-8F96-1AEA2A4CB311}" type="slidenum">
              <a:rPr lang="en-US" altLang="en-US" sz="1200" smtClean="0">
                <a:latin typeface="Helvetica" pitchFamily="34" charset="0"/>
              </a:rPr>
              <a:pPr eaLnBrk="1" hangingPunct="1"/>
              <a:t>36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Algebra Version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</a:t>
            </a:r>
            <a:r>
              <a:rPr lang="en-US" altLang="en-US"/>
              <a:t> = c(</a:t>
            </a:r>
            <a:r>
              <a:rPr lang="en-US" altLang="en-US" b="1"/>
              <a:t>AR</a:t>
            </a:r>
            <a:r>
              <a:rPr lang="en-US" altLang="en-US"/>
              <a:t> + </a:t>
            </a:r>
            <a:r>
              <a:rPr lang="en-US" altLang="en-US" b="1"/>
              <a:t>E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Since ||</a:t>
            </a:r>
            <a:r>
              <a:rPr lang="en-US" altLang="en-US" b="1"/>
              <a:t>R</a:t>
            </a:r>
            <a:r>
              <a:rPr lang="en-US" altLang="en-US"/>
              <a:t>||</a:t>
            </a:r>
            <a:r>
              <a:rPr lang="en-US" altLang="en-US" baseline="-25000"/>
              <a:t>1</a:t>
            </a:r>
            <a:r>
              <a:rPr lang="en-US" altLang="en-US"/>
              <a:t> =1 :  </a:t>
            </a:r>
            <a:r>
              <a:rPr lang="en-US" altLang="en-US" b="1"/>
              <a:t>R</a:t>
            </a:r>
            <a:r>
              <a:rPr lang="en-US" altLang="en-US"/>
              <a:t> = c(</a:t>
            </a:r>
            <a:r>
              <a:rPr lang="en-US" altLang="en-US" b="1"/>
              <a:t>A</a:t>
            </a:r>
            <a:r>
              <a:rPr lang="en-US" altLang="en-US"/>
              <a:t> + </a:t>
            </a:r>
            <a:r>
              <a:rPr lang="en-US" altLang="en-US" b="1"/>
              <a:t>E</a:t>
            </a:r>
            <a:r>
              <a:rPr lang="en-US" altLang="en-US">
                <a:sym typeface="Symbol" pitchFamily="18" charset="2"/>
              </a:rPr>
              <a:t></a:t>
            </a:r>
            <a:r>
              <a:rPr lang="en-US" altLang="en-US" b="1"/>
              <a:t>1</a:t>
            </a:r>
            <a:r>
              <a:rPr lang="en-US" altLang="en-US"/>
              <a:t>)</a:t>
            </a:r>
            <a:r>
              <a:rPr lang="en-US" altLang="en-US" b="1"/>
              <a:t>R</a:t>
            </a:r>
          </a:p>
          <a:p>
            <a:pPr lvl="1" eaLnBrk="1" hangingPunct="1"/>
            <a:r>
              <a:rPr lang="en-US" altLang="en-US"/>
              <a:t>Where</a:t>
            </a:r>
            <a:r>
              <a:rPr lang="en-US" altLang="en-US" b="1"/>
              <a:t> 1 </a:t>
            </a:r>
            <a:r>
              <a:rPr lang="en-US" altLang="en-US"/>
              <a:t>is the vector consisting of all 1’s.</a:t>
            </a:r>
          </a:p>
          <a:p>
            <a:pPr eaLnBrk="1" hangingPunct="1"/>
            <a:r>
              <a:rPr lang="en-US" altLang="en-US"/>
              <a:t>So </a:t>
            </a:r>
            <a:r>
              <a:rPr lang="en-US" altLang="en-US" b="1"/>
              <a:t>R</a:t>
            </a:r>
            <a:r>
              <a:rPr lang="en-US" altLang="en-US"/>
              <a:t> is an eigenvector of (</a:t>
            </a:r>
            <a:r>
              <a:rPr lang="en-US" altLang="en-US" b="1"/>
              <a:t>A</a:t>
            </a:r>
            <a:r>
              <a:rPr lang="en-US" altLang="en-US"/>
              <a:t> + </a:t>
            </a:r>
            <a:r>
              <a:rPr lang="en-US" altLang="en-US" b="1"/>
              <a:t>E</a:t>
            </a:r>
            <a:r>
              <a:rPr lang="en-US" altLang="en-US">
                <a:latin typeface="Courier New" pitchFamily="49" charset="0"/>
              </a:rPr>
              <a:t>x</a:t>
            </a:r>
            <a:r>
              <a:rPr lang="en-US" altLang="en-US" b="1"/>
              <a:t>1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B59A073-F19A-44AB-A382-AAADCB565AAA}" type="slidenum">
              <a:rPr lang="en-US" altLang="en-US" sz="1200" smtClean="0">
                <a:latin typeface="Helvetica" pitchFamily="34" charset="0"/>
              </a:rPr>
              <a:pPr eaLnBrk="1" hangingPunct="1"/>
              <a:t>37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Surfer Model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PageRank can be seen as modeling a “random surfer” that starts on a random page and then at each point:</a:t>
            </a:r>
          </a:p>
          <a:p>
            <a:pPr lvl="1" eaLnBrk="1" hangingPunct="1"/>
            <a:r>
              <a:rPr lang="en-US" altLang="en-US" sz="2400">
                <a:sym typeface="Symbol" pitchFamily="18" charset="2"/>
              </a:rPr>
              <a:t>With probability </a:t>
            </a:r>
            <a:r>
              <a:rPr lang="en-US" altLang="en-US" sz="2400" i="1">
                <a:sym typeface="Symbol" pitchFamily="18" charset="2"/>
              </a:rPr>
              <a:t>E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) randomly jumps to page </a:t>
            </a:r>
            <a:r>
              <a:rPr lang="en-US" altLang="en-US" sz="2400" i="1">
                <a:sym typeface="Symbol" pitchFamily="18" charset="2"/>
              </a:rPr>
              <a:t>p</a:t>
            </a:r>
            <a:r>
              <a:rPr lang="en-US" altLang="en-US" sz="2400">
                <a:sym typeface="Symbol" pitchFamily="18" charset="2"/>
              </a:rPr>
              <a:t>.</a:t>
            </a:r>
            <a:endParaRPr lang="en-US" altLang="en-US" sz="2400"/>
          </a:p>
          <a:p>
            <a:pPr lvl="1" eaLnBrk="1" hangingPunct="1"/>
            <a:r>
              <a:rPr lang="en-US" altLang="en-US" sz="2400">
                <a:sym typeface="Symbol" pitchFamily="18" charset="2"/>
              </a:rPr>
              <a:t> Otherwise, randomly follows a link on the current page.</a:t>
            </a:r>
          </a:p>
          <a:p>
            <a:pPr eaLnBrk="1" hangingPunct="1"/>
            <a:r>
              <a:rPr lang="en-US" altLang="en-US" sz="2800" i="1">
                <a:sym typeface="Symbol" pitchFamily="18" charset="2"/>
              </a:rPr>
              <a:t>R</a:t>
            </a:r>
            <a:r>
              <a:rPr lang="en-US" altLang="en-US" sz="2800">
                <a:sym typeface="Symbol" pitchFamily="18" charset="2"/>
              </a:rPr>
              <a:t>(</a:t>
            </a:r>
            <a:r>
              <a:rPr lang="en-US" altLang="en-US" sz="2800" i="1">
                <a:sym typeface="Symbol" pitchFamily="18" charset="2"/>
              </a:rPr>
              <a:t>p</a:t>
            </a:r>
            <a:r>
              <a:rPr lang="en-US" altLang="en-US" sz="2800">
                <a:sym typeface="Symbol" pitchFamily="18" charset="2"/>
              </a:rPr>
              <a:t>) models the probability that this random surfer will be on page </a:t>
            </a:r>
            <a:r>
              <a:rPr lang="en-US" altLang="en-US" sz="2800" i="1">
                <a:sym typeface="Symbol" pitchFamily="18" charset="2"/>
              </a:rPr>
              <a:t>p</a:t>
            </a:r>
            <a:r>
              <a:rPr lang="en-US" altLang="en-US" sz="2800">
                <a:sym typeface="Symbol" pitchFamily="18" charset="2"/>
              </a:rPr>
              <a:t> at any given time.</a:t>
            </a:r>
          </a:p>
          <a:p>
            <a:pPr eaLnBrk="1" hangingPunct="1"/>
            <a:r>
              <a:rPr lang="en-US" altLang="en-US" sz="2800">
                <a:sym typeface="Symbol" pitchFamily="18" charset="2"/>
              </a:rPr>
              <a:t>“E jumps” are needed to prevent the random surfer from getting “trapped” in web sinks with no outgoing links.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D77F863-D7D2-422C-8C0E-49852A36E9D8}" type="slidenum">
              <a:rPr lang="en-US" altLang="en-US" sz="1200" smtClean="0">
                <a:latin typeface="Helvetica" pitchFamily="34" charset="0"/>
              </a:rPr>
              <a:pPr eaLnBrk="1" hangingPunct="1"/>
              <a:t>38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Speed of Convergence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Early experiments on Google used 322 million links.</a:t>
            </a:r>
          </a:p>
          <a:p>
            <a:pPr eaLnBrk="1" hangingPunct="1"/>
            <a:r>
              <a:rPr lang="en-US" altLang="en-US"/>
              <a:t>PageRank algorithm converged (within small tolerance) in about 52 iterations.</a:t>
            </a:r>
          </a:p>
          <a:p>
            <a:pPr eaLnBrk="1" hangingPunct="1"/>
            <a:r>
              <a:rPr lang="en-US" altLang="en-US"/>
              <a:t>Number of iterations required for convergence is empirically O(log </a:t>
            </a:r>
            <a:r>
              <a:rPr lang="en-US" altLang="en-US" i="1"/>
              <a:t>n</a:t>
            </a:r>
            <a:r>
              <a:rPr lang="en-US" altLang="en-US"/>
              <a:t>) (where </a:t>
            </a:r>
            <a:r>
              <a:rPr lang="en-US" altLang="en-US" i="1"/>
              <a:t>n</a:t>
            </a:r>
            <a:r>
              <a:rPr lang="en-US" altLang="en-US"/>
              <a:t> is the number of links).</a:t>
            </a:r>
          </a:p>
          <a:p>
            <a:pPr eaLnBrk="1" hangingPunct="1"/>
            <a:r>
              <a:rPr lang="en-US" altLang="en-US"/>
              <a:t>Therefore calculation is quite efficient.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1B98598-6FB2-4FC1-86CF-A7F8E1A137D0}" type="slidenum">
              <a:rPr lang="en-US" altLang="en-US" sz="1200" smtClean="0">
                <a:latin typeface="Helvetica" pitchFamily="34" charset="0"/>
              </a:rPr>
              <a:pPr eaLnBrk="1" hangingPunct="1"/>
              <a:t>39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Title Search with PageRank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simple Boolean search to search web-page titles and rank the retrieved pages by their PageRank.</a:t>
            </a:r>
          </a:p>
          <a:p>
            <a:pPr eaLnBrk="1" hangingPunct="1"/>
            <a:r>
              <a:rPr lang="en-US" altLang="en-US"/>
              <a:t>Sample search for “university”:</a:t>
            </a:r>
          </a:p>
          <a:p>
            <a:pPr lvl="1" eaLnBrk="1" hangingPunct="1"/>
            <a:r>
              <a:rPr lang="en-US" altLang="en-US"/>
              <a:t>Altavista returned a random set of pages with “university” in the title (seemed to prefer short URLs).</a:t>
            </a:r>
          </a:p>
          <a:p>
            <a:pPr lvl="1" eaLnBrk="1" hangingPunct="1"/>
            <a:r>
              <a:rPr lang="en-US" altLang="en-US"/>
              <a:t>Primitive Google returned the home pages of top universities.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E48DB4A-F049-4123-8A12-D4AE5FE8FB6A}" type="slidenum">
              <a:rPr lang="en-US" altLang="en-US" sz="1200" smtClean="0">
                <a:latin typeface="Helvetica" pitchFamily="34" charset="0"/>
              </a:rPr>
              <a:pPr eaLnBrk="1" hangingPunct="1"/>
              <a:t>4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Bibliometrics: Citation Analysis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Many standard documents include </a:t>
            </a:r>
            <a:r>
              <a:rPr lang="en-US" altLang="en-US" sz="2800" i="1"/>
              <a:t>bibliographies </a:t>
            </a:r>
            <a:r>
              <a:rPr lang="en-US" altLang="en-US" sz="2800"/>
              <a:t>(or </a:t>
            </a:r>
            <a:r>
              <a:rPr lang="en-US" altLang="en-US" sz="2800" i="1"/>
              <a:t>references</a:t>
            </a:r>
            <a:r>
              <a:rPr lang="en-US" altLang="en-US" sz="2800"/>
              <a:t>), explicit </a:t>
            </a:r>
            <a:r>
              <a:rPr lang="en-US" altLang="en-US" sz="2800" i="1"/>
              <a:t>citations</a:t>
            </a:r>
            <a:r>
              <a:rPr lang="en-US" altLang="en-US" sz="2800"/>
              <a:t> to other previously published documents.</a:t>
            </a:r>
          </a:p>
          <a:p>
            <a:pPr eaLnBrk="1" hangingPunct="1"/>
            <a:r>
              <a:rPr lang="en-US" altLang="en-US" sz="2800"/>
              <a:t>Using citations as links, standard corpora can be viewed as a graph.</a:t>
            </a:r>
          </a:p>
          <a:p>
            <a:pPr eaLnBrk="1" hangingPunct="1"/>
            <a:r>
              <a:rPr lang="en-US" altLang="en-US" sz="2800"/>
              <a:t>The structure of this graph, independent of content, can provide interesting information about the similarity of documents and the structure of information.</a:t>
            </a:r>
          </a:p>
          <a:p>
            <a:pPr eaLnBrk="1" hangingPunct="1"/>
            <a:r>
              <a:rPr lang="en-US" altLang="en-US" sz="2800"/>
              <a:t>CF corpus includes citation information.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5FFD3C1-06C5-468C-80D7-3A1BB5E2DBD9}" type="slidenum">
              <a:rPr lang="en-US" altLang="en-US" sz="1200" smtClean="0">
                <a:latin typeface="Helvetica" pitchFamily="34" charset="0"/>
              </a:rPr>
              <a:pPr eaLnBrk="1" hangingPunct="1"/>
              <a:t>40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Google Ranking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687888"/>
          </a:xfrm>
        </p:spPr>
        <p:txBody>
          <a:bodyPr/>
          <a:lstStyle/>
          <a:p>
            <a:pPr eaLnBrk="1" hangingPunct="1"/>
            <a:r>
              <a:rPr lang="en-US" altLang="en-US"/>
              <a:t>Complete Google ranking includes (based on university publications prior to commercialization).</a:t>
            </a:r>
          </a:p>
          <a:p>
            <a:pPr lvl="1" eaLnBrk="1" hangingPunct="1"/>
            <a:r>
              <a:rPr lang="en-US" altLang="en-US"/>
              <a:t>Vector-space similarity component.</a:t>
            </a:r>
          </a:p>
          <a:p>
            <a:pPr lvl="1" eaLnBrk="1" hangingPunct="1"/>
            <a:r>
              <a:rPr lang="en-US" altLang="en-US"/>
              <a:t>Keyword proximity component.</a:t>
            </a:r>
          </a:p>
          <a:p>
            <a:pPr lvl="1" eaLnBrk="1" hangingPunct="1"/>
            <a:r>
              <a:rPr lang="en-US" altLang="en-US"/>
              <a:t>HTML-tag weight component (e.g. title preference).</a:t>
            </a:r>
          </a:p>
          <a:p>
            <a:pPr lvl="1" eaLnBrk="1" hangingPunct="1"/>
            <a:r>
              <a:rPr lang="en-US" altLang="en-US"/>
              <a:t>PageRank component.</a:t>
            </a:r>
          </a:p>
          <a:p>
            <a:pPr eaLnBrk="1" hangingPunct="1"/>
            <a:r>
              <a:rPr lang="en-US" altLang="en-US"/>
              <a:t>Details of current commercial ranking functions are trade secrets.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182EF09-5D45-4FB4-9F85-FCE1F7E7908B}" type="slidenum">
              <a:rPr lang="en-US" altLang="en-US" sz="1200" smtClean="0">
                <a:latin typeface="Helvetica" pitchFamily="34" charset="0"/>
              </a:rPr>
              <a:pPr eaLnBrk="1" hangingPunct="1"/>
              <a:t>41</a:t>
            </a:fld>
            <a:endParaRPr lang="en-US" altLang="en-US" sz="1200"/>
          </a:p>
        </p:txBody>
      </p:sp>
      <p:sp>
        <p:nvSpPr>
          <p:cNvPr id="542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Personalized PageRank</a:t>
            </a:r>
          </a:p>
        </p:txBody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PageRank can be biased (personalized) by changing </a:t>
            </a:r>
            <a:r>
              <a:rPr lang="en-US" altLang="en-US" b="1"/>
              <a:t>E</a:t>
            </a:r>
            <a:r>
              <a:rPr lang="en-US" altLang="en-US"/>
              <a:t> to a non-uniform distribution.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Restrict “random jumps” to a set of specified relevant pages.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example, let </a:t>
            </a:r>
            <a:r>
              <a:rPr lang="en-US" altLang="en-US" i="1"/>
              <a:t>E</a:t>
            </a:r>
            <a:r>
              <a:rPr lang="en-US" altLang="en-US"/>
              <a:t>(</a:t>
            </a:r>
            <a:r>
              <a:rPr lang="en-US" altLang="en-US" i="1"/>
              <a:t>p</a:t>
            </a:r>
            <a:r>
              <a:rPr lang="en-US" altLang="en-US"/>
              <a:t>) = 0 except for one’s own home page, for which </a:t>
            </a:r>
            <a:r>
              <a:rPr lang="en-US" altLang="en-US" i="1"/>
              <a:t>E</a:t>
            </a:r>
            <a:r>
              <a:rPr lang="en-US" altLang="en-US"/>
              <a:t>(</a:t>
            </a:r>
            <a:r>
              <a:rPr lang="en-US" altLang="en-US" i="1"/>
              <a:t>p</a:t>
            </a:r>
            <a:r>
              <a:rPr lang="en-US" altLang="en-US"/>
              <a:t>) = </a:t>
            </a:r>
            <a:r>
              <a:rPr lang="en-US" altLang="en-US"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This results in a bias towards pages that are closer in the web graph to your own homepage. 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38EDB96-9B73-44B7-A4BF-7D77EF1B46FF}" type="slidenum">
              <a:rPr lang="en-US" altLang="en-US" sz="1200" smtClean="0">
                <a:latin typeface="Helvetica" pitchFamily="34" charset="0"/>
              </a:rPr>
              <a:pPr eaLnBrk="1" hangingPunct="1"/>
              <a:t>42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Google PageRank-Biased Spidering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PageRank to direct (focus) a spider on “important” pages.</a:t>
            </a:r>
          </a:p>
          <a:p>
            <a:pPr eaLnBrk="1" hangingPunct="1"/>
            <a:r>
              <a:rPr lang="en-US" altLang="en-US"/>
              <a:t>Compute page-rank using the current set of crawled pages.</a:t>
            </a:r>
          </a:p>
          <a:p>
            <a:pPr eaLnBrk="1" hangingPunct="1"/>
            <a:r>
              <a:rPr lang="en-US" altLang="en-US"/>
              <a:t>Order the spider’s search queue based on current estimated PageRank.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67E3071-8E3A-42D3-AC17-C6074237A58D}" type="slidenum">
              <a:rPr lang="en-US" altLang="en-US" sz="1200" smtClean="0">
                <a:latin typeface="Helvetica" pitchFamily="34" charset="0"/>
              </a:rPr>
              <a:pPr eaLnBrk="1" hangingPunct="1"/>
              <a:t>43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Analysis Conclusions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analysis uses information about the structure of the web graph to aid search.</a:t>
            </a:r>
          </a:p>
          <a:p>
            <a:pPr eaLnBrk="1" hangingPunct="1"/>
            <a:r>
              <a:rPr lang="en-US" altLang="en-US"/>
              <a:t>It is one of the major innovations in web search.</a:t>
            </a:r>
          </a:p>
          <a:p>
            <a:pPr eaLnBrk="1" hangingPunct="1"/>
            <a:r>
              <a:rPr lang="en-US" altLang="en-US"/>
              <a:t>It was one of the primary reasons for Google’s initial success.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888CD75-0371-4AE5-9357-A6B6735F7E5D}" type="slidenum">
              <a:rPr lang="en-US" altLang="en-US" sz="1200" smtClean="0">
                <a:latin typeface="Helvetica" pitchFamily="34" charset="0"/>
              </a:rPr>
              <a:pPr eaLnBrk="1" hangingPunct="1"/>
              <a:t>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Impact Factor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Developed by Garfield in 1972 to measure the importance (quality, influence) of scientific journals.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Measure of how often papers in the journal are cited by other scientists.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Computed and published annually by the Institute for Scientific Information (ISI).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</a:t>
            </a:r>
            <a:r>
              <a:rPr lang="en-US" altLang="en-US" sz="2800" i="1">
                <a:solidFill>
                  <a:srgbClr val="FF0000"/>
                </a:solidFill>
              </a:rPr>
              <a:t>impact factor</a:t>
            </a:r>
            <a:r>
              <a:rPr lang="en-US" altLang="en-US" sz="2800"/>
              <a:t> of a journal </a:t>
            </a:r>
            <a:r>
              <a:rPr lang="en-US" altLang="en-US" sz="2800" i="1"/>
              <a:t>J</a:t>
            </a:r>
            <a:r>
              <a:rPr lang="en-US" altLang="en-US" sz="2800"/>
              <a:t> in year </a:t>
            </a:r>
            <a:r>
              <a:rPr lang="en-US" altLang="en-US" sz="2800" i="1"/>
              <a:t>Y</a:t>
            </a:r>
            <a:r>
              <a:rPr lang="en-US" altLang="en-US" sz="2800"/>
              <a:t> is the average number of citations (from indexed documents published in year </a:t>
            </a:r>
            <a:r>
              <a:rPr lang="en-US" altLang="en-US" sz="2800" i="1"/>
              <a:t>Y</a:t>
            </a:r>
            <a:r>
              <a:rPr lang="en-US" altLang="en-US" sz="2800"/>
              <a:t>) to a paper published in </a:t>
            </a:r>
            <a:r>
              <a:rPr lang="en-US" altLang="en-US" sz="2800" i="1"/>
              <a:t>J</a:t>
            </a:r>
            <a:r>
              <a:rPr lang="en-US" altLang="en-US" sz="2800"/>
              <a:t> in year </a:t>
            </a:r>
            <a:r>
              <a:rPr lang="en-US" altLang="en-US" sz="2800" i="1"/>
              <a:t>Y</a:t>
            </a:r>
            <a:r>
              <a:rPr lang="en-US" altLang="en-US" sz="2800">
                <a:sym typeface="Symbol" pitchFamily="18" charset="2"/>
              </a:rPr>
              <a:t></a:t>
            </a:r>
            <a:r>
              <a:rPr lang="en-US" altLang="en-US" sz="2800"/>
              <a:t>1 or </a:t>
            </a:r>
            <a:r>
              <a:rPr lang="en-US" altLang="en-US" sz="2800" i="1"/>
              <a:t>Y</a:t>
            </a:r>
            <a:r>
              <a:rPr lang="en-US" altLang="en-US" sz="2800">
                <a:sym typeface="Symbol" pitchFamily="18" charset="2"/>
              </a:rPr>
              <a:t></a:t>
            </a:r>
            <a:r>
              <a:rPr lang="en-US" altLang="en-US" sz="2800"/>
              <a:t>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Does not account for the quality of the citing article.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C5AA3F-4DEE-44F3-8782-9BBBCBE100FD}" type="slidenum">
              <a:rPr lang="en-US" altLang="en-US" sz="1200" smtClean="0">
                <a:latin typeface="Helvetica" pitchFamily="34" charset="0"/>
              </a:rPr>
              <a:pPr eaLnBrk="1" hangingPunct="1"/>
              <a:t>6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Bibliographic Coupling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Measure of similarity of documents introduced by Kessler in 1963.</a:t>
            </a:r>
          </a:p>
          <a:p>
            <a:pPr eaLnBrk="1" hangingPunct="1"/>
            <a:r>
              <a:rPr lang="en-US" altLang="en-US" sz="2800"/>
              <a:t>The bibliographic coupling of two documents </a:t>
            </a:r>
            <a:r>
              <a:rPr lang="en-US" altLang="en-US" sz="2800" i="1"/>
              <a:t>A </a:t>
            </a:r>
            <a:r>
              <a:rPr lang="en-US" altLang="en-US" sz="2800"/>
              <a:t>and </a:t>
            </a:r>
            <a:r>
              <a:rPr lang="en-US" altLang="en-US" sz="2800" i="1"/>
              <a:t>B</a:t>
            </a:r>
            <a:r>
              <a:rPr lang="en-US" altLang="en-US" sz="2800"/>
              <a:t> is the number of documents cited by </a:t>
            </a:r>
            <a:r>
              <a:rPr lang="en-US" altLang="en-US" sz="2800" i="1"/>
              <a:t>both</a:t>
            </a:r>
            <a:r>
              <a:rPr lang="en-US" altLang="en-US" sz="2800"/>
              <a:t> </a:t>
            </a:r>
            <a:r>
              <a:rPr lang="en-US" altLang="en-US" sz="2800" i="1"/>
              <a:t>A</a:t>
            </a:r>
            <a:r>
              <a:rPr lang="en-US" altLang="en-US" sz="2800"/>
              <a:t> and 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Size of the intersection of their bibliographies.</a:t>
            </a:r>
          </a:p>
          <a:p>
            <a:pPr eaLnBrk="1" hangingPunct="1"/>
            <a:r>
              <a:rPr lang="en-US" altLang="en-US" sz="2800"/>
              <a:t>Maybe want to normalize by size of bibliographies?</a:t>
            </a:r>
          </a:p>
        </p:txBody>
      </p:sp>
      <p:grpSp>
        <p:nvGrpSpPr>
          <p:cNvPr id="25605" name="Group 39"/>
          <p:cNvGrpSpPr>
            <a:grpSpLocks/>
          </p:cNvGrpSpPr>
          <p:nvPr/>
        </p:nvGrpSpPr>
        <p:grpSpPr bwMode="auto">
          <a:xfrm>
            <a:off x="2960688" y="4826000"/>
            <a:ext cx="2743200" cy="1490663"/>
            <a:chOff x="1823" y="3009"/>
            <a:chExt cx="1728" cy="939"/>
          </a:xfrm>
        </p:grpSpPr>
        <p:sp>
          <p:nvSpPr>
            <p:cNvPr id="25606" name="Oval 40"/>
            <p:cNvSpPr>
              <a:spLocks noChangeArrowheads="1"/>
            </p:cNvSpPr>
            <p:nvPr/>
          </p:nvSpPr>
          <p:spPr bwMode="auto">
            <a:xfrm>
              <a:off x="2159" y="3009"/>
              <a:ext cx="288" cy="33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25607" name="Line 41"/>
            <p:cNvSpPr>
              <a:spLocks noChangeShapeType="1"/>
            </p:cNvSpPr>
            <p:nvPr/>
          </p:nvSpPr>
          <p:spPr bwMode="auto">
            <a:xfrm>
              <a:off x="2399" y="3297"/>
              <a:ext cx="289" cy="4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08" name="Line 42"/>
            <p:cNvSpPr>
              <a:spLocks noChangeShapeType="1"/>
            </p:cNvSpPr>
            <p:nvPr/>
          </p:nvSpPr>
          <p:spPr bwMode="auto">
            <a:xfrm>
              <a:off x="2303" y="3345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09" name="Line 43"/>
            <p:cNvSpPr>
              <a:spLocks noChangeShapeType="1"/>
            </p:cNvSpPr>
            <p:nvPr/>
          </p:nvSpPr>
          <p:spPr bwMode="auto">
            <a:xfrm flipH="1">
              <a:off x="2207" y="3345"/>
              <a:ext cx="4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0" name="Line 44"/>
            <p:cNvSpPr>
              <a:spLocks noChangeShapeType="1"/>
            </p:cNvSpPr>
            <p:nvPr/>
          </p:nvSpPr>
          <p:spPr bwMode="auto">
            <a:xfrm flipH="1">
              <a:off x="1967" y="3297"/>
              <a:ext cx="24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1" name="Line 45"/>
            <p:cNvSpPr>
              <a:spLocks noChangeShapeType="1"/>
            </p:cNvSpPr>
            <p:nvPr/>
          </p:nvSpPr>
          <p:spPr bwMode="auto">
            <a:xfrm flipH="1">
              <a:off x="2495" y="3249"/>
              <a:ext cx="48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2" name="Line 46"/>
            <p:cNvSpPr>
              <a:spLocks noChangeShapeType="1"/>
            </p:cNvSpPr>
            <p:nvPr/>
          </p:nvSpPr>
          <p:spPr bwMode="auto">
            <a:xfrm flipH="1">
              <a:off x="2688" y="3297"/>
              <a:ext cx="335" cy="4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3" name="Line 47"/>
            <p:cNvSpPr>
              <a:spLocks noChangeShapeType="1"/>
            </p:cNvSpPr>
            <p:nvPr/>
          </p:nvSpPr>
          <p:spPr bwMode="auto">
            <a:xfrm>
              <a:off x="3119" y="334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4" name="Line 48"/>
            <p:cNvSpPr>
              <a:spLocks noChangeShapeType="1"/>
            </p:cNvSpPr>
            <p:nvPr/>
          </p:nvSpPr>
          <p:spPr bwMode="auto">
            <a:xfrm>
              <a:off x="3167" y="3297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5" name="Line 49"/>
            <p:cNvSpPr>
              <a:spLocks noChangeShapeType="1"/>
            </p:cNvSpPr>
            <p:nvPr/>
          </p:nvSpPr>
          <p:spPr bwMode="auto">
            <a:xfrm>
              <a:off x="3215" y="3249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6" name="Line 50"/>
            <p:cNvSpPr>
              <a:spLocks noChangeShapeType="1"/>
            </p:cNvSpPr>
            <p:nvPr/>
          </p:nvSpPr>
          <p:spPr bwMode="auto">
            <a:xfrm flipH="1">
              <a:off x="2879" y="3345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7" name="Line 51"/>
            <p:cNvSpPr>
              <a:spLocks noChangeShapeType="1"/>
            </p:cNvSpPr>
            <p:nvPr/>
          </p:nvSpPr>
          <p:spPr bwMode="auto">
            <a:xfrm>
              <a:off x="2447" y="3249"/>
              <a:ext cx="43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8" name="Line 52"/>
            <p:cNvSpPr>
              <a:spLocks noChangeShapeType="1"/>
            </p:cNvSpPr>
            <p:nvPr/>
          </p:nvSpPr>
          <p:spPr bwMode="auto">
            <a:xfrm flipH="1">
              <a:off x="1823" y="3249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619" name="Oval 53"/>
            <p:cNvSpPr>
              <a:spLocks noChangeArrowheads="1"/>
            </p:cNvSpPr>
            <p:nvPr/>
          </p:nvSpPr>
          <p:spPr bwMode="auto">
            <a:xfrm>
              <a:off x="2304" y="3600"/>
              <a:ext cx="718" cy="3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0" name="Oval 54"/>
            <p:cNvSpPr>
              <a:spLocks noChangeArrowheads="1"/>
            </p:cNvSpPr>
            <p:nvPr/>
          </p:nvSpPr>
          <p:spPr bwMode="auto">
            <a:xfrm>
              <a:off x="2975" y="3009"/>
              <a:ext cx="275" cy="33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25621" name="Oval 55"/>
            <p:cNvSpPr>
              <a:spLocks noChangeArrowheads="1"/>
            </p:cNvSpPr>
            <p:nvPr/>
          </p:nvSpPr>
          <p:spPr bwMode="auto">
            <a:xfrm>
              <a:off x="2207" y="3825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2" name="Oval 56"/>
            <p:cNvSpPr>
              <a:spLocks noChangeArrowheads="1"/>
            </p:cNvSpPr>
            <p:nvPr/>
          </p:nvSpPr>
          <p:spPr bwMode="auto">
            <a:xfrm>
              <a:off x="1967" y="3825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3" name="Oval 57"/>
            <p:cNvSpPr>
              <a:spLocks noChangeArrowheads="1"/>
            </p:cNvSpPr>
            <p:nvPr/>
          </p:nvSpPr>
          <p:spPr bwMode="auto">
            <a:xfrm>
              <a:off x="1823" y="3825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4" name="Oval 58"/>
            <p:cNvSpPr>
              <a:spLocks noChangeArrowheads="1"/>
            </p:cNvSpPr>
            <p:nvPr/>
          </p:nvSpPr>
          <p:spPr bwMode="auto">
            <a:xfrm>
              <a:off x="3503" y="3729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5" name="Oval 59"/>
            <p:cNvSpPr>
              <a:spLocks noChangeArrowheads="1"/>
            </p:cNvSpPr>
            <p:nvPr/>
          </p:nvSpPr>
          <p:spPr bwMode="auto">
            <a:xfrm>
              <a:off x="3311" y="377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6" name="Oval 60"/>
            <p:cNvSpPr>
              <a:spLocks noChangeArrowheads="1"/>
            </p:cNvSpPr>
            <p:nvPr/>
          </p:nvSpPr>
          <p:spPr bwMode="auto">
            <a:xfrm>
              <a:off x="3119" y="377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Oval 61"/>
            <p:cNvSpPr>
              <a:spLocks noChangeArrowheads="1"/>
            </p:cNvSpPr>
            <p:nvPr/>
          </p:nvSpPr>
          <p:spPr bwMode="auto">
            <a:xfrm>
              <a:off x="2831" y="377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8" name="Oval 62"/>
            <p:cNvSpPr>
              <a:spLocks noChangeArrowheads="1"/>
            </p:cNvSpPr>
            <p:nvPr/>
          </p:nvSpPr>
          <p:spPr bwMode="auto">
            <a:xfrm>
              <a:off x="2640" y="3792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9" name="Oval 63"/>
            <p:cNvSpPr>
              <a:spLocks noChangeArrowheads="1"/>
            </p:cNvSpPr>
            <p:nvPr/>
          </p:nvSpPr>
          <p:spPr bwMode="auto">
            <a:xfrm>
              <a:off x="2447" y="377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3760DCD-9B25-4EA1-B438-B6493AFC4EA5}" type="slidenum">
              <a:rPr lang="en-US" altLang="en-US" sz="1200" smtClean="0">
                <a:latin typeface="Helvetica" pitchFamily="34" charset="0"/>
              </a:rPr>
              <a:pPr eaLnBrk="1" hangingPunct="1"/>
              <a:t>7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Co-Citation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An alternate citation-based measure of similarity introduced by Small in 1973.</a:t>
            </a:r>
          </a:p>
          <a:p>
            <a:pPr eaLnBrk="1" hangingPunct="1"/>
            <a:r>
              <a:rPr lang="en-US" altLang="en-US" sz="2800"/>
              <a:t>Number of documents that cite both </a:t>
            </a:r>
            <a:r>
              <a:rPr lang="en-US" altLang="en-US" sz="2800" i="1"/>
              <a:t>A</a:t>
            </a:r>
            <a:r>
              <a:rPr lang="en-US" altLang="en-US" sz="2800"/>
              <a:t> and 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Maybe want to normalize by total number of documents citing either </a:t>
            </a:r>
            <a:r>
              <a:rPr lang="en-US" altLang="en-US" sz="2800" i="1"/>
              <a:t>A</a:t>
            </a:r>
            <a:r>
              <a:rPr lang="en-US" altLang="en-US" sz="2800"/>
              <a:t> or </a:t>
            </a:r>
            <a:r>
              <a:rPr lang="en-US" altLang="en-US" sz="2800" i="1"/>
              <a:t>B </a:t>
            </a:r>
            <a:r>
              <a:rPr lang="en-US" altLang="en-US" sz="2800"/>
              <a:t>?</a:t>
            </a:r>
          </a:p>
        </p:txBody>
      </p:sp>
      <p:grpSp>
        <p:nvGrpSpPr>
          <p:cNvPr id="26629" name="Group 72"/>
          <p:cNvGrpSpPr>
            <a:grpSpLocks/>
          </p:cNvGrpSpPr>
          <p:nvPr/>
        </p:nvGrpSpPr>
        <p:grpSpPr bwMode="auto">
          <a:xfrm>
            <a:off x="3219450" y="4200525"/>
            <a:ext cx="2286000" cy="1384300"/>
            <a:chOff x="1872" y="2778"/>
            <a:chExt cx="1440" cy="872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2208" y="3312"/>
              <a:ext cx="288" cy="33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26631" name="Oval 19"/>
            <p:cNvSpPr>
              <a:spLocks noChangeArrowheads="1"/>
            </p:cNvSpPr>
            <p:nvPr/>
          </p:nvSpPr>
          <p:spPr bwMode="auto">
            <a:xfrm>
              <a:off x="2736" y="3312"/>
              <a:ext cx="275" cy="33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26632" name="Oval 42"/>
            <p:cNvSpPr>
              <a:spLocks noChangeArrowheads="1"/>
            </p:cNvSpPr>
            <p:nvPr/>
          </p:nvSpPr>
          <p:spPr bwMode="auto">
            <a:xfrm>
              <a:off x="2337" y="2778"/>
              <a:ext cx="510" cy="3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3" name="Oval 43"/>
            <p:cNvSpPr>
              <a:spLocks noChangeArrowheads="1"/>
            </p:cNvSpPr>
            <p:nvPr/>
          </p:nvSpPr>
          <p:spPr bwMode="auto">
            <a:xfrm>
              <a:off x="2046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4" name="Oval 44"/>
            <p:cNvSpPr>
              <a:spLocks noChangeArrowheads="1"/>
            </p:cNvSpPr>
            <p:nvPr/>
          </p:nvSpPr>
          <p:spPr bwMode="auto">
            <a:xfrm>
              <a:off x="2220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5" name="Oval 46"/>
            <p:cNvSpPr>
              <a:spLocks noChangeArrowheads="1"/>
            </p:cNvSpPr>
            <p:nvPr/>
          </p:nvSpPr>
          <p:spPr bwMode="auto">
            <a:xfrm>
              <a:off x="1872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6" name="Oval 53"/>
            <p:cNvSpPr>
              <a:spLocks noChangeArrowheads="1"/>
            </p:cNvSpPr>
            <p:nvPr/>
          </p:nvSpPr>
          <p:spPr bwMode="auto">
            <a:xfrm>
              <a:off x="2394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7" name="Oval 54"/>
            <p:cNvSpPr>
              <a:spLocks noChangeArrowheads="1"/>
            </p:cNvSpPr>
            <p:nvPr/>
          </p:nvSpPr>
          <p:spPr bwMode="auto">
            <a:xfrm>
              <a:off x="2568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8" name="Oval 55"/>
            <p:cNvSpPr>
              <a:spLocks noChangeArrowheads="1"/>
            </p:cNvSpPr>
            <p:nvPr/>
          </p:nvSpPr>
          <p:spPr bwMode="auto">
            <a:xfrm>
              <a:off x="2742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9" name="Oval 56"/>
            <p:cNvSpPr>
              <a:spLocks noChangeArrowheads="1"/>
            </p:cNvSpPr>
            <p:nvPr/>
          </p:nvSpPr>
          <p:spPr bwMode="auto">
            <a:xfrm>
              <a:off x="2916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0" name="Oval 57"/>
            <p:cNvSpPr>
              <a:spLocks noChangeArrowheads="1"/>
            </p:cNvSpPr>
            <p:nvPr/>
          </p:nvSpPr>
          <p:spPr bwMode="auto">
            <a:xfrm>
              <a:off x="3090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1" name="Oval 58"/>
            <p:cNvSpPr>
              <a:spLocks noChangeArrowheads="1"/>
            </p:cNvSpPr>
            <p:nvPr/>
          </p:nvSpPr>
          <p:spPr bwMode="auto">
            <a:xfrm>
              <a:off x="3264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2" name="Line 59"/>
            <p:cNvSpPr>
              <a:spLocks noChangeShapeType="1"/>
            </p:cNvSpPr>
            <p:nvPr/>
          </p:nvSpPr>
          <p:spPr bwMode="auto">
            <a:xfrm>
              <a:off x="1920" y="2976"/>
              <a:ext cx="30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43" name="Line 60"/>
            <p:cNvSpPr>
              <a:spLocks noChangeShapeType="1"/>
            </p:cNvSpPr>
            <p:nvPr/>
          </p:nvSpPr>
          <p:spPr bwMode="auto">
            <a:xfrm>
              <a:off x="2064" y="2976"/>
              <a:ext cx="204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44" name="Line 61"/>
            <p:cNvSpPr>
              <a:spLocks noChangeShapeType="1"/>
            </p:cNvSpPr>
            <p:nvPr/>
          </p:nvSpPr>
          <p:spPr bwMode="auto">
            <a:xfrm>
              <a:off x="2256" y="2928"/>
              <a:ext cx="96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45" name="Line 62"/>
            <p:cNvSpPr>
              <a:spLocks noChangeShapeType="1"/>
            </p:cNvSpPr>
            <p:nvPr/>
          </p:nvSpPr>
          <p:spPr bwMode="auto">
            <a:xfrm flipH="1">
              <a:off x="2436" y="2976"/>
              <a:ext cx="6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46" name="Line 63"/>
            <p:cNvSpPr>
              <a:spLocks noChangeShapeType="1"/>
            </p:cNvSpPr>
            <p:nvPr/>
          </p:nvSpPr>
          <p:spPr bwMode="auto">
            <a:xfrm>
              <a:off x="2442" y="2976"/>
              <a:ext cx="330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47" name="Line 64"/>
            <p:cNvSpPr>
              <a:spLocks noChangeShapeType="1"/>
            </p:cNvSpPr>
            <p:nvPr/>
          </p:nvSpPr>
          <p:spPr bwMode="auto">
            <a:xfrm>
              <a:off x="2598" y="2970"/>
              <a:ext cx="222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48" name="Line 65"/>
            <p:cNvSpPr>
              <a:spLocks noChangeShapeType="1"/>
            </p:cNvSpPr>
            <p:nvPr/>
          </p:nvSpPr>
          <p:spPr bwMode="auto">
            <a:xfrm>
              <a:off x="2772" y="2982"/>
              <a:ext cx="9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49" name="Line 67"/>
            <p:cNvSpPr>
              <a:spLocks noChangeShapeType="1"/>
            </p:cNvSpPr>
            <p:nvPr/>
          </p:nvSpPr>
          <p:spPr bwMode="auto">
            <a:xfrm flipH="1">
              <a:off x="2916" y="2970"/>
              <a:ext cx="3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50" name="Line 68"/>
            <p:cNvSpPr>
              <a:spLocks noChangeShapeType="1"/>
            </p:cNvSpPr>
            <p:nvPr/>
          </p:nvSpPr>
          <p:spPr bwMode="auto">
            <a:xfrm flipH="1">
              <a:off x="2964" y="2964"/>
              <a:ext cx="15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51" name="Line 69"/>
            <p:cNvSpPr>
              <a:spLocks noChangeShapeType="1"/>
            </p:cNvSpPr>
            <p:nvPr/>
          </p:nvSpPr>
          <p:spPr bwMode="auto">
            <a:xfrm flipH="1">
              <a:off x="3000" y="2964"/>
              <a:ext cx="282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52" name="Line 70"/>
            <p:cNvSpPr>
              <a:spLocks noChangeShapeType="1"/>
            </p:cNvSpPr>
            <p:nvPr/>
          </p:nvSpPr>
          <p:spPr bwMode="auto">
            <a:xfrm flipH="1">
              <a:off x="2460" y="2964"/>
              <a:ext cx="126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653" name="Line 71"/>
            <p:cNvSpPr>
              <a:spLocks noChangeShapeType="1"/>
            </p:cNvSpPr>
            <p:nvPr/>
          </p:nvSpPr>
          <p:spPr bwMode="auto">
            <a:xfrm flipH="1">
              <a:off x="2484" y="2958"/>
              <a:ext cx="276" cy="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8B4599A-BE3C-494C-B5F6-B0C7E4A64030}" type="slidenum">
              <a:rPr lang="en-US" altLang="en-US" sz="1200" smtClean="0">
                <a:latin typeface="Helvetica" pitchFamily="34" charset="0"/>
              </a:rPr>
              <a:pPr eaLnBrk="1" hangingPunct="1"/>
              <a:t>8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Citations vs. Links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links are a bit different than citations:</a:t>
            </a:r>
          </a:p>
          <a:p>
            <a:pPr lvl="1" eaLnBrk="1" hangingPunct="1"/>
            <a:r>
              <a:rPr lang="en-US" altLang="en-US"/>
              <a:t>Many links are navigational.</a:t>
            </a:r>
          </a:p>
          <a:p>
            <a:pPr lvl="1" eaLnBrk="1" hangingPunct="1"/>
            <a:r>
              <a:rPr lang="en-US" altLang="en-US"/>
              <a:t>Many pages with high in-degree are portals not content providers.</a:t>
            </a:r>
          </a:p>
          <a:p>
            <a:pPr lvl="1" eaLnBrk="1" hangingPunct="1"/>
            <a:r>
              <a:rPr lang="en-US" altLang="en-US"/>
              <a:t>Not all links are endorsements.</a:t>
            </a:r>
          </a:p>
          <a:p>
            <a:pPr lvl="1" eaLnBrk="1" hangingPunct="1"/>
            <a:r>
              <a:rPr lang="en-US" altLang="en-US"/>
              <a:t>Company websites don’t point to their competitors.</a:t>
            </a:r>
          </a:p>
          <a:p>
            <a:pPr lvl="1" eaLnBrk="1" hangingPunct="1"/>
            <a:r>
              <a:rPr lang="en-US" altLang="en-US"/>
              <a:t>Citations to relevant literature is enforced by peer-review.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CCBB37B-5E8D-4ED7-AB59-961B20A0D16F}" type="slidenum">
              <a:rPr lang="en-US" altLang="en-US" sz="1200" smtClean="0">
                <a:latin typeface="Helvetica" pitchFamily="34" charset="0"/>
              </a:rPr>
              <a:pPr eaLnBrk="1" hangingPunct="1"/>
              <a:t>9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Authorities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Authorities </a:t>
            </a:r>
            <a:r>
              <a:rPr lang="en-US" altLang="en-US"/>
              <a:t>are pages that are recognized as providing significant, trustworthy, and useful information on a topic.</a:t>
            </a:r>
          </a:p>
          <a:p>
            <a:pPr eaLnBrk="1" hangingPunct="1"/>
            <a:r>
              <a:rPr lang="en-US" altLang="en-US" i="1"/>
              <a:t>In-degree</a:t>
            </a:r>
            <a:r>
              <a:rPr lang="en-US" altLang="en-US"/>
              <a:t> (number of pointers to a page) is one simple measure of authority.</a:t>
            </a:r>
          </a:p>
          <a:p>
            <a:pPr eaLnBrk="1" hangingPunct="1"/>
            <a:r>
              <a:rPr lang="en-US" altLang="en-US"/>
              <a:t>However in-degree treats all links as equal.</a:t>
            </a:r>
          </a:p>
          <a:p>
            <a:pPr eaLnBrk="1" hangingPunct="1"/>
            <a:r>
              <a:rPr lang="en-US" altLang="en-US"/>
              <a:t>Should links from pages that are themselves authoritative count more?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10691</TotalTime>
  <Words>2327</Words>
  <Application>Microsoft Office PowerPoint</Application>
  <PresentationFormat>On-screen Show (4:3)</PresentationFormat>
  <Paragraphs>319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Courier New</vt:lpstr>
      <vt:lpstr>Helvetica</vt:lpstr>
      <vt:lpstr>Times New Roman</vt:lpstr>
      <vt:lpstr>models</vt:lpstr>
      <vt:lpstr>Equation</vt:lpstr>
      <vt:lpstr>Web Search</vt:lpstr>
      <vt:lpstr>Meta-Search Engines</vt:lpstr>
      <vt:lpstr>HTML Structure &amp; Feature Weighting</vt:lpstr>
      <vt:lpstr>Bibliometrics: Citation Analysis</vt:lpstr>
      <vt:lpstr>Impact Factor</vt:lpstr>
      <vt:lpstr>Bibliographic Coupling</vt:lpstr>
      <vt:lpstr>Co-Citation</vt:lpstr>
      <vt:lpstr>Citations vs. Links</vt:lpstr>
      <vt:lpstr>Authorities</vt:lpstr>
      <vt:lpstr>Hubs</vt:lpstr>
      <vt:lpstr>HITS</vt:lpstr>
      <vt:lpstr>Hubs and Authorities</vt:lpstr>
      <vt:lpstr>HITS Algorithm</vt:lpstr>
      <vt:lpstr>Constructing a Base Subgraph</vt:lpstr>
      <vt:lpstr>Base Limitations</vt:lpstr>
      <vt:lpstr>Authorities and In-Degree</vt:lpstr>
      <vt:lpstr>Iterative Algorithm</vt:lpstr>
      <vt:lpstr>HITS Update Rules</vt:lpstr>
      <vt:lpstr> Illustrated Update Rules</vt:lpstr>
      <vt:lpstr>HITS Iterative Algorithm</vt:lpstr>
      <vt:lpstr>Convergence</vt:lpstr>
      <vt:lpstr>Results</vt:lpstr>
      <vt:lpstr>Result Comments</vt:lpstr>
      <vt:lpstr>Finding Similar Pages Using Link Structure</vt:lpstr>
      <vt:lpstr>Similar Page Results</vt:lpstr>
      <vt:lpstr>HITS for Clustering</vt:lpstr>
      <vt:lpstr>PageRank</vt:lpstr>
      <vt:lpstr>Initial PageRank Idea</vt:lpstr>
      <vt:lpstr>Initial PageRank Idea (cont.)</vt:lpstr>
      <vt:lpstr>Initial Algorithm</vt:lpstr>
      <vt:lpstr>Sample Stable Fixpoint</vt:lpstr>
      <vt:lpstr>Linear Algebra Version</vt:lpstr>
      <vt:lpstr>Problem with Initial Idea</vt:lpstr>
      <vt:lpstr>Rank Source</vt:lpstr>
      <vt:lpstr>PageRank Algorithm</vt:lpstr>
      <vt:lpstr>Linear Algebra Version</vt:lpstr>
      <vt:lpstr>Random Surfer Model</vt:lpstr>
      <vt:lpstr>Speed of Convergence</vt:lpstr>
      <vt:lpstr>Simple Title Search with PageRank</vt:lpstr>
      <vt:lpstr>Google Ranking</vt:lpstr>
      <vt:lpstr>Personalized PageRank</vt:lpstr>
      <vt:lpstr>Google PageRank-Biased Spidering</vt:lpstr>
      <vt:lpstr>Link Analysis Conclusions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96</cp:revision>
  <cp:lastPrinted>1601-01-01T00:00:00Z</cp:lastPrinted>
  <dcterms:created xsi:type="dcterms:W3CDTF">2001-05-20T22:11:52Z</dcterms:created>
  <dcterms:modified xsi:type="dcterms:W3CDTF">2020-06-21T17:53:09Z</dcterms:modified>
</cp:coreProperties>
</file>