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0" r:id="rId9"/>
    <p:sldId id="262" r:id="rId10"/>
    <p:sldId id="328" r:id="rId11"/>
    <p:sldId id="263" r:id="rId12"/>
    <p:sldId id="264" r:id="rId13"/>
    <p:sldId id="269" r:id="rId14"/>
    <p:sldId id="270" r:id="rId15"/>
    <p:sldId id="266" r:id="rId16"/>
    <p:sldId id="271" r:id="rId17"/>
    <p:sldId id="273" r:id="rId18"/>
    <p:sldId id="272" r:id="rId19"/>
    <p:sldId id="329" r:id="rId20"/>
    <p:sldId id="274" r:id="rId21"/>
    <p:sldId id="276" r:id="rId22"/>
    <p:sldId id="277" r:id="rId23"/>
    <p:sldId id="278" r:id="rId24"/>
    <p:sldId id="279" r:id="rId25"/>
    <p:sldId id="280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297" r:id="rId52"/>
    <p:sldId id="299" r:id="rId53"/>
    <p:sldId id="300" r:id="rId54"/>
    <p:sldId id="302" r:id="rId55"/>
    <p:sldId id="301" r:id="rId56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333399"/>
    <a:srgbClr val="006600"/>
    <a:srgbClr val="FF0000"/>
    <a:srgbClr val="00FFFF"/>
    <a:srgbClr val="33CC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6C22F32-2D0C-491E-9FF5-DACD1B155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0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30040B-A32C-4600-A01D-D46362029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6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7B01D03-BCD9-4594-B9C1-A1D5800C91D6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36DE507-1BD3-48D7-BA24-1F03A5BFD412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F43CD4E-FC04-4C31-9429-5DF45CDD6DA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D8BDD14-C143-475E-BA41-78913C74D83C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8749251-66CB-40B3-827E-56D8FA56AFF0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39A55CF-B93D-412E-8C5F-DEB785907FAB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48DB04-E266-4908-A8B7-59E8B94156F8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C7B8450-4815-46F5-92A7-5874D7FE4DCD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4E1120F-D898-4208-8CBD-30DD21281E4F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CCA765F-671B-4075-AF80-93B3A0E3D77B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996F5D8-A0AD-480E-9ECF-F6B07D5861E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484A153-1B44-435F-9947-4FB9A9A8DC5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601EF64-BE4E-4EE7-BC4F-0CCDC40F50FF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4AF2AF3-D15A-4B97-847C-3145FB9D69D7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8A3EBC6-854E-4031-8DEF-047BC4D8571A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FA5413A-8265-49A3-85B7-8495CAED557C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7CC47CE-ABE5-49A9-BE91-6A6267624CC4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BC3CDC0-A0F3-4E96-8B9F-0A0301DA2C41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0A2200F-457E-483C-8945-7B5FAEEFF953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3B6B217-16DB-4638-856B-563164067678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70E6F46-0963-40FA-A6D5-43335ABF476F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29C1099-0FAA-4877-B233-56D68A5CF46F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17970FE-F420-458F-8B3C-839910ADEE5E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F06299F-343F-456B-99B6-8392AF6A3AE7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A59B02B-BC36-4319-9901-CAD4488A7A2E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943C464-AA67-4E43-87C9-138932CA379E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2FADF46-72D6-4158-BF42-C309C594AA8B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0CD5265-497D-4359-B11D-6A3AEA97D674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51CA282-5C43-4AFE-B594-97CAC3F973A6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7D05818-3458-47C2-9B7C-D9541324DFB9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D37E402-520E-4261-9696-8123A49AF4CB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4E14E3-D5F9-41BD-9D81-843684AFB969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3BCE004-FEF2-48D7-8F24-A4808B24AD2C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638FDEE-1733-4428-BB32-2BBD6064D56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0985DF2-2AFC-4ACF-ACA5-26F79AE55DB2}" type="slidenum">
              <a:rPr lang="en-US" altLang="en-US" sz="1200"/>
              <a:pPr eaLnBrk="1" hangingPunct="1"/>
              <a:t>43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BCBA313-A2A9-4EEE-9740-F8D518678798}" type="slidenum">
              <a:rPr lang="en-US" altLang="en-US" sz="1200"/>
              <a:pPr eaLnBrk="1" hangingPunct="1"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8E70D79-9AC6-4CB9-91FD-4F0490A29180}" type="slidenum">
              <a:rPr lang="en-US" altLang="en-US" sz="1200"/>
              <a:pPr eaLnBrk="1" hangingPunct="1"/>
              <a:t>45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BBC470-9015-4FA1-9807-C994B955345D}" type="slidenum">
              <a:rPr lang="en-US" altLang="en-US" sz="1200"/>
              <a:pPr eaLnBrk="1" hangingPunct="1"/>
              <a:t>47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18257B4-20E0-470D-8C32-0AE4F5B65A0E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2C727BB-F9B1-4574-B923-CE694D9A915B}" type="slidenum">
              <a:rPr lang="en-US" altLang="en-US" sz="1200"/>
              <a:pPr eaLnBrk="1" hangingPunct="1"/>
              <a:t>49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7BEB51D-182F-43D5-AAFA-C58AF8AD5255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2B5BF56-2CC2-40F4-918D-59E319FBDB2A}" type="slidenum">
              <a:rPr lang="en-US" altLang="en-US" sz="1200"/>
              <a:pPr eaLnBrk="1" hangingPunct="1"/>
              <a:t>51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EABB7EF-888C-4A30-9611-BB62AF946BD8}" type="slidenum">
              <a:rPr lang="en-US" altLang="en-US" sz="1200"/>
              <a:pPr eaLnBrk="1" hangingPunct="1"/>
              <a:t>52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97B5B2F-11F7-4C20-B54B-3D79EB5025E1}" type="slidenum">
              <a:rPr lang="en-US" altLang="en-US" sz="1200"/>
              <a:pPr eaLnBrk="1" hangingPunct="1"/>
              <a:t>53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889C3CD-78C8-42F3-9388-FEF89D0BB80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2498741-3CF9-43A2-9F56-91523D364420}" type="slidenum">
              <a:rPr lang="en-US" altLang="en-US" sz="1200"/>
              <a:pPr eaLnBrk="1" hangingPunct="1"/>
              <a:t>54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8A27363-532F-4949-9AD4-85FEA125BD9F}" type="slidenum">
              <a:rPr lang="en-US" altLang="en-US" sz="1200"/>
              <a:pPr eaLnBrk="1" hangingPunct="1"/>
              <a:t>55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C11262C-A8B2-49AB-9053-41CC68A321C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C6E3D73-B54A-408E-AB1E-57B025344F39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894572F-BAE0-407B-BF60-EA9D576C530D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F7B183E-E5FA-492B-88E0-17B8232413A0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0D713D-0DA1-4D25-8419-14E5730F3626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7E88CC-2BB5-4337-A930-A85D6F371FE8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09462E-BA16-4152-B12E-14444012ACE5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3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B59F00-E747-4C11-9AE9-566FB9E9972A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C4FE6F9-667E-404D-B620-7ED3D505FFC8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04BD21-EF3A-4244-A0F1-8143BE400325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0BBFB4-0DB7-4031-9C5F-400B71AC4147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284326-E81D-480D-B9FC-C95B872E2494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BC49CB-3CC1-46B5-A855-BC3FA7859D32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B4906D-D9DC-4485-9044-BD680054BEFA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9C9DD0-168D-49F4-A0A6-37778A5E1B8F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F5EEFE-9C94-4700-AEE3-0FF14848F9DF}" type="slidenum">
              <a:rPr lang="en-US"/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level Second 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ea typeface="+mn-ea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9F8D02EB-79E1-41E4-99FE-F8737FB48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 smtClean="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BD6D047-ACA9-4D69-9A0C-8ACF037A9A9C}" type="slidenum">
              <a:rPr lang="en-US" altLang="en-US" sz="1200">
                <a:latin typeface="Helvetica" charset="0"/>
              </a:rPr>
              <a:pPr eaLnBrk="1" hangingPunct="1"/>
              <a:t>1</a:t>
            </a:fld>
            <a:endParaRPr lang="en-US" altLang="en-US" sz="1200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Text Categorization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EA4CE85-6089-4702-9536-1FD4C15F3F29}" type="slidenum">
              <a:rPr lang="en-US" altLang="en-US" sz="1200">
                <a:latin typeface="Helvetica" charset="0"/>
              </a:rPr>
              <a:pPr eaLnBrk="1" hangingPunct="1"/>
              <a:t>10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990600"/>
          </a:xfrm>
        </p:spPr>
        <p:txBody>
          <a:bodyPr/>
          <a:lstStyle/>
          <a:p>
            <a:pPr eaLnBrk="1" hangingPunct="1"/>
            <a:r>
              <a:rPr lang="en-US" altLang="en-US"/>
              <a:t>Illustration of Rocchio Text Categorization</a:t>
            </a:r>
          </a:p>
        </p:txBody>
      </p:sp>
      <p:grpSp>
        <p:nvGrpSpPr>
          <p:cNvPr id="34820" name="Group 21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34832" name="Line 3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4833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34821" name="Line 9"/>
          <p:cNvSpPr>
            <a:spLocks noChangeShapeType="1"/>
          </p:cNvSpPr>
          <p:nvPr/>
        </p:nvSpPr>
        <p:spPr bwMode="auto">
          <a:xfrm flipV="1">
            <a:off x="976313" y="4208463"/>
            <a:ext cx="501650" cy="1565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 flipV="1">
            <a:off x="965200" y="4822825"/>
            <a:ext cx="587375" cy="950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3" name="Line 11"/>
          <p:cNvSpPr>
            <a:spLocks noChangeShapeType="1"/>
          </p:cNvSpPr>
          <p:nvPr/>
        </p:nvSpPr>
        <p:spPr bwMode="auto">
          <a:xfrm flipV="1">
            <a:off x="965200" y="4876800"/>
            <a:ext cx="1397000" cy="9096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4" name="Line 12"/>
          <p:cNvSpPr>
            <a:spLocks noChangeShapeType="1"/>
          </p:cNvSpPr>
          <p:nvPr/>
        </p:nvSpPr>
        <p:spPr bwMode="auto">
          <a:xfrm flipV="1">
            <a:off x="965200" y="5624513"/>
            <a:ext cx="1614488" cy="161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5" name="Line 13"/>
          <p:cNvSpPr>
            <a:spLocks noChangeShapeType="1"/>
          </p:cNvSpPr>
          <p:nvPr/>
        </p:nvSpPr>
        <p:spPr bwMode="auto">
          <a:xfrm flipV="1">
            <a:off x="965200" y="5360988"/>
            <a:ext cx="1163638" cy="412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V="1">
            <a:off x="976313" y="2514600"/>
            <a:ext cx="2605087" cy="325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V="1">
            <a:off x="976313" y="5210175"/>
            <a:ext cx="2655887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V="1">
            <a:off x="976313" y="4876800"/>
            <a:ext cx="1843087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4" name="Freeform 18"/>
          <p:cNvSpPr>
            <a:spLocks/>
          </p:cNvSpPr>
          <p:nvPr/>
        </p:nvSpPr>
        <p:spPr bwMode="auto">
          <a:xfrm>
            <a:off x="2057400" y="4419600"/>
            <a:ext cx="598488" cy="528638"/>
          </a:xfrm>
          <a:custGeom>
            <a:avLst/>
            <a:gdLst>
              <a:gd name="T0" fmla="*/ 0 w 425"/>
              <a:gd name="T1" fmla="*/ 0 h 285"/>
              <a:gd name="T2" fmla="*/ 513609756 w 425"/>
              <a:gd name="T3" fmla="*/ 137622092 h 285"/>
              <a:gd name="T4" fmla="*/ 763473672 w 425"/>
              <a:gd name="T5" fmla="*/ 491996916 h 285"/>
              <a:gd name="T6" fmla="*/ 842795136 w 425"/>
              <a:gd name="T7" fmla="*/ 980554904 h 285"/>
              <a:gd name="T8" fmla="*/ 0 60000 65536"/>
              <a:gd name="T9" fmla="*/ 0 60000 65536"/>
              <a:gd name="T10" fmla="*/ 0 60000 65536"/>
              <a:gd name="T11" fmla="*/ 0 60000 65536"/>
              <a:gd name="T12" fmla="*/ 0 w 425"/>
              <a:gd name="T13" fmla="*/ 0 h 285"/>
              <a:gd name="T14" fmla="*/ 425 w 425"/>
              <a:gd name="T15" fmla="*/ 285 h 2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5" h="285">
                <a:moveTo>
                  <a:pt x="0" y="0"/>
                </a:moveTo>
                <a:cubicBezTo>
                  <a:pt x="97" y="8"/>
                  <a:pt x="195" y="16"/>
                  <a:pt x="259" y="40"/>
                </a:cubicBezTo>
                <a:cubicBezTo>
                  <a:pt x="323" y="64"/>
                  <a:pt x="357" y="102"/>
                  <a:pt x="385" y="143"/>
                </a:cubicBezTo>
                <a:cubicBezTo>
                  <a:pt x="413" y="184"/>
                  <a:pt x="419" y="234"/>
                  <a:pt x="425" y="28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5" name="Freeform 19"/>
          <p:cNvSpPr>
            <a:spLocks/>
          </p:cNvSpPr>
          <p:nvPr/>
        </p:nvSpPr>
        <p:spPr bwMode="auto">
          <a:xfrm>
            <a:off x="2471738" y="5053013"/>
            <a:ext cx="185737" cy="371475"/>
          </a:xfrm>
          <a:custGeom>
            <a:avLst/>
            <a:gdLst>
              <a:gd name="T0" fmla="*/ 0 w 138"/>
              <a:gd name="T1" fmla="*/ 0 h 249"/>
              <a:gd name="T2" fmla="*/ 204699665 w 138"/>
              <a:gd name="T3" fmla="*/ 131314189 h 249"/>
              <a:gd name="T4" fmla="*/ 248175563 w 138"/>
              <a:gd name="T5" fmla="*/ 342753577 h 249"/>
              <a:gd name="T6" fmla="*/ 219191182 w 138"/>
              <a:gd name="T7" fmla="*/ 554191519 h 249"/>
              <a:gd name="T8" fmla="*/ 0 60000 65536"/>
              <a:gd name="T9" fmla="*/ 0 60000 65536"/>
              <a:gd name="T10" fmla="*/ 0 60000 65536"/>
              <a:gd name="T11" fmla="*/ 0 60000 65536"/>
              <a:gd name="T12" fmla="*/ 0 w 138"/>
              <a:gd name="T13" fmla="*/ 0 h 249"/>
              <a:gd name="T14" fmla="*/ 138 w 138"/>
              <a:gd name="T15" fmla="*/ 249 h 2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" h="249">
                <a:moveTo>
                  <a:pt x="0" y="0"/>
                </a:moveTo>
                <a:cubicBezTo>
                  <a:pt x="45" y="16"/>
                  <a:pt x="90" y="33"/>
                  <a:pt x="113" y="59"/>
                </a:cubicBezTo>
                <a:cubicBezTo>
                  <a:pt x="136" y="85"/>
                  <a:pt x="136" y="122"/>
                  <a:pt x="137" y="154"/>
                </a:cubicBezTo>
                <a:cubicBezTo>
                  <a:pt x="138" y="186"/>
                  <a:pt x="129" y="217"/>
                  <a:pt x="121" y="24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V="1">
            <a:off x="981075" y="4876800"/>
            <a:ext cx="1843088" cy="9096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 animBg="1"/>
      <p:bldP spid="91151" grpId="0" animBg="1"/>
      <p:bldP spid="91152" grpId="0" animBg="1"/>
      <p:bldP spid="91154" grpId="0" animBg="1"/>
      <p:bldP spid="91155" grpId="0" animBg="1"/>
      <p:bldP spid="911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F31FE9D-8E1D-4E68-9549-2DE060F41FE3}" type="slidenum">
              <a:rPr lang="en-US" altLang="en-US" sz="1200">
                <a:latin typeface="Helvetica" charset="0"/>
              </a:rPr>
              <a:pPr eaLnBrk="1" hangingPunct="1"/>
              <a:t>11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Rocchio Text Categorization Algorithm</a:t>
            </a:r>
            <a:br>
              <a:rPr lang="en-US" altLang="en-US"/>
            </a:br>
            <a:r>
              <a:rPr lang="en-US" altLang="en-US"/>
              <a:t>(Training)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8323263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400"/>
              <a:t>Assume the set of categories is </a:t>
            </a:r>
            <a:r>
              <a:rPr lang="en-US" altLang="en-US" sz="2400">
                <a:sym typeface="Symbol" charset="2"/>
              </a:rPr>
              <a:t>{</a:t>
            </a:r>
            <a:r>
              <a:rPr lang="en-US" altLang="en-US" sz="2400" i="1">
                <a:sym typeface="Symbol" charset="2"/>
              </a:rPr>
              <a:t>c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, </a:t>
            </a:r>
            <a:r>
              <a:rPr lang="en-US" altLang="en-US" sz="2400" i="1">
                <a:sym typeface="Symbol" charset="2"/>
              </a:rPr>
              <a:t>c</a:t>
            </a:r>
            <a:r>
              <a:rPr lang="en-US" altLang="en-US" sz="2400" baseline="-25000">
                <a:sym typeface="Symbol" charset="2"/>
              </a:rPr>
              <a:t>2</a:t>
            </a:r>
            <a:r>
              <a:rPr lang="en-US" altLang="en-US" sz="2400">
                <a:sym typeface="Symbol" charset="2"/>
              </a:rPr>
              <a:t>,…</a:t>
            </a:r>
            <a:r>
              <a:rPr lang="en-US" altLang="en-US" sz="2400" i="1">
                <a:sym typeface="Symbol" charset="2"/>
              </a:rPr>
              <a:t>c</a:t>
            </a:r>
            <a:r>
              <a:rPr lang="en-US" altLang="en-US" sz="2400" baseline="-25000">
                <a:sym typeface="Symbol" charset="2"/>
              </a:rPr>
              <a:t>n</a:t>
            </a:r>
            <a:r>
              <a:rPr lang="en-US" altLang="en-US" sz="2400">
                <a:sym typeface="Symbol" charset="2"/>
              </a:rPr>
              <a:t>}</a:t>
            </a:r>
            <a:endParaRPr lang="en-US" altLang="en-US" sz="2400"/>
          </a:p>
          <a:p>
            <a:pPr algn="l" eaLnBrk="1" hangingPunct="1"/>
            <a:r>
              <a:rPr lang="en-US" altLang="en-US" sz="2400"/>
              <a:t>For </a:t>
            </a:r>
            <a:r>
              <a:rPr lang="en-US" altLang="en-US" sz="2400" i="1"/>
              <a:t>i</a:t>
            </a:r>
            <a:r>
              <a:rPr lang="en-US" altLang="en-US" sz="2400"/>
              <a:t> from 1 to </a:t>
            </a:r>
            <a:r>
              <a:rPr lang="en-US" altLang="en-US" sz="2400" i="1"/>
              <a:t>n</a:t>
            </a:r>
            <a:r>
              <a:rPr lang="en-US" altLang="en-US" sz="2400"/>
              <a:t> let </a:t>
            </a:r>
            <a:r>
              <a:rPr lang="en-US" altLang="en-US" sz="2400" b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 = &lt;0, 0,…,0&gt;  </a:t>
            </a:r>
            <a:r>
              <a:rPr lang="en-US" altLang="en-US" sz="2400">
                <a:solidFill>
                  <a:schemeClr val="accent1"/>
                </a:solidFill>
              </a:rPr>
              <a:t>(</a:t>
            </a:r>
            <a:r>
              <a:rPr lang="en-US" altLang="en-US" sz="2400" i="1">
                <a:solidFill>
                  <a:schemeClr val="accent1"/>
                </a:solidFill>
              </a:rPr>
              <a:t>init. prototype vectors</a:t>
            </a:r>
            <a:r>
              <a:rPr lang="en-US" altLang="en-US" sz="2400">
                <a:solidFill>
                  <a:schemeClr val="accent1"/>
                </a:solidFill>
              </a:rPr>
              <a:t>)</a:t>
            </a:r>
          </a:p>
          <a:p>
            <a:pPr algn="l" eaLnBrk="1" hangingPunct="1"/>
            <a:r>
              <a:rPr lang="en-US" altLang="en-US" sz="2400"/>
              <a:t>For each training example &lt;</a:t>
            </a:r>
            <a:r>
              <a:rPr lang="en-US" altLang="en-US" sz="2400" i="1"/>
              <a:t>x</a:t>
            </a:r>
            <a:r>
              <a:rPr lang="en-US" altLang="en-US" sz="2400"/>
              <a:t>, </a:t>
            </a:r>
            <a:r>
              <a:rPr lang="en-US" altLang="en-US" sz="2400" i="1"/>
              <a:t>c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)&gt; </a:t>
            </a:r>
            <a:r>
              <a:rPr lang="en-US" altLang="en-US" sz="2800">
                <a:sym typeface="Symbol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i="1"/>
              <a:t>D</a:t>
            </a:r>
          </a:p>
          <a:p>
            <a:pPr algn="l" eaLnBrk="1" hangingPunct="1"/>
            <a:r>
              <a:rPr lang="en-US" altLang="en-US" sz="2400" i="1"/>
              <a:t>    </a:t>
            </a:r>
            <a:r>
              <a:rPr lang="en-US" altLang="en-US" sz="2400"/>
              <a:t>Let </a:t>
            </a:r>
            <a:r>
              <a:rPr lang="en-US" altLang="en-US" sz="2400" b="1"/>
              <a:t>d </a:t>
            </a:r>
            <a:r>
              <a:rPr lang="en-US" altLang="en-US" sz="2400"/>
              <a:t>be the frequency normalized TF/IDF term vector for doc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 i="1"/>
              <a:t>    </a:t>
            </a:r>
            <a:r>
              <a:rPr lang="en-US" altLang="en-US" sz="2400"/>
              <a:t>Let </a:t>
            </a:r>
            <a:r>
              <a:rPr lang="en-US" altLang="en-US" sz="2400" i="1"/>
              <a:t>i</a:t>
            </a:r>
            <a:r>
              <a:rPr lang="en-US" altLang="en-US" sz="2400"/>
              <a:t> =  </a:t>
            </a:r>
            <a:r>
              <a:rPr lang="en-US" altLang="en-US" sz="2400" i="1"/>
              <a:t>j</a:t>
            </a:r>
            <a:r>
              <a:rPr lang="en-US" altLang="en-US" sz="2400"/>
              <a:t>: (</a:t>
            </a:r>
            <a:r>
              <a:rPr lang="en-US" altLang="en-US" sz="2400" i="1"/>
              <a:t>c</a:t>
            </a:r>
            <a:r>
              <a:rPr lang="en-US" altLang="en-US" sz="2400" i="1" baseline="-25000"/>
              <a:t>j</a:t>
            </a:r>
            <a:r>
              <a:rPr lang="en-US" altLang="en-US" sz="2400"/>
              <a:t> = </a:t>
            </a:r>
            <a:r>
              <a:rPr lang="en-US" altLang="en-US" sz="2400" i="1"/>
              <a:t>c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))</a:t>
            </a:r>
            <a:endParaRPr lang="en-US" altLang="en-US" sz="2400" baseline="-25000"/>
          </a:p>
          <a:p>
            <a:pPr algn="l" eaLnBrk="1" hangingPunct="1"/>
            <a:r>
              <a:rPr lang="en-US" altLang="en-US" sz="2400" i="1" baseline="-25000"/>
              <a:t>       </a:t>
            </a:r>
            <a:r>
              <a:rPr lang="en-US" altLang="en-US" sz="2400">
                <a:solidFill>
                  <a:schemeClr val="accent1"/>
                </a:solidFill>
              </a:rPr>
              <a:t>(</a:t>
            </a:r>
            <a:r>
              <a:rPr lang="en-US" altLang="en-US" sz="2400" i="1">
                <a:solidFill>
                  <a:schemeClr val="accent1"/>
                </a:solidFill>
              </a:rPr>
              <a:t>sum all the document vectors in c</a:t>
            </a:r>
            <a:r>
              <a:rPr lang="en-US" altLang="en-US" sz="2400" i="1" baseline="-25000">
                <a:solidFill>
                  <a:schemeClr val="accent1"/>
                </a:solidFill>
              </a:rPr>
              <a:t>i</a:t>
            </a:r>
            <a:r>
              <a:rPr lang="en-US" altLang="en-US" sz="2400" i="1">
                <a:solidFill>
                  <a:schemeClr val="accent1"/>
                </a:solidFill>
              </a:rPr>
              <a:t> to get </a:t>
            </a:r>
            <a:r>
              <a:rPr lang="en-US" altLang="en-US" sz="2400" b="1" i="1">
                <a:solidFill>
                  <a:schemeClr val="accent1"/>
                </a:solidFill>
              </a:rPr>
              <a:t>p</a:t>
            </a:r>
            <a:r>
              <a:rPr lang="en-US" altLang="en-US" sz="2400" i="1" baseline="-25000">
                <a:solidFill>
                  <a:schemeClr val="accent1"/>
                </a:solidFill>
              </a:rPr>
              <a:t>i</a:t>
            </a:r>
            <a:r>
              <a:rPr lang="en-US" altLang="en-US" sz="2400">
                <a:solidFill>
                  <a:schemeClr val="accent1"/>
                </a:solidFill>
              </a:rPr>
              <a:t>)</a:t>
            </a:r>
            <a:endParaRPr lang="en-US" altLang="en-US" sz="2400" baseline="-25000">
              <a:solidFill>
                <a:schemeClr val="accent1"/>
              </a:solidFill>
            </a:endParaRPr>
          </a:p>
          <a:p>
            <a:pPr algn="l" eaLnBrk="1" hangingPunct="1"/>
            <a:r>
              <a:rPr lang="en-US" altLang="en-US" sz="2400" i="1" baseline="-25000"/>
              <a:t>       </a:t>
            </a:r>
            <a:r>
              <a:rPr lang="en-US" altLang="en-US" sz="2400"/>
              <a:t>Let </a:t>
            </a:r>
            <a:r>
              <a:rPr lang="en-US" altLang="en-US" sz="2400" b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 = </a:t>
            </a:r>
            <a:r>
              <a:rPr lang="en-US" altLang="en-US" sz="2400" b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 + </a:t>
            </a:r>
            <a:r>
              <a:rPr lang="en-US" altLang="en-US" sz="2400" b="1"/>
              <a:t>d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E45A403-EC36-4EEA-BFC5-DC35E0BAB6B1}" type="slidenum">
              <a:rPr lang="en-US" altLang="en-US" sz="1200">
                <a:latin typeface="Helvetica" charset="0"/>
              </a:rPr>
              <a:pPr eaLnBrk="1" hangingPunct="1"/>
              <a:t>12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Rocchio Text Categorization Algorithm</a:t>
            </a:r>
            <a:br>
              <a:rPr lang="en-US" altLang="en-US"/>
            </a:br>
            <a:r>
              <a:rPr lang="en-US" altLang="en-US"/>
              <a:t>(Test)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19113" y="1260475"/>
            <a:ext cx="18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990600" y="1828800"/>
            <a:ext cx="6646863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400"/>
              <a:t>Given test document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/>
              <a:t>Let </a:t>
            </a:r>
            <a:r>
              <a:rPr lang="en-US" altLang="en-US" sz="2400" b="1"/>
              <a:t>d </a:t>
            </a:r>
            <a:r>
              <a:rPr lang="en-US" altLang="en-US" sz="2400"/>
              <a:t>be the TF/IDF weighted term vector for </a:t>
            </a:r>
            <a:r>
              <a:rPr lang="en-US" altLang="en-US" sz="2400" i="1"/>
              <a:t>x</a:t>
            </a:r>
          </a:p>
          <a:p>
            <a:pPr algn="l" eaLnBrk="1" hangingPunct="1"/>
            <a:r>
              <a:rPr lang="en-US" altLang="en-US" sz="2400"/>
              <a:t>Let </a:t>
            </a:r>
            <a:r>
              <a:rPr lang="en-US" altLang="en-US" sz="2400" i="1"/>
              <a:t>m</a:t>
            </a:r>
            <a:r>
              <a:rPr lang="en-US" altLang="en-US" sz="2400"/>
              <a:t> = </a:t>
            </a:r>
            <a:r>
              <a:rPr lang="en-US" altLang="en-US" sz="2400">
                <a:cs typeface="Times New Roman" charset="0"/>
                <a:sym typeface="Symbol" charset="2"/>
              </a:rPr>
              <a:t>–2      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  <a:sym typeface="Symbol" charset="2"/>
              </a:rPr>
              <a:t>(</a:t>
            </a:r>
            <a:r>
              <a:rPr lang="en-US" altLang="en-US" sz="2400" i="1">
                <a:solidFill>
                  <a:schemeClr val="accent1"/>
                </a:solidFill>
                <a:cs typeface="Times New Roman" charset="0"/>
                <a:sym typeface="Symbol" charset="2"/>
              </a:rPr>
              <a:t>init.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  <a:sym typeface="Symbol" charset="2"/>
              </a:rPr>
              <a:t> </a:t>
            </a:r>
            <a:r>
              <a:rPr lang="en-US" altLang="en-US" sz="2400" i="1">
                <a:solidFill>
                  <a:schemeClr val="accent1"/>
                </a:solidFill>
                <a:cs typeface="Times New Roman" charset="0"/>
                <a:sym typeface="Symbol" charset="2"/>
              </a:rPr>
              <a:t>maximum cosSim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  <a:sym typeface="Symbol" charset="2"/>
              </a:rPr>
              <a:t>)</a:t>
            </a:r>
            <a:endParaRPr lang="en-US" altLang="en-US" sz="2400">
              <a:solidFill>
                <a:schemeClr val="accent1"/>
              </a:solidFill>
              <a:cs typeface="Times New Roman" charset="0"/>
            </a:endParaRPr>
          </a:p>
          <a:p>
            <a:pPr algn="l" eaLnBrk="1" hangingPunct="1"/>
            <a:r>
              <a:rPr lang="en-US" altLang="en-US" sz="2400">
                <a:cs typeface="Times New Roman" charset="0"/>
              </a:rPr>
              <a:t>For </a:t>
            </a:r>
            <a:r>
              <a:rPr lang="en-US" altLang="en-US" sz="2400" i="1">
                <a:cs typeface="Times New Roman" charset="0"/>
              </a:rPr>
              <a:t>i</a:t>
            </a:r>
            <a:r>
              <a:rPr lang="en-US" altLang="en-US" sz="2400">
                <a:cs typeface="Times New Roman" charset="0"/>
              </a:rPr>
              <a:t> from 1 to </a:t>
            </a:r>
            <a:r>
              <a:rPr lang="en-US" altLang="en-US" sz="2400" i="1">
                <a:cs typeface="Times New Roman" charset="0"/>
              </a:rPr>
              <a:t>n</a:t>
            </a:r>
            <a:r>
              <a:rPr lang="en-US" altLang="en-US" sz="2400">
                <a:cs typeface="Times New Roman" charset="0"/>
              </a:rPr>
              <a:t>: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     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</a:rPr>
              <a:t>(</a:t>
            </a:r>
            <a:r>
              <a:rPr lang="en-US" altLang="en-US" sz="2400" i="1">
                <a:solidFill>
                  <a:schemeClr val="accent1"/>
                </a:solidFill>
                <a:cs typeface="Times New Roman" charset="0"/>
              </a:rPr>
              <a:t>compute similarity to prototype vector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</a:rPr>
              <a:t>)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     Let </a:t>
            </a:r>
            <a:r>
              <a:rPr lang="en-US" altLang="en-US" sz="2400" i="1">
                <a:cs typeface="Times New Roman" charset="0"/>
              </a:rPr>
              <a:t>s</a:t>
            </a:r>
            <a:r>
              <a:rPr lang="en-US" altLang="en-US" sz="2400">
                <a:cs typeface="Times New Roman" charset="0"/>
              </a:rPr>
              <a:t> = cosSim(</a:t>
            </a:r>
            <a:r>
              <a:rPr lang="en-US" altLang="en-US" sz="2400" b="1">
                <a:cs typeface="Times New Roman" charset="0"/>
              </a:rPr>
              <a:t>d</a:t>
            </a:r>
            <a:r>
              <a:rPr lang="en-US" altLang="en-US" sz="2400">
                <a:cs typeface="Times New Roman" charset="0"/>
              </a:rPr>
              <a:t>, </a:t>
            </a:r>
            <a:r>
              <a:rPr lang="en-US" altLang="en-US" sz="2400" b="1">
                <a:cs typeface="Times New Roman" charset="0"/>
              </a:rPr>
              <a:t>p</a:t>
            </a:r>
            <a:r>
              <a:rPr lang="en-US" altLang="en-US" sz="2400" i="1" baseline="-25000">
                <a:cs typeface="Times New Roman" charset="0"/>
              </a:rPr>
              <a:t>i</a:t>
            </a:r>
            <a:r>
              <a:rPr lang="en-US" altLang="en-US" sz="2400">
                <a:cs typeface="Times New Roman" charset="0"/>
              </a:rPr>
              <a:t>)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     if </a:t>
            </a:r>
            <a:r>
              <a:rPr lang="en-US" altLang="en-US" sz="2400" i="1">
                <a:cs typeface="Times New Roman" charset="0"/>
              </a:rPr>
              <a:t>s</a:t>
            </a:r>
            <a:r>
              <a:rPr lang="en-US" altLang="en-US" sz="2400">
                <a:cs typeface="Times New Roman" charset="0"/>
              </a:rPr>
              <a:t> &gt; </a:t>
            </a:r>
            <a:r>
              <a:rPr lang="en-US" altLang="en-US" sz="2400" i="1">
                <a:cs typeface="Times New Roman" charset="0"/>
              </a:rPr>
              <a:t>m</a:t>
            </a:r>
          </a:p>
          <a:p>
            <a:pPr algn="l" eaLnBrk="1" hangingPunct="1"/>
            <a:r>
              <a:rPr lang="en-US" altLang="en-US" sz="2400" i="1">
                <a:cs typeface="Times New Roman" charset="0"/>
              </a:rPr>
              <a:t>          </a:t>
            </a:r>
            <a:r>
              <a:rPr lang="en-US" altLang="en-US" sz="2400">
                <a:cs typeface="Times New Roman" charset="0"/>
              </a:rPr>
              <a:t>let </a:t>
            </a:r>
            <a:r>
              <a:rPr lang="en-US" altLang="en-US" sz="2400" i="1">
                <a:cs typeface="Times New Roman" charset="0"/>
              </a:rPr>
              <a:t>m</a:t>
            </a:r>
            <a:r>
              <a:rPr lang="en-US" altLang="en-US" sz="2400">
                <a:cs typeface="Times New Roman" charset="0"/>
              </a:rPr>
              <a:t> = </a:t>
            </a:r>
            <a:r>
              <a:rPr lang="en-US" altLang="en-US" sz="2400" i="1">
                <a:cs typeface="Times New Roman" charset="0"/>
              </a:rPr>
              <a:t>s</a:t>
            </a:r>
          </a:p>
          <a:p>
            <a:pPr algn="l" eaLnBrk="1" hangingPunct="1"/>
            <a:r>
              <a:rPr lang="en-US" altLang="en-US" sz="2400" i="1">
                <a:cs typeface="Times New Roman" charset="0"/>
              </a:rPr>
              <a:t>          </a:t>
            </a:r>
            <a:r>
              <a:rPr lang="en-US" altLang="en-US" sz="2400">
                <a:cs typeface="Times New Roman" charset="0"/>
              </a:rPr>
              <a:t>let </a:t>
            </a:r>
            <a:r>
              <a:rPr lang="en-US" altLang="en-US" sz="2400" i="1">
                <a:cs typeface="Times New Roman" charset="0"/>
              </a:rPr>
              <a:t>r = c</a:t>
            </a:r>
            <a:r>
              <a:rPr lang="en-US" altLang="en-US" sz="2400" i="1" baseline="-25000">
                <a:cs typeface="Times New Roman" charset="0"/>
              </a:rPr>
              <a:t>i  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</a:rPr>
              <a:t>(</a:t>
            </a:r>
            <a:r>
              <a:rPr lang="en-US" altLang="en-US" sz="2400" i="1">
                <a:solidFill>
                  <a:schemeClr val="accent1"/>
                </a:solidFill>
                <a:cs typeface="Times New Roman" charset="0"/>
              </a:rPr>
              <a:t>update most similar class prototype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</a:rPr>
              <a:t>)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Return class </a:t>
            </a:r>
            <a:r>
              <a:rPr lang="en-US" altLang="en-US" sz="2400" i="1">
                <a:cs typeface="Times New Roman" charset="0"/>
              </a:rPr>
              <a:t>r</a:t>
            </a:r>
            <a:endParaRPr lang="en-US" altLang="en-US" sz="2400" baseline="-25000">
              <a:cs typeface="Times New Roman" charset="0"/>
            </a:endParaRPr>
          </a:p>
          <a:p>
            <a:pPr algn="l" eaLnBrk="1" hangingPunct="1"/>
            <a:endParaRPr lang="en-US" altLang="en-US" sz="2400" i="1">
              <a:cs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2FED4A3-2D46-48C6-AC97-5513C8B624CD}" type="slidenum">
              <a:rPr lang="en-US" altLang="en-US" sz="1200">
                <a:latin typeface="Helvetica" charset="0"/>
              </a:rPr>
              <a:pPr eaLnBrk="1" hangingPunct="1"/>
              <a:t>13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Rocchio Properties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Does not guarantee a consistent hypothesis.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Forms a simple generalization of the examples in each class (a </a:t>
            </a:r>
            <a:r>
              <a:rPr lang="en-US" altLang="en-US" i="1"/>
              <a:t>prototype</a:t>
            </a:r>
            <a:r>
              <a:rPr lang="en-US" altLang="en-US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Prototype vector does not need to be averaged or otherwise normalized for length since cosine similarity is insensitive to vector length.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Classification is based on similarity to class prototypes.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AF9A5BD-5469-46C6-997A-DE3CAD9EC04F}" type="slidenum">
              <a:rPr lang="en-US" altLang="en-US" sz="1200">
                <a:latin typeface="Helvetica" charset="0"/>
              </a:rPr>
              <a:pPr eaLnBrk="1" hangingPunct="1"/>
              <a:t>14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Rocchio Time Complexity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Note: </a:t>
            </a:r>
            <a:r>
              <a:rPr lang="en-US" altLang="en-US" sz="2800"/>
              <a:t>The time to add two sparse vectors is proportional to minimum number of non-zero entries in the two vectors.</a:t>
            </a:r>
            <a:endParaRPr lang="en-US" altLang="en-US" sz="280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Training Time</a:t>
            </a:r>
            <a:r>
              <a:rPr lang="en-US" altLang="en-US" sz="2800"/>
              <a:t>:  O(|</a:t>
            </a:r>
            <a:r>
              <a:rPr lang="en-US" altLang="en-US" sz="2800" i="1"/>
              <a:t>D</a:t>
            </a:r>
            <a:r>
              <a:rPr lang="en-US" altLang="en-US" sz="2800"/>
              <a:t>|(</a:t>
            </a:r>
            <a:r>
              <a:rPr lang="en-US" altLang="en-US" sz="2800" i="1"/>
              <a:t>L</a:t>
            </a:r>
            <a:r>
              <a:rPr lang="en-US" altLang="en-US" sz="2800" i="1" baseline="-25000"/>
              <a:t>d</a:t>
            </a:r>
            <a:r>
              <a:rPr lang="en-US" altLang="en-US" sz="2800"/>
              <a:t> + |</a:t>
            </a:r>
            <a:r>
              <a:rPr lang="en-US" altLang="en-US" sz="2800" i="1"/>
              <a:t>V</a:t>
            </a:r>
            <a:r>
              <a:rPr lang="en-US" altLang="en-US" sz="2800" i="1" baseline="-25000"/>
              <a:t>d</a:t>
            </a:r>
            <a:r>
              <a:rPr lang="en-US" altLang="en-US" sz="2800"/>
              <a:t>|)) = O(|</a:t>
            </a:r>
            <a:r>
              <a:rPr lang="en-US" altLang="en-US" sz="2800" i="1"/>
              <a:t>D</a:t>
            </a:r>
            <a:r>
              <a:rPr lang="en-US" altLang="en-US" sz="2800"/>
              <a:t>| </a:t>
            </a:r>
            <a:r>
              <a:rPr lang="en-US" altLang="en-US" sz="2800" i="1"/>
              <a:t>L</a:t>
            </a:r>
            <a:r>
              <a:rPr lang="en-US" altLang="en-US" sz="2800" i="1" baseline="-25000"/>
              <a:t>d</a:t>
            </a:r>
            <a:r>
              <a:rPr lang="en-US" altLang="en-US" sz="2800"/>
              <a:t>)   </a:t>
            </a:r>
            <a:r>
              <a:rPr lang="en-US" altLang="en-US" sz="2400"/>
              <a:t>where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d</a:t>
            </a:r>
            <a:r>
              <a:rPr lang="en-US" altLang="en-US" sz="2400"/>
              <a:t> is the average length of a document in </a:t>
            </a:r>
            <a:r>
              <a:rPr lang="en-US" altLang="en-US" sz="2400" i="1"/>
              <a:t>D</a:t>
            </a:r>
            <a:r>
              <a:rPr lang="en-US" altLang="en-US" sz="2400"/>
              <a:t> and |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d</a:t>
            </a:r>
            <a:r>
              <a:rPr lang="en-US" altLang="en-US" sz="2400"/>
              <a:t>| is the average vocabulary size for a document in </a:t>
            </a:r>
            <a:r>
              <a:rPr lang="en-US" altLang="en-US" sz="2400" i="1"/>
              <a:t>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Test Time</a:t>
            </a:r>
            <a:r>
              <a:rPr lang="en-US" altLang="en-US" sz="2800"/>
              <a:t>: O(</a:t>
            </a:r>
            <a:r>
              <a:rPr lang="en-US" altLang="en-US" sz="2800" i="1"/>
              <a:t>L</a:t>
            </a:r>
            <a:r>
              <a:rPr lang="en-US" altLang="en-US" sz="2800" i="1" baseline="-25000"/>
              <a:t>t </a:t>
            </a:r>
            <a:r>
              <a:rPr lang="en-US" altLang="en-US" sz="2800" i="1"/>
              <a:t>+ |C||V</a:t>
            </a:r>
            <a:r>
              <a:rPr lang="en-US" altLang="en-US" sz="2800" i="1" baseline="-25000"/>
              <a:t>t</a:t>
            </a:r>
            <a:r>
              <a:rPr lang="en-US" altLang="en-US" sz="2800" i="1"/>
              <a:t>|</a:t>
            </a:r>
            <a:r>
              <a:rPr lang="en-US" altLang="en-US" sz="2800"/>
              <a:t>)                                 </a:t>
            </a:r>
            <a:r>
              <a:rPr lang="en-US" altLang="en-US" sz="2400"/>
              <a:t>where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t  </a:t>
            </a:r>
            <a:r>
              <a:rPr lang="en-US" altLang="en-US" sz="2400"/>
              <a:t>is the average length of a test document and |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t </a:t>
            </a:r>
            <a:r>
              <a:rPr lang="en-US" altLang="en-US" sz="2400" i="1"/>
              <a:t>| </a:t>
            </a:r>
            <a:r>
              <a:rPr lang="en-US" altLang="en-US" sz="2400"/>
              <a:t>is the average vocabulary size for a test document.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Assumes lengths of </a:t>
            </a:r>
            <a:r>
              <a:rPr lang="en-US" altLang="en-US" sz="2000" b="1"/>
              <a:t>p</a:t>
            </a:r>
            <a:r>
              <a:rPr lang="en-US" altLang="en-US" sz="2000" i="1" baseline="-25000"/>
              <a:t>i</a:t>
            </a:r>
            <a:r>
              <a:rPr lang="en-US" altLang="en-US" sz="2000"/>
              <a:t> vectors are computed and stored during training, allowing cosSim(</a:t>
            </a:r>
            <a:r>
              <a:rPr lang="en-US" altLang="en-US" sz="2000" b="1"/>
              <a:t>d</a:t>
            </a:r>
            <a:r>
              <a:rPr lang="en-US" altLang="en-US" sz="2000"/>
              <a:t>, </a:t>
            </a:r>
            <a:r>
              <a:rPr lang="en-US" altLang="en-US" sz="2000" b="1"/>
              <a:t>p</a:t>
            </a:r>
            <a:r>
              <a:rPr lang="en-US" altLang="en-US" sz="2000" i="1" baseline="-25000"/>
              <a:t>i</a:t>
            </a:r>
            <a:r>
              <a:rPr lang="en-US" altLang="en-US" sz="2000"/>
              <a:t>) to be computed  in time proportional to the number of non-zero entries in </a:t>
            </a:r>
            <a:r>
              <a:rPr lang="en-US" altLang="en-US" sz="2000" b="1"/>
              <a:t>d</a:t>
            </a:r>
            <a:r>
              <a:rPr lang="en-US" altLang="en-US" sz="2000"/>
              <a:t> (i.e. </a:t>
            </a:r>
            <a:r>
              <a:rPr lang="en-US" altLang="en-US" sz="2000" i="1"/>
              <a:t>|V</a:t>
            </a:r>
            <a:r>
              <a:rPr lang="en-US" altLang="en-US" sz="2000" i="1" baseline="-25000"/>
              <a:t>t</a:t>
            </a:r>
            <a:r>
              <a:rPr lang="en-US" altLang="en-US" sz="2000" i="1"/>
              <a:t>|</a:t>
            </a:r>
            <a:r>
              <a:rPr lang="en-US" altLang="en-US" sz="2000"/>
              <a:t>)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395D450-7152-41C1-896E-0FB97F16F892}" type="slidenum">
              <a:rPr lang="en-US" altLang="en-US" sz="1200">
                <a:latin typeface="Helvetica" charset="0"/>
              </a:rPr>
              <a:pPr eaLnBrk="1" hangingPunct="1"/>
              <a:t>15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Nearest-Neighbor Learning Algorithm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Learning is just storing the representations of the training examples in </a:t>
            </a:r>
            <a:r>
              <a:rPr lang="en-US" altLang="en-US" sz="2800" i="1"/>
              <a:t>D</a:t>
            </a:r>
            <a:r>
              <a:rPr lang="en-US" alt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Testing instance </a:t>
            </a:r>
            <a:r>
              <a:rPr lang="en-US" altLang="en-US" sz="2800" i="1"/>
              <a:t>x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Compute similarity between </a:t>
            </a:r>
            <a:r>
              <a:rPr lang="en-US" altLang="en-US" sz="2400" i="1"/>
              <a:t>x</a:t>
            </a:r>
            <a:r>
              <a:rPr lang="en-US" altLang="en-US" sz="2400"/>
              <a:t> and all examples in </a:t>
            </a:r>
            <a:r>
              <a:rPr lang="en-US" altLang="en-US" sz="2400" i="1"/>
              <a:t>D</a:t>
            </a:r>
            <a:r>
              <a:rPr lang="en-US" altLang="en-US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Assign </a:t>
            </a:r>
            <a:r>
              <a:rPr lang="en-US" altLang="en-US" sz="2400" i="1"/>
              <a:t>x</a:t>
            </a:r>
            <a:r>
              <a:rPr lang="en-US" altLang="en-US" sz="2400"/>
              <a:t> the category of the most similar example in </a:t>
            </a:r>
            <a:r>
              <a:rPr lang="en-US" altLang="en-US" sz="2400" i="1"/>
              <a:t>D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Does not explicitly compute a generalization or category prototypes.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Also called: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Case-based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Memory-based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Lazy 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05C0B44-4EC7-4AE8-9F01-61657C3DAEAF}" type="slidenum">
              <a:rPr lang="en-US" altLang="en-US" sz="1200">
                <a:latin typeface="Helvetica" charset="0"/>
              </a:rPr>
              <a:pPr eaLnBrk="1" hangingPunct="1"/>
              <a:t>16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 Nearest-Neighbor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Using only the closest example to determine categorization is subject to errors due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single atypical example.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Noise (i.e. error) in the category label of a single training example.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More robust alternative is to find the </a:t>
            </a:r>
            <a:r>
              <a:rPr lang="en-US" altLang="en-US" i="1"/>
              <a:t>k</a:t>
            </a:r>
            <a:r>
              <a:rPr lang="en-US" altLang="en-US"/>
              <a:t> most-similar examples and return the majority category of these </a:t>
            </a:r>
            <a:r>
              <a:rPr lang="en-US" altLang="en-US" i="1"/>
              <a:t>k</a:t>
            </a:r>
            <a:r>
              <a:rPr lang="en-US" altLang="en-US"/>
              <a:t>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Value of</a:t>
            </a:r>
            <a:r>
              <a:rPr lang="en-US" altLang="en-US" i="1"/>
              <a:t> k</a:t>
            </a:r>
            <a:r>
              <a:rPr lang="en-US" altLang="en-US"/>
              <a:t> is typically odd to avoid ties, 3 and 5 are most common.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12159D3-216C-4041-9C1E-5ED85CA4398B}" type="slidenum">
              <a:rPr lang="en-US" altLang="en-US" sz="1200">
                <a:latin typeface="Helvetica" charset="0"/>
              </a:rPr>
              <a:pPr eaLnBrk="1" hangingPunct="1"/>
              <a:t>17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Similarity Metrics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Nearest neighbor method depends on a similarity (or distance) metric.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Simplest for continuous </a:t>
            </a:r>
            <a:r>
              <a:rPr lang="en-US" altLang="en-US" i="1"/>
              <a:t>m</a:t>
            </a:r>
            <a:r>
              <a:rPr lang="en-US" altLang="en-US"/>
              <a:t>-dimensional instance space is </a:t>
            </a:r>
            <a:r>
              <a:rPr lang="en-US" altLang="en-US" i="1"/>
              <a:t>Euclidian distance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Simplest for </a:t>
            </a:r>
            <a:r>
              <a:rPr lang="en-US" altLang="en-US" i="1"/>
              <a:t>m</a:t>
            </a:r>
            <a:r>
              <a:rPr lang="en-US" altLang="en-US"/>
              <a:t>-dimensional binary instance space is </a:t>
            </a:r>
            <a:r>
              <a:rPr lang="en-US" altLang="en-US" i="1"/>
              <a:t>Hamming distance</a:t>
            </a:r>
            <a:r>
              <a:rPr lang="en-US" altLang="en-US"/>
              <a:t> (number of feature values that differ).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text, cosine similarity of TF-IDF weighted vectors is typically most effective.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C322BFB-D88B-4451-83C3-9857F665DC34}" type="slidenum">
              <a:rPr lang="en-US" altLang="en-US" sz="1200">
                <a:latin typeface="Helvetica" charset="0"/>
              </a:rPr>
              <a:pPr eaLnBrk="1" hangingPunct="1"/>
              <a:t>18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 Nearest Neighbor Illustration</a:t>
            </a:r>
            <a:br>
              <a:rPr lang="en-US" altLang="en-US"/>
            </a:br>
            <a:r>
              <a:rPr lang="en-US" altLang="en-US" sz="3200"/>
              <a:t>(Euclidian Distance)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43025" name="Line 5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3026" name="Line 6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557338" y="2420938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1524000" y="19050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2362200" y="28194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2057400" y="19050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3017" name="Text Box 15"/>
          <p:cNvSpPr txBox="1">
            <a:spLocks noChangeArrowheads="1"/>
          </p:cNvSpPr>
          <p:nvPr/>
        </p:nvSpPr>
        <p:spPr bwMode="auto">
          <a:xfrm>
            <a:off x="2133600" y="34290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3018" name="Text Box 16"/>
          <p:cNvSpPr txBox="1">
            <a:spLocks noChangeArrowheads="1"/>
          </p:cNvSpPr>
          <p:nvPr/>
        </p:nvSpPr>
        <p:spPr bwMode="auto">
          <a:xfrm>
            <a:off x="3352800" y="35052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3019" name="Text Box 17"/>
          <p:cNvSpPr txBox="1">
            <a:spLocks noChangeArrowheads="1"/>
          </p:cNvSpPr>
          <p:nvPr/>
        </p:nvSpPr>
        <p:spPr bwMode="auto">
          <a:xfrm>
            <a:off x="2743200" y="41910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3020" name="Text Box 18"/>
          <p:cNvSpPr txBox="1">
            <a:spLocks noChangeArrowheads="1"/>
          </p:cNvSpPr>
          <p:nvPr/>
        </p:nvSpPr>
        <p:spPr bwMode="auto">
          <a:xfrm>
            <a:off x="3962400" y="38862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3021" name="Text Box 19"/>
          <p:cNvSpPr txBox="1">
            <a:spLocks noChangeArrowheads="1"/>
          </p:cNvSpPr>
          <p:nvPr/>
        </p:nvSpPr>
        <p:spPr bwMode="auto">
          <a:xfrm>
            <a:off x="3124200" y="28194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3022" name="Text Box 20"/>
          <p:cNvSpPr txBox="1">
            <a:spLocks noChangeArrowheads="1"/>
          </p:cNvSpPr>
          <p:nvPr/>
        </p:nvSpPr>
        <p:spPr bwMode="auto">
          <a:xfrm>
            <a:off x="2667000" y="3124200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/>
              <a:t>.</a:t>
            </a:r>
          </a:p>
        </p:txBody>
      </p:sp>
      <p:sp>
        <p:nvSpPr>
          <p:cNvPr id="99349" name="Oval 21"/>
          <p:cNvSpPr>
            <a:spLocks noChangeArrowheads="1"/>
          </p:cNvSpPr>
          <p:nvPr/>
        </p:nvSpPr>
        <p:spPr bwMode="auto">
          <a:xfrm>
            <a:off x="2173288" y="3287713"/>
            <a:ext cx="1295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2668588" y="3125788"/>
            <a:ext cx="390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660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9" grpId="0" animBg="1"/>
      <p:bldP spid="993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7534F1A-73D1-414F-AF2C-6CCF95243E9E}" type="slidenum">
              <a:rPr lang="en-US" altLang="en-US" sz="1200">
                <a:latin typeface="Helvetica" charset="0"/>
              </a:rPr>
              <a:pPr eaLnBrk="1" hangingPunct="1"/>
              <a:t>19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Illustration of 3 Nearest Neighbor for Text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44048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9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44037" name="Line 6"/>
          <p:cNvSpPr>
            <a:spLocks noChangeShapeType="1"/>
          </p:cNvSpPr>
          <p:nvPr/>
        </p:nvSpPr>
        <p:spPr bwMode="auto">
          <a:xfrm flipV="1">
            <a:off x="976313" y="4208463"/>
            <a:ext cx="501650" cy="15652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 flipV="1">
            <a:off x="965200" y="4822825"/>
            <a:ext cx="587375" cy="9509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V="1">
            <a:off x="965200" y="4876800"/>
            <a:ext cx="1397000" cy="9096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V="1">
            <a:off x="965200" y="5624513"/>
            <a:ext cx="1614488" cy="161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4041" name="Line 10"/>
          <p:cNvSpPr>
            <a:spLocks noChangeShapeType="1"/>
          </p:cNvSpPr>
          <p:nvPr/>
        </p:nvSpPr>
        <p:spPr bwMode="auto">
          <a:xfrm flipV="1">
            <a:off x="965200" y="5360988"/>
            <a:ext cx="1163638" cy="4127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 flipV="1">
            <a:off x="976313" y="4876800"/>
            <a:ext cx="1843087" cy="909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 flipV="1">
            <a:off x="981075" y="4876800"/>
            <a:ext cx="1843088" cy="9096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838325" y="5178425"/>
            <a:ext cx="576263" cy="469900"/>
            <a:chOff x="1158" y="3262"/>
            <a:chExt cx="363" cy="296"/>
          </a:xfrm>
        </p:grpSpPr>
        <p:sp>
          <p:nvSpPr>
            <p:cNvPr id="44045" name="Freeform 18"/>
            <p:cNvSpPr>
              <a:spLocks/>
            </p:cNvSpPr>
            <p:nvPr/>
          </p:nvSpPr>
          <p:spPr bwMode="auto">
            <a:xfrm>
              <a:off x="1158" y="3375"/>
              <a:ext cx="14" cy="66"/>
            </a:xfrm>
            <a:custGeom>
              <a:avLst/>
              <a:gdLst>
                <a:gd name="T0" fmla="*/ 0 w 14"/>
                <a:gd name="T1" fmla="*/ 0 h 66"/>
                <a:gd name="T2" fmla="*/ 12 w 14"/>
                <a:gd name="T3" fmla="*/ 18 h 66"/>
                <a:gd name="T4" fmla="*/ 12 w 14"/>
                <a:gd name="T5" fmla="*/ 66 h 66"/>
                <a:gd name="T6" fmla="*/ 0 60000 65536"/>
                <a:gd name="T7" fmla="*/ 0 60000 65536"/>
                <a:gd name="T8" fmla="*/ 0 60000 65536"/>
                <a:gd name="T9" fmla="*/ 0 w 14"/>
                <a:gd name="T10" fmla="*/ 0 h 66"/>
                <a:gd name="T11" fmla="*/ 14 w 14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66">
                  <a:moveTo>
                    <a:pt x="0" y="0"/>
                  </a:moveTo>
                  <a:lnTo>
                    <a:pt x="12" y="18"/>
                  </a:lnTo>
                  <a:cubicBezTo>
                    <a:pt x="14" y="29"/>
                    <a:pt x="13" y="47"/>
                    <a:pt x="12" y="6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6" name="Freeform 19"/>
            <p:cNvSpPr>
              <a:spLocks/>
            </p:cNvSpPr>
            <p:nvPr/>
          </p:nvSpPr>
          <p:spPr bwMode="auto">
            <a:xfrm>
              <a:off x="1200" y="3262"/>
              <a:ext cx="66" cy="65"/>
            </a:xfrm>
            <a:custGeom>
              <a:avLst/>
              <a:gdLst>
                <a:gd name="T0" fmla="*/ 0 w 66"/>
                <a:gd name="T1" fmla="*/ 2 h 65"/>
                <a:gd name="T2" fmla="*/ 39 w 66"/>
                <a:gd name="T3" fmla="*/ 5 h 65"/>
                <a:gd name="T4" fmla="*/ 63 w 66"/>
                <a:gd name="T5" fmla="*/ 29 h 65"/>
                <a:gd name="T6" fmla="*/ 57 w 6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65"/>
                <a:gd name="T14" fmla="*/ 66 w 6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65">
                  <a:moveTo>
                    <a:pt x="0" y="2"/>
                  </a:moveTo>
                  <a:cubicBezTo>
                    <a:pt x="14" y="1"/>
                    <a:pt x="28" y="0"/>
                    <a:pt x="39" y="5"/>
                  </a:cubicBezTo>
                  <a:cubicBezTo>
                    <a:pt x="50" y="10"/>
                    <a:pt x="60" y="19"/>
                    <a:pt x="63" y="29"/>
                  </a:cubicBezTo>
                  <a:cubicBezTo>
                    <a:pt x="66" y="39"/>
                    <a:pt x="61" y="52"/>
                    <a:pt x="57" y="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4047" name="Freeform 23"/>
            <p:cNvSpPr>
              <a:spLocks/>
            </p:cNvSpPr>
            <p:nvPr/>
          </p:nvSpPr>
          <p:spPr bwMode="auto">
            <a:xfrm>
              <a:off x="1392" y="3264"/>
              <a:ext cx="129" cy="294"/>
            </a:xfrm>
            <a:custGeom>
              <a:avLst/>
              <a:gdLst>
                <a:gd name="T0" fmla="*/ 0 w 129"/>
                <a:gd name="T1" fmla="*/ 0 h 294"/>
                <a:gd name="T2" fmla="*/ 81 w 129"/>
                <a:gd name="T3" fmla="*/ 42 h 294"/>
                <a:gd name="T4" fmla="*/ 123 w 129"/>
                <a:gd name="T5" fmla="*/ 123 h 294"/>
                <a:gd name="T6" fmla="*/ 117 w 129"/>
                <a:gd name="T7" fmla="*/ 216 h 294"/>
                <a:gd name="T8" fmla="*/ 84 w 129"/>
                <a:gd name="T9" fmla="*/ 294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294"/>
                <a:gd name="T17" fmla="*/ 129 w 129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294">
                  <a:moveTo>
                    <a:pt x="0" y="0"/>
                  </a:moveTo>
                  <a:cubicBezTo>
                    <a:pt x="30" y="11"/>
                    <a:pt x="61" y="22"/>
                    <a:pt x="81" y="42"/>
                  </a:cubicBezTo>
                  <a:cubicBezTo>
                    <a:pt x="101" y="62"/>
                    <a:pt x="117" y="94"/>
                    <a:pt x="123" y="123"/>
                  </a:cubicBezTo>
                  <a:cubicBezTo>
                    <a:pt x="129" y="152"/>
                    <a:pt x="123" y="188"/>
                    <a:pt x="117" y="216"/>
                  </a:cubicBezTo>
                  <a:cubicBezTo>
                    <a:pt x="111" y="244"/>
                    <a:pt x="97" y="269"/>
                    <a:pt x="84" y="29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nimBg="1"/>
      <p:bldP spid="1034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4DED001-8664-44F5-9A1B-F878DF88F718}" type="slidenum">
              <a:rPr lang="en-US" altLang="en-US" sz="1200">
                <a:latin typeface="Helvetica" charset="0"/>
              </a:rPr>
              <a:pPr eaLnBrk="1" hangingPunct="1"/>
              <a:t>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Categorization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Given:</a:t>
            </a:r>
          </a:p>
          <a:p>
            <a:pPr lvl="1" eaLnBrk="1" hangingPunct="1"/>
            <a:r>
              <a:rPr lang="en-US" altLang="en-US"/>
              <a:t>A description of an instance, </a:t>
            </a:r>
            <a:r>
              <a:rPr lang="en-US" altLang="en-US" i="1"/>
              <a:t>x</a:t>
            </a:r>
            <a:r>
              <a:rPr lang="en-US" altLang="en-US">
                <a:sym typeface="Symbol" charset="2"/>
              </a:rPr>
              <a:t>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/>
              <a:t>, where X is the </a:t>
            </a:r>
            <a:r>
              <a:rPr lang="en-US" altLang="en-US" i="1"/>
              <a:t>instance language</a:t>
            </a:r>
            <a:r>
              <a:rPr lang="en-US" altLang="en-US"/>
              <a:t> or </a:t>
            </a:r>
            <a:r>
              <a:rPr lang="en-US" altLang="en-US" i="1"/>
              <a:t>instance space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A fixed set of categories:                          </a:t>
            </a:r>
            <a:r>
              <a:rPr lang="en-US" altLang="en-US" i="1"/>
              <a:t> C=</a:t>
            </a:r>
            <a:r>
              <a:rPr lang="en-US" altLang="en-US">
                <a:sym typeface="Symbol" charset="2"/>
              </a:rPr>
              <a:t>{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, 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,…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 baseline="-25000">
                <a:sym typeface="Symbol" charset="2"/>
              </a:rPr>
              <a:t>n</a:t>
            </a:r>
            <a:r>
              <a:rPr lang="en-US" altLang="en-US">
                <a:sym typeface="Symbol" charset="2"/>
              </a:rPr>
              <a:t>}</a:t>
            </a:r>
          </a:p>
          <a:p>
            <a:pPr eaLnBrk="1" hangingPunct="1"/>
            <a:r>
              <a:rPr lang="en-US" altLang="en-US">
                <a:sym typeface="Symbol" charset="2"/>
              </a:rPr>
              <a:t>Determine:</a:t>
            </a:r>
          </a:p>
          <a:p>
            <a:pPr lvl="1" eaLnBrk="1" hangingPunct="1"/>
            <a:r>
              <a:rPr lang="en-US" altLang="en-US">
                <a:sym typeface="Symbol" charset="2"/>
              </a:rPr>
              <a:t>The category of 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: 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>
                <a:sym typeface="Symbol" charset="2"/>
              </a:rPr>
              <a:t>(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)</a:t>
            </a:r>
            <a:r>
              <a:rPr lang="en-US" altLang="en-US" i="1">
                <a:sym typeface="Symbol" charset="2"/>
              </a:rPr>
              <a:t>C, </a:t>
            </a:r>
            <a:r>
              <a:rPr lang="en-US" altLang="en-US">
                <a:sym typeface="Symbol" charset="2"/>
              </a:rPr>
              <a:t>where 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>
                <a:sym typeface="Symbol" charset="2"/>
              </a:rPr>
              <a:t>(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) is a categorization function whose domain is 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 and whose range is 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>
                <a:sym typeface="Symbol" charset="2"/>
              </a:rPr>
              <a:t>.</a:t>
            </a:r>
            <a:endParaRPr lang="en-US" altLang="en-US" i="1">
              <a:sym typeface="Symbol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DFE7EB9-477F-48AE-89A1-001B052417F2}" type="slidenum">
              <a:rPr lang="en-US" altLang="en-US" sz="1200">
                <a:latin typeface="Helvetica" charset="0"/>
              </a:rPr>
              <a:pPr eaLnBrk="1" hangingPunct="1"/>
              <a:t>20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 Nearest Neighbor for Text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81013" y="1412875"/>
            <a:ext cx="83026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400" b="1"/>
              <a:t>Training:</a:t>
            </a:r>
          </a:p>
          <a:p>
            <a:pPr algn="l" eaLnBrk="1" hangingPunct="1"/>
            <a:r>
              <a:rPr lang="en-US" altLang="en-US" sz="2400"/>
              <a:t>For each each</a:t>
            </a:r>
            <a:r>
              <a:rPr lang="en-US" altLang="en-US"/>
              <a:t> </a:t>
            </a:r>
            <a:r>
              <a:rPr lang="en-US" altLang="en-US" sz="2400"/>
              <a:t>training example &lt;</a:t>
            </a:r>
            <a:r>
              <a:rPr lang="en-US" altLang="en-US" sz="2400" i="1"/>
              <a:t>x</a:t>
            </a:r>
            <a:r>
              <a:rPr lang="en-US" altLang="en-US" sz="2400"/>
              <a:t>, </a:t>
            </a:r>
            <a:r>
              <a:rPr lang="en-US" altLang="en-US" sz="2400" i="1"/>
              <a:t>c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)&gt; </a:t>
            </a:r>
            <a:r>
              <a:rPr lang="en-US" altLang="en-US" sz="2800">
                <a:sym typeface="Symbol" charset="2"/>
              </a:rPr>
              <a:t></a:t>
            </a:r>
            <a:r>
              <a:rPr lang="en-US" altLang="en-US" sz="2400"/>
              <a:t> </a:t>
            </a:r>
            <a:r>
              <a:rPr lang="en-US" altLang="en-US" sz="2400" i="1"/>
              <a:t>D</a:t>
            </a:r>
          </a:p>
          <a:p>
            <a:pPr algn="l" eaLnBrk="1" hangingPunct="1"/>
            <a:r>
              <a:rPr lang="en-US" altLang="en-US" sz="2400" i="1"/>
              <a:t>      </a:t>
            </a:r>
            <a:r>
              <a:rPr lang="en-US" altLang="en-US" sz="2400"/>
              <a:t>Compute the corresponding TF-IDF vector, </a:t>
            </a:r>
            <a:r>
              <a:rPr lang="en-US" altLang="en-US" sz="2400" b="1"/>
              <a:t>d</a:t>
            </a:r>
            <a:r>
              <a:rPr lang="en-US" altLang="en-US" sz="2400" b="1" i="1" baseline="-25000"/>
              <a:t>x</a:t>
            </a:r>
            <a:r>
              <a:rPr lang="en-US" altLang="en-US" sz="2400"/>
              <a:t>, for document </a:t>
            </a:r>
            <a:r>
              <a:rPr lang="en-US" altLang="en-US" sz="2400" i="1"/>
              <a:t>x</a:t>
            </a:r>
          </a:p>
          <a:p>
            <a:pPr algn="l" eaLnBrk="1" hangingPunct="1"/>
            <a:endParaRPr lang="en-US" altLang="en-US" sz="2400" i="1"/>
          </a:p>
          <a:p>
            <a:pPr algn="l" eaLnBrk="1" hangingPunct="1"/>
            <a:r>
              <a:rPr lang="en-US" altLang="en-US" sz="2400" b="1"/>
              <a:t>Test instance </a:t>
            </a:r>
            <a:r>
              <a:rPr lang="en-US" altLang="en-US" sz="2400" b="1" i="1"/>
              <a:t>y</a:t>
            </a:r>
            <a:r>
              <a:rPr lang="en-US" altLang="en-US" sz="2400" b="1"/>
              <a:t>:</a:t>
            </a:r>
            <a:endParaRPr lang="en-US" altLang="en-US" sz="2400"/>
          </a:p>
          <a:p>
            <a:pPr algn="l" eaLnBrk="1" hangingPunct="1"/>
            <a:r>
              <a:rPr lang="en-US" altLang="en-US" sz="2400"/>
              <a:t>Compute TF-IDF vector </a:t>
            </a:r>
            <a:r>
              <a:rPr lang="en-US" altLang="en-US" sz="2400" b="1"/>
              <a:t>d</a:t>
            </a:r>
            <a:r>
              <a:rPr lang="en-US" altLang="en-US" sz="2400"/>
              <a:t> for document </a:t>
            </a:r>
            <a:r>
              <a:rPr lang="en-US" altLang="en-US" sz="2400" i="1"/>
              <a:t>y</a:t>
            </a:r>
            <a:endParaRPr lang="en-US" altLang="en-US" sz="2400">
              <a:cs typeface="Times New Roman" charset="0"/>
              <a:sym typeface="Symbol" charset="2"/>
            </a:endParaRPr>
          </a:p>
          <a:p>
            <a:pPr algn="l" eaLnBrk="1" hangingPunct="1"/>
            <a:r>
              <a:rPr lang="en-US" altLang="en-US" sz="2400">
                <a:cs typeface="Times New Roman" charset="0"/>
                <a:sym typeface="Symbol" charset="2"/>
              </a:rPr>
              <a:t>For each </a:t>
            </a:r>
            <a:r>
              <a:rPr lang="en-US" altLang="en-US" sz="2400">
                <a:cs typeface="Times New Roman" charset="0"/>
              </a:rPr>
              <a:t>&lt;</a:t>
            </a:r>
            <a:r>
              <a:rPr lang="en-US" altLang="en-US" sz="2400" i="1">
                <a:cs typeface="Times New Roman" charset="0"/>
              </a:rPr>
              <a:t>x</a:t>
            </a:r>
            <a:r>
              <a:rPr lang="en-US" altLang="en-US" sz="2400">
                <a:cs typeface="Times New Roman" charset="0"/>
              </a:rPr>
              <a:t>, </a:t>
            </a:r>
            <a:r>
              <a:rPr lang="en-US" altLang="en-US" sz="2400" i="1">
                <a:cs typeface="Times New Roman" charset="0"/>
              </a:rPr>
              <a:t>c</a:t>
            </a:r>
            <a:r>
              <a:rPr lang="en-US" altLang="en-US" sz="2400">
                <a:cs typeface="Times New Roman" charset="0"/>
              </a:rPr>
              <a:t>(</a:t>
            </a:r>
            <a:r>
              <a:rPr lang="en-US" altLang="en-US" sz="2400" i="1">
                <a:cs typeface="Times New Roman" charset="0"/>
              </a:rPr>
              <a:t>x</a:t>
            </a:r>
            <a:r>
              <a:rPr lang="en-US" altLang="en-US" sz="2400">
                <a:cs typeface="Times New Roman" charset="0"/>
              </a:rPr>
              <a:t>)&gt; </a:t>
            </a:r>
            <a:r>
              <a:rPr lang="en-US" altLang="en-US" sz="2800">
                <a:cs typeface="Times New Roman" charset="0"/>
                <a:sym typeface="Symbol" charset="2"/>
              </a:rPr>
              <a:t></a:t>
            </a:r>
            <a:r>
              <a:rPr lang="en-US" altLang="en-US" sz="2400">
                <a:cs typeface="Times New Roman" charset="0"/>
              </a:rPr>
              <a:t> </a:t>
            </a:r>
            <a:r>
              <a:rPr lang="en-US" altLang="en-US" sz="2400" i="1">
                <a:cs typeface="Times New Roman" charset="0"/>
              </a:rPr>
              <a:t>D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     Let </a:t>
            </a:r>
            <a:r>
              <a:rPr lang="en-US" altLang="en-US" sz="2400" i="1">
                <a:cs typeface="Times New Roman" charset="0"/>
              </a:rPr>
              <a:t>s</a:t>
            </a:r>
            <a:r>
              <a:rPr lang="en-US" altLang="en-US" sz="2400" i="1" baseline="-25000">
                <a:cs typeface="Times New Roman" charset="0"/>
              </a:rPr>
              <a:t>x</a:t>
            </a:r>
            <a:r>
              <a:rPr lang="en-US" altLang="en-US" sz="2400">
                <a:cs typeface="Times New Roman" charset="0"/>
              </a:rPr>
              <a:t> = cosSim(</a:t>
            </a:r>
            <a:r>
              <a:rPr lang="en-US" altLang="en-US" sz="2400" b="1">
                <a:cs typeface="Times New Roman" charset="0"/>
              </a:rPr>
              <a:t>d</a:t>
            </a:r>
            <a:r>
              <a:rPr lang="en-US" altLang="en-US" sz="2400">
                <a:cs typeface="Times New Roman" charset="0"/>
              </a:rPr>
              <a:t>, </a:t>
            </a:r>
            <a:r>
              <a:rPr lang="en-US" altLang="en-US" sz="2400" b="1">
                <a:cs typeface="Times New Roman" charset="0"/>
              </a:rPr>
              <a:t>d</a:t>
            </a:r>
            <a:r>
              <a:rPr lang="en-US" altLang="en-US" sz="2400" i="1" baseline="-25000">
                <a:cs typeface="Times New Roman" charset="0"/>
              </a:rPr>
              <a:t>x</a:t>
            </a:r>
            <a:r>
              <a:rPr lang="en-US" altLang="en-US" sz="2400">
                <a:cs typeface="Times New Roman" charset="0"/>
              </a:rPr>
              <a:t>)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Sort examples, </a:t>
            </a:r>
            <a:r>
              <a:rPr lang="en-US" altLang="en-US" sz="2400" i="1">
                <a:cs typeface="Times New Roman" charset="0"/>
              </a:rPr>
              <a:t>x</a:t>
            </a:r>
            <a:r>
              <a:rPr lang="en-US" altLang="en-US" sz="2400">
                <a:cs typeface="Times New Roman" charset="0"/>
              </a:rPr>
              <a:t>, in </a:t>
            </a:r>
            <a:r>
              <a:rPr lang="en-US" altLang="en-US" sz="2400" i="1">
                <a:cs typeface="Times New Roman" charset="0"/>
              </a:rPr>
              <a:t>D</a:t>
            </a:r>
            <a:r>
              <a:rPr lang="en-US" altLang="en-US" sz="2400">
                <a:cs typeface="Times New Roman" charset="0"/>
              </a:rPr>
              <a:t> by decreasing value of </a:t>
            </a:r>
            <a:r>
              <a:rPr lang="en-US" altLang="en-US" sz="2400" i="1">
                <a:cs typeface="Times New Roman" charset="0"/>
              </a:rPr>
              <a:t>s</a:t>
            </a:r>
            <a:r>
              <a:rPr lang="en-US" altLang="en-US" sz="2400" i="1" baseline="-25000">
                <a:cs typeface="Times New Roman" charset="0"/>
              </a:rPr>
              <a:t>x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Let </a:t>
            </a:r>
            <a:r>
              <a:rPr lang="en-US" altLang="en-US" sz="2400" i="1">
                <a:cs typeface="Times New Roman" charset="0"/>
              </a:rPr>
              <a:t>N</a:t>
            </a:r>
            <a:r>
              <a:rPr lang="en-US" altLang="en-US" sz="2400">
                <a:cs typeface="Times New Roman" charset="0"/>
              </a:rPr>
              <a:t> be the first </a:t>
            </a:r>
            <a:r>
              <a:rPr lang="en-US" altLang="en-US" sz="2400" i="1">
                <a:cs typeface="Times New Roman" charset="0"/>
              </a:rPr>
              <a:t>k </a:t>
            </a:r>
            <a:r>
              <a:rPr lang="en-US" altLang="en-US" sz="2400">
                <a:cs typeface="Times New Roman" charset="0"/>
              </a:rPr>
              <a:t>examples in D.     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</a:rPr>
              <a:t>(</a:t>
            </a:r>
            <a:r>
              <a:rPr lang="en-US" altLang="en-US" sz="2400" i="1">
                <a:solidFill>
                  <a:schemeClr val="accent1"/>
                </a:solidFill>
                <a:cs typeface="Times New Roman" charset="0"/>
              </a:rPr>
              <a:t>get most similar neighbors</a:t>
            </a:r>
            <a:r>
              <a:rPr lang="en-US" altLang="en-US" sz="2400">
                <a:solidFill>
                  <a:schemeClr val="accent1"/>
                </a:solidFill>
                <a:cs typeface="Times New Roman" charset="0"/>
              </a:rPr>
              <a:t>)</a:t>
            </a:r>
          </a:p>
          <a:p>
            <a:pPr algn="l" eaLnBrk="1" hangingPunct="1"/>
            <a:r>
              <a:rPr lang="en-US" altLang="en-US" sz="2400">
                <a:cs typeface="Times New Roman" charset="0"/>
              </a:rPr>
              <a:t>Return the majority class of examples in </a:t>
            </a:r>
            <a:r>
              <a:rPr lang="en-US" altLang="en-US" sz="2400" i="1">
                <a:cs typeface="Times New Roman" charset="0"/>
              </a:rPr>
              <a:t>N</a:t>
            </a:r>
          </a:p>
          <a:p>
            <a:pPr algn="l" eaLnBrk="1" hangingPunct="1"/>
            <a:r>
              <a:rPr lang="en-US" altLang="en-US" sz="2400" i="1">
                <a:cs typeface="Times New Roman" charset="0"/>
              </a:rPr>
              <a:t>     </a:t>
            </a:r>
            <a:endParaRPr lang="en-US" altLang="en-US" sz="2400">
              <a:cs typeface="Times New Roman" charset="0"/>
            </a:endParaRPr>
          </a:p>
          <a:p>
            <a:pPr algn="l" eaLnBrk="1" hangingPunct="1"/>
            <a:r>
              <a:rPr lang="en-US" altLang="en-US">
                <a:cs typeface="Times New Roman" charset="0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F1831DD-A4E7-48CF-9282-964470895C9E}" type="slidenum">
              <a:rPr lang="en-US" altLang="en-US" sz="1200">
                <a:latin typeface="Helvetica" charset="0"/>
              </a:rPr>
              <a:pPr eaLnBrk="1" hangingPunct="1"/>
              <a:t>21</a:t>
            </a:fld>
            <a:endParaRPr lang="en-US" altLang="en-US" sz="1200"/>
          </a:p>
        </p:txBody>
      </p:sp>
      <p:sp>
        <p:nvSpPr>
          <p:cNvPr id="4608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Rocchio Anomoly   </a:t>
            </a:r>
          </a:p>
        </p:txBody>
      </p:sp>
      <p:sp>
        <p:nvSpPr>
          <p:cNvPr id="46084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Prototype models have problems with polymorphic (disjunctive) categories.</a:t>
            </a:r>
          </a:p>
        </p:txBody>
      </p:sp>
      <p:grpSp>
        <p:nvGrpSpPr>
          <p:cNvPr id="46085" name="Group 3"/>
          <p:cNvGrpSpPr>
            <a:grpSpLocks/>
          </p:cNvGrpSpPr>
          <p:nvPr/>
        </p:nvGrpSpPr>
        <p:grpSpPr bwMode="auto">
          <a:xfrm>
            <a:off x="914400" y="2286000"/>
            <a:ext cx="7353300" cy="4046538"/>
            <a:chOff x="623" y="1104"/>
            <a:chExt cx="4632" cy="2549"/>
          </a:xfrm>
        </p:grpSpPr>
        <p:sp>
          <p:nvSpPr>
            <p:cNvPr id="46099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6100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46086" name="Line 6"/>
          <p:cNvSpPr>
            <a:spLocks noChangeShapeType="1"/>
          </p:cNvSpPr>
          <p:nvPr/>
        </p:nvSpPr>
        <p:spPr bwMode="auto">
          <a:xfrm flipV="1">
            <a:off x="901700" y="4767263"/>
            <a:ext cx="414338" cy="15525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901700" y="5118100"/>
            <a:ext cx="565150" cy="12017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V="1">
            <a:off x="914400" y="5505450"/>
            <a:ext cx="588963" cy="8270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901700" y="5486400"/>
            <a:ext cx="1309688" cy="8461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901700" y="5743575"/>
            <a:ext cx="1290638" cy="588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V="1">
            <a:off x="901700" y="6032500"/>
            <a:ext cx="1616075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V="1">
            <a:off x="901700" y="4859338"/>
            <a:ext cx="1866900" cy="14668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V="1">
            <a:off x="901700" y="3432175"/>
            <a:ext cx="2943225" cy="29067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 flipV="1">
            <a:off x="901700" y="5122863"/>
            <a:ext cx="1052513" cy="119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5257800"/>
            <a:ext cx="371475" cy="190500"/>
            <a:chOff x="1056" y="3312"/>
            <a:chExt cx="234" cy="120"/>
          </a:xfrm>
        </p:grpSpPr>
        <p:sp>
          <p:nvSpPr>
            <p:cNvPr id="46097" name="Freeform 20"/>
            <p:cNvSpPr>
              <a:spLocks/>
            </p:cNvSpPr>
            <p:nvPr/>
          </p:nvSpPr>
          <p:spPr bwMode="auto">
            <a:xfrm>
              <a:off x="1056" y="3395"/>
              <a:ext cx="69" cy="37"/>
            </a:xfrm>
            <a:custGeom>
              <a:avLst/>
              <a:gdLst>
                <a:gd name="T0" fmla="*/ 0 w 69"/>
                <a:gd name="T1" fmla="*/ 13 h 37"/>
                <a:gd name="T2" fmla="*/ 48 w 69"/>
                <a:gd name="T3" fmla="*/ 4 h 37"/>
                <a:gd name="T4" fmla="*/ 69 w 69"/>
                <a:gd name="T5" fmla="*/ 37 h 37"/>
                <a:gd name="T6" fmla="*/ 0 60000 65536"/>
                <a:gd name="T7" fmla="*/ 0 60000 65536"/>
                <a:gd name="T8" fmla="*/ 0 60000 65536"/>
                <a:gd name="T9" fmla="*/ 0 w 69"/>
                <a:gd name="T10" fmla="*/ 0 h 37"/>
                <a:gd name="T11" fmla="*/ 69 w 69"/>
                <a:gd name="T12" fmla="*/ 37 h 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" h="37">
                  <a:moveTo>
                    <a:pt x="0" y="13"/>
                  </a:moveTo>
                  <a:cubicBezTo>
                    <a:pt x="18" y="6"/>
                    <a:pt x="37" y="0"/>
                    <a:pt x="48" y="4"/>
                  </a:cubicBezTo>
                  <a:cubicBezTo>
                    <a:pt x="59" y="8"/>
                    <a:pt x="64" y="22"/>
                    <a:pt x="69" y="3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6098" name="Freeform 21"/>
            <p:cNvSpPr>
              <a:spLocks/>
            </p:cNvSpPr>
            <p:nvPr/>
          </p:nvSpPr>
          <p:spPr bwMode="auto">
            <a:xfrm>
              <a:off x="1134" y="3312"/>
              <a:ext cx="156" cy="105"/>
            </a:xfrm>
            <a:custGeom>
              <a:avLst/>
              <a:gdLst>
                <a:gd name="T0" fmla="*/ 18 w 156"/>
                <a:gd name="T1" fmla="*/ 0 h 105"/>
                <a:gd name="T2" fmla="*/ 0 w 156"/>
                <a:gd name="T3" fmla="*/ 21 h 105"/>
                <a:gd name="T4" fmla="*/ 66 w 156"/>
                <a:gd name="T5" fmla="*/ 15 h 105"/>
                <a:gd name="T6" fmla="*/ 135 w 156"/>
                <a:gd name="T7" fmla="*/ 39 h 105"/>
                <a:gd name="T8" fmla="*/ 156 w 156"/>
                <a:gd name="T9" fmla="*/ 105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"/>
                <a:gd name="T16" fmla="*/ 0 h 105"/>
                <a:gd name="T17" fmla="*/ 156 w 15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" h="105">
                  <a:moveTo>
                    <a:pt x="18" y="0"/>
                  </a:moveTo>
                  <a:lnTo>
                    <a:pt x="0" y="21"/>
                  </a:lnTo>
                  <a:cubicBezTo>
                    <a:pt x="8" y="24"/>
                    <a:pt x="44" y="12"/>
                    <a:pt x="66" y="15"/>
                  </a:cubicBezTo>
                  <a:cubicBezTo>
                    <a:pt x="88" y="18"/>
                    <a:pt x="120" y="24"/>
                    <a:pt x="135" y="39"/>
                  </a:cubicBezTo>
                  <a:cubicBezTo>
                    <a:pt x="150" y="54"/>
                    <a:pt x="153" y="79"/>
                    <a:pt x="156" y="10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04471" name="Line 23"/>
          <p:cNvSpPr>
            <a:spLocks noChangeShapeType="1"/>
          </p:cNvSpPr>
          <p:nvPr/>
        </p:nvSpPr>
        <p:spPr bwMode="auto">
          <a:xfrm flipV="1">
            <a:off x="901700" y="5122863"/>
            <a:ext cx="1052513" cy="1190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animBg="1"/>
      <p:bldP spid="104464" grpId="0" animBg="1"/>
      <p:bldP spid="104467" grpId="0" animBg="1"/>
      <p:bldP spid="1044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3355122-AAF1-4591-BA39-AC4BA7522BE5}" type="slidenum">
              <a:rPr lang="en-US" altLang="en-US" sz="1200">
                <a:latin typeface="Helvetica" charset="0"/>
              </a:rPr>
              <a:pPr eaLnBrk="1" hangingPunct="1"/>
              <a:t>22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 Nearest Neighbor Comparison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Nearest Neighbor tends to handle polymorphic categories better. </a:t>
            </a:r>
          </a:p>
        </p:txBody>
      </p:sp>
      <p:grpSp>
        <p:nvGrpSpPr>
          <p:cNvPr id="47109" name="Group 3"/>
          <p:cNvGrpSpPr>
            <a:grpSpLocks/>
          </p:cNvGrpSpPr>
          <p:nvPr/>
        </p:nvGrpSpPr>
        <p:grpSpPr bwMode="auto">
          <a:xfrm>
            <a:off x="990600" y="2362200"/>
            <a:ext cx="7353300" cy="4046538"/>
            <a:chOff x="623" y="1104"/>
            <a:chExt cx="4632" cy="2549"/>
          </a:xfrm>
        </p:grpSpPr>
        <p:sp>
          <p:nvSpPr>
            <p:cNvPr id="47122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7123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977900" y="4843463"/>
            <a:ext cx="414338" cy="15525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 flipV="1">
            <a:off x="977900" y="5194300"/>
            <a:ext cx="565150" cy="12017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990600" y="5581650"/>
            <a:ext cx="588963" cy="8270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flipV="1">
            <a:off x="977900" y="5562600"/>
            <a:ext cx="1309688" cy="8461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V="1">
            <a:off x="977900" y="5819775"/>
            <a:ext cx="1290638" cy="588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 flipV="1">
            <a:off x="977900" y="6108700"/>
            <a:ext cx="1616075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 flipV="1">
            <a:off x="992188" y="5181600"/>
            <a:ext cx="1052512" cy="119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V="1">
            <a:off x="992188" y="5181600"/>
            <a:ext cx="1052512" cy="1190625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406525" y="5432425"/>
            <a:ext cx="376238" cy="458788"/>
            <a:chOff x="885" y="3038"/>
            <a:chExt cx="237" cy="289"/>
          </a:xfrm>
        </p:grpSpPr>
        <p:sp>
          <p:nvSpPr>
            <p:cNvPr id="47119" name="Freeform 18"/>
            <p:cNvSpPr>
              <a:spLocks/>
            </p:cNvSpPr>
            <p:nvPr/>
          </p:nvSpPr>
          <p:spPr bwMode="auto">
            <a:xfrm>
              <a:off x="912" y="3239"/>
              <a:ext cx="33" cy="22"/>
            </a:xfrm>
            <a:custGeom>
              <a:avLst/>
              <a:gdLst>
                <a:gd name="T0" fmla="*/ 0 w 33"/>
                <a:gd name="T1" fmla="*/ 16 h 22"/>
                <a:gd name="T2" fmla="*/ 18 w 33"/>
                <a:gd name="T3" fmla="*/ 1 h 22"/>
                <a:gd name="T4" fmla="*/ 33 w 33"/>
                <a:gd name="T5" fmla="*/ 22 h 22"/>
                <a:gd name="T6" fmla="*/ 0 60000 65536"/>
                <a:gd name="T7" fmla="*/ 0 60000 65536"/>
                <a:gd name="T8" fmla="*/ 0 60000 65536"/>
                <a:gd name="T9" fmla="*/ 0 w 33"/>
                <a:gd name="T10" fmla="*/ 0 h 22"/>
                <a:gd name="T11" fmla="*/ 33 w 33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" h="22">
                  <a:moveTo>
                    <a:pt x="0" y="16"/>
                  </a:moveTo>
                  <a:cubicBezTo>
                    <a:pt x="6" y="8"/>
                    <a:pt x="13" y="0"/>
                    <a:pt x="18" y="1"/>
                  </a:cubicBezTo>
                  <a:cubicBezTo>
                    <a:pt x="23" y="2"/>
                    <a:pt x="28" y="12"/>
                    <a:pt x="33" y="2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7120" name="Freeform 22"/>
            <p:cNvSpPr>
              <a:spLocks/>
            </p:cNvSpPr>
            <p:nvPr/>
          </p:nvSpPr>
          <p:spPr bwMode="auto">
            <a:xfrm>
              <a:off x="981" y="3219"/>
              <a:ext cx="141" cy="108"/>
            </a:xfrm>
            <a:custGeom>
              <a:avLst/>
              <a:gdLst>
                <a:gd name="T0" fmla="*/ 0 w 162"/>
                <a:gd name="T1" fmla="*/ 3 h 114"/>
                <a:gd name="T2" fmla="*/ 18 w 162"/>
                <a:gd name="T3" fmla="*/ 6 h 114"/>
                <a:gd name="T4" fmla="*/ 75 w 162"/>
                <a:gd name="T5" fmla="*/ 3 h 114"/>
                <a:gd name="T6" fmla="*/ 97 w 162"/>
                <a:gd name="T7" fmla="*/ 22 h 114"/>
                <a:gd name="T8" fmla="*/ 116 w 162"/>
                <a:gd name="T9" fmla="*/ 57 h 114"/>
                <a:gd name="T10" fmla="*/ 123 w 162"/>
                <a:gd name="T11" fmla="*/ 102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"/>
                <a:gd name="T19" fmla="*/ 0 h 114"/>
                <a:gd name="T20" fmla="*/ 162 w 16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" h="114">
                  <a:moveTo>
                    <a:pt x="0" y="3"/>
                  </a:moveTo>
                  <a:lnTo>
                    <a:pt x="24" y="6"/>
                  </a:lnTo>
                  <a:cubicBezTo>
                    <a:pt x="40" y="6"/>
                    <a:pt x="82" y="0"/>
                    <a:pt x="99" y="3"/>
                  </a:cubicBezTo>
                  <a:cubicBezTo>
                    <a:pt x="116" y="6"/>
                    <a:pt x="120" y="14"/>
                    <a:pt x="129" y="24"/>
                  </a:cubicBezTo>
                  <a:cubicBezTo>
                    <a:pt x="138" y="34"/>
                    <a:pt x="148" y="48"/>
                    <a:pt x="153" y="63"/>
                  </a:cubicBezTo>
                  <a:cubicBezTo>
                    <a:pt x="158" y="78"/>
                    <a:pt x="160" y="96"/>
                    <a:pt x="162" y="11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47121" name="Freeform 24"/>
            <p:cNvSpPr>
              <a:spLocks/>
            </p:cNvSpPr>
            <p:nvPr/>
          </p:nvSpPr>
          <p:spPr bwMode="auto">
            <a:xfrm>
              <a:off x="885" y="3038"/>
              <a:ext cx="174" cy="91"/>
            </a:xfrm>
            <a:custGeom>
              <a:avLst/>
              <a:gdLst>
                <a:gd name="T0" fmla="*/ 0 w 195"/>
                <a:gd name="T1" fmla="*/ 34 h 91"/>
                <a:gd name="T2" fmla="*/ 64 w 195"/>
                <a:gd name="T3" fmla="*/ 4 h 91"/>
                <a:gd name="T4" fmla="*/ 112 w 195"/>
                <a:gd name="T5" fmla="*/ 7 h 91"/>
                <a:gd name="T6" fmla="*/ 144 w 195"/>
                <a:gd name="T7" fmla="*/ 34 h 91"/>
                <a:gd name="T8" fmla="*/ 155 w 195"/>
                <a:gd name="T9" fmla="*/ 91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91"/>
                <a:gd name="T17" fmla="*/ 195 w 195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91">
                  <a:moveTo>
                    <a:pt x="0" y="34"/>
                  </a:moveTo>
                  <a:cubicBezTo>
                    <a:pt x="29" y="21"/>
                    <a:pt x="58" y="8"/>
                    <a:pt x="81" y="4"/>
                  </a:cubicBezTo>
                  <a:cubicBezTo>
                    <a:pt x="104" y="0"/>
                    <a:pt x="125" y="2"/>
                    <a:pt x="141" y="7"/>
                  </a:cubicBezTo>
                  <a:cubicBezTo>
                    <a:pt x="157" y="12"/>
                    <a:pt x="171" y="20"/>
                    <a:pt x="180" y="34"/>
                  </a:cubicBezTo>
                  <a:cubicBezTo>
                    <a:pt x="189" y="48"/>
                    <a:pt x="192" y="69"/>
                    <a:pt x="195" y="9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" grpId="0" animBg="1"/>
      <p:bldP spid="1054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B47438A-7690-443B-A014-AB4635577C13}" type="slidenum">
              <a:rPr lang="en-US" altLang="en-US" sz="1200">
                <a:latin typeface="Helvetica" charset="0"/>
              </a:rPr>
              <a:pPr eaLnBrk="1" hangingPunct="1"/>
              <a:t>23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Nearest Neighbor Time Complexity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Training Time</a:t>
            </a:r>
            <a:r>
              <a:rPr lang="en-US" altLang="en-US"/>
              <a:t>: O(|</a:t>
            </a:r>
            <a:r>
              <a:rPr lang="en-US" altLang="en-US" i="1"/>
              <a:t>D</a:t>
            </a:r>
            <a:r>
              <a:rPr lang="en-US" altLang="en-US"/>
              <a:t>| </a:t>
            </a:r>
            <a:r>
              <a:rPr lang="en-US" altLang="en-US" i="1"/>
              <a:t>L</a:t>
            </a:r>
            <a:r>
              <a:rPr lang="en-US" altLang="en-US" i="1" baseline="-25000"/>
              <a:t>d</a:t>
            </a:r>
            <a:r>
              <a:rPr lang="en-US" altLang="en-US"/>
              <a:t>) to compose        TF-IDF vectors.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Testing Time</a:t>
            </a:r>
            <a:r>
              <a:rPr lang="en-US" altLang="en-US"/>
              <a:t>: O(</a:t>
            </a:r>
            <a:r>
              <a:rPr lang="en-US" altLang="en-US" i="1"/>
              <a:t>L</a:t>
            </a:r>
            <a:r>
              <a:rPr lang="en-US" altLang="en-US" i="1" baseline="-25000"/>
              <a:t>t </a:t>
            </a:r>
            <a:r>
              <a:rPr lang="en-US" altLang="en-US" i="1"/>
              <a:t>+ |D||V</a:t>
            </a:r>
            <a:r>
              <a:rPr lang="en-US" altLang="en-US" i="1" baseline="-25000"/>
              <a:t>t</a:t>
            </a:r>
            <a:r>
              <a:rPr lang="en-US" altLang="en-US" i="1"/>
              <a:t>|</a:t>
            </a:r>
            <a:r>
              <a:rPr lang="en-US" altLang="en-US"/>
              <a:t>) to compare to all training vectors.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Assumes lengths of </a:t>
            </a:r>
            <a:r>
              <a:rPr lang="en-US" altLang="en-US" sz="2400" b="1"/>
              <a:t>d</a:t>
            </a:r>
            <a:r>
              <a:rPr lang="en-US" altLang="en-US" sz="2400" i="1" baseline="-25000"/>
              <a:t>x</a:t>
            </a:r>
            <a:r>
              <a:rPr lang="en-US" altLang="en-US" sz="2400" i="1" baseline="-25000">
                <a:solidFill>
                  <a:schemeClr val="tx1"/>
                </a:solidFill>
              </a:rPr>
              <a:t> </a:t>
            </a:r>
            <a:r>
              <a:rPr lang="en-US" altLang="en-US" sz="2400"/>
              <a:t>vectors are computed and stored during training, allowing cosSim(</a:t>
            </a:r>
            <a:r>
              <a:rPr lang="en-US" altLang="en-US" sz="2400" b="1"/>
              <a:t>d</a:t>
            </a:r>
            <a:r>
              <a:rPr lang="en-US" altLang="en-US" sz="2400"/>
              <a:t>, </a:t>
            </a:r>
            <a:r>
              <a:rPr lang="en-US" altLang="en-US" sz="2400" b="1"/>
              <a:t>d</a:t>
            </a:r>
            <a:r>
              <a:rPr lang="en-US" altLang="en-US" sz="2400" i="1" baseline="-25000"/>
              <a:t>x</a:t>
            </a:r>
            <a:r>
              <a:rPr lang="en-US" altLang="en-US" sz="2400"/>
              <a:t>) to be computed  in time proportional to the number of non-zero entries in </a:t>
            </a:r>
            <a:r>
              <a:rPr lang="en-US" altLang="en-US" sz="2400" b="1"/>
              <a:t>d</a:t>
            </a:r>
            <a:r>
              <a:rPr lang="en-US" altLang="en-US" sz="2400"/>
              <a:t> (i.e. </a:t>
            </a:r>
            <a:r>
              <a:rPr lang="en-US" altLang="en-US" sz="2400" i="1"/>
              <a:t>|V</a:t>
            </a:r>
            <a:r>
              <a:rPr lang="en-US" altLang="en-US" sz="2400" i="1" baseline="-25000"/>
              <a:t>t</a:t>
            </a:r>
            <a:r>
              <a:rPr lang="en-US" altLang="en-US" sz="2400" i="1"/>
              <a:t>|</a:t>
            </a:r>
            <a:r>
              <a:rPr lang="en-US" altLang="en-US" sz="2400"/>
              <a:t>)</a:t>
            </a:r>
            <a:r>
              <a:rPr lang="en-US" altLang="en-US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Testing time can be high for large training sets.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6F4467F-EBE6-4DC0-ACC5-52366F6A30D4}" type="slidenum">
              <a:rPr lang="en-US" altLang="en-US" sz="1200">
                <a:latin typeface="Helvetica" charset="0"/>
              </a:rPr>
              <a:pPr eaLnBrk="1" hangingPunct="1"/>
              <a:t>24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Nearest Neighbor with Inverted Index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Determining </a:t>
            </a:r>
            <a:r>
              <a:rPr lang="en-US" altLang="en-US" sz="2800" i="1"/>
              <a:t>k</a:t>
            </a:r>
            <a:r>
              <a:rPr lang="en-US" altLang="en-US" sz="2800"/>
              <a:t> nearest neighbors is the same as determining the </a:t>
            </a:r>
            <a:r>
              <a:rPr lang="en-US" altLang="en-US" sz="2800" i="1"/>
              <a:t>k </a:t>
            </a:r>
            <a:r>
              <a:rPr lang="en-US" altLang="en-US" sz="2800"/>
              <a:t>best retrievals using the test document as a query to a database of training documents.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standard VSR inverted index methods to find the </a:t>
            </a:r>
            <a:r>
              <a:rPr lang="en-US" altLang="en-US" sz="2800" i="1"/>
              <a:t>k</a:t>
            </a:r>
            <a:r>
              <a:rPr lang="en-US" altLang="en-US" sz="2800"/>
              <a:t> nearest neighbors.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Testing Time</a:t>
            </a:r>
            <a:r>
              <a:rPr lang="en-US" altLang="en-US" sz="2800"/>
              <a:t>: O(</a:t>
            </a:r>
            <a:r>
              <a:rPr lang="en-US" altLang="en-US" sz="2800" i="1"/>
              <a:t>B|V</a:t>
            </a:r>
            <a:r>
              <a:rPr lang="en-US" altLang="en-US" sz="2800" i="1" baseline="-25000"/>
              <a:t>t</a:t>
            </a:r>
            <a:r>
              <a:rPr lang="en-US" altLang="en-US" sz="2800" i="1"/>
              <a:t>|</a:t>
            </a:r>
            <a:r>
              <a:rPr lang="en-US" altLang="en-US" sz="2800"/>
              <a:t>)                                     </a:t>
            </a:r>
            <a:r>
              <a:rPr lang="en-US" altLang="en-US" sz="2400"/>
              <a:t>where </a:t>
            </a:r>
            <a:r>
              <a:rPr lang="en-US" altLang="en-US" sz="2400" i="1"/>
              <a:t>B</a:t>
            </a:r>
            <a:r>
              <a:rPr lang="en-US" altLang="en-US" sz="2400"/>
              <a:t> is the average number of training documents in which a test-document word appears.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Therefore, overall classification is O(</a:t>
            </a:r>
            <a:r>
              <a:rPr lang="en-US" altLang="en-US" sz="2800" i="1"/>
              <a:t>L</a:t>
            </a:r>
            <a:r>
              <a:rPr lang="en-US" altLang="en-US" sz="2800" i="1" baseline="-25000"/>
              <a:t>t </a:t>
            </a:r>
            <a:r>
              <a:rPr lang="en-US" altLang="en-US" sz="2800" i="1"/>
              <a:t>+ B|V</a:t>
            </a:r>
            <a:r>
              <a:rPr lang="en-US" altLang="en-US" sz="2800" i="1" baseline="-25000"/>
              <a:t>t</a:t>
            </a:r>
            <a:r>
              <a:rPr lang="en-US" altLang="en-US" sz="2800" i="1"/>
              <a:t>|</a:t>
            </a:r>
            <a:r>
              <a:rPr lang="en-US" altLang="en-US" sz="280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Typically </a:t>
            </a:r>
            <a:r>
              <a:rPr lang="en-US" altLang="en-US" sz="2400" i="1"/>
              <a:t>B </a:t>
            </a:r>
            <a:r>
              <a:rPr lang="en-US" altLang="en-US" sz="2400"/>
              <a:t>&lt;&lt; |</a:t>
            </a:r>
            <a:r>
              <a:rPr lang="en-US" altLang="en-US" sz="2400" i="1"/>
              <a:t>D</a:t>
            </a:r>
            <a:r>
              <a:rPr lang="en-US" altLang="en-US" sz="2400"/>
              <a:t>|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C47B90F-539D-4814-8FDF-3865F5A1501B}" type="slidenum">
              <a:rPr lang="en-US" altLang="en-US" sz="1200">
                <a:latin typeface="Helvetica" charset="0"/>
              </a:rPr>
              <a:pPr eaLnBrk="1" hangingPunct="1"/>
              <a:t>25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Methods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Learning and classification methods based on probability theory.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Bayes theorem plays a critical role in probabilistic learning and classification.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Uses </a:t>
            </a:r>
            <a:r>
              <a:rPr lang="en-US" altLang="en-US" i="1"/>
              <a:t>prior</a:t>
            </a:r>
            <a:r>
              <a:rPr lang="en-US" altLang="en-US"/>
              <a:t> probability of each category given no information about an item.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Categorization produces a </a:t>
            </a:r>
            <a:r>
              <a:rPr lang="en-US" altLang="en-US" i="1"/>
              <a:t>posterior</a:t>
            </a:r>
            <a:r>
              <a:rPr lang="en-US" altLang="en-US"/>
              <a:t> probability distribution over the possible categories given a description of an item.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E3F24C3-5F65-4F50-8874-526E610B383F}" type="slidenum">
              <a:rPr lang="en-US" altLang="en-US" sz="1200">
                <a:latin typeface="Helvetica" charset="0"/>
              </a:rPr>
              <a:pPr eaLnBrk="1" hangingPunct="1"/>
              <a:t>26</a:t>
            </a:fld>
            <a:endParaRPr lang="en-US" altLang="en-US" sz="120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Axioms of Probability Theory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probabilities between 0 and 1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True proposition has probability 1, false has probability 0. 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P(true) = 1        P(false) = 0.</a:t>
            </a:r>
          </a:p>
          <a:p>
            <a:pPr eaLnBrk="1" hangingPunct="1"/>
            <a:r>
              <a:rPr lang="en-US" altLang="en-US"/>
              <a:t>The probability of  disjunction is: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76400" y="2057400"/>
          <a:ext cx="1987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774360" imgH="203040" progId="Equation.3">
                  <p:embed/>
                </p:oleObj>
              </mc:Choice>
              <mc:Fallback>
                <p:oleObj name="Equation" r:id="rId4" imgW="7743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19875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47800" y="4800600"/>
          <a:ext cx="5410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6" imgW="2209680" imgH="203040" progId="Equation.3">
                  <p:embed/>
                </p:oleObj>
              </mc:Choice>
              <mc:Fallback>
                <p:oleObj name="Equation" r:id="rId6" imgW="22096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5410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Oval 6"/>
          <p:cNvSpPr>
            <a:spLocks noChangeArrowheads="1"/>
          </p:cNvSpPr>
          <p:nvPr/>
        </p:nvSpPr>
        <p:spPr bwMode="auto">
          <a:xfrm>
            <a:off x="2963863" y="5487988"/>
            <a:ext cx="16002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7" name="Oval 7"/>
          <p:cNvSpPr>
            <a:spLocks noChangeArrowheads="1"/>
          </p:cNvSpPr>
          <p:nvPr/>
        </p:nvSpPr>
        <p:spPr bwMode="auto">
          <a:xfrm>
            <a:off x="3573463" y="5487988"/>
            <a:ext cx="17526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8" name="Text Box 8"/>
          <p:cNvSpPr txBox="1">
            <a:spLocks noChangeArrowheads="1"/>
          </p:cNvSpPr>
          <p:nvPr/>
        </p:nvSpPr>
        <p:spPr bwMode="auto">
          <a:xfrm>
            <a:off x="3040063" y="5640388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4876800" y="5638800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725863" y="5678488"/>
          <a:ext cx="7620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8" imgW="393480" imgH="164880" progId="Equation.3">
                  <p:embed/>
                </p:oleObj>
              </mc:Choice>
              <mc:Fallback>
                <p:oleObj name="Equation" r:id="rId8" imgW="39348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5678488"/>
                        <a:ext cx="7620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6379519-4F4B-4BB4-8833-1FA2039CC0D8}" type="slidenum">
              <a:rPr lang="en-US" altLang="en-US" sz="1200">
                <a:latin typeface="Helvetica" charset="0"/>
              </a:rPr>
              <a:pPr eaLnBrk="1" hangingPunct="1"/>
              <a:t>27</a:t>
            </a:fld>
            <a:endParaRPr lang="en-US" altLang="en-US" sz="12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Probability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P(</a:t>
            </a:r>
            <a:r>
              <a:rPr lang="en-US" altLang="en-US" i="1"/>
              <a:t>A</a:t>
            </a:r>
            <a:r>
              <a:rPr lang="en-US" altLang="en-US"/>
              <a:t> | </a:t>
            </a:r>
            <a:r>
              <a:rPr lang="en-US" altLang="en-US" i="1"/>
              <a:t>B</a:t>
            </a:r>
            <a:r>
              <a:rPr lang="en-US" altLang="en-US"/>
              <a:t>) is the probability of </a:t>
            </a:r>
            <a:r>
              <a:rPr lang="en-US" altLang="en-US" i="1"/>
              <a:t>A</a:t>
            </a:r>
            <a:r>
              <a:rPr lang="en-US" altLang="en-US"/>
              <a:t> given </a:t>
            </a:r>
            <a:r>
              <a:rPr lang="en-US" altLang="en-US" i="1"/>
              <a:t>B</a:t>
            </a:r>
          </a:p>
          <a:p>
            <a:pPr eaLnBrk="1" hangingPunct="1"/>
            <a:r>
              <a:rPr lang="en-US" altLang="en-US"/>
              <a:t>Assumes that </a:t>
            </a:r>
            <a:r>
              <a:rPr lang="en-US" altLang="en-US" i="1"/>
              <a:t>B</a:t>
            </a:r>
            <a:r>
              <a:rPr lang="en-US" altLang="en-US"/>
              <a:t> is all and only information known.</a:t>
            </a:r>
          </a:p>
          <a:p>
            <a:pPr eaLnBrk="1" hangingPunct="1"/>
            <a:r>
              <a:rPr lang="en-US" altLang="en-US"/>
              <a:t>Defined by: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905000" y="3657600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1282680" imgH="419040" progId="Equation.3">
                  <p:embed/>
                </p:oleObj>
              </mc:Choice>
              <mc:Fallback>
                <p:oleObj name="Equation" r:id="rId4" imgW="12826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2819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2819400" y="5105400"/>
            <a:ext cx="16002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Oval 6"/>
          <p:cNvSpPr>
            <a:spLocks noChangeArrowheads="1"/>
          </p:cNvSpPr>
          <p:nvPr/>
        </p:nvSpPr>
        <p:spPr bwMode="auto">
          <a:xfrm>
            <a:off x="3429000" y="5105400"/>
            <a:ext cx="1752600" cy="990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Text Box 7"/>
          <p:cNvSpPr txBox="1">
            <a:spLocks noChangeArrowheads="1"/>
          </p:cNvSpPr>
          <p:nvPr/>
        </p:nvSpPr>
        <p:spPr bwMode="auto">
          <a:xfrm>
            <a:off x="2895600" y="525780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4732338" y="5256213"/>
            <a:ext cx="35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581400" y="5295900"/>
          <a:ext cx="762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393480" imgH="164880" progId="Equation.3">
                  <p:embed/>
                </p:oleObj>
              </mc:Choice>
              <mc:Fallback>
                <p:oleObj name="Equation" r:id="rId6" imgW="39348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95900"/>
                        <a:ext cx="7620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0960DF2-F477-4CD3-8A4C-292444816EBE}" type="slidenum">
              <a:rPr lang="en-US" altLang="en-US" sz="1200">
                <a:latin typeface="Helvetica" charset="0"/>
              </a:rPr>
              <a:pPr eaLnBrk="1" hangingPunct="1"/>
              <a:t>28</a:t>
            </a:fld>
            <a:endParaRPr lang="en-US" altLang="en-US" sz="1200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Independence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are </a:t>
            </a:r>
            <a:r>
              <a:rPr lang="en-US" altLang="en-US" i="1"/>
              <a:t>independent </a:t>
            </a:r>
            <a:r>
              <a:rPr lang="en-US" altLang="en-US"/>
              <a:t>iff: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Therefore, if </a:t>
            </a:r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are independent: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47800" y="2057400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1002960" imgH="203040" progId="Equation.3">
                  <p:embed/>
                </p:oleObj>
              </mc:Choice>
              <mc:Fallback>
                <p:oleObj name="Equation" r:id="rId4" imgW="10029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2057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47800" y="2590800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6" imgW="1002960" imgH="203040" progId="Equation.3">
                  <p:embed/>
                </p:oleObj>
              </mc:Choice>
              <mc:Fallback>
                <p:oleObj name="Equation" r:id="rId6" imgW="10029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2057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71600" y="3810000"/>
          <a:ext cx="3824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8" imgW="1739880" imgH="419040" progId="Equation.3">
                  <p:embed/>
                </p:oleObj>
              </mc:Choice>
              <mc:Fallback>
                <p:oleObj name="Equation" r:id="rId8" imgW="1739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38242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371600" y="4953000"/>
          <a:ext cx="3505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0" imgW="1384200" imgH="203040" progId="Equation.3">
                  <p:embed/>
                </p:oleObj>
              </mc:Choice>
              <mc:Fallback>
                <p:oleObj name="Equation" r:id="rId10" imgW="13842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53000"/>
                        <a:ext cx="3505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3625850" y="2224088"/>
            <a:ext cx="483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accent1"/>
                </a:solidFill>
              </a:rPr>
              <a:t>These two constraints are logically equivalent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F60D97D-A315-40E8-A25F-889868837289}" type="slidenum">
              <a:rPr lang="en-US" altLang="en-US" sz="1200">
                <a:latin typeface="Helvetica" charset="0"/>
              </a:rPr>
              <a:pPr eaLnBrk="1" hangingPunct="1"/>
              <a:t>29</a:t>
            </a:fld>
            <a:endParaRPr lang="en-US" altLang="en-US" sz="120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Joint Distribution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73175"/>
            <a:ext cx="7772400" cy="5102225"/>
          </a:xfrm>
        </p:spPr>
        <p:txBody>
          <a:bodyPr/>
          <a:lstStyle/>
          <a:p>
            <a:pPr eaLnBrk="1" hangingPunct="1"/>
            <a:r>
              <a:rPr lang="en-US" altLang="en-US" sz="2000"/>
              <a:t>The joint probability distribution for a set of random variables, </a:t>
            </a:r>
            <a:r>
              <a:rPr lang="en-US" altLang="en-US" sz="2000" i="1"/>
              <a:t>X</a:t>
            </a:r>
            <a:r>
              <a:rPr lang="en-US" altLang="en-US" sz="2000" baseline="-25000"/>
              <a:t>1</a:t>
            </a:r>
            <a:r>
              <a:rPr lang="en-US" altLang="en-US" sz="2000"/>
              <a:t>,…,</a:t>
            </a:r>
            <a:r>
              <a:rPr lang="en-US" altLang="en-US" sz="2000" i="1"/>
              <a:t>X</a:t>
            </a:r>
            <a:r>
              <a:rPr lang="en-US" altLang="en-US" sz="2000" baseline="-25000"/>
              <a:t>n</a:t>
            </a:r>
            <a:r>
              <a:rPr lang="en-US" altLang="en-US" sz="2000"/>
              <a:t> gives the probability of every combination of values (an </a:t>
            </a:r>
            <a:r>
              <a:rPr lang="en-US" altLang="en-US" sz="2000" i="1"/>
              <a:t>n</a:t>
            </a:r>
            <a:r>
              <a:rPr lang="en-US" altLang="en-US" sz="2000"/>
              <a:t>-dimensional array with </a:t>
            </a:r>
            <a:r>
              <a:rPr lang="en-US" altLang="en-US" sz="2000" i="1"/>
              <a:t>v</a:t>
            </a:r>
            <a:r>
              <a:rPr lang="en-US" altLang="en-US" sz="2000" i="1" baseline="30000"/>
              <a:t>n</a:t>
            </a:r>
            <a:r>
              <a:rPr lang="en-US" altLang="en-US" sz="2000"/>
              <a:t> values if all variables are discrete with </a:t>
            </a:r>
            <a:r>
              <a:rPr lang="en-US" altLang="en-US" sz="2000" i="1"/>
              <a:t>v</a:t>
            </a:r>
            <a:r>
              <a:rPr lang="en-US" altLang="en-US" sz="2000"/>
              <a:t> values, all </a:t>
            </a:r>
            <a:r>
              <a:rPr lang="en-US" altLang="en-US" sz="2000" i="1"/>
              <a:t>v</a:t>
            </a:r>
            <a:r>
              <a:rPr lang="en-US" altLang="en-US" sz="2000" i="1" baseline="30000"/>
              <a:t>n</a:t>
            </a:r>
            <a:r>
              <a:rPr lang="en-US" altLang="en-US" sz="2000"/>
              <a:t> values must sum to 1): P(</a:t>
            </a:r>
            <a:r>
              <a:rPr lang="en-US" altLang="en-US" sz="2000" i="1"/>
              <a:t>X</a:t>
            </a:r>
            <a:r>
              <a:rPr lang="en-US" altLang="en-US" sz="2000" baseline="-25000"/>
              <a:t>1</a:t>
            </a:r>
            <a:r>
              <a:rPr lang="en-US" altLang="en-US" sz="2000"/>
              <a:t>,…,</a:t>
            </a:r>
            <a:r>
              <a:rPr lang="en-US" altLang="en-US" sz="2000" i="1"/>
              <a:t>X</a:t>
            </a:r>
            <a:r>
              <a:rPr lang="en-US" altLang="en-US" sz="2000" baseline="-25000"/>
              <a:t>n</a:t>
            </a:r>
            <a:r>
              <a:rPr lang="en-US" altLang="en-US" sz="2000"/>
              <a:t>)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000"/>
              <a:t>The probability of all possible conjunctions (assignments of values to some subset of variables) can be calculated by summing the appropriate subset of values from the joint distribution.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Therefore, all conditional probabilities can also be calculated.</a:t>
            </a:r>
          </a:p>
        </p:txBody>
      </p:sp>
      <p:graphicFrame>
        <p:nvGraphicFramePr>
          <p:cNvPr id="193567" name="Group 31"/>
          <p:cNvGraphicFramePr>
            <a:graphicFrameLocks noGrp="1"/>
          </p:cNvGraphicFramePr>
          <p:nvPr/>
        </p:nvGraphicFramePr>
        <p:xfrm>
          <a:off x="1511300" y="2963863"/>
          <a:ext cx="2841625" cy="1103312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0000" marR="90000" marT="46781" marB="46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square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781" marB="46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blue</a:t>
                      </a:r>
                    </a:p>
                  </a:txBody>
                  <a:tcPr marL="90000" marR="90000" marT="46781" marB="46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3568" name="Group 32"/>
          <p:cNvGraphicFramePr>
            <a:graphicFrameLocks noGrp="1"/>
          </p:cNvGraphicFramePr>
          <p:nvPr/>
        </p:nvGraphicFramePr>
        <p:xfrm>
          <a:off x="4713288" y="2946400"/>
          <a:ext cx="2841625" cy="1103313"/>
        </p:xfrm>
        <a:graphic>
          <a:graphicData uri="http://schemas.openxmlformats.org/drawingml/2006/table">
            <a:tbl>
              <a:tblPr/>
              <a:tblGrid>
                <a:gridCol w="947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0000" marR="90000" marT="46781" marB="46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square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781" marB="46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0.30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blue</a:t>
                      </a:r>
                    </a:p>
                  </a:txBody>
                  <a:tcPr marL="90000" marR="90000" marT="46781" marB="467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64" name="Text Box 50"/>
          <p:cNvSpPr txBox="1">
            <a:spLocks noChangeArrowheads="1"/>
          </p:cNvSpPr>
          <p:nvPr/>
        </p:nvSpPr>
        <p:spPr bwMode="auto">
          <a:xfrm>
            <a:off x="2533650" y="2573338"/>
            <a:ext cx="904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positive</a:t>
            </a:r>
          </a:p>
        </p:txBody>
      </p:sp>
      <p:sp>
        <p:nvSpPr>
          <p:cNvPr id="5165" name="Text Box 51"/>
          <p:cNvSpPr txBox="1">
            <a:spLocks noChangeArrowheads="1"/>
          </p:cNvSpPr>
          <p:nvPr/>
        </p:nvSpPr>
        <p:spPr bwMode="auto">
          <a:xfrm>
            <a:off x="5768975" y="255428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negative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328863" y="5010150"/>
          <a:ext cx="39131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4" imgW="2197080" imgH="203040" progId="Equation.3">
                  <p:embed/>
                </p:oleObj>
              </mc:Choice>
              <mc:Fallback>
                <p:oleObj name="Equation" r:id="rId4" imgW="21970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5010150"/>
                        <a:ext cx="39131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62000" y="6019800"/>
          <a:ext cx="73739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6" imgW="4140000" imgH="419040" progId="Equation.3">
                  <p:embed/>
                </p:oleObj>
              </mc:Choice>
              <mc:Fallback>
                <p:oleObj name="Equation" r:id="rId6" imgW="41400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19800"/>
                        <a:ext cx="73739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81213" y="5308600"/>
          <a:ext cx="43195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8" imgW="2425680" imgH="203040" progId="Equation.3">
                  <p:embed/>
                </p:oleObj>
              </mc:Choice>
              <mc:Fallback>
                <p:oleObj name="Equation" r:id="rId8" imgW="2425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308600"/>
                        <a:ext cx="43195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2DE1D09-694A-4DFA-B57E-660CFAE91C65}" type="slidenum">
              <a:rPr lang="en-US" altLang="en-US" sz="1200">
                <a:latin typeface="Helvetica" charset="0"/>
              </a:rPr>
              <a:pPr eaLnBrk="1" hangingPunct="1"/>
              <a:t>3</a:t>
            </a:fld>
            <a:endParaRPr lang="en-US" altLang="en-US" sz="12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for Categorization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training example is an instance </a:t>
            </a:r>
            <a:r>
              <a:rPr lang="en-US" altLang="en-US" i="1"/>
              <a:t>x</a:t>
            </a:r>
            <a:r>
              <a:rPr lang="en-US" altLang="en-US">
                <a:sym typeface="Symbol" charset="2"/>
              </a:rPr>
              <a:t></a:t>
            </a:r>
            <a:r>
              <a:rPr lang="en-US" altLang="en-US" i="1">
                <a:sym typeface="Symbol" charset="2"/>
              </a:rPr>
              <a:t>X, </a:t>
            </a:r>
            <a:r>
              <a:rPr lang="en-US" altLang="en-US">
                <a:sym typeface="Symbol" charset="2"/>
              </a:rPr>
              <a:t>paired with its correct category 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>
                <a:sym typeface="Symbol" charset="2"/>
              </a:rPr>
              <a:t>(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):         &lt;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, 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>
                <a:sym typeface="Symbol" charset="2"/>
              </a:rPr>
              <a:t>(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)&gt; for an unknown categorization function, </a:t>
            </a:r>
            <a:r>
              <a:rPr lang="en-US" altLang="en-US" i="1">
                <a:sym typeface="Symbol" charset="2"/>
              </a:rPr>
              <a:t>c</a:t>
            </a:r>
            <a:r>
              <a:rPr lang="en-US" altLang="en-US">
                <a:sym typeface="Symbol" charset="2"/>
              </a:rPr>
              <a:t>. </a:t>
            </a:r>
          </a:p>
          <a:p>
            <a:pPr eaLnBrk="1" hangingPunct="1"/>
            <a:r>
              <a:rPr lang="en-US" altLang="en-US">
                <a:sym typeface="Symbol" charset="2"/>
              </a:rPr>
              <a:t>Given a set of training examples, </a:t>
            </a:r>
            <a:r>
              <a:rPr lang="en-US" altLang="en-US" i="1">
                <a:sym typeface="Symbol" charset="2"/>
              </a:rPr>
              <a:t>D</a:t>
            </a:r>
            <a:r>
              <a:rPr lang="en-US" altLang="en-US">
                <a:sym typeface="Symbol" charset="2"/>
              </a:rPr>
              <a:t>.</a:t>
            </a:r>
          </a:p>
          <a:p>
            <a:pPr eaLnBrk="1" hangingPunct="1"/>
            <a:r>
              <a:rPr lang="en-US" altLang="en-US">
                <a:sym typeface="Symbol" charset="2"/>
              </a:rPr>
              <a:t>Find a hypothesized categorization function, </a:t>
            </a:r>
            <a:r>
              <a:rPr lang="en-US" altLang="en-US" i="1">
                <a:sym typeface="Symbol" charset="2"/>
              </a:rPr>
              <a:t>h</a:t>
            </a:r>
            <a:r>
              <a:rPr lang="en-US" altLang="en-US">
                <a:sym typeface="Symbol" charset="2"/>
              </a:rPr>
              <a:t>(</a:t>
            </a:r>
            <a:r>
              <a:rPr lang="en-US" altLang="en-US" i="1">
                <a:sym typeface="Symbol" charset="2"/>
              </a:rPr>
              <a:t>x</a:t>
            </a:r>
            <a:r>
              <a:rPr lang="en-US" altLang="en-US">
                <a:sym typeface="Symbol" charset="2"/>
              </a:rPr>
              <a:t>), such that:</a:t>
            </a:r>
            <a:endParaRPr lang="en-US" altLang="en-US" i="1">
              <a:sym typeface="Symbol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82738" y="5181600"/>
          <a:ext cx="52959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828800" imgH="203040" progId="Equation.3">
                  <p:embed/>
                </p:oleObj>
              </mc:Choice>
              <mc:Fallback>
                <p:oleObj name="Equation" r:id="rId4" imgW="18288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181600"/>
                        <a:ext cx="52959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3079750" y="5664200"/>
            <a:ext cx="189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FF0000"/>
                </a:solidFill>
              </a:rPr>
              <a:t>Consistency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EFAF03D-A9AD-4CE0-89C6-8B7A71D2AA61}" type="slidenum">
              <a:rPr lang="en-US" altLang="en-US" sz="1200">
                <a:latin typeface="Helvetica" charset="0"/>
              </a:rPr>
              <a:pPr eaLnBrk="1" hangingPunct="1"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Probabilistic Classification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371600"/>
            <a:ext cx="8466137" cy="5005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Let</a:t>
            </a:r>
            <a:r>
              <a:rPr lang="en-US" altLang="en-US" sz="2800"/>
              <a:t> </a:t>
            </a:r>
            <a:r>
              <a:rPr lang="en-US" altLang="en-US" sz="2400" i="1"/>
              <a:t>Y</a:t>
            </a:r>
            <a:r>
              <a:rPr lang="en-US" altLang="en-US" sz="2400"/>
              <a:t> be the random variable for the class which takes values {</a:t>
            </a:r>
            <a:r>
              <a:rPr lang="en-US" altLang="en-US" sz="2400" i="1"/>
              <a:t>y</a:t>
            </a:r>
            <a:r>
              <a:rPr lang="en-US" altLang="en-US" sz="2400" baseline="-25000"/>
              <a:t>1</a:t>
            </a:r>
            <a:r>
              <a:rPr lang="en-US" altLang="en-US" sz="2400"/>
              <a:t>,</a:t>
            </a:r>
            <a:r>
              <a:rPr lang="en-US" altLang="en-US" sz="2400" i="1"/>
              <a:t>y</a:t>
            </a:r>
            <a:r>
              <a:rPr lang="en-US" altLang="en-US" sz="2400" baseline="-25000"/>
              <a:t>2</a:t>
            </a:r>
            <a:r>
              <a:rPr lang="en-US" altLang="en-US" sz="2400"/>
              <a:t>,…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m</a:t>
            </a:r>
            <a:r>
              <a:rPr lang="en-US" altLang="en-US" sz="2400"/>
              <a:t>}.</a:t>
            </a:r>
            <a:endParaRPr lang="en-US" altLang="en-US" sz="2400"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ym typeface="Symbol" charset="2"/>
              </a:rPr>
              <a:t>Let 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>
                <a:sym typeface="Symbol" charset="2"/>
              </a:rPr>
              <a:t> be the random variable describing an instance consisting of a vector of values for </a:t>
            </a:r>
            <a:r>
              <a:rPr lang="en-US" altLang="en-US" sz="2400" i="1">
                <a:sym typeface="Symbol" charset="2"/>
              </a:rPr>
              <a:t>n</a:t>
            </a:r>
            <a:r>
              <a:rPr lang="en-US" altLang="en-US" sz="2400">
                <a:sym typeface="Symbol" charset="2"/>
              </a:rPr>
              <a:t> features &lt;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 baseline="-25000">
                <a:sym typeface="Symbol" charset="2"/>
              </a:rPr>
              <a:t>1</a:t>
            </a:r>
            <a:r>
              <a:rPr lang="en-US" altLang="en-US" sz="2400">
                <a:sym typeface="Symbol" charset="2"/>
              </a:rPr>
              <a:t>,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 baseline="-25000">
                <a:sym typeface="Symbol" charset="2"/>
              </a:rPr>
              <a:t>2</a:t>
            </a:r>
            <a:r>
              <a:rPr lang="en-US" altLang="en-US" sz="2400">
                <a:sym typeface="Symbol" charset="2"/>
              </a:rPr>
              <a:t>…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 baseline="-25000">
                <a:sym typeface="Symbol" charset="2"/>
              </a:rPr>
              <a:t>n</a:t>
            </a:r>
            <a:r>
              <a:rPr lang="en-US" altLang="en-US" sz="2400">
                <a:sym typeface="Symbol" charset="2"/>
              </a:rPr>
              <a:t>&gt;, let 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 i="1" baseline="-25000">
                <a:sym typeface="Symbol" charset="2"/>
              </a:rPr>
              <a:t>k </a:t>
            </a:r>
            <a:r>
              <a:rPr lang="en-US" altLang="en-US" sz="2400">
                <a:sym typeface="Symbol" charset="2"/>
              </a:rPr>
              <a:t>be a possible value for 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>
                <a:sym typeface="Symbol" charset="2"/>
              </a:rPr>
              <a:t> and 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 i="1" baseline="-25000">
                <a:sym typeface="Symbol" charset="2"/>
              </a:rPr>
              <a:t>ij</a:t>
            </a:r>
            <a:r>
              <a:rPr lang="en-US" altLang="en-US" sz="2400">
                <a:sym typeface="Symbol" charset="2"/>
              </a:rPr>
              <a:t> a possible value for 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 i="1" baseline="-25000">
                <a:sym typeface="Symbol" charset="2"/>
              </a:rPr>
              <a:t>i.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ym typeface="Symbol" charset="2"/>
              </a:rPr>
              <a:t>For classification, we need to compute P(</a:t>
            </a:r>
            <a:r>
              <a:rPr lang="en-US" altLang="en-US" sz="2400" i="1">
                <a:sym typeface="Symbol" charset="2"/>
              </a:rPr>
              <a:t>Y</a:t>
            </a:r>
            <a:r>
              <a:rPr lang="en-US" altLang="en-US" sz="2400">
                <a:sym typeface="Symbol" charset="2"/>
              </a:rPr>
              <a:t>=</a:t>
            </a:r>
            <a:r>
              <a:rPr lang="en-US" altLang="en-US" sz="2400" i="1">
                <a:sym typeface="Symbol" charset="2"/>
              </a:rPr>
              <a:t>y</a:t>
            </a:r>
            <a:r>
              <a:rPr lang="en-US" altLang="en-US" sz="2400" i="1" baseline="-25000">
                <a:sym typeface="Symbol" charset="2"/>
              </a:rPr>
              <a:t>i</a:t>
            </a:r>
            <a:r>
              <a:rPr lang="en-US" altLang="en-US" sz="2400">
                <a:sym typeface="Symbol" charset="2"/>
              </a:rPr>
              <a:t> | 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>
                <a:sym typeface="Symbol" charset="2"/>
              </a:rPr>
              <a:t>=</a:t>
            </a:r>
            <a:r>
              <a:rPr lang="en-US" altLang="en-US" sz="2400" i="1">
                <a:sym typeface="Symbol" charset="2"/>
              </a:rPr>
              <a:t>x</a:t>
            </a:r>
            <a:r>
              <a:rPr lang="en-US" altLang="en-US" sz="2400" i="1" baseline="-25000">
                <a:sym typeface="Symbol" charset="2"/>
              </a:rPr>
              <a:t>k</a:t>
            </a:r>
            <a:r>
              <a:rPr lang="en-US" altLang="en-US" sz="2400">
                <a:sym typeface="Symbol" charset="2"/>
              </a:rPr>
              <a:t>) for </a:t>
            </a:r>
            <a:r>
              <a:rPr lang="en-US" altLang="en-US" sz="2400" i="1">
                <a:sym typeface="Symbol" charset="2"/>
              </a:rPr>
              <a:t>i</a:t>
            </a:r>
            <a:r>
              <a:rPr lang="en-US" altLang="en-US" sz="2400">
                <a:sym typeface="Symbol" charset="2"/>
              </a:rPr>
              <a:t>=1…</a:t>
            </a:r>
            <a:r>
              <a:rPr lang="en-US" altLang="en-US" sz="2400" i="1">
                <a:sym typeface="Symbol" charset="2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ym typeface="Symbol" charset="2"/>
              </a:rPr>
              <a:t>However, given no other assumptions, this requires a table giving the probability of each category for each possible instance in the instance space, which is impossible to accurately estimate from a reasonably-sized training set.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ym typeface="Symbol" charset="2"/>
              </a:rPr>
              <a:t>Assuming </a:t>
            </a:r>
            <a:r>
              <a:rPr lang="en-US" altLang="en-US" sz="2000" i="1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 and all 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i="1" baseline="-25000">
                <a:sym typeface="Symbol" charset="2"/>
              </a:rPr>
              <a:t>i</a:t>
            </a:r>
            <a:r>
              <a:rPr lang="en-US" altLang="en-US" sz="2000">
                <a:sym typeface="Symbol" charset="2"/>
              </a:rPr>
              <a:t> are binary, we need 2</a:t>
            </a:r>
            <a:r>
              <a:rPr lang="en-US" altLang="en-US" sz="2000" i="1" baseline="30000">
                <a:sym typeface="Symbol" charset="2"/>
              </a:rPr>
              <a:t>n</a:t>
            </a:r>
            <a:r>
              <a:rPr lang="en-US" altLang="en-US" sz="2000" baseline="30000">
                <a:sym typeface="Symbol" charset="2"/>
              </a:rPr>
              <a:t> </a:t>
            </a:r>
            <a:r>
              <a:rPr lang="en-US" altLang="en-US" sz="2000">
                <a:sym typeface="Symbol" charset="2"/>
              </a:rPr>
              <a:t>entries to specify      P(</a:t>
            </a:r>
            <a:r>
              <a:rPr lang="en-US" altLang="en-US" sz="2000" i="1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=pos | 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>
                <a:sym typeface="Symbol" charset="2"/>
              </a:rPr>
              <a:t>=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i="1" baseline="-25000">
                <a:sym typeface="Symbol" charset="2"/>
              </a:rPr>
              <a:t>k</a:t>
            </a:r>
            <a:r>
              <a:rPr lang="en-US" altLang="en-US" sz="2000">
                <a:sym typeface="Symbol" charset="2"/>
              </a:rPr>
              <a:t>) for each of the 2</a:t>
            </a:r>
            <a:r>
              <a:rPr lang="en-US" altLang="en-US" sz="2000" i="1" baseline="30000">
                <a:sym typeface="Symbol" charset="2"/>
              </a:rPr>
              <a:t>n</a:t>
            </a:r>
            <a:r>
              <a:rPr lang="en-US" altLang="en-US" sz="2000">
                <a:sym typeface="Symbol" charset="2"/>
              </a:rPr>
              <a:t> possible 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baseline="-25000">
                <a:sym typeface="Symbol" charset="2"/>
              </a:rPr>
              <a:t>k</a:t>
            </a:r>
            <a:r>
              <a:rPr lang="en-US" altLang="en-US" sz="2000">
                <a:sym typeface="Symbol" charset="2"/>
              </a:rPr>
              <a:t>’s</a:t>
            </a:r>
            <a:r>
              <a:rPr lang="en-US" altLang="en-US" sz="2000" baseline="-25000">
                <a:sym typeface="Symbol" charset="2"/>
              </a:rPr>
              <a:t>  </a:t>
            </a:r>
            <a:r>
              <a:rPr lang="en-US" altLang="en-US" sz="2000">
                <a:sym typeface="Symbol" charset="2"/>
              </a:rPr>
              <a:t>since</a:t>
            </a:r>
            <a:r>
              <a:rPr lang="en-US" altLang="en-US" sz="2000" baseline="-25000">
                <a:sym typeface="Symbol" charset="2"/>
              </a:rPr>
              <a:t>                                     </a:t>
            </a:r>
            <a:r>
              <a:rPr lang="en-US" altLang="en-US" sz="2000">
                <a:sym typeface="Symbol" charset="2"/>
              </a:rPr>
              <a:t>P(</a:t>
            </a:r>
            <a:r>
              <a:rPr lang="en-US" altLang="en-US" sz="2000" i="1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=neg | 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>
                <a:sym typeface="Symbol" charset="2"/>
              </a:rPr>
              <a:t>=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i="1" baseline="-25000">
                <a:sym typeface="Symbol" charset="2"/>
              </a:rPr>
              <a:t>k</a:t>
            </a:r>
            <a:r>
              <a:rPr lang="en-US" altLang="en-US" sz="2000">
                <a:sym typeface="Symbol" charset="2"/>
              </a:rPr>
              <a:t>) = 1 </a:t>
            </a:r>
            <a:r>
              <a:rPr lang="en-US" altLang="en-US" sz="2000">
                <a:cs typeface="Times New Roman" charset="0"/>
                <a:sym typeface="Symbol" charset="2"/>
              </a:rPr>
              <a:t>– </a:t>
            </a:r>
            <a:r>
              <a:rPr lang="en-US" altLang="en-US" sz="2000">
                <a:sym typeface="Symbol" charset="2"/>
              </a:rPr>
              <a:t>P(</a:t>
            </a:r>
            <a:r>
              <a:rPr lang="en-US" altLang="en-US" sz="2000" i="1">
                <a:sym typeface="Symbol" charset="2"/>
              </a:rPr>
              <a:t>Y</a:t>
            </a:r>
            <a:r>
              <a:rPr lang="en-US" altLang="en-US" sz="2000">
                <a:sym typeface="Symbol" charset="2"/>
              </a:rPr>
              <a:t>=pos | 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>
                <a:sym typeface="Symbol" charset="2"/>
              </a:rPr>
              <a:t>=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i="1" baseline="-25000">
                <a:sym typeface="Symbol" charset="2"/>
              </a:rPr>
              <a:t>k</a:t>
            </a:r>
            <a:r>
              <a:rPr lang="en-US" altLang="en-US" sz="2000">
                <a:sym typeface="Symbol" charset="2"/>
              </a:rPr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charset="0"/>
                <a:sym typeface="Symbol" charset="2"/>
              </a:rPr>
              <a:t>Compared to 2</a:t>
            </a:r>
            <a:r>
              <a:rPr lang="en-US" altLang="en-US" sz="2000" baseline="30000">
                <a:cs typeface="Times New Roman" charset="0"/>
                <a:sym typeface="Symbol" charset="2"/>
              </a:rPr>
              <a:t>n</a:t>
            </a:r>
            <a:r>
              <a:rPr lang="en-US" altLang="en-US" sz="2000" baseline="30000">
                <a:sym typeface="Symbol" charset="2"/>
              </a:rPr>
              <a:t>+1 </a:t>
            </a:r>
            <a:r>
              <a:rPr lang="en-US" altLang="en-US" sz="2000">
                <a:cs typeface="Times New Roman" charset="0"/>
                <a:sym typeface="Symbol" charset="2"/>
              </a:rPr>
              <a:t>– 1 entries for the joint distribution P(</a:t>
            </a:r>
            <a:r>
              <a:rPr lang="en-US" altLang="en-US" sz="2000" i="1">
                <a:cs typeface="Times New Roman" charset="0"/>
                <a:sym typeface="Symbol" charset="2"/>
              </a:rPr>
              <a:t>Y</a:t>
            </a:r>
            <a:r>
              <a:rPr lang="en-US" altLang="en-US" sz="2000">
                <a:cs typeface="Times New Roman" charset="0"/>
                <a:sym typeface="Symbol" charset="2"/>
              </a:rPr>
              <a:t>,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baseline="-25000">
                <a:sym typeface="Symbol" charset="2"/>
              </a:rPr>
              <a:t>1</a:t>
            </a:r>
            <a:r>
              <a:rPr lang="en-US" altLang="en-US" sz="2000">
                <a:sym typeface="Symbol" charset="2"/>
              </a:rPr>
              <a:t>,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baseline="-25000">
                <a:sym typeface="Symbol" charset="2"/>
              </a:rPr>
              <a:t>2</a:t>
            </a:r>
            <a:r>
              <a:rPr lang="en-US" altLang="en-US" sz="2000">
                <a:sym typeface="Symbol" charset="2"/>
              </a:rPr>
              <a:t>…</a:t>
            </a:r>
            <a:r>
              <a:rPr lang="en-US" altLang="en-US" sz="2000" i="1">
                <a:sym typeface="Symbol" charset="2"/>
              </a:rPr>
              <a:t>X</a:t>
            </a:r>
            <a:r>
              <a:rPr lang="en-US" altLang="en-US" sz="2000" baseline="-25000">
                <a:sym typeface="Symbol" charset="2"/>
              </a:rPr>
              <a:t>n</a:t>
            </a:r>
            <a:r>
              <a:rPr lang="en-US" altLang="en-US" sz="2000">
                <a:sym typeface="Symbol" charset="2"/>
              </a:rPr>
              <a:t>)</a:t>
            </a:r>
            <a:endParaRPr lang="en-US" altLang="en-US" sz="2000">
              <a:cs typeface="Times New Roman" charset="0"/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i="1" baseline="-25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5DAB1EA-EDEA-445E-A601-91A30811CDD1}" type="slidenum">
              <a:rPr lang="en-US" altLang="en-US" sz="1200">
                <a:latin typeface="Helvetica" charset="0"/>
              </a:rPr>
              <a:pPr eaLnBrk="1" hangingPunct="1"/>
              <a:t>31</a:t>
            </a:fld>
            <a:endParaRPr lang="en-US" altLang="en-US" sz="120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 Theorem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687888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800"/>
              <a:t>Simple proof from definition of conditional probability: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95400" y="5562600"/>
          <a:ext cx="32004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1638000" imgH="419040" progId="Equation.3">
                  <p:embed/>
                </p:oleObj>
              </mc:Choice>
              <mc:Fallback>
                <p:oleObj name="Equation" r:id="rId4" imgW="16380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32004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371600" y="3276600"/>
          <a:ext cx="2514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6" imgW="1358640" imgH="419040" progId="Equation.3">
                  <p:embed/>
                </p:oleObj>
              </mc:Choice>
              <mc:Fallback>
                <p:oleObj name="Equation" r:id="rId6" imgW="13586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2514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752600" y="4114800"/>
          <a:ext cx="2590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8" imgW="1358640" imgH="419040" progId="Equation.3">
                  <p:embed/>
                </p:oleObj>
              </mc:Choice>
              <mc:Fallback>
                <p:oleObj name="Equation" r:id="rId8" imgW="13586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14800"/>
                        <a:ext cx="25908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52600" y="4953000"/>
          <a:ext cx="3276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0" imgW="1676160" imgH="203040" progId="Equation.3">
                  <p:embed/>
                </p:oleObj>
              </mc:Choice>
              <mc:Fallback>
                <p:oleObj name="Equation" r:id="rId10" imgW="16761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3276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398463" y="5665788"/>
            <a:ext cx="89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QED:</a:t>
            </a:r>
          </a:p>
        </p:txBody>
      </p:sp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4065588" y="3382963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(Def. cond. prob.)</a:t>
            </a:r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4611688" y="4281488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(Def. cond. prob.)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33400" y="1524000"/>
          <a:ext cx="3257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2" imgW="1638000" imgH="419040" progId="Equation.3">
                  <p:embed/>
                </p:oleObj>
              </mc:Choice>
              <mc:Fallback>
                <p:oleObj name="Equation" r:id="rId12" imgW="16380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32575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62B54A0-8FCD-4E1B-A253-4F0B488996E6}" type="slidenum">
              <a:rPr lang="en-US" altLang="en-US" sz="1200">
                <a:latin typeface="Helvetica" charset="0"/>
              </a:rPr>
              <a:pPr eaLnBrk="1" hangingPunct="1"/>
              <a:t>32</a:t>
            </a:fld>
            <a:endParaRPr lang="en-US" altLang="en-US" sz="1200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Categorization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1600"/>
            <a:ext cx="8169275" cy="4687888"/>
          </a:xfrm>
        </p:spPr>
        <p:txBody>
          <a:bodyPr/>
          <a:lstStyle/>
          <a:p>
            <a:pPr eaLnBrk="1" hangingPunct="1"/>
            <a:r>
              <a:rPr lang="en-US" altLang="en-US" sz="2800">
                <a:sym typeface="Symbol" charset="2"/>
              </a:rPr>
              <a:t>Determine category of </a:t>
            </a:r>
            <a:r>
              <a:rPr lang="en-US" altLang="en-US" sz="2800" i="1">
                <a:sym typeface="Symbol" charset="2"/>
              </a:rPr>
              <a:t>x</a:t>
            </a:r>
            <a:r>
              <a:rPr lang="en-US" altLang="en-US" sz="2800" i="1" baseline="-25000">
                <a:sym typeface="Symbol" charset="2"/>
              </a:rPr>
              <a:t>k</a:t>
            </a:r>
            <a:r>
              <a:rPr lang="en-US" altLang="en-US" sz="2800">
                <a:sym typeface="Symbol" charset="2"/>
              </a:rPr>
              <a:t> by determining for each </a:t>
            </a:r>
            <a:r>
              <a:rPr lang="en-US" altLang="en-US" sz="2800" i="1">
                <a:sym typeface="Symbol" charset="2"/>
              </a:rPr>
              <a:t>y</a:t>
            </a:r>
            <a:r>
              <a:rPr lang="en-US" altLang="en-US" sz="2800" i="1" baseline="-25000">
                <a:sym typeface="Symbol" charset="2"/>
              </a:rPr>
              <a:t>i</a:t>
            </a:r>
            <a:endParaRPr lang="en-US" altLang="en-US" sz="2800" i="1">
              <a:sym typeface="Symbol" charset="2"/>
            </a:endParaRPr>
          </a:p>
          <a:p>
            <a:pPr eaLnBrk="1" hangingPunct="1"/>
            <a:endParaRPr lang="en-US" altLang="en-US" sz="3600"/>
          </a:p>
          <a:p>
            <a:pPr eaLnBrk="1" hangingPunct="1"/>
            <a:endParaRPr lang="en-US" altLang="en-US" sz="3600"/>
          </a:p>
          <a:p>
            <a:pPr eaLnBrk="1" hangingPunct="1"/>
            <a:r>
              <a:rPr lang="en-US" altLang="en-US" sz="2800"/>
              <a:t>P(</a:t>
            </a:r>
            <a:r>
              <a:rPr lang="en-US" altLang="en-US" sz="2800" i="1"/>
              <a:t>X=x</a:t>
            </a:r>
            <a:r>
              <a:rPr lang="en-US" altLang="en-US" sz="2800" i="1" baseline="-25000"/>
              <a:t>k</a:t>
            </a:r>
            <a:r>
              <a:rPr lang="en-US" altLang="en-US" sz="2800"/>
              <a:t>) can be determined since categories are complete and disjoint.</a:t>
            </a:r>
            <a:endParaRPr lang="en-US" altLang="en-US" sz="3600"/>
          </a:p>
          <a:p>
            <a:pPr eaLnBrk="1" hangingPunct="1"/>
            <a:endParaRPr lang="en-US" altLang="en-US" sz="360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525588" y="2130425"/>
          <a:ext cx="55927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4" imgW="2997000" imgH="431640" progId="Equation.3">
                  <p:embed/>
                </p:oleObj>
              </mc:Choice>
              <mc:Fallback>
                <p:oleObj name="Equation" r:id="rId4" imgW="29970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2130425"/>
                        <a:ext cx="559276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65363" y="4379913"/>
          <a:ext cx="212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379913"/>
                        <a:ext cx="212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343025" y="4344988"/>
          <a:ext cx="66373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8" imgW="3555720" imgH="444240" progId="Equation.3">
                  <p:embed/>
                </p:oleObj>
              </mc:Choice>
              <mc:Fallback>
                <p:oleObj name="Equation" r:id="rId8" imgW="35557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344988"/>
                        <a:ext cx="66373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265238" y="5240338"/>
          <a:ext cx="50244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0" imgW="2692080" imgH="431640" progId="Equation.3">
                  <p:embed/>
                </p:oleObj>
              </mc:Choice>
              <mc:Fallback>
                <p:oleObj name="Equation" r:id="rId10" imgW="2692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240338"/>
                        <a:ext cx="50244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340D1B8-F36F-45C7-8106-84EEEEE52CD5}" type="slidenum">
              <a:rPr lang="en-US" altLang="en-US" sz="1200">
                <a:latin typeface="Helvetica" charset="0"/>
              </a:rPr>
              <a:pPr eaLnBrk="1" hangingPunct="1"/>
              <a:t>33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Bayesian Categorization (cont.)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Need to know:</a:t>
            </a:r>
          </a:p>
          <a:p>
            <a:pPr lvl="1" eaLnBrk="1" hangingPunct="1"/>
            <a:r>
              <a:rPr lang="en-US" altLang="en-US" sz="2400"/>
              <a:t>Priors: P(</a:t>
            </a:r>
            <a:r>
              <a:rPr lang="en-US" altLang="en-US" sz="2400" i="1"/>
              <a:t>Y</a:t>
            </a:r>
            <a:r>
              <a:rPr lang="en-US" altLang="en-US" sz="2400"/>
              <a:t>=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i</a:t>
            </a:r>
            <a:r>
              <a:rPr lang="en-US" altLang="en-US" sz="2400"/>
              <a:t>) </a:t>
            </a:r>
          </a:p>
          <a:p>
            <a:pPr lvl="1" eaLnBrk="1" hangingPunct="1"/>
            <a:r>
              <a:rPr lang="en-US" altLang="en-US" sz="2400"/>
              <a:t>Conditionals: P(</a:t>
            </a:r>
            <a:r>
              <a:rPr lang="en-US" altLang="en-US" sz="2400" i="1"/>
              <a:t>X</a:t>
            </a:r>
            <a:r>
              <a:rPr lang="en-US" altLang="en-US" sz="2400"/>
              <a:t>=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k</a:t>
            </a:r>
            <a:r>
              <a:rPr lang="en-US" altLang="en-US" sz="2400"/>
              <a:t> | </a:t>
            </a:r>
            <a:r>
              <a:rPr lang="en-US" altLang="en-US" sz="2400" i="1"/>
              <a:t>Y</a:t>
            </a:r>
            <a:r>
              <a:rPr lang="en-US" altLang="en-US" sz="2400"/>
              <a:t>=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i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800"/>
              <a:t>P(</a:t>
            </a:r>
            <a:r>
              <a:rPr lang="en-US" altLang="en-US" sz="2800" i="1"/>
              <a:t>Y</a:t>
            </a:r>
            <a:r>
              <a:rPr lang="en-US" altLang="en-US" sz="2800"/>
              <a:t>=</a:t>
            </a:r>
            <a:r>
              <a:rPr lang="en-US" altLang="en-US" sz="2800" i="1"/>
              <a:t>y</a:t>
            </a:r>
            <a:r>
              <a:rPr lang="en-US" altLang="en-US" sz="2800" i="1" baseline="-25000"/>
              <a:t>i</a:t>
            </a:r>
            <a:r>
              <a:rPr lang="en-US" altLang="en-US" sz="2800"/>
              <a:t>) are easily estimated from data. </a:t>
            </a:r>
          </a:p>
          <a:p>
            <a:pPr lvl="1" eaLnBrk="1" hangingPunct="1"/>
            <a:r>
              <a:rPr lang="en-US" altLang="en-US" sz="2400"/>
              <a:t>If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i</a:t>
            </a:r>
            <a:r>
              <a:rPr lang="en-US" altLang="en-US" sz="2400"/>
              <a:t> of the examples in </a:t>
            </a:r>
            <a:r>
              <a:rPr lang="en-US" altLang="en-US" sz="2400" i="1"/>
              <a:t>D</a:t>
            </a:r>
            <a:r>
              <a:rPr lang="en-US" altLang="en-US" sz="2400"/>
              <a:t> are in y</a:t>
            </a:r>
            <a:r>
              <a:rPr lang="en-US" altLang="en-US" sz="2400" i="1" baseline="-25000"/>
              <a:t>i </a:t>
            </a:r>
            <a:r>
              <a:rPr lang="en-US" altLang="en-US" sz="2400"/>
              <a:t>then P(</a:t>
            </a:r>
            <a:r>
              <a:rPr lang="en-US" altLang="en-US" sz="2400" i="1"/>
              <a:t>Y</a:t>
            </a:r>
            <a:r>
              <a:rPr lang="en-US" altLang="en-US" sz="2400"/>
              <a:t>=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i</a:t>
            </a:r>
            <a:r>
              <a:rPr lang="en-US" altLang="en-US" sz="2400"/>
              <a:t>) = 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i </a:t>
            </a:r>
            <a:r>
              <a:rPr lang="en-US" altLang="en-US" sz="2400"/>
              <a:t>/ |</a:t>
            </a:r>
            <a:r>
              <a:rPr lang="en-US" altLang="en-US" sz="2400" i="1"/>
              <a:t>D|</a:t>
            </a:r>
            <a:endParaRPr lang="en-US" altLang="en-US" sz="2400"/>
          </a:p>
          <a:p>
            <a:pPr eaLnBrk="1" hangingPunct="1"/>
            <a:r>
              <a:rPr lang="en-US" altLang="en-US" sz="2800"/>
              <a:t>Too many possible instances (e.g. 2</a:t>
            </a:r>
            <a:r>
              <a:rPr lang="en-US" altLang="en-US" sz="2800" i="1" baseline="30000"/>
              <a:t>n </a:t>
            </a:r>
            <a:r>
              <a:rPr lang="en-US" altLang="en-US" sz="2800"/>
              <a:t>for binary features) to estimate all P(</a:t>
            </a:r>
            <a:r>
              <a:rPr lang="en-US" altLang="en-US" sz="2800" i="1"/>
              <a:t>X</a:t>
            </a:r>
            <a:r>
              <a:rPr lang="en-US" altLang="en-US" sz="2800"/>
              <a:t>=</a:t>
            </a:r>
            <a:r>
              <a:rPr lang="en-US" altLang="en-US" sz="2800" i="1"/>
              <a:t>x</a:t>
            </a:r>
            <a:r>
              <a:rPr lang="en-US" altLang="en-US" sz="2800" i="1" baseline="-25000"/>
              <a:t>k</a:t>
            </a:r>
            <a:r>
              <a:rPr lang="en-US" altLang="en-US" sz="2800"/>
              <a:t> | </a:t>
            </a:r>
            <a:r>
              <a:rPr lang="en-US" altLang="en-US" sz="2800" i="1"/>
              <a:t>Y</a:t>
            </a:r>
            <a:r>
              <a:rPr lang="en-US" altLang="en-US" sz="2800"/>
              <a:t>=</a:t>
            </a:r>
            <a:r>
              <a:rPr lang="en-US" altLang="en-US" sz="2800" i="1"/>
              <a:t>y</a:t>
            </a:r>
            <a:r>
              <a:rPr lang="en-US" altLang="en-US" sz="2800" i="1" baseline="-25000"/>
              <a:t>i</a:t>
            </a:r>
            <a:r>
              <a:rPr lang="en-US" altLang="en-US" sz="2800"/>
              <a:t>).</a:t>
            </a:r>
          </a:p>
          <a:p>
            <a:pPr eaLnBrk="1" hangingPunct="1"/>
            <a:r>
              <a:rPr lang="en-US" altLang="en-US" sz="2800"/>
              <a:t>Still need to make some sort of independence assumptions about the features to make learning tractable.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3CD2BE-2437-4FE0-9502-6A8F5902F388}" type="slidenum">
              <a:rPr lang="en-US" altLang="en-US" sz="1200">
                <a:latin typeface="Helvetica" charset="0"/>
              </a:rPr>
              <a:pPr eaLnBrk="1" hangingPunct="1"/>
              <a:t>34</a:t>
            </a:fld>
            <a:endParaRPr lang="en-US" altLang="en-US" sz="12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Generative Probabilistic Models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335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Assume a simple (usually unrealistic) probabilistic method by which the data was generated.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categorization, each category has a different parameterized generative model that characterizes that category.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Training</a:t>
            </a:r>
            <a:r>
              <a:rPr lang="en-US" altLang="en-US" sz="2400"/>
              <a:t>: Use the data for each category to estimate the parameters of the generative model for that category.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Maximum Likelihood Estimation (MLE)</a:t>
            </a:r>
            <a:r>
              <a:rPr lang="en-US" altLang="en-US" sz="2000" b="1">
                <a:solidFill>
                  <a:schemeClr val="tx1"/>
                </a:solidFill>
              </a:rPr>
              <a:t>: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/>
              <a:t> Set parameters to maximize the probability that the model produced the given training data.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If </a:t>
            </a:r>
            <a:r>
              <a:rPr lang="en-US" altLang="en-US" sz="2000" i="1"/>
              <a:t>M</a:t>
            </a:r>
            <a:r>
              <a:rPr lang="el-GR" altLang="en-US" sz="2000" i="1" baseline="-25000">
                <a:cs typeface="Times New Roman" charset="0"/>
              </a:rPr>
              <a:t>λ</a:t>
            </a:r>
            <a:r>
              <a:rPr lang="en-US" altLang="en-US" sz="2000"/>
              <a:t> denotes a model with parameter values λ and 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k</a:t>
            </a:r>
            <a:r>
              <a:rPr lang="en-US" altLang="en-US" sz="2000"/>
              <a:t> is the training data for the </a:t>
            </a:r>
            <a:r>
              <a:rPr lang="en-US" altLang="en-US" sz="2000" i="1"/>
              <a:t>k</a:t>
            </a:r>
            <a:r>
              <a:rPr lang="en-US" altLang="en-US" sz="2000"/>
              <a:t>th class, find model parameters for class </a:t>
            </a:r>
            <a:r>
              <a:rPr lang="en-US" altLang="en-US" sz="2000" i="1"/>
              <a:t>k</a:t>
            </a:r>
            <a:r>
              <a:rPr lang="en-US" altLang="en-US" sz="2000"/>
              <a:t> (λ</a:t>
            </a:r>
            <a:r>
              <a:rPr lang="en-US" altLang="en-US" sz="2000" baseline="-25000"/>
              <a:t>k</a:t>
            </a:r>
            <a:r>
              <a:rPr lang="en-US" altLang="en-US" sz="2000"/>
              <a:t>) that maximize the likelihood of </a:t>
            </a:r>
            <a:r>
              <a:rPr lang="en-US" altLang="en-US" sz="2000" i="1"/>
              <a:t>D</a:t>
            </a:r>
            <a:r>
              <a:rPr lang="en-US" altLang="en-US" sz="2000" i="1" baseline="-25000"/>
              <a:t>k</a:t>
            </a:r>
            <a:r>
              <a:rPr lang="en-US" altLang="en-US" sz="2000"/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i="1"/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Testing</a:t>
            </a:r>
            <a:r>
              <a:rPr lang="en-US" altLang="en-US" sz="2400"/>
              <a:t>: Use Bayesian analysis to determine the category model that most likely generated a specific test instance.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079750" y="5229225"/>
          <a:ext cx="32194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498320" imgH="304560" progId="Equation.3">
                  <p:embed/>
                </p:oleObj>
              </mc:Choice>
              <mc:Fallback>
                <p:oleObj name="Equation" r:id="rId4" imgW="149832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5229225"/>
                        <a:ext cx="32194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77D8B92-2823-4363-87A4-F0F2FC3C1846}" type="slidenum">
              <a:rPr lang="en-US" altLang="en-US" sz="1200">
                <a:latin typeface="Helvetica" charset="0"/>
              </a:rPr>
              <a:pPr eaLnBrk="1" hangingPunct="1"/>
              <a:t>35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Generative Model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4838" y="4802188"/>
            <a:ext cx="3305175" cy="1509712"/>
            <a:chOff x="381" y="3025"/>
            <a:chExt cx="2082" cy="951"/>
          </a:xfrm>
        </p:grpSpPr>
        <p:grpSp>
          <p:nvGrpSpPr>
            <p:cNvPr id="53330" name="Group 4"/>
            <p:cNvGrpSpPr>
              <a:grpSpLocks/>
            </p:cNvGrpSpPr>
            <p:nvPr/>
          </p:nvGrpSpPr>
          <p:grpSpPr bwMode="auto">
            <a:xfrm>
              <a:off x="381" y="3025"/>
              <a:ext cx="2082" cy="720"/>
              <a:chOff x="657" y="2281"/>
              <a:chExt cx="1697" cy="505"/>
            </a:xfrm>
          </p:grpSpPr>
          <p:grpSp>
            <p:nvGrpSpPr>
              <p:cNvPr id="53332" name="Group 5"/>
              <p:cNvGrpSpPr>
                <a:grpSpLocks/>
              </p:cNvGrpSpPr>
              <p:nvPr/>
            </p:nvGrpSpPr>
            <p:grpSpPr bwMode="auto">
              <a:xfrm>
                <a:off x="657" y="2288"/>
                <a:ext cx="568" cy="498"/>
                <a:chOff x="3852" y="2120"/>
                <a:chExt cx="1098" cy="1242"/>
              </a:xfrm>
            </p:grpSpPr>
            <p:sp>
              <p:nvSpPr>
                <p:cNvPr id="53341" name="Freeform 6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342" name="Freeform 7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3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333" name="Group 9"/>
              <p:cNvGrpSpPr>
                <a:grpSpLocks/>
              </p:cNvGrpSpPr>
              <p:nvPr/>
            </p:nvGrpSpPr>
            <p:grpSpPr bwMode="auto">
              <a:xfrm>
                <a:off x="1221" y="2285"/>
                <a:ext cx="568" cy="498"/>
                <a:chOff x="3852" y="2120"/>
                <a:chExt cx="1098" cy="1242"/>
              </a:xfrm>
            </p:grpSpPr>
            <p:sp>
              <p:nvSpPr>
                <p:cNvPr id="53338" name="Freeform 10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339" name="Freeform 11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3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3334" name="Group 13"/>
              <p:cNvGrpSpPr>
                <a:grpSpLocks/>
              </p:cNvGrpSpPr>
              <p:nvPr/>
            </p:nvGrpSpPr>
            <p:grpSpPr bwMode="auto">
              <a:xfrm>
                <a:off x="1786" y="2281"/>
                <a:ext cx="568" cy="498"/>
                <a:chOff x="3852" y="2120"/>
                <a:chExt cx="1098" cy="1242"/>
              </a:xfrm>
            </p:grpSpPr>
            <p:sp>
              <p:nvSpPr>
                <p:cNvPr id="53335" name="Freeform 14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336" name="Freeform 15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33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3331" name="Text Box 17"/>
            <p:cNvSpPr txBox="1">
              <a:spLocks noChangeArrowheads="1"/>
            </p:cNvSpPr>
            <p:nvPr/>
          </p:nvSpPr>
          <p:spPr bwMode="auto">
            <a:xfrm>
              <a:off x="504" y="3726"/>
              <a:ext cx="19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en-US"/>
                <a:t>Size          Color        Shape </a:t>
              </a:r>
            </a:p>
          </p:txBody>
        </p:sp>
      </p:grpSp>
      <p:grpSp>
        <p:nvGrpSpPr>
          <p:cNvPr id="53253" name="Group 18"/>
          <p:cNvGrpSpPr>
            <a:grpSpLocks/>
          </p:cNvGrpSpPr>
          <p:nvPr/>
        </p:nvGrpSpPr>
        <p:grpSpPr bwMode="auto">
          <a:xfrm>
            <a:off x="5183188" y="4813300"/>
            <a:ext cx="1106487" cy="1127125"/>
            <a:chOff x="3852" y="2120"/>
            <a:chExt cx="1098" cy="1242"/>
          </a:xfrm>
        </p:grpSpPr>
        <p:sp>
          <p:nvSpPr>
            <p:cNvPr id="53327" name="Freeform 19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28" name="Freeform 20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29" name="Line 21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254" name="Group 22"/>
          <p:cNvGrpSpPr>
            <a:grpSpLocks/>
          </p:cNvGrpSpPr>
          <p:nvPr/>
        </p:nvGrpSpPr>
        <p:grpSpPr bwMode="auto">
          <a:xfrm>
            <a:off x="6281738" y="4806950"/>
            <a:ext cx="1106487" cy="1127125"/>
            <a:chOff x="3852" y="2120"/>
            <a:chExt cx="1098" cy="1242"/>
          </a:xfrm>
        </p:grpSpPr>
        <p:sp>
          <p:nvSpPr>
            <p:cNvPr id="53324" name="Freeform 23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25" name="Freeform 24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26" name="Line 25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255" name="Group 26"/>
          <p:cNvGrpSpPr>
            <a:grpSpLocks/>
          </p:cNvGrpSpPr>
          <p:nvPr/>
        </p:nvGrpSpPr>
        <p:grpSpPr bwMode="auto">
          <a:xfrm>
            <a:off x="7381875" y="4797425"/>
            <a:ext cx="1106488" cy="1127125"/>
            <a:chOff x="3852" y="2120"/>
            <a:chExt cx="1098" cy="1242"/>
          </a:xfrm>
        </p:grpSpPr>
        <p:sp>
          <p:nvSpPr>
            <p:cNvPr id="53321" name="Freeform 27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22" name="Freeform 28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23" name="Line 29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3256" name="Text Box 30"/>
          <p:cNvSpPr txBox="1">
            <a:spLocks noChangeArrowheads="1"/>
          </p:cNvSpPr>
          <p:nvPr/>
        </p:nvSpPr>
        <p:spPr bwMode="auto">
          <a:xfrm>
            <a:off x="5378450" y="5910263"/>
            <a:ext cx="302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/>
              <a:t>Size          Color        Shape </a:t>
            </a:r>
          </a:p>
        </p:txBody>
      </p:sp>
      <p:grpSp>
        <p:nvGrpSpPr>
          <p:cNvPr id="53257" name="Group 31"/>
          <p:cNvGrpSpPr>
            <a:grpSpLocks/>
          </p:cNvGrpSpPr>
          <p:nvPr/>
        </p:nvGrpSpPr>
        <p:grpSpPr bwMode="auto">
          <a:xfrm>
            <a:off x="3970338" y="2027238"/>
            <a:ext cx="1106487" cy="1127125"/>
            <a:chOff x="3852" y="2120"/>
            <a:chExt cx="1098" cy="1242"/>
          </a:xfrm>
        </p:grpSpPr>
        <p:sp>
          <p:nvSpPr>
            <p:cNvPr id="53318" name="Freeform 32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19" name="Freeform 33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3320" name="Line 34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199715" name="Text Box 35"/>
          <p:cNvSpPr txBox="1">
            <a:spLocks noChangeArrowheads="1"/>
          </p:cNvSpPr>
          <p:nvPr/>
        </p:nvSpPr>
        <p:spPr bwMode="auto">
          <a:xfrm>
            <a:off x="1477963" y="6243638"/>
            <a:ext cx="119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Positive</a:t>
            </a:r>
          </a:p>
        </p:txBody>
      </p:sp>
      <p:sp>
        <p:nvSpPr>
          <p:cNvPr id="53259" name="Text Box 36"/>
          <p:cNvSpPr txBox="1">
            <a:spLocks noChangeArrowheads="1"/>
          </p:cNvSpPr>
          <p:nvPr/>
        </p:nvSpPr>
        <p:spPr bwMode="auto">
          <a:xfrm>
            <a:off x="6215063" y="622458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</a:rPr>
              <a:t>Negative</a:t>
            </a:r>
          </a:p>
        </p:txBody>
      </p:sp>
      <p:sp>
        <p:nvSpPr>
          <p:cNvPr id="53260" name="Text Box 37"/>
          <p:cNvSpPr txBox="1">
            <a:spLocks noChangeArrowheads="1"/>
          </p:cNvSpPr>
          <p:nvPr/>
        </p:nvSpPr>
        <p:spPr bwMode="auto">
          <a:xfrm>
            <a:off x="4083050" y="2330450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3261" name="Text Box 38"/>
          <p:cNvSpPr txBox="1">
            <a:spLocks noChangeArrowheads="1"/>
          </p:cNvSpPr>
          <p:nvPr/>
        </p:nvSpPr>
        <p:spPr bwMode="auto">
          <a:xfrm>
            <a:off x="4378325" y="2520950"/>
            <a:ext cx="47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neg</a:t>
            </a:r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4464050" y="235743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3263" name="Text Box 40"/>
          <p:cNvSpPr txBox="1">
            <a:spLocks noChangeArrowheads="1"/>
          </p:cNvSpPr>
          <p:nvPr/>
        </p:nvSpPr>
        <p:spPr bwMode="auto">
          <a:xfrm>
            <a:off x="4008438" y="254793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3264" name="Text Box 41"/>
          <p:cNvSpPr txBox="1">
            <a:spLocks noChangeArrowheads="1"/>
          </p:cNvSpPr>
          <p:nvPr/>
        </p:nvSpPr>
        <p:spPr bwMode="auto">
          <a:xfrm>
            <a:off x="4160838" y="270033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3265" name="Text Box 42"/>
          <p:cNvSpPr txBox="1">
            <a:spLocks noChangeArrowheads="1"/>
          </p:cNvSpPr>
          <p:nvPr/>
        </p:nvSpPr>
        <p:spPr bwMode="auto">
          <a:xfrm>
            <a:off x="4506913" y="2697163"/>
            <a:ext cx="474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neg</a:t>
            </a:r>
          </a:p>
        </p:txBody>
      </p:sp>
      <p:sp>
        <p:nvSpPr>
          <p:cNvPr id="53266" name="Text Box 43"/>
          <p:cNvSpPr txBox="1">
            <a:spLocks noChangeArrowheads="1"/>
          </p:cNvSpPr>
          <p:nvPr/>
        </p:nvSpPr>
        <p:spPr bwMode="auto">
          <a:xfrm>
            <a:off x="4268788" y="2190750"/>
            <a:ext cx="474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neg</a:t>
            </a:r>
          </a:p>
        </p:txBody>
      </p:sp>
      <p:sp>
        <p:nvSpPr>
          <p:cNvPr id="199724" name="Text Box 44"/>
          <p:cNvSpPr txBox="1">
            <a:spLocks noChangeArrowheads="1"/>
          </p:cNvSpPr>
          <p:nvPr/>
        </p:nvSpPr>
        <p:spPr bwMode="auto">
          <a:xfrm>
            <a:off x="800100" y="5583238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199725" name="Text Box 45"/>
          <p:cNvSpPr txBox="1">
            <a:spLocks noChangeArrowheads="1"/>
          </p:cNvSpPr>
          <p:nvPr/>
        </p:nvSpPr>
        <p:spPr bwMode="auto">
          <a:xfrm>
            <a:off x="641350" y="527208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199726" name="Text Box 46"/>
          <p:cNvSpPr txBox="1">
            <a:spLocks noChangeArrowheads="1"/>
          </p:cNvSpPr>
          <p:nvPr/>
        </p:nvSpPr>
        <p:spPr bwMode="auto">
          <a:xfrm>
            <a:off x="754063" y="5400675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199727" name="Text Box 47"/>
          <p:cNvSpPr txBox="1">
            <a:spLocks noChangeArrowheads="1"/>
          </p:cNvSpPr>
          <p:nvPr/>
        </p:nvSpPr>
        <p:spPr bwMode="auto">
          <a:xfrm>
            <a:off x="1138238" y="5175250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199728" name="Text Box 48"/>
          <p:cNvSpPr txBox="1">
            <a:spLocks noChangeArrowheads="1"/>
          </p:cNvSpPr>
          <p:nvPr/>
        </p:nvSpPr>
        <p:spPr bwMode="auto">
          <a:xfrm>
            <a:off x="1087438" y="5570538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199729" name="Text Box 49"/>
          <p:cNvSpPr txBox="1">
            <a:spLocks noChangeArrowheads="1"/>
          </p:cNvSpPr>
          <p:nvPr/>
        </p:nvSpPr>
        <p:spPr bwMode="auto">
          <a:xfrm>
            <a:off x="1235075" y="5405438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199730" name="Text Box 50"/>
          <p:cNvSpPr txBox="1">
            <a:spLocks noChangeArrowheads="1"/>
          </p:cNvSpPr>
          <p:nvPr/>
        </p:nvSpPr>
        <p:spPr bwMode="auto">
          <a:xfrm>
            <a:off x="750888" y="5106988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922338" y="4954588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199732" name="Text Box 52"/>
          <p:cNvSpPr txBox="1">
            <a:spLocks noChangeArrowheads="1"/>
          </p:cNvSpPr>
          <p:nvPr/>
        </p:nvSpPr>
        <p:spPr bwMode="auto">
          <a:xfrm>
            <a:off x="966788" y="5395913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199733" name="Text Box 53"/>
          <p:cNvSpPr txBox="1">
            <a:spLocks noChangeArrowheads="1"/>
          </p:cNvSpPr>
          <p:nvPr/>
        </p:nvSpPr>
        <p:spPr bwMode="auto">
          <a:xfrm>
            <a:off x="2028825" y="4870450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199734" name="Text Box 54"/>
          <p:cNvSpPr txBox="1">
            <a:spLocks noChangeArrowheads="1"/>
          </p:cNvSpPr>
          <p:nvPr/>
        </p:nvSpPr>
        <p:spPr bwMode="auto">
          <a:xfrm>
            <a:off x="2327275" y="522922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199735" name="Text Box 55"/>
          <p:cNvSpPr txBox="1">
            <a:spLocks noChangeArrowheads="1"/>
          </p:cNvSpPr>
          <p:nvPr/>
        </p:nvSpPr>
        <p:spPr bwMode="auto">
          <a:xfrm>
            <a:off x="1712913" y="526097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199736" name="Text Box 56"/>
          <p:cNvSpPr txBox="1">
            <a:spLocks noChangeArrowheads="1"/>
          </p:cNvSpPr>
          <p:nvPr/>
        </p:nvSpPr>
        <p:spPr bwMode="auto">
          <a:xfrm>
            <a:off x="1782763" y="5511800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199737" name="Text Box 57"/>
          <p:cNvSpPr txBox="1">
            <a:spLocks noChangeArrowheads="1"/>
          </p:cNvSpPr>
          <p:nvPr/>
        </p:nvSpPr>
        <p:spPr bwMode="auto">
          <a:xfrm>
            <a:off x="2095500" y="561657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199738" name="Text Box 58"/>
          <p:cNvSpPr txBox="1">
            <a:spLocks noChangeArrowheads="1"/>
          </p:cNvSpPr>
          <p:nvPr/>
        </p:nvSpPr>
        <p:spPr bwMode="auto">
          <a:xfrm>
            <a:off x="1947863" y="5076825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199739" name="Text Box 59"/>
          <p:cNvSpPr txBox="1">
            <a:spLocks noChangeArrowheads="1"/>
          </p:cNvSpPr>
          <p:nvPr/>
        </p:nvSpPr>
        <p:spPr bwMode="auto">
          <a:xfrm>
            <a:off x="2209800" y="544988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199740" name="Text Box 60"/>
          <p:cNvSpPr txBox="1">
            <a:spLocks noChangeArrowheads="1"/>
          </p:cNvSpPr>
          <p:nvPr/>
        </p:nvSpPr>
        <p:spPr bwMode="auto">
          <a:xfrm>
            <a:off x="1998663" y="5248275"/>
            <a:ext cx="452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199741" name="Text Box 61"/>
          <p:cNvSpPr txBox="1">
            <a:spLocks noChangeArrowheads="1"/>
          </p:cNvSpPr>
          <p:nvPr/>
        </p:nvSpPr>
        <p:spPr bwMode="auto">
          <a:xfrm>
            <a:off x="2987675" y="5570538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199742" name="Text Box 62"/>
          <p:cNvSpPr txBox="1">
            <a:spLocks noChangeArrowheads="1"/>
          </p:cNvSpPr>
          <p:nvPr/>
        </p:nvSpPr>
        <p:spPr bwMode="auto">
          <a:xfrm>
            <a:off x="2847975" y="5332413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199743" name="Text Box 63"/>
          <p:cNvSpPr txBox="1">
            <a:spLocks noChangeArrowheads="1"/>
          </p:cNvSpPr>
          <p:nvPr/>
        </p:nvSpPr>
        <p:spPr bwMode="auto">
          <a:xfrm>
            <a:off x="3122613" y="4838700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199744" name="Text Box 64"/>
          <p:cNvSpPr txBox="1">
            <a:spLocks noChangeArrowheads="1"/>
          </p:cNvSpPr>
          <p:nvPr/>
        </p:nvSpPr>
        <p:spPr bwMode="auto">
          <a:xfrm>
            <a:off x="3373438" y="5199063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199745" name="Text Box 65"/>
          <p:cNvSpPr txBox="1">
            <a:spLocks noChangeArrowheads="1"/>
          </p:cNvSpPr>
          <p:nvPr/>
        </p:nvSpPr>
        <p:spPr bwMode="auto">
          <a:xfrm>
            <a:off x="3394075" y="5497513"/>
            <a:ext cx="430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199746" name="Text Box 66"/>
          <p:cNvSpPr txBox="1">
            <a:spLocks noChangeArrowheads="1"/>
          </p:cNvSpPr>
          <p:nvPr/>
        </p:nvSpPr>
        <p:spPr bwMode="auto">
          <a:xfrm>
            <a:off x="2946400" y="5114925"/>
            <a:ext cx="363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199747" name="Text Box 67"/>
          <p:cNvSpPr txBox="1">
            <a:spLocks noChangeArrowheads="1"/>
          </p:cNvSpPr>
          <p:nvPr/>
        </p:nvSpPr>
        <p:spPr bwMode="auto">
          <a:xfrm>
            <a:off x="3244850" y="5035550"/>
            <a:ext cx="363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199748" name="Text Box 68"/>
          <p:cNvSpPr txBox="1">
            <a:spLocks noChangeArrowheads="1"/>
          </p:cNvSpPr>
          <p:nvPr/>
        </p:nvSpPr>
        <p:spPr bwMode="auto">
          <a:xfrm>
            <a:off x="3232150" y="5351463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3292" name="Text Box 69"/>
          <p:cNvSpPr txBox="1">
            <a:spLocks noChangeArrowheads="1"/>
          </p:cNvSpPr>
          <p:nvPr/>
        </p:nvSpPr>
        <p:spPr bwMode="auto">
          <a:xfrm>
            <a:off x="8056563" y="5380038"/>
            <a:ext cx="430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53293" name="Text Box 70"/>
          <p:cNvSpPr txBox="1">
            <a:spLocks noChangeArrowheads="1"/>
          </p:cNvSpPr>
          <p:nvPr/>
        </p:nvSpPr>
        <p:spPr bwMode="auto">
          <a:xfrm>
            <a:off x="7435850" y="5189538"/>
            <a:ext cx="363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3294" name="Text Box 71"/>
          <p:cNvSpPr txBox="1">
            <a:spLocks noChangeArrowheads="1"/>
          </p:cNvSpPr>
          <p:nvPr/>
        </p:nvSpPr>
        <p:spPr bwMode="auto">
          <a:xfrm>
            <a:off x="5376863" y="5575300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3295" name="Text Box 72"/>
          <p:cNvSpPr txBox="1">
            <a:spLocks noChangeArrowheads="1"/>
          </p:cNvSpPr>
          <p:nvPr/>
        </p:nvSpPr>
        <p:spPr bwMode="auto">
          <a:xfrm>
            <a:off x="5491163" y="4832350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3296" name="Text Box 73"/>
          <p:cNvSpPr txBox="1">
            <a:spLocks noChangeArrowheads="1"/>
          </p:cNvSpPr>
          <p:nvPr/>
        </p:nvSpPr>
        <p:spPr bwMode="auto">
          <a:xfrm>
            <a:off x="5207000" y="524033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53297" name="Text Box 74"/>
          <p:cNvSpPr txBox="1">
            <a:spLocks noChangeArrowheads="1"/>
          </p:cNvSpPr>
          <p:nvPr/>
        </p:nvSpPr>
        <p:spPr bwMode="auto">
          <a:xfrm>
            <a:off x="5486400" y="5064125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3298" name="Text Box 75"/>
          <p:cNvSpPr txBox="1">
            <a:spLocks noChangeArrowheads="1"/>
          </p:cNvSpPr>
          <p:nvPr/>
        </p:nvSpPr>
        <p:spPr bwMode="auto">
          <a:xfrm>
            <a:off x="5686425" y="5380038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3299" name="Text Box 76"/>
          <p:cNvSpPr txBox="1">
            <a:spLocks noChangeArrowheads="1"/>
          </p:cNvSpPr>
          <p:nvPr/>
        </p:nvSpPr>
        <p:spPr bwMode="auto">
          <a:xfrm>
            <a:off x="5718175" y="5165725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53300" name="Text Box 77"/>
          <p:cNvSpPr txBox="1">
            <a:spLocks noChangeArrowheads="1"/>
          </p:cNvSpPr>
          <p:nvPr/>
        </p:nvSpPr>
        <p:spPr bwMode="auto">
          <a:xfrm>
            <a:off x="5838825" y="5532438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3301" name="Text Box 78"/>
          <p:cNvSpPr txBox="1">
            <a:spLocks noChangeArrowheads="1"/>
          </p:cNvSpPr>
          <p:nvPr/>
        </p:nvSpPr>
        <p:spPr bwMode="auto">
          <a:xfrm>
            <a:off x="5334000" y="5434013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3302" name="Text Box 79"/>
          <p:cNvSpPr txBox="1">
            <a:spLocks noChangeArrowheads="1"/>
          </p:cNvSpPr>
          <p:nvPr/>
        </p:nvSpPr>
        <p:spPr bwMode="auto">
          <a:xfrm>
            <a:off x="6430963" y="5611813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3303" name="Text Box 80"/>
          <p:cNvSpPr txBox="1">
            <a:spLocks noChangeArrowheads="1"/>
          </p:cNvSpPr>
          <p:nvPr/>
        </p:nvSpPr>
        <p:spPr bwMode="auto">
          <a:xfrm>
            <a:off x="6592888" y="4862513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3304" name="Text Box 81"/>
          <p:cNvSpPr txBox="1">
            <a:spLocks noChangeArrowheads="1"/>
          </p:cNvSpPr>
          <p:nvPr/>
        </p:nvSpPr>
        <p:spPr bwMode="auto">
          <a:xfrm>
            <a:off x="6350000" y="5221288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53305" name="Text Box 82"/>
          <p:cNvSpPr txBox="1">
            <a:spLocks noChangeArrowheads="1"/>
          </p:cNvSpPr>
          <p:nvPr/>
        </p:nvSpPr>
        <p:spPr bwMode="auto">
          <a:xfrm>
            <a:off x="6527800" y="5014913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3306" name="Text Box 83"/>
          <p:cNvSpPr txBox="1">
            <a:spLocks noChangeArrowheads="1"/>
          </p:cNvSpPr>
          <p:nvPr/>
        </p:nvSpPr>
        <p:spPr bwMode="auto">
          <a:xfrm>
            <a:off x="6848475" y="5573713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53307" name="Text Box 84"/>
          <p:cNvSpPr txBox="1">
            <a:spLocks noChangeArrowheads="1"/>
          </p:cNvSpPr>
          <p:nvPr/>
        </p:nvSpPr>
        <p:spPr bwMode="auto">
          <a:xfrm>
            <a:off x="6423025" y="5411788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3308" name="Text Box 85"/>
          <p:cNvSpPr txBox="1">
            <a:spLocks noChangeArrowheads="1"/>
          </p:cNvSpPr>
          <p:nvPr/>
        </p:nvSpPr>
        <p:spPr bwMode="auto">
          <a:xfrm>
            <a:off x="6715125" y="5183188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53309" name="Text Box 86"/>
          <p:cNvSpPr txBox="1">
            <a:spLocks noChangeArrowheads="1"/>
          </p:cNvSpPr>
          <p:nvPr/>
        </p:nvSpPr>
        <p:spPr bwMode="auto">
          <a:xfrm>
            <a:off x="6796088" y="5380038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3310" name="Text Box 87"/>
          <p:cNvSpPr txBox="1">
            <a:spLocks noChangeArrowheads="1"/>
          </p:cNvSpPr>
          <p:nvPr/>
        </p:nvSpPr>
        <p:spPr bwMode="auto">
          <a:xfrm>
            <a:off x="7685088" y="4843463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3311" name="Text Box 88"/>
          <p:cNvSpPr txBox="1">
            <a:spLocks noChangeArrowheads="1"/>
          </p:cNvSpPr>
          <p:nvPr/>
        </p:nvSpPr>
        <p:spPr bwMode="auto">
          <a:xfrm>
            <a:off x="7561263" y="5592763"/>
            <a:ext cx="430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53312" name="Text Box 89"/>
          <p:cNvSpPr txBox="1">
            <a:spLocks noChangeArrowheads="1"/>
          </p:cNvSpPr>
          <p:nvPr/>
        </p:nvSpPr>
        <p:spPr bwMode="auto">
          <a:xfrm>
            <a:off x="7929563" y="5586413"/>
            <a:ext cx="363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3313" name="Text Box 90"/>
          <p:cNvSpPr txBox="1">
            <a:spLocks noChangeArrowheads="1"/>
          </p:cNvSpPr>
          <p:nvPr/>
        </p:nvSpPr>
        <p:spPr bwMode="auto">
          <a:xfrm>
            <a:off x="7453313" y="5391150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3314" name="Text Box 91"/>
          <p:cNvSpPr txBox="1">
            <a:spLocks noChangeArrowheads="1"/>
          </p:cNvSpPr>
          <p:nvPr/>
        </p:nvSpPr>
        <p:spPr bwMode="auto">
          <a:xfrm>
            <a:off x="7659688" y="5083175"/>
            <a:ext cx="430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53315" name="Text Box 92"/>
          <p:cNvSpPr txBox="1">
            <a:spLocks noChangeArrowheads="1"/>
          </p:cNvSpPr>
          <p:nvPr/>
        </p:nvSpPr>
        <p:spPr bwMode="auto">
          <a:xfrm>
            <a:off x="7940675" y="5197475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3316" name="Text Box 93"/>
          <p:cNvSpPr txBox="1">
            <a:spLocks noChangeArrowheads="1"/>
          </p:cNvSpPr>
          <p:nvPr/>
        </p:nvSpPr>
        <p:spPr bwMode="auto">
          <a:xfrm>
            <a:off x="7777163" y="5348288"/>
            <a:ext cx="363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3317" name="Text Box 94"/>
          <p:cNvSpPr txBox="1">
            <a:spLocks noChangeArrowheads="1"/>
          </p:cNvSpPr>
          <p:nvPr/>
        </p:nvSpPr>
        <p:spPr bwMode="auto">
          <a:xfrm>
            <a:off x="3983038" y="3097213"/>
            <a:ext cx="111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0.03168 C 0.0033 0.00023 -0.00642 -0.03122 -0.01094 -0.05366 C -0.01545 -0.07609 -0.01684 -0.09089 -0.01354 -0.10338 C -0.01024 -0.11587 -0.0059 -0.12142 0.0092 -0.12813 C 0.02431 -0.13483 0.05729 -0.14663 0.07709 -0.14408 C 0.09688 -0.14154 0.11528 -0.12512 0.12778 -0.11217 C 0.14028 -0.09922 0.14809 -0.07355 0.15174 -0.06591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199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997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997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997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97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97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997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997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997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997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997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97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97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97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97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997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997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99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97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99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99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99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99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99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9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9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9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9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997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997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97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97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99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99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97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97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997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997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99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99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997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997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997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997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997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997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997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997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-0.03076 C 0.00364 -0.06105 0.00243 -0.09112 0.00243 -0.10892 C 0.00243 -0.12673 0.00173 -0.12673 0.00503 -0.13737 C 0.00833 -0.14801 0.01527 -0.1635 0.02239 -0.17299 C 0.02951 -0.18247 0.03854 -0.18848 0.04774 -0.19426 " pathEditMode="relative" ptsTypes="aaaaA">
                                      <p:cBhvr>
                                        <p:cTn id="93" dur="2000" fill="hold"/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2 -0.05042 -0.0184 -0.1006 -0.02136 -0.13136 C -0.02431 -0.16212 -0.01892 -0.17137 -0.01736 -0.18479 C -0.0158 -0.1982 -0.01302 -0.20676 -0.01198 -0.21138 " pathEditMode="relative" ptsTypes="aaaA">
                                      <p:cBhvr>
                                        <p:cTn id="97" dur="2000" fill="hold"/>
                                        <p:tgtEl>
                                          <p:spTgt spid="199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42 -0.0222 -0.02066 -0.04417 -0.02396 -0.06406 C -0.02726 -0.08395 -0.0217 -0.10638 -0.01997 -0.1191 C -0.01823 -0.13182 -0.00695 -0.12974 -0.01337 -0.14038 C -0.01979 -0.15102 -0.03924 -0.16697 -0.05868 -0.18293 " pathEditMode="relative" ptsTypes="aaaaA">
                                      <p:cBhvr>
                                        <p:cTn id="101" dur="2000" fill="hold"/>
                                        <p:tgtEl>
                                          <p:spTgt spid="199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5" grpId="0"/>
      <p:bldP spid="199719" grpId="0"/>
      <p:bldP spid="199724" grpId="0"/>
      <p:bldP spid="199725" grpId="0"/>
      <p:bldP spid="199726" grpId="0"/>
      <p:bldP spid="199727" grpId="0"/>
      <p:bldP spid="199728" grpId="0"/>
      <p:bldP spid="199729" grpId="0"/>
      <p:bldP spid="199730" grpId="0"/>
      <p:bldP spid="199731" grpId="0"/>
      <p:bldP spid="199732" grpId="0"/>
      <p:bldP spid="199732" grpId="1"/>
      <p:bldP spid="199733" grpId="0"/>
      <p:bldP spid="199734" grpId="0"/>
      <p:bldP spid="199735" grpId="0"/>
      <p:bldP spid="199736" grpId="0"/>
      <p:bldP spid="199737" grpId="0"/>
      <p:bldP spid="199737" grpId="1"/>
      <p:bldP spid="199738" grpId="0"/>
      <p:bldP spid="199739" grpId="0"/>
      <p:bldP spid="199740" grpId="0"/>
      <p:bldP spid="199741" grpId="0"/>
      <p:bldP spid="199742" grpId="0"/>
      <p:bldP spid="199743" grpId="0"/>
      <p:bldP spid="199744" grpId="0"/>
      <p:bldP spid="199745" grpId="0"/>
      <p:bldP spid="199746" grpId="0"/>
      <p:bldP spid="199747" grpId="0"/>
      <p:bldP spid="199748" grpId="0"/>
      <p:bldP spid="199748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11BB80E-1B90-4964-9E75-9FBACB96C839}" type="slidenum">
              <a:rPr lang="en-US" altLang="en-US" sz="1200">
                <a:latin typeface="Helvetica" charset="0"/>
              </a:rPr>
              <a:pPr eaLnBrk="1" hangingPunct="1"/>
              <a:t>36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Inference Problem</a:t>
            </a:r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604838" y="4802188"/>
            <a:ext cx="3305175" cy="1509712"/>
            <a:chOff x="381" y="3025"/>
            <a:chExt cx="2082" cy="951"/>
          </a:xfrm>
        </p:grpSpPr>
        <p:grpSp>
          <p:nvGrpSpPr>
            <p:cNvPr id="54359" name="Group 4"/>
            <p:cNvGrpSpPr>
              <a:grpSpLocks/>
            </p:cNvGrpSpPr>
            <p:nvPr/>
          </p:nvGrpSpPr>
          <p:grpSpPr bwMode="auto">
            <a:xfrm>
              <a:off x="381" y="3025"/>
              <a:ext cx="2082" cy="720"/>
              <a:chOff x="657" y="2281"/>
              <a:chExt cx="1697" cy="505"/>
            </a:xfrm>
          </p:grpSpPr>
          <p:grpSp>
            <p:nvGrpSpPr>
              <p:cNvPr id="54361" name="Group 5"/>
              <p:cNvGrpSpPr>
                <a:grpSpLocks/>
              </p:cNvGrpSpPr>
              <p:nvPr/>
            </p:nvGrpSpPr>
            <p:grpSpPr bwMode="auto">
              <a:xfrm>
                <a:off x="657" y="2288"/>
                <a:ext cx="568" cy="498"/>
                <a:chOff x="3852" y="2120"/>
                <a:chExt cx="1098" cy="1242"/>
              </a:xfrm>
            </p:grpSpPr>
            <p:sp>
              <p:nvSpPr>
                <p:cNvPr id="54370" name="Freeform 6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371" name="Freeform 7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37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4362" name="Group 9"/>
              <p:cNvGrpSpPr>
                <a:grpSpLocks/>
              </p:cNvGrpSpPr>
              <p:nvPr/>
            </p:nvGrpSpPr>
            <p:grpSpPr bwMode="auto">
              <a:xfrm>
                <a:off x="1221" y="2285"/>
                <a:ext cx="568" cy="498"/>
                <a:chOff x="3852" y="2120"/>
                <a:chExt cx="1098" cy="1242"/>
              </a:xfrm>
            </p:grpSpPr>
            <p:sp>
              <p:nvSpPr>
                <p:cNvPr id="54367" name="Freeform 10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368" name="Freeform 11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36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4363" name="Group 13"/>
              <p:cNvGrpSpPr>
                <a:grpSpLocks/>
              </p:cNvGrpSpPr>
              <p:nvPr/>
            </p:nvGrpSpPr>
            <p:grpSpPr bwMode="auto">
              <a:xfrm>
                <a:off x="1786" y="2281"/>
                <a:ext cx="568" cy="498"/>
                <a:chOff x="3852" y="2120"/>
                <a:chExt cx="1098" cy="1242"/>
              </a:xfrm>
            </p:grpSpPr>
            <p:sp>
              <p:nvSpPr>
                <p:cNvPr id="54364" name="Freeform 14"/>
                <p:cNvSpPr>
                  <a:spLocks/>
                </p:cNvSpPr>
                <p:nvPr/>
              </p:nvSpPr>
              <p:spPr bwMode="auto">
                <a:xfrm>
                  <a:off x="3852" y="2127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365" name="Freeform 15"/>
                <p:cNvSpPr>
                  <a:spLocks/>
                </p:cNvSpPr>
                <p:nvPr/>
              </p:nvSpPr>
              <p:spPr bwMode="auto">
                <a:xfrm flipH="1">
                  <a:off x="4401" y="2123"/>
                  <a:ext cx="549" cy="1235"/>
                </a:xfrm>
                <a:custGeom>
                  <a:avLst/>
                  <a:gdLst>
                    <a:gd name="T0" fmla="*/ 157 w 549"/>
                    <a:gd name="T1" fmla="*/ 0 h 1235"/>
                    <a:gd name="T2" fmla="*/ 295 w 549"/>
                    <a:gd name="T3" fmla="*/ 108 h 1235"/>
                    <a:gd name="T4" fmla="*/ 318 w 549"/>
                    <a:gd name="T5" fmla="*/ 254 h 1235"/>
                    <a:gd name="T6" fmla="*/ 249 w 549"/>
                    <a:gd name="T7" fmla="*/ 377 h 1235"/>
                    <a:gd name="T8" fmla="*/ 88 w 549"/>
                    <a:gd name="T9" fmla="*/ 500 h 1235"/>
                    <a:gd name="T10" fmla="*/ 19 w 549"/>
                    <a:gd name="T11" fmla="*/ 661 h 1235"/>
                    <a:gd name="T12" fmla="*/ 19 w 549"/>
                    <a:gd name="T13" fmla="*/ 861 h 1235"/>
                    <a:gd name="T14" fmla="*/ 134 w 549"/>
                    <a:gd name="T15" fmla="*/ 1053 h 1235"/>
                    <a:gd name="T16" fmla="*/ 241 w 549"/>
                    <a:gd name="T17" fmla="*/ 1206 h 1235"/>
                    <a:gd name="T18" fmla="*/ 549 w 549"/>
                    <a:gd name="T19" fmla="*/ 1229 h 12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49"/>
                    <a:gd name="T31" fmla="*/ 0 h 1235"/>
                    <a:gd name="T32" fmla="*/ 549 w 549"/>
                    <a:gd name="T33" fmla="*/ 1235 h 12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49" h="1235">
                      <a:moveTo>
                        <a:pt x="157" y="0"/>
                      </a:moveTo>
                      <a:cubicBezTo>
                        <a:pt x="212" y="33"/>
                        <a:pt x="268" y="66"/>
                        <a:pt x="295" y="108"/>
                      </a:cubicBezTo>
                      <a:cubicBezTo>
                        <a:pt x="322" y="150"/>
                        <a:pt x="326" y="209"/>
                        <a:pt x="318" y="254"/>
                      </a:cubicBezTo>
                      <a:cubicBezTo>
                        <a:pt x="310" y="299"/>
                        <a:pt x="287" y="336"/>
                        <a:pt x="249" y="377"/>
                      </a:cubicBezTo>
                      <a:cubicBezTo>
                        <a:pt x="211" y="418"/>
                        <a:pt x="126" y="453"/>
                        <a:pt x="88" y="500"/>
                      </a:cubicBezTo>
                      <a:cubicBezTo>
                        <a:pt x="50" y="547"/>
                        <a:pt x="30" y="601"/>
                        <a:pt x="19" y="661"/>
                      </a:cubicBezTo>
                      <a:cubicBezTo>
                        <a:pt x="8" y="721"/>
                        <a:pt x="0" y="796"/>
                        <a:pt x="19" y="861"/>
                      </a:cubicBezTo>
                      <a:cubicBezTo>
                        <a:pt x="38" y="926"/>
                        <a:pt x="97" y="996"/>
                        <a:pt x="134" y="1053"/>
                      </a:cubicBezTo>
                      <a:cubicBezTo>
                        <a:pt x="171" y="1110"/>
                        <a:pt x="172" y="1177"/>
                        <a:pt x="241" y="1206"/>
                      </a:cubicBezTo>
                      <a:cubicBezTo>
                        <a:pt x="310" y="1235"/>
                        <a:pt x="498" y="1227"/>
                        <a:pt x="549" y="1229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36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025" y="2120"/>
                  <a:ext cx="760" cy="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4360" name="Text Box 17"/>
            <p:cNvSpPr txBox="1">
              <a:spLocks noChangeArrowheads="1"/>
            </p:cNvSpPr>
            <p:nvPr/>
          </p:nvSpPr>
          <p:spPr bwMode="auto">
            <a:xfrm>
              <a:off x="504" y="3726"/>
              <a:ext cx="19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en-US"/>
                <a:t>Size          Color        Shape </a:t>
              </a:r>
            </a:p>
          </p:txBody>
        </p:sp>
      </p:grpSp>
      <p:grpSp>
        <p:nvGrpSpPr>
          <p:cNvPr id="54277" name="Group 18"/>
          <p:cNvGrpSpPr>
            <a:grpSpLocks/>
          </p:cNvGrpSpPr>
          <p:nvPr/>
        </p:nvGrpSpPr>
        <p:grpSpPr bwMode="auto">
          <a:xfrm>
            <a:off x="5183188" y="4813300"/>
            <a:ext cx="1106487" cy="1127125"/>
            <a:chOff x="3852" y="2120"/>
            <a:chExt cx="1098" cy="1242"/>
          </a:xfrm>
        </p:grpSpPr>
        <p:sp>
          <p:nvSpPr>
            <p:cNvPr id="54356" name="Freeform 19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57" name="Freeform 20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58" name="Line 21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4278" name="Group 22"/>
          <p:cNvGrpSpPr>
            <a:grpSpLocks/>
          </p:cNvGrpSpPr>
          <p:nvPr/>
        </p:nvGrpSpPr>
        <p:grpSpPr bwMode="auto">
          <a:xfrm>
            <a:off x="6281738" y="4806950"/>
            <a:ext cx="1106487" cy="1127125"/>
            <a:chOff x="3852" y="2120"/>
            <a:chExt cx="1098" cy="1242"/>
          </a:xfrm>
        </p:grpSpPr>
        <p:sp>
          <p:nvSpPr>
            <p:cNvPr id="54353" name="Freeform 23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54" name="Freeform 24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55" name="Line 25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4279" name="Group 26"/>
          <p:cNvGrpSpPr>
            <a:grpSpLocks/>
          </p:cNvGrpSpPr>
          <p:nvPr/>
        </p:nvGrpSpPr>
        <p:grpSpPr bwMode="auto">
          <a:xfrm>
            <a:off x="7381875" y="4797425"/>
            <a:ext cx="1106488" cy="1127125"/>
            <a:chOff x="3852" y="2120"/>
            <a:chExt cx="1098" cy="1242"/>
          </a:xfrm>
        </p:grpSpPr>
        <p:sp>
          <p:nvSpPr>
            <p:cNvPr id="54350" name="Freeform 27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51" name="Freeform 28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52" name="Line 29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4280" name="Text Box 30"/>
          <p:cNvSpPr txBox="1">
            <a:spLocks noChangeArrowheads="1"/>
          </p:cNvSpPr>
          <p:nvPr/>
        </p:nvSpPr>
        <p:spPr bwMode="auto">
          <a:xfrm>
            <a:off x="5378450" y="5910263"/>
            <a:ext cx="302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/>
              <a:t>Size          Color        Shape </a:t>
            </a:r>
          </a:p>
        </p:txBody>
      </p:sp>
      <p:grpSp>
        <p:nvGrpSpPr>
          <p:cNvPr id="54281" name="Group 31"/>
          <p:cNvGrpSpPr>
            <a:grpSpLocks/>
          </p:cNvGrpSpPr>
          <p:nvPr/>
        </p:nvGrpSpPr>
        <p:grpSpPr bwMode="auto">
          <a:xfrm>
            <a:off x="4019550" y="3100388"/>
            <a:ext cx="1106488" cy="1127125"/>
            <a:chOff x="3852" y="2120"/>
            <a:chExt cx="1098" cy="1242"/>
          </a:xfrm>
        </p:grpSpPr>
        <p:sp>
          <p:nvSpPr>
            <p:cNvPr id="54347" name="Freeform 32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48" name="Freeform 33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49" name="Line 34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54282" name="Text Box 35"/>
          <p:cNvSpPr txBox="1">
            <a:spLocks noChangeArrowheads="1"/>
          </p:cNvSpPr>
          <p:nvPr/>
        </p:nvSpPr>
        <p:spPr bwMode="auto">
          <a:xfrm>
            <a:off x="1477963" y="6243638"/>
            <a:ext cx="119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Positive</a:t>
            </a:r>
          </a:p>
        </p:txBody>
      </p:sp>
      <p:sp>
        <p:nvSpPr>
          <p:cNvPr id="54283" name="Text Box 36"/>
          <p:cNvSpPr txBox="1">
            <a:spLocks noChangeArrowheads="1"/>
          </p:cNvSpPr>
          <p:nvPr/>
        </p:nvSpPr>
        <p:spPr bwMode="auto">
          <a:xfrm>
            <a:off x="6215063" y="622458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</a:rPr>
              <a:t>Negative</a:t>
            </a:r>
          </a:p>
        </p:txBody>
      </p:sp>
      <p:sp>
        <p:nvSpPr>
          <p:cNvPr id="54284" name="Text Box 37"/>
          <p:cNvSpPr txBox="1">
            <a:spLocks noChangeArrowheads="1"/>
          </p:cNvSpPr>
          <p:nvPr/>
        </p:nvSpPr>
        <p:spPr bwMode="auto">
          <a:xfrm>
            <a:off x="4132263" y="3403600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4285" name="Text Box 38"/>
          <p:cNvSpPr txBox="1">
            <a:spLocks noChangeArrowheads="1"/>
          </p:cNvSpPr>
          <p:nvPr/>
        </p:nvSpPr>
        <p:spPr bwMode="auto">
          <a:xfrm>
            <a:off x="4427538" y="3594100"/>
            <a:ext cx="474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neg</a:t>
            </a:r>
          </a:p>
        </p:txBody>
      </p:sp>
      <p:sp>
        <p:nvSpPr>
          <p:cNvPr id="54286" name="Text Box 39"/>
          <p:cNvSpPr txBox="1">
            <a:spLocks noChangeArrowheads="1"/>
          </p:cNvSpPr>
          <p:nvPr/>
        </p:nvSpPr>
        <p:spPr bwMode="auto">
          <a:xfrm>
            <a:off x="4513263" y="343058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4287" name="Text Box 40"/>
          <p:cNvSpPr txBox="1">
            <a:spLocks noChangeArrowheads="1"/>
          </p:cNvSpPr>
          <p:nvPr/>
        </p:nvSpPr>
        <p:spPr bwMode="auto">
          <a:xfrm>
            <a:off x="4057650" y="362108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4288" name="Text Box 41"/>
          <p:cNvSpPr txBox="1">
            <a:spLocks noChangeArrowheads="1"/>
          </p:cNvSpPr>
          <p:nvPr/>
        </p:nvSpPr>
        <p:spPr bwMode="auto">
          <a:xfrm>
            <a:off x="4210050" y="3773488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pos</a:t>
            </a:r>
          </a:p>
        </p:txBody>
      </p:sp>
      <p:sp>
        <p:nvSpPr>
          <p:cNvPr id="54289" name="Text Box 42"/>
          <p:cNvSpPr txBox="1">
            <a:spLocks noChangeArrowheads="1"/>
          </p:cNvSpPr>
          <p:nvPr/>
        </p:nvSpPr>
        <p:spPr bwMode="auto">
          <a:xfrm>
            <a:off x="4556125" y="3770313"/>
            <a:ext cx="47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neg</a:t>
            </a:r>
          </a:p>
        </p:txBody>
      </p:sp>
      <p:sp>
        <p:nvSpPr>
          <p:cNvPr id="54290" name="Text Box 43"/>
          <p:cNvSpPr txBox="1">
            <a:spLocks noChangeArrowheads="1"/>
          </p:cNvSpPr>
          <p:nvPr/>
        </p:nvSpPr>
        <p:spPr bwMode="auto">
          <a:xfrm>
            <a:off x="4318000" y="3263900"/>
            <a:ext cx="47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neg</a:t>
            </a:r>
          </a:p>
        </p:txBody>
      </p:sp>
      <p:sp>
        <p:nvSpPr>
          <p:cNvPr id="54291" name="Text Box 44"/>
          <p:cNvSpPr txBox="1">
            <a:spLocks noChangeArrowheads="1"/>
          </p:cNvSpPr>
          <p:nvPr/>
        </p:nvSpPr>
        <p:spPr bwMode="auto">
          <a:xfrm>
            <a:off x="800100" y="5583238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4292" name="Text Box 45"/>
          <p:cNvSpPr txBox="1">
            <a:spLocks noChangeArrowheads="1"/>
          </p:cNvSpPr>
          <p:nvPr/>
        </p:nvSpPr>
        <p:spPr bwMode="auto">
          <a:xfrm>
            <a:off x="641350" y="527208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54293" name="Text Box 46"/>
          <p:cNvSpPr txBox="1">
            <a:spLocks noChangeArrowheads="1"/>
          </p:cNvSpPr>
          <p:nvPr/>
        </p:nvSpPr>
        <p:spPr bwMode="auto">
          <a:xfrm>
            <a:off x="754063" y="5400675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4294" name="Text Box 47"/>
          <p:cNvSpPr txBox="1">
            <a:spLocks noChangeArrowheads="1"/>
          </p:cNvSpPr>
          <p:nvPr/>
        </p:nvSpPr>
        <p:spPr bwMode="auto">
          <a:xfrm>
            <a:off x="1138238" y="5175250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4295" name="Text Box 48"/>
          <p:cNvSpPr txBox="1">
            <a:spLocks noChangeArrowheads="1"/>
          </p:cNvSpPr>
          <p:nvPr/>
        </p:nvSpPr>
        <p:spPr bwMode="auto">
          <a:xfrm>
            <a:off x="1087438" y="5570538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54296" name="Text Box 49"/>
          <p:cNvSpPr txBox="1">
            <a:spLocks noChangeArrowheads="1"/>
          </p:cNvSpPr>
          <p:nvPr/>
        </p:nvSpPr>
        <p:spPr bwMode="auto">
          <a:xfrm>
            <a:off x="1235075" y="5405438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4297" name="Text Box 50"/>
          <p:cNvSpPr txBox="1">
            <a:spLocks noChangeArrowheads="1"/>
          </p:cNvSpPr>
          <p:nvPr/>
        </p:nvSpPr>
        <p:spPr bwMode="auto">
          <a:xfrm>
            <a:off x="750888" y="5106988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4298" name="Text Box 51"/>
          <p:cNvSpPr txBox="1">
            <a:spLocks noChangeArrowheads="1"/>
          </p:cNvSpPr>
          <p:nvPr/>
        </p:nvSpPr>
        <p:spPr bwMode="auto">
          <a:xfrm>
            <a:off x="922338" y="4954588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54299" name="Text Box 52"/>
          <p:cNvSpPr txBox="1">
            <a:spLocks noChangeArrowheads="1"/>
          </p:cNvSpPr>
          <p:nvPr/>
        </p:nvSpPr>
        <p:spPr bwMode="auto">
          <a:xfrm>
            <a:off x="966788" y="5395913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4300" name="Text Box 53"/>
          <p:cNvSpPr txBox="1">
            <a:spLocks noChangeArrowheads="1"/>
          </p:cNvSpPr>
          <p:nvPr/>
        </p:nvSpPr>
        <p:spPr bwMode="auto">
          <a:xfrm>
            <a:off x="2028825" y="4870450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4301" name="Text Box 54"/>
          <p:cNvSpPr txBox="1">
            <a:spLocks noChangeArrowheads="1"/>
          </p:cNvSpPr>
          <p:nvPr/>
        </p:nvSpPr>
        <p:spPr bwMode="auto">
          <a:xfrm>
            <a:off x="2327275" y="522922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4302" name="Text Box 55"/>
          <p:cNvSpPr txBox="1">
            <a:spLocks noChangeArrowheads="1"/>
          </p:cNvSpPr>
          <p:nvPr/>
        </p:nvSpPr>
        <p:spPr bwMode="auto">
          <a:xfrm>
            <a:off x="1712913" y="526097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4303" name="Text Box 56"/>
          <p:cNvSpPr txBox="1">
            <a:spLocks noChangeArrowheads="1"/>
          </p:cNvSpPr>
          <p:nvPr/>
        </p:nvSpPr>
        <p:spPr bwMode="auto">
          <a:xfrm>
            <a:off x="1782763" y="5511800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4304" name="Text Box 57"/>
          <p:cNvSpPr txBox="1">
            <a:spLocks noChangeArrowheads="1"/>
          </p:cNvSpPr>
          <p:nvPr/>
        </p:nvSpPr>
        <p:spPr bwMode="auto">
          <a:xfrm>
            <a:off x="2095500" y="561657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4305" name="Text Box 58"/>
          <p:cNvSpPr txBox="1">
            <a:spLocks noChangeArrowheads="1"/>
          </p:cNvSpPr>
          <p:nvPr/>
        </p:nvSpPr>
        <p:spPr bwMode="auto">
          <a:xfrm>
            <a:off x="1947863" y="5076825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4306" name="Text Box 59"/>
          <p:cNvSpPr txBox="1">
            <a:spLocks noChangeArrowheads="1"/>
          </p:cNvSpPr>
          <p:nvPr/>
        </p:nvSpPr>
        <p:spPr bwMode="auto">
          <a:xfrm>
            <a:off x="2209800" y="544988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4307" name="Text Box 60"/>
          <p:cNvSpPr txBox="1">
            <a:spLocks noChangeArrowheads="1"/>
          </p:cNvSpPr>
          <p:nvPr/>
        </p:nvSpPr>
        <p:spPr bwMode="auto">
          <a:xfrm>
            <a:off x="1998663" y="5248275"/>
            <a:ext cx="452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54308" name="Text Box 61"/>
          <p:cNvSpPr txBox="1">
            <a:spLocks noChangeArrowheads="1"/>
          </p:cNvSpPr>
          <p:nvPr/>
        </p:nvSpPr>
        <p:spPr bwMode="auto">
          <a:xfrm>
            <a:off x="2987675" y="5570538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09" name="Text Box 62"/>
          <p:cNvSpPr txBox="1">
            <a:spLocks noChangeArrowheads="1"/>
          </p:cNvSpPr>
          <p:nvPr/>
        </p:nvSpPr>
        <p:spPr bwMode="auto">
          <a:xfrm>
            <a:off x="2847975" y="5332413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10" name="Text Box 63"/>
          <p:cNvSpPr txBox="1">
            <a:spLocks noChangeArrowheads="1"/>
          </p:cNvSpPr>
          <p:nvPr/>
        </p:nvSpPr>
        <p:spPr bwMode="auto">
          <a:xfrm>
            <a:off x="3122613" y="4838700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11" name="Text Box 64"/>
          <p:cNvSpPr txBox="1">
            <a:spLocks noChangeArrowheads="1"/>
          </p:cNvSpPr>
          <p:nvPr/>
        </p:nvSpPr>
        <p:spPr bwMode="auto">
          <a:xfrm>
            <a:off x="3373438" y="5199063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12" name="Text Box 65"/>
          <p:cNvSpPr txBox="1">
            <a:spLocks noChangeArrowheads="1"/>
          </p:cNvSpPr>
          <p:nvPr/>
        </p:nvSpPr>
        <p:spPr bwMode="auto">
          <a:xfrm>
            <a:off x="3394075" y="5497513"/>
            <a:ext cx="430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54313" name="Text Box 66"/>
          <p:cNvSpPr txBox="1">
            <a:spLocks noChangeArrowheads="1"/>
          </p:cNvSpPr>
          <p:nvPr/>
        </p:nvSpPr>
        <p:spPr bwMode="auto">
          <a:xfrm>
            <a:off x="2946400" y="5114925"/>
            <a:ext cx="363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4314" name="Text Box 67"/>
          <p:cNvSpPr txBox="1">
            <a:spLocks noChangeArrowheads="1"/>
          </p:cNvSpPr>
          <p:nvPr/>
        </p:nvSpPr>
        <p:spPr bwMode="auto">
          <a:xfrm>
            <a:off x="3244850" y="5035550"/>
            <a:ext cx="363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4315" name="Text Box 68"/>
          <p:cNvSpPr txBox="1">
            <a:spLocks noChangeArrowheads="1"/>
          </p:cNvSpPr>
          <p:nvPr/>
        </p:nvSpPr>
        <p:spPr bwMode="auto">
          <a:xfrm>
            <a:off x="3232150" y="5351463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16" name="Text Box 69"/>
          <p:cNvSpPr txBox="1">
            <a:spLocks noChangeArrowheads="1"/>
          </p:cNvSpPr>
          <p:nvPr/>
        </p:nvSpPr>
        <p:spPr bwMode="auto">
          <a:xfrm>
            <a:off x="8056563" y="5380038"/>
            <a:ext cx="430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54317" name="Text Box 70"/>
          <p:cNvSpPr txBox="1">
            <a:spLocks noChangeArrowheads="1"/>
          </p:cNvSpPr>
          <p:nvPr/>
        </p:nvSpPr>
        <p:spPr bwMode="auto">
          <a:xfrm>
            <a:off x="7435850" y="5189538"/>
            <a:ext cx="363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4318" name="Text Box 71"/>
          <p:cNvSpPr txBox="1">
            <a:spLocks noChangeArrowheads="1"/>
          </p:cNvSpPr>
          <p:nvPr/>
        </p:nvSpPr>
        <p:spPr bwMode="auto">
          <a:xfrm>
            <a:off x="5376863" y="5575300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4319" name="Text Box 72"/>
          <p:cNvSpPr txBox="1">
            <a:spLocks noChangeArrowheads="1"/>
          </p:cNvSpPr>
          <p:nvPr/>
        </p:nvSpPr>
        <p:spPr bwMode="auto">
          <a:xfrm>
            <a:off x="5491163" y="4832350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4320" name="Text Box 73"/>
          <p:cNvSpPr txBox="1">
            <a:spLocks noChangeArrowheads="1"/>
          </p:cNvSpPr>
          <p:nvPr/>
        </p:nvSpPr>
        <p:spPr bwMode="auto">
          <a:xfrm>
            <a:off x="5207000" y="5240338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54321" name="Text Box 74"/>
          <p:cNvSpPr txBox="1">
            <a:spLocks noChangeArrowheads="1"/>
          </p:cNvSpPr>
          <p:nvPr/>
        </p:nvSpPr>
        <p:spPr bwMode="auto">
          <a:xfrm>
            <a:off x="5486400" y="5064125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4322" name="Text Box 75"/>
          <p:cNvSpPr txBox="1">
            <a:spLocks noChangeArrowheads="1"/>
          </p:cNvSpPr>
          <p:nvPr/>
        </p:nvSpPr>
        <p:spPr bwMode="auto">
          <a:xfrm>
            <a:off x="5686425" y="5380038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4323" name="Text Box 76"/>
          <p:cNvSpPr txBox="1">
            <a:spLocks noChangeArrowheads="1"/>
          </p:cNvSpPr>
          <p:nvPr/>
        </p:nvSpPr>
        <p:spPr bwMode="auto">
          <a:xfrm>
            <a:off x="5718175" y="5165725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med</a:t>
            </a:r>
          </a:p>
        </p:txBody>
      </p:sp>
      <p:sp>
        <p:nvSpPr>
          <p:cNvPr id="54324" name="Text Box 77"/>
          <p:cNvSpPr txBox="1">
            <a:spLocks noChangeArrowheads="1"/>
          </p:cNvSpPr>
          <p:nvPr/>
        </p:nvSpPr>
        <p:spPr bwMode="auto">
          <a:xfrm>
            <a:off x="5838825" y="5532438"/>
            <a:ext cx="33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lg</a:t>
            </a:r>
          </a:p>
        </p:txBody>
      </p:sp>
      <p:sp>
        <p:nvSpPr>
          <p:cNvPr id="54325" name="Text Box 78"/>
          <p:cNvSpPr txBox="1">
            <a:spLocks noChangeArrowheads="1"/>
          </p:cNvSpPr>
          <p:nvPr/>
        </p:nvSpPr>
        <p:spPr bwMode="auto">
          <a:xfrm>
            <a:off x="5334000" y="5434013"/>
            <a:ext cx="419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sm</a:t>
            </a:r>
          </a:p>
        </p:txBody>
      </p:sp>
      <p:sp>
        <p:nvSpPr>
          <p:cNvPr id="54326" name="Text Box 79"/>
          <p:cNvSpPr txBox="1">
            <a:spLocks noChangeArrowheads="1"/>
          </p:cNvSpPr>
          <p:nvPr/>
        </p:nvSpPr>
        <p:spPr bwMode="auto">
          <a:xfrm>
            <a:off x="6430963" y="5611813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4327" name="Text Box 80"/>
          <p:cNvSpPr txBox="1">
            <a:spLocks noChangeArrowheads="1"/>
          </p:cNvSpPr>
          <p:nvPr/>
        </p:nvSpPr>
        <p:spPr bwMode="auto">
          <a:xfrm>
            <a:off x="6592888" y="4862513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4328" name="Text Box 81"/>
          <p:cNvSpPr txBox="1">
            <a:spLocks noChangeArrowheads="1"/>
          </p:cNvSpPr>
          <p:nvPr/>
        </p:nvSpPr>
        <p:spPr bwMode="auto">
          <a:xfrm>
            <a:off x="6350000" y="5221288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54329" name="Text Box 82"/>
          <p:cNvSpPr txBox="1">
            <a:spLocks noChangeArrowheads="1"/>
          </p:cNvSpPr>
          <p:nvPr/>
        </p:nvSpPr>
        <p:spPr bwMode="auto">
          <a:xfrm>
            <a:off x="6527800" y="5014913"/>
            <a:ext cx="531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4330" name="Text Box 83"/>
          <p:cNvSpPr txBox="1">
            <a:spLocks noChangeArrowheads="1"/>
          </p:cNvSpPr>
          <p:nvPr/>
        </p:nvSpPr>
        <p:spPr bwMode="auto">
          <a:xfrm>
            <a:off x="6848475" y="5573713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54331" name="Text Box 84"/>
          <p:cNvSpPr txBox="1">
            <a:spLocks noChangeArrowheads="1"/>
          </p:cNvSpPr>
          <p:nvPr/>
        </p:nvSpPr>
        <p:spPr bwMode="auto">
          <a:xfrm>
            <a:off x="6423025" y="5411788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red</a:t>
            </a:r>
          </a:p>
        </p:txBody>
      </p:sp>
      <p:sp>
        <p:nvSpPr>
          <p:cNvPr id="54332" name="Text Box 85"/>
          <p:cNvSpPr txBox="1">
            <a:spLocks noChangeArrowheads="1"/>
          </p:cNvSpPr>
          <p:nvPr/>
        </p:nvSpPr>
        <p:spPr bwMode="auto">
          <a:xfrm>
            <a:off x="6715125" y="5183188"/>
            <a:ext cx="45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grn</a:t>
            </a:r>
          </a:p>
        </p:txBody>
      </p:sp>
      <p:sp>
        <p:nvSpPr>
          <p:cNvPr id="54333" name="Text Box 86"/>
          <p:cNvSpPr txBox="1">
            <a:spLocks noChangeArrowheads="1"/>
          </p:cNvSpPr>
          <p:nvPr/>
        </p:nvSpPr>
        <p:spPr bwMode="auto">
          <a:xfrm>
            <a:off x="6796088" y="5380038"/>
            <a:ext cx="531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blue</a:t>
            </a:r>
          </a:p>
        </p:txBody>
      </p:sp>
      <p:sp>
        <p:nvSpPr>
          <p:cNvPr id="54334" name="Text Box 87"/>
          <p:cNvSpPr txBox="1">
            <a:spLocks noChangeArrowheads="1"/>
          </p:cNvSpPr>
          <p:nvPr/>
        </p:nvSpPr>
        <p:spPr bwMode="auto">
          <a:xfrm>
            <a:off x="7685088" y="4843463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35" name="Text Box 88"/>
          <p:cNvSpPr txBox="1">
            <a:spLocks noChangeArrowheads="1"/>
          </p:cNvSpPr>
          <p:nvPr/>
        </p:nvSpPr>
        <p:spPr bwMode="auto">
          <a:xfrm>
            <a:off x="7561263" y="5592763"/>
            <a:ext cx="430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54336" name="Text Box 89"/>
          <p:cNvSpPr txBox="1">
            <a:spLocks noChangeArrowheads="1"/>
          </p:cNvSpPr>
          <p:nvPr/>
        </p:nvSpPr>
        <p:spPr bwMode="auto">
          <a:xfrm>
            <a:off x="7929563" y="5586413"/>
            <a:ext cx="363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4337" name="Text Box 90"/>
          <p:cNvSpPr txBox="1">
            <a:spLocks noChangeArrowheads="1"/>
          </p:cNvSpPr>
          <p:nvPr/>
        </p:nvSpPr>
        <p:spPr bwMode="auto">
          <a:xfrm>
            <a:off x="7453313" y="5391150"/>
            <a:ext cx="48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38" name="Text Box 91"/>
          <p:cNvSpPr txBox="1">
            <a:spLocks noChangeArrowheads="1"/>
          </p:cNvSpPr>
          <p:nvPr/>
        </p:nvSpPr>
        <p:spPr bwMode="auto">
          <a:xfrm>
            <a:off x="7659688" y="5083175"/>
            <a:ext cx="430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sqr</a:t>
            </a:r>
          </a:p>
        </p:txBody>
      </p:sp>
      <p:sp>
        <p:nvSpPr>
          <p:cNvPr id="54339" name="Text Box 92"/>
          <p:cNvSpPr txBox="1">
            <a:spLocks noChangeArrowheads="1"/>
          </p:cNvSpPr>
          <p:nvPr/>
        </p:nvSpPr>
        <p:spPr bwMode="auto">
          <a:xfrm>
            <a:off x="7940675" y="5197475"/>
            <a:ext cx="48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circ</a:t>
            </a:r>
          </a:p>
        </p:txBody>
      </p:sp>
      <p:sp>
        <p:nvSpPr>
          <p:cNvPr id="54340" name="Text Box 93"/>
          <p:cNvSpPr txBox="1">
            <a:spLocks noChangeArrowheads="1"/>
          </p:cNvSpPr>
          <p:nvPr/>
        </p:nvSpPr>
        <p:spPr bwMode="auto">
          <a:xfrm>
            <a:off x="7777163" y="5348288"/>
            <a:ext cx="363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600"/>
              <a:t>tri</a:t>
            </a:r>
          </a:p>
        </p:txBody>
      </p:sp>
      <p:sp>
        <p:nvSpPr>
          <p:cNvPr id="54341" name="Text Box 94"/>
          <p:cNvSpPr txBox="1">
            <a:spLocks noChangeArrowheads="1"/>
          </p:cNvSpPr>
          <p:nvPr/>
        </p:nvSpPr>
        <p:spPr bwMode="auto">
          <a:xfrm>
            <a:off x="4032250" y="4170363"/>
            <a:ext cx="1111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Category</a:t>
            </a:r>
          </a:p>
        </p:txBody>
      </p:sp>
      <p:sp>
        <p:nvSpPr>
          <p:cNvPr id="200799" name="Text Box 95"/>
          <p:cNvSpPr txBox="1">
            <a:spLocks noChangeArrowheads="1"/>
          </p:cNvSpPr>
          <p:nvPr/>
        </p:nvSpPr>
        <p:spPr bwMode="auto">
          <a:xfrm>
            <a:off x="3856038" y="2001838"/>
            <a:ext cx="1335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lg  red circ </a:t>
            </a:r>
          </a:p>
        </p:txBody>
      </p: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2682875" y="2206625"/>
            <a:ext cx="3638550" cy="1865313"/>
            <a:chOff x="1690" y="1390"/>
            <a:chExt cx="2292" cy="1175"/>
          </a:xfrm>
        </p:grpSpPr>
        <p:sp>
          <p:nvSpPr>
            <p:cNvPr id="54344" name="Line 97"/>
            <p:cNvSpPr>
              <a:spLocks noChangeShapeType="1"/>
            </p:cNvSpPr>
            <p:nvPr/>
          </p:nvSpPr>
          <p:spPr bwMode="auto">
            <a:xfrm flipV="1">
              <a:off x="1690" y="1582"/>
              <a:ext cx="783" cy="98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45" name="Line 98"/>
            <p:cNvSpPr>
              <a:spLocks noChangeShapeType="1"/>
            </p:cNvSpPr>
            <p:nvPr/>
          </p:nvSpPr>
          <p:spPr bwMode="auto">
            <a:xfrm flipH="1" flipV="1">
              <a:off x="3199" y="1539"/>
              <a:ext cx="783" cy="983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4346" name="Text Box 99"/>
            <p:cNvSpPr txBox="1">
              <a:spLocks noChangeArrowheads="1"/>
            </p:cNvSpPr>
            <p:nvPr/>
          </p:nvSpPr>
          <p:spPr bwMode="auto">
            <a:xfrm>
              <a:off x="2449" y="1390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/>
                <a:t>??     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C5CB060-163F-4609-A9C5-FF75FCECAA08}" type="slidenum">
              <a:rPr lang="en-US" altLang="en-US" sz="1200">
                <a:latin typeface="Helvetica" charset="0"/>
              </a:rPr>
              <a:pPr eaLnBrk="1" hangingPunct="1"/>
              <a:t>37</a:t>
            </a:fld>
            <a:endParaRPr lang="en-US" altLang="en-US" sz="12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Bayesian Categorization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If we assume features of an instance are independent </a:t>
            </a:r>
            <a:r>
              <a:rPr lang="en-US" altLang="en-US" sz="2400" b="1"/>
              <a:t>given the category</a:t>
            </a:r>
            <a:r>
              <a:rPr lang="en-US" altLang="en-US" sz="2400"/>
              <a:t> (</a:t>
            </a:r>
            <a:r>
              <a:rPr lang="en-US" altLang="en-US" sz="2400" b="1" i="1">
                <a:solidFill>
                  <a:srgbClr val="FF0000"/>
                </a:solidFill>
              </a:rPr>
              <a:t>conditionally independent</a:t>
            </a:r>
            <a:r>
              <a:rPr lang="en-US" altLang="en-US" sz="2400"/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Therefore, we then only need to know P(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 </a:t>
            </a:r>
            <a:r>
              <a:rPr lang="en-US" altLang="en-US" sz="2400"/>
              <a:t>| </a:t>
            </a:r>
            <a:r>
              <a:rPr lang="en-US" altLang="en-US" sz="2400" i="1"/>
              <a:t>Y</a:t>
            </a:r>
            <a:r>
              <a:rPr lang="en-US" altLang="en-US" sz="2400"/>
              <a:t>) for each possible pair of a feature-value and a category.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Y</a:t>
            </a:r>
            <a:r>
              <a:rPr lang="en-US" altLang="en-US" sz="2400"/>
              <a:t> and all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 and binary, this requires specifying only 2</a:t>
            </a:r>
            <a:r>
              <a:rPr lang="en-US" altLang="en-US" sz="2400" i="1"/>
              <a:t>n</a:t>
            </a:r>
            <a:r>
              <a:rPr lang="en-US" altLang="en-US" sz="2400"/>
              <a:t>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P(</a:t>
            </a:r>
            <a:r>
              <a:rPr lang="en-US" altLang="en-US" sz="2000" i="1"/>
              <a:t>X</a:t>
            </a:r>
            <a:r>
              <a:rPr lang="en-US" altLang="en-US" sz="2000" baseline="-25000"/>
              <a:t>i</a:t>
            </a:r>
            <a:r>
              <a:rPr lang="en-US" altLang="en-US" sz="2000"/>
              <a:t>=true | </a:t>
            </a:r>
            <a:r>
              <a:rPr lang="en-US" altLang="en-US" sz="2000" i="1"/>
              <a:t>Y</a:t>
            </a:r>
            <a:r>
              <a:rPr lang="en-US" altLang="en-US" sz="2000"/>
              <a:t>=true) and P(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</a:t>
            </a:r>
            <a:r>
              <a:rPr lang="en-US" altLang="en-US" sz="2000"/>
              <a:t>=true | </a:t>
            </a:r>
            <a:r>
              <a:rPr lang="en-US" altLang="en-US" sz="2000" i="1"/>
              <a:t>Y</a:t>
            </a:r>
            <a:r>
              <a:rPr lang="en-US" altLang="en-US" sz="2000"/>
              <a:t>=false) for each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P(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</a:t>
            </a:r>
            <a:r>
              <a:rPr lang="en-US" altLang="en-US" sz="2000"/>
              <a:t>=false | </a:t>
            </a:r>
            <a:r>
              <a:rPr lang="en-US" altLang="en-US" sz="2000" i="1"/>
              <a:t>Y</a:t>
            </a:r>
            <a:r>
              <a:rPr lang="en-US" altLang="en-US" sz="2000"/>
              <a:t>) = 1 </a:t>
            </a:r>
            <a:r>
              <a:rPr lang="en-US" altLang="en-US" sz="2000">
                <a:cs typeface="Times New Roman" charset="0"/>
              </a:rPr>
              <a:t>– </a:t>
            </a:r>
            <a:r>
              <a:rPr lang="en-US" altLang="en-US" sz="2000"/>
              <a:t>P(</a:t>
            </a:r>
            <a:r>
              <a:rPr lang="en-US" altLang="en-US" sz="2000" i="1"/>
              <a:t>X</a:t>
            </a:r>
            <a:r>
              <a:rPr lang="en-US" altLang="en-US" sz="2000" baseline="-25000"/>
              <a:t>i</a:t>
            </a:r>
            <a:r>
              <a:rPr lang="en-US" altLang="en-US" sz="2000"/>
              <a:t>=true | </a:t>
            </a:r>
            <a:r>
              <a:rPr lang="en-US" altLang="en-US" sz="2000" i="1"/>
              <a:t>Y</a:t>
            </a:r>
            <a:r>
              <a:rPr lang="en-US" altLang="en-US" sz="2000"/>
              <a:t>)</a:t>
            </a:r>
            <a:endParaRPr lang="en-US" altLang="en-US" sz="2000">
              <a:cs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i="1" baseline="-25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Compared to specifying 2</a:t>
            </a:r>
            <a:r>
              <a:rPr lang="en-US" altLang="en-US" sz="2400" i="1" baseline="30000"/>
              <a:t>n </a:t>
            </a:r>
            <a:r>
              <a:rPr lang="en-US" altLang="en-US" sz="2400"/>
              <a:t>parameters without any independence assumptions.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195388" y="1944688"/>
          <a:ext cx="64531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4" imgW="2819160" imgH="431640" progId="Equation.3">
                  <p:embed/>
                </p:oleObj>
              </mc:Choice>
              <mc:Fallback>
                <p:oleObj name="Equation" r:id="rId4" imgW="28191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944688"/>
                        <a:ext cx="64531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040AF68-0D3C-4E62-8820-140013D63BBD}" type="slidenum">
              <a:rPr lang="en-US" altLang="en-US" sz="1200">
                <a:latin typeface="Helvetica" charset="0"/>
              </a:rPr>
              <a:pPr eaLnBrk="1" hangingPunct="1"/>
              <a:t>38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Example</a:t>
            </a:r>
          </a:p>
        </p:txBody>
      </p:sp>
      <p:graphicFrame>
        <p:nvGraphicFramePr>
          <p:cNvPr id="137474" name="Group 25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648200" cy="40513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Probability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P(small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P(medium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P(large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P(red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0.9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0.3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P(blue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0.3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P(green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P(square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0.4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P(triangle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0.3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P(circle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0.9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0.3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5350" name="Line 249"/>
          <p:cNvSpPr>
            <a:spLocks noChangeShapeType="1"/>
          </p:cNvSpPr>
          <p:nvPr/>
        </p:nvSpPr>
        <p:spPr bwMode="auto">
          <a:xfrm>
            <a:off x="446088" y="2312988"/>
            <a:ext cx="46482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351" name="Line 250"/>
          <p:cNvSpPr>
            <a:spLocks noChangeShapeType="1"/>
          </p:cNvSpPr>
          <p:nvPr/>
        </p:nvSpPr>
        <p:spPr bwMode="auto">
          <a:xfrm>
            <a:off x="457200" y="3429000"/>
            <a:ext cx="4648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352" name="Line 251"/>
          <p:cNvSpPr>
            <a:spLocks noChangeShapeType="1"/>
          </p:cNvSpPr>
          <p:nvPr/>
        </p:nvSpPr>
        <p:spPr bwMode="auto">
          <a:xfrm>
            <a:off x="439738" y="4519613"/>
            <a:ext cx="46482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5353" name="Text Box 312"/>
          <p:cNvSpPr txBox="1">
            <a:spLocks noChangeArrowheads="1"/>
          </p:cNvSpPr>
          <p:nvPr/>
        </p:nvSpPr>
        <p:spPr bwMode="auto">
          <a:xfrm>
            <a:off x="5648325" y="3124200"/>
            <a:ext cx="2436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Test Instance:</a:t>
            </a:r>
          </a:p>
          <a:p>
            <a:pPr eaLnBrk="1" hangingPunct="1"/>
            <a:r>
              <a:rPr lang="en-US" altLang="en-US"/>
              <a:t>&lt;medium </a:t>
            </a:r>
            <a:r>
              <a:rPr lang="en-US" altLang="en-US">
                <a:sym typeface="Symbol" charset="2"/>
              </a:rPr>
              <a:t>,red, circle&gt;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83FAB37-C1EE-4392-B301-3583862411AA}" type="slidenum">
              <a:rPr lang="en-US" altLang="en-US" sz="1200">
                <a:latin typeface="Helvetica" charset="0"/>
              </a:rPr>
              <a:pPr eaLnBrk="1" hangingPunct="1"/>
              <a:t>39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Example</a:t>
            </a:r>
          </a:p>
        </p:txBody>
      </p:sp>
      <p:graphicFrame>
        <p:nvGraphicFramePr>
          <p:cNvPr id="150590" name="Group 6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648200" cy="1843088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Probability</a:t>
                      </a:r>
                    </a:p>
                  </a:txBody>
                  <a:tcPr marL="90000" marR="90000" marT="46798" marB="46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798" marB="46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P(medium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798" marB="46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0.1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0.2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P(red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798" marB="46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0.9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0.3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P(circle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798" marB="46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0.9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0.3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50" name="Line 53"/>
          <p:cNvSpPr>
            <a:spLocks noChangeShapeType="1"/>
          </p:cNvSpPr>
          <p:nvPr/>
        </p:nvSpPr>
        <p:spPr bwMode="auto">
          <a:xfrm>
            <a:off x="446088" y="2312988"/>
            <a:ext cx="46482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6351" name="Line 54"/>
          <p:cNvSpPr>
            <a:spLocks noChangeShapeType="1"/>
          </p:cNvSpPr>
          <p:nvPr/>
        </p:nvSpPr>
        <p:spPr bwMode="auto">
          <a:xfrm>
            <a:off x="433388" y="2697163"/>
            <a:ext cx="46482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6352" name="Line 55"/>
          <p:cNvSpPr>
            <a:spLocks noChangeShapeType="1"/>
          </p:cNvSpPr>
          <p:nvPr/>
        </p:nvSpPr>
        <p:spPr bwMode="auto">
          <a:xfrm>
            <a:off x="441325" y="3055938"/>
            <a:ext cx="46482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0591" name="Text Box 63"/>
          <p:cNvSpPr txBox="1">
            <a:spLocks noChangeArrowheads="1"/>
          </p:cNvSpPr>
          <p:nvPr/>
        </p:nvSpPr>
        <p:spPr bwMode="auto">
          <a:xfrm>
            <a:off x="304800" y="3581400"/>
            <a:ext cx="8710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1800"/>
              <a:t>P(positive | </a:t>
            </a:r>
            <a:r>
              <a:rPr lang="en-US" altLang="en-US" sz="1800" i="1"/>
              <a:t>X</a:t>
            </a:r>
            <a:r>
              <a:rPr lang="en-US" altLang="en-US" sz="1800"/>
              <a:t>) = P(positive)*P(medium | positive)*P(red | positive)*P(circle | positive) / P(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  <a:p>
            <a:pPr algn="l" eaLnBrk="1" hangingPunct="1"/>
            <a:r>
              <a:rPr lang="en-US" altLang="en-US"/>
              <a:t>                            </a:t>
            </a:r>
            <a:r>
              <a:rPr lang="en-US" altLang="en-US" sz="1800"/>
              <a:t>0.5        *               0.1              *        0.9            *        0.9</a:t>
            </a:r>
          </a:p>
          <a:p>
            <a:pPr algn="l" eaLnBrk="1" hangingPunct="1"/>
            <a:r>
              <a:rPr lang="en-US" altLang="en-US" sz="1800"/>
              <a:t>                        =  0.0405 / P(</a:t>
            </a:r>
            <a:r>
              <a:rPr lang="en-US" altLang="en-US" sz="1800" i="1"/>
              <a:t>X</a:t>
            </a:r>
            <a:r>
              <a:rPr lang="en-US" altLang="en-US" sz="1800"/>
              <a:t>) </a:t>
            </a:r>
          </a:p>
        </p:txBody>
      </p:sp>
      <p:sp>
        <p:nvSpPr>
          <p:cNvPr id="150592" name="Text Box 64"/>
          <p:cNvSpPr txBox="1">
            <a:spLocks noChangeArrowheads="1"/>
          </p:cNvSpPr>
          <p:nvPr/>
        </p:nvSpPr>
        <p:spPr bwMode="auto">
          <a:xfrm>
            <a:off x="217488" y="4572000"/>
            <a:ext cx="9028112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1800"/>
              <a:t>P(negative | </a:t>
            </a:r>
            <a:r>
              <a:rPr lang="en-US" altLang="en-US" sz="1800" i="1"/>
              <a:t>X</a:t>
            </a:r>
            <a:r>
              <a:rPr lang="en-US" altLang="en-US" sz="1800"/>
              <a:t>) = P(negative)*P(medium | negative)*P(red | negative)*P(circle | negative) / P(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  <a:r>
              <a:rPr lang="en-US" altLang="en-US"/>
              <a:t> </a:t>
            </a:r>
          </a:p>
          <a:p>
            <a:pPr algn="l" eaLnBrk="1" hangingPunct="1"/>
            <a:r>
              <a:rPr lang="en-US" altLang="en-US"/>
              <a:t>                      </a:t>
            </a:r>
            <a:r>
              <a:rPr lang="en-US" altLang="en-US" sz="1800"/>
              <a:t>          0.5       *              0.2               *        0.3             *     0.3</a:t>
            </a:r>
          </a:p>
          <a:p>
            <a:pPr algn="l" eaLnBrk="1" hangingPunct="1"/>
            <a:r>
              <a:rPr lang="en-US" altLang="en-US" sz="1800"/>
              <a:t>                         =  0.009 / P(</a:t>
            </a:r>
            <a:r>
              <a:rPr lang="en-US" altLang="en-US" sz="1800" i="1"/>
              <a:t>X</a:t>
            </a:r>
            <a:r>
              <a:rPr lang="en-US" altLang="en-US" sz="1800"/>
              <a:t>)</a:t>
            </a:r>
          </a:p>
        </p:txBody>
      </p:sp>
      <p:sp>
        <p:nvSpPr>
          <p:cNvPr id="150629" name="Text Box 101"/>
          <p:cNvSpPr txBox="1">
            <a:spLocks noChangeArrowheads="1"/>
          </p:cNvSpPr>
          <p:nvPr/>
        </p:nvSpPr>
        <p:spPr bwMode="auto">
          <a:xfrm>
            <a:off x="228600" y="5562600"/>
            <a:ext cx="6261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P(positive | </a:t>
            </a:r>
            <a:r>
              <a:rPr lang="en-US" altLang="en-US" sz="1800" i="1"/>
              <a:t>X</a:t>
            </a:r>
            <a:r>
              <a:rPr lang="en-US" altLang="en-US" sz="1800"/>
              <a:t>) + P(negative | </a:t>
            </a:r>
            <a:r>
              <a:rPr lang="en-US" altLang="en-US" sz="1800" i="1"/>
              <a:t>X</a:t>
            </a:r>
            <a:r>
              <a:rPr lang="en-US" altLang="en-US" sz="1800"/>
              <a:t>) = 0.0405 / P(</a:t>
            </a:r>
            <a:r>
              <a:rPr lang="en-US" altLang="en-US" sz="1800" i="1"/>
              <a:t>X</a:t>
            </a:r>
            <a:r>
              <a:rPr lang="en-US" altLang="en-US" sz="1800"/>
              <a:t>) + 0.009 / P(</a:t>
            </a:r>
            <a:r>
              <a:rPr lang="en-US" altLang="en-US" sz="1800" i="1"/>
              <a:t>X</a:t>
            </a:r>
            <a:r>
              <a:rPr lang="en-US" altLang="en-US" sz="1800"/>
              <a:t>) = 1</a:t>
            </a:r>
          </a:p>
        </p:txBody>
      </p:sp>
      <p:sp>
        <p:nvSpPr>
          <p:cNvPr id="150630" name="Text Box 102"/>
          <p:cNvSpPr txBox="1">
            <a:spLocks noChangeArrowheads="1"/>
          </p:cNvSpPr>
          <p:nvPr/>
        </p:nvSpPr>
        <p:spPr bwMode="auto">
          <a:xfrm>
            <a:off x="304800" y="6019800"/>
            <a:ext cx="330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P(</a:t>
            </a:r>
            <a:r>
              <a:rPr lang="en-US" altLang="en-US" sz="1800" i="1"/>
              <a:t>X</a:t>
            </a:r>
            <a:r>
              <a:rPr lang="en-US" altLang="en-US" sz="1800"/>
              <a:t>) = (0.0405 + 0.009) = 0.0495 </a:t>
            </a:r>
          </a:p>
        </p:txBody>
      </p:sp>
      <p:sp>
        <p:nvSpPr>
          <p:cNvPr id="150631" name="Text Box 103"/>
          <p:cNvSpPr txBox="1">
            <a:spLocks noChangeArrowheads="1"/>
          </p:cNvSpPr>
          <p:nvPr/>
        </p:nvSpPr>
        <p:spPr bwMode="auto">
          <a:xfrm>
            <a:off x="3276600" y="4191000"/>
            <a:ext cx="267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= 0.0405 / 0.0495 = 0.8181</a:t>
            </a:r>
          </a:p>
        </p:txBody>
      </p:sp>
      <p:sp>
        <p:nvSpPr>
          <p:cNvPr id="150632" name="Text Box 104"/>
          <p:cNvSpPr txBox="1">
            <a:spLocks noChangeArrowheads="1"/>
          </p:cNvSpPr>
          <p:nvPr/>
        </p:nvSpPr>
        <p:spPr bwMode="auto">
          <a:xfrm>
            <a:off x="3200400" y="5181600"/>
            <a:ext cx="255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= 0.009 / 0.0495 = 0.1818</a:t>
            </a:r>
          </a:p>
        </p:txBody>
      </p:sp>
      <p:sp>
        <p:nvSpPr>
          <p:cNvPr id="56359" name="Text Box 105"/>
          <p:cNvSpPr txBox="1">
            <a:spLocks noChangeArrowheads="1"/>
          </p:cNvSpPr>
          <p:nvPr/>
        </p:nvSpPr>
        <p:spPr bwMode="auto">
          <a:xfrm>
            <a:off x="5673725" y="2587625"/>
            <a:ext cx="252888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Test Instance:</a:t>
            </a:r>
          </a:p>
          <a:p>
            <a:pPr eaLnBrk="1" hangingPunct="1"/>
            <a:r>
              <a:rPr lang="en-US" altLang="en-US"/>
              <a:t>&lt;medium</a:t>
            </a:r>
            <a:r>
              <a:rPr lang="en-US" altLang="en-US">
                <a:sym typeface="Symbol" charset="2"/>
              </a:rPr>
              <a:t>, red, circle&gt;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91" grpId="0"/>
      <p:bldP spid="150592" grpId="0"/>
      <p:bldP spid="150629" grpId="0"/>
      <p:bldP spid="150630" grpId="0"/>
      <p:bldP spid="150631" grpId="0"/>
      <p:bldP spid="1506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106A4E1-F2F1-40F3-BB98-2252C060B98E}" type="slidenum">
              <a:rPr lang="en-US" altLang="en-US" sz="1200">
                <a:latin typeface="Helvetica" charset="0"/>
              </a:rPr>
              <a:pPr eaLnBrk="1" hangingPunct="1"/>
              <a:t>4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Category Learning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Instance language: &lt;size, color, shape&gt;</a:t>
            </a:r>
          </a:p>
          <a:p>
            <a:pPr lvl="1" eaLnBrk="1" hangingPunct="1"/>
            <a:r>
              <a:rPr lang="en-US" altLang="en-US" sz="2400"/>
              <a:t>size </a:t>
            </a:r>
            <a:r>
              <a:rPr lang="en-US" altLang="en-US" sz="2400">
                <a:sym typeface="Symbol" charset="2"/>
              </a:rPr>
              <a:t> {small, medium, large}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color  {red, blue, green}</a:t>
            </a:r>
          </a:p>
          <a:p>
            <a:pPr lvl="1" eaLnBrk="1" hangingPunct="1"/>
            <a:r>
              <a:rPr lang="en-US" altLang="en-US" sz="2400"/>
              <a:t>shape </a:t>
            </a:r>
            <a:r>
              <a:rPr lang="en-US" altLang="en-US" sz="2400">
                <a:sym typeface="Symbol" charset="2"/>
              </a:rPr>
              <a:t> {square, circle, triangle}</a:t>
            </a:r>
          </a:p>
          <a:p>
            <a:pPr eaLnBrk="1" hangingPunct="1"/>
            <a:r>
              <a:rPr lang="en-US" altLang="en-US" sz="2800" i="1">
                <a:sym typeface="Symbol" charset="2"/>
              </a:rPr>
              <a:t>C </a:t>
            </a:r>
            <a:r>
              <a:rPr lang="en-US" altLang="en-US" sz="2800">
                <a:sym typeface="Symbol" charset="2"/>
              </a:rPr>
              <a:t>= {positive, negative}</a:t>
            </a:r>
          </a:p>
          <a:p>
            <a:pPr eaLnBrk="1" hangingPunct="1"/>
            <a:r>
              <a:rPr lang="en-US" altLang="en-US" i="1">
                <a:sym typeface="Symbol" charset="2"/>
              </a:rPr>
              <a:t>D</a:t>
            </a:r>
            <a:r>
              <a:rPr lang="en-US" altLang="en-US">
                <a:sym typeface="Symbol" charset="2"/>
              </a:rPr>
              <a:t>:</a:t>
            </a:r>
          </a:p>
        </p:txBody>
      </p:sp>
      <p:graphicFrame>
        <p:nvGraphicFramePr>
          <p:cNvPr id="83087" name="Group 143"/>
          <p:cNvGraphicFramePr>
            <a:graphicFrameLocks noGrp="1"/>
          </p:cNvGraphicFramePr>
          <p:nvPr/>
        </p:nvGraphicFramePr>
        <p:xfrm>
          <a:off x="1639888" y="3938588"/>
          <a:ext cx="6858000" cy="259080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Example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Size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Color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Shape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Category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triangle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blue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C9AC990-294B-419A-B301-A2210173B976}" type="slidenum">
              <a:rPr lang="en-US" altLang="en-US" sz="1200">
                <a:latin typeface="Helvetica" charset="0"/>
              </a:rPr>
              <a:pPr eaLnBrk="1" hangingPunct="1"/>
              <a:t>40</a:t>
            </a:fld>
            <a:endParaRPr lang="en-US" alt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Estimating Probabilities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18450" cy="5321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Normally, probabilities are estimated based on observed frequencies in the training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D</a:t>
            </a:r>
            <a:r>
              <a:rPr lang="en-US" altLang="en-US" sz="2400"/>
              <a:t> contains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k</a:t>
            </a:r>
            <a:r>
              <a:rPr lang="en-US" altLang="en-US" sz="2400" i="1"/>
              <a:t> </a:t>
            </a:r>
            <a:r>
              <a:rPr lang="en-US" altLang="en-US" sz="2400"/>
              <a:t>examples in category 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k</a:t>
            </a:r>
            <a:r>
              <a:rPr lang="en-US" altLang="en-US" sz="2400"/>
              <a:t>, and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ijk</a:t>
            </a:r>
            <a:r>
              <a:rPr lang="en-US" altLang="en-US" sz="2400"/>
              <a:t> of these </a:t>
            </a:r>
            <a:r>
              <a:rPr lang="en-US" altLang="en-US" sz="2400" i="1"/>
              <a:t>n</a:t>
            </a:r>
            <a:r>
              <a:rPr lang="en-US" altLang="en-US" sz="2400" i="1" baseline="-25000"/>
              <a:t>k</a:t>
            </a:r>
            <a:r>
              <a:rPr lang="en-US" altLang="en-US" sz="2400"/>
              <a:t> examples have the </a:t>
            </a:r>
            <a:r>
              <a:rPr lang="en-US" altLang="en-US" sz="2400" i="1"/>
              <a:t>j</a:t>
            </a:r>
            <a:r>
              <a:rPr lang="en-US" altLang="en-US" sz="2400"/>
              <a:t>th value for feature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,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ij</a:t>
            </a:r>
            <a:r>
              <a:rPr lang="en-US" altLang="en-US" sz="2400"/>
              <a:t>, then: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However, estimating such probabilities from small training sets is error-prone.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due only to chance, a rare feature,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/>
              <a:t>, is always false in the training data, </a:t>
            </a:r>
            <a:r>
              <a:rPr lang="en-US" altLang="en-US" sz="2400">
                <a:sym typeface="Symbol" charset="2"/>
              </a:rPr>
              <a:t>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k</a:t>
            </a:r>
            <a:r>
              <a:rPr lang="en-US" altLang="en-US" sz="2400"/>
              <a:t> :P(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=</a:t>
            </a:r>
            <a:r>
              <a:rPr lang="en-US" altLang="en-US" sz="2400"/>
              <a:t>true | </a:t>
            </a:r>
            <a:r>
              <a:rPr lang="en-US" altLang="en-US" sz="2400" i="1"/>
              <a:t>Y</a:t>
            </a:r>
            <a:r>
              <a:rPr lang="en-US" altLang="en-US" sz="2400"/>
              <a:t>=</a:t>
            </a:r>
            <a:r>
              <a:rPr lang="en-US" altLang="en-US" sz="2400" i="1"/>
              <a:t>y</a:t>
            </a:r>
            <a:r>
              <a:rPr lang="en-US" altLang="en-US" sz="2400" i="1" baseline="-25000"/>
              <a:t>k</a:t>
            </a:r>
            <a:r>
              <a:rPr lang="en-US" altLang="en-US" sz="2400"/>
              <a:t>) =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 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i="1"/>
              <a:t>=</a:t>
            </a:r>
            <a:r>
              <a:rPr lang="en-US" altLang="en-US" sz="2400"/>
              <a:t>true then occurs in a test example, </a:t>
            </a:r>
            <a:r>
              <a:rPr lang="en-US" altLang="en-US" sz="2400" i="1"/>
              <a:t>X</a:t>
            </a:r>
            <a:r>
              <a:rPr lang="en-US" altLang="en-US" sz="2400"/>
              <a:t>, the result is that </a:t>
            </a:r>
            <a:r>
              <a:rPr lang="en-US" altLang="en-US" sz="2400">
                <a:sym typeface="Symbol" charset="2"/>
              </a:rPr>
              <a:t>y</a:t>
            </a:r>
            <a:r>
              <a:rPr lang="en-US" altLang="en-US" sz="2400" i="1" baseline="-25000"/>
              <a:t>k</a:t>
            </a:r>
            <a:r>
              <a:rPr lang="en-US" altLang="en-US" sz="2400"/>
              <a:t>: P(</a:t>
            </a:r>
            <a:r>
              <a:rPr lang="en-US" altLang="en-US" sz="2400" i="1"/>
              <a:t>X </a:t>
            </a:r>
            <a:r>
              <a:rPr lang="en-US" altLang="en-US" sz="2400"/>
              <a:t>| </a:t>
            </a:r>
            <a:r>
              <a:rPr lang="en-US" altLang="en-US" sz="2400" i="1"/>
              <a:t>Y</a:t>
            </a:r>
            <a:r>
              <a:rPr lang="en-US" altLang="en-US" sz="2400"/>
              <a:t>=y</a:t>
            </a:r>
            <a:r>
              <a:rPr lang="en-US" altLang="en-US" sz="2400" i="1" baseline="-25000"/>
              <a:t>k</a:t>
            </a:r>
            <a:r>
              <a:rPr lang="en-US" altLang="en-US" sz="2400"/>
              <a:t>) = 0 and </a:t>
            </a:r>
            <a:r>
              <a:rPr lang="en-US" altLang="en-US" sz="2400">
                <a:sym typeface="Symbol" charset="2"/>
              </a:rPr>
              <a:t>y</a:t>
            </a:r>
            <a:r>
              <a:rPr lang="en-US" altLang="en-US" sz="2400" i="1" baseline="-25000"/>
              <a:t>k</a:t>
            </a:r>
            <a:r>
              <a:rPr lang="en-US" altLang="en-US" sz="2400"/>
              <a:t>: P(</a:t>
            </a:r>
            <a:r>
              <a:rPr lang="en-US" altLang="en-US" sz="2400" i="1"/>
              <a:t>Y</a:t>
            </a:r>
            <a:r>
              <a:rPr lang="en-US" altLang="en-US" sz="2400"/>
              <a:t>=y</a:t>
            </a:r>
            <a:r>
              <a:rPr lang="en-US" altLang="en-US" sz="2400" i="1" baseline="-25000"/>
              <a:t>k </a:t>
            </a:r>
            <a:r>
              <a:rPr lang="en-US" altLang="en-US" sz="2400"/>
              <a:t>| </a:t>
            </a:r>
            <a:r>
              <a:rPr lang="en-US" altLang="en-US" sz="2400" i="1"/>
              <a:t>X</a:t>
            </a:r>
            <a:r>
              <a:rPr lang="en-US" altLang="en-US" sz="2400"/>
              <a:t>) = 0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03488" y="2708275"/>
          <a:ext cx="35623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1562040" imgH="457200" progId="Equation.3">
                  <p:embed/>
                </p:oleObj>
              </mc:Choice>
              <mc:Fallback>
                <p:oleObj name="Equation" r:id="rId4" imgW="15620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708275"/>
                        <a:ext cx="35623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69D1A5-5A08-4604-B134-450ABE7CC8CE}" type="slidenum">
              <a:rPr lang="en-US" altLang="en-US" sz="1200">
                <a:latin typeface="Helvetica" charset="0"/>
              </a:rPr>
              <a:pPr eaLnBrk="1" hangingPunct="1"/>
              <a:t>41</a:t>
            </a:fld>
            <a:endParaRPr lang="en-US" altLang="en-US" sz="1200"/>
          </a:p>
        </p:txBody>
      </p:sp>
      <p:sp>
        <p:nvSpPr>
          <p:cNvPr id="57347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Probability Estimation Example</a:t>
            </a:r>
          </a:p>
        </p:txBody>
      </p:sp>
      <p:graphicFrame>
        <p:nvGraphicFramePr>
          <p:cNvPr id="154791" name="Group 167"/>
          <p:cNvGraphicFramePr>
            <a:graphicFrameLocks noGrp="1"/>
          </p:cNvGraphicFramePr>
          <p:nvPr/>
        </p:nvGraphicFramePr>
        <p:xfrm>
          <a:off x="4425950" y="1487488"/>
          <a:ext cx="4572000" cy="40513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Probability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P(small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P(medium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P(large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P(red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P(blue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P(green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P(square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P(triangle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P(circle |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6807" marB="46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1.0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0.5</a:t>
                      </a:r>
                    </a:p>
                  </a:txBody>
                  <a:tcPr marL="90000" marR="90000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4789" name="Group 165"/>
          <p:cNvGraphicFramePr>
            <a:graphicFrameLocks noGrp="1"/>
          </p:cNvGraphicFramePr>
          <p:nvPr>
            <p:ph idx="1"/>
          </p:nvPr>
        </p:nvGraphicFramePr>
        <p:xfrm>
          <a:off x="0" y="1644650"/>
          <a:ext cx="4343400" cy="2867025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Ex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Size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Color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Shape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Category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positive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small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red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triangle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large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blue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circle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negative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64"/>
          <p:cNvGrpSpPr>
            <a:grpSpLocks/>
          </p:cNvGrpSpPr>
          <p:nvPr/>
        </p:nvGrpSpPr>
        <p:grpSpPr bwMode="auto">
          <a:xfrm>
            <a:off x="-14288" y="4876800"/>
            <a:ext cx="5072063" cy="1717675"/>
            <a:chOff x="-117" y="3099"/>
            <a:chExt cx="3195" cy="1082"/>
          </a:xfrm>
        </p:grpSpPr>
        <p:sp>
          <p:nvSpPr>
            <p:cNvPr id="57437" name="Text Box 161"/>
            <p:cNvSpPr txBox="1">
              <a:spLocks noChangeArrowheads="1"/>
            </p:cNvSpPr>
            <p:nvPr/>
          </p:nvSpPr>
          <p:spPr bwMode="auto">
            <a:xfrm>
              <a:off x="622" y="3099"/>
              <a:ext cx="15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Test Instance </a:t>
              </a:r>
              <a:r>
                <a:rPr lang="en-US" altLang="en-US" i="1"/>
                <a:t>X</a:t>
              </a:r>
              <a:r>
                <a:rPr lang="en-US" altLang="en-US"/>
                <a:t>:</a:t>
              </a:r>
            </a:p>
            <a:p>
              <a:pPr eaLnBrk="1" hangingPunct="1"/>
              <a:r>
                <a:rPr lang="en-US" altLang="en-US"/>
                <a:t>&lt;medium, </a:t>
              </a:r>
              <a:r>
                <a:rPr lang="en-US" altLang="en-US">
                  <a:sym typeface="Symbol" charset="2"/>
                </a:rPr>
                <a:t>red, circle&gt;</a:t>
              </a:r>
            </a:p>
          </p:txBody>
        </p:sp>
        <p:sp>
          <p:nvSpPr>
            <p:cNvPr id="57438" name="Text Box 162"/>
            <p:cNvSpPr txBox="1">
              <a:spLocks noChangeArrowheads="1"/>
            </p:cNvSpPr>
            <p:nvPr/>
          </p:nvSpPr>
          <p:spPr bwMode="auto">
            <a:xfrm>
              <a:off x="-111" y="3642"/>
              <a:ext cx="31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P(positive | </a:t>
              </a:r>
              <a:r>
                <a:rPr lang="en-US" altLang="en-US" i="1"/>
                <a:t>X</a:t>
              </a:r>
              <a:r>
                <a:rPr lang="en-US" altLang="en-US"/>
                <a:t>) = 0.5 * 0.0 * 1.0 * 1.0 / P(X) = 0</a:t>
              </a:r>
            </a:p>
          </p:txBody>
        </p:sp>
        <p:sp>
          <p:nvSpPr>
            <p:cNvPr id="57439" name="Text Box 163"/>
            <p:cNvSpPr txBox="1">
              <a:spLocks noChangeArrowheads="1"/>
            </p:cNvSpPr>
            <p:nvPr/>
          </p:nvSpPr>
          <p:spPr bwMode="auto">
            <a:xfrm>
              <a:off x="-117" y="3931"/>
              <a:ext cx="3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/>
                <a:t>P(negative | </a:t>
              </a:r>
              <a:r>
                <a:rPr lang="en-US" altLang="en-US" i="1"/>
                <a:t>X</a:t>
              </a:r>
              <a:r>
                <a:rPr lang="en-US" altLang="en-US"/>
                <a:t>) = 0.5 * 0.0 * 0.5 * 0.5 / P(X) =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0F5A6D3-29EA-4E1B-A364-9BB3DB18507F}" type="slidenum">
              <a:rPr lang="en-US" altLang="en-US" sz="1200">
                <a:latin typeface="Helvetica" charset="0"/>
              </a:rPr>
              <a:pPr eaLnBrk="1" hangingPunct="1"/>
              <a:t>42</a:t>
            </a:fld>
            <a:endParaRPr lang="en-US" altLang="en-US" sz="12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Smoothing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To account for estimation from small samples, probability estimates are adjusted or </a:t>
            </a:r>
            <a:r>
              <a:rPr lang="en-US" altLang="en-US" sz="2800" i="1"/>
              <a:t>smoothed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Laplace smoothing using an </a:t>
            </a:r>
            <a:r>
              <a:rPr lang="en-US" altLang="en-US" sz="2800" i="1"/>
              <a:t>m</a:t>
            </a:r>
            <a:r>
              <a:rPr lang="en-US" altLang="en-US" sz="2800"/>
              <a:t>-estimate assumes that each feature is given a prior probability, </a:t>
            </a:r>
            <a:r>
              <a:rPr lang="en-US" altLang="en-US" sz="2800" i="1"/>
              <a:t>p</a:t>
            </a:r>
            <a:r>
              <a:rPr lang="en-US" altLang="en-US" sz="2800"/>
              <a:t>, that is assumed to have been previously observed in a “virtual” sample of size </a:t>
            </a:r>
            <a:r>
              <a:rPr lang="en-US" altLang="en-US" sz="2800" i="1"/>
              <a:t>m</a:t>
            </a:r>
            <a:r>
              <a:rPr lang="en-US" altLang="en-US" sz="2800"/>
              <a:t>.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For binary features, </a:t>
            </a:r>
            <a:r>
              <a:rPr lang="en-US" altLang="en-US" sz="2800" i="1"/>
              <a:t>p</a:t>
            </a:r>
            <a:r>
              <a:rPr lang="en-US" altLang="en-US" sz="2800"/>
              <a:t> is simply assumed to be 0.5.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187575" y="4038600"/>
          <a:ext cx="39909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1892160" imgH="457200" progId="Equation.3">
                  <p:embed/>
                </p:oleObj>
              </mc:Choice>
              <mc:Fallback>
                <p:oleObj name="Equation" r:id="rId4" imgW="18921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038600"/>
                        <a:ext cx="39909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CF0BEE6-21B1-4354-86C4-CBFB9DB925D1}" type="slidenum">
              <a:rPr lang="en-US" altLang="en-US" sz="1200">
                <a:latin typeface="Helvetica" charset="0"/>
              </a:rPr>
              <a:pPr eaLnBrk="1" hangingPunct="1"/>
              <a:t>43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Laplace Smothing Example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altLang="en-US" sz="2800"/>
              <a:t>Assume training set contains 10 positive examples:</a:t>
            </a:r>
          </a:p>
          <a:p>
            <a:pPr lvl="1" eaLnBrk="1" hangingPunct="1"/>
            <a:r>
              <a:rPr lang="en-US" altLang="en-US" sz="2400"/>
              <a:t>4: small</a:t>
            </a:r>
          </a:p>
          <a:p>
            <a:pPr lvl="1" eaLnBrk="1" hangingPunct="1"/>
            <a:r>
              <a:rPr lang="en-US" altLang="en-US" sz="2400"/>
              <a:t>0: medium</a:t>
            </a:r>
          </a:p>
          <a:p>
            <a:pPr lvl="1" eaLnBrk="1" hangingPunct="1"/>
            <a:r>
              <a:rPr lang="en-US" altLang="en-US" sz="2400"/>
              <a:t>6: large</a:t>
            </a:r>
          </a:p>
          <a:p>
            <a:pPr eaLnBrk="1" hangingPunct="1"/>
            <a:r>
              <a:rPr lang="en-US" altLang="en-US" sz="2800"/>
              <a:t> Estimate parameters as follows (if </a:t>
            </a:r>
            <a:r>
              <a:rPr lang="en-US" altLang="en-US" sz="2800" i="1"/>
              <a:t>m</a:t>
            </a:r>
            <a:r>
              <a:rPr lang="en-US" altLang="en-US" sz="2800"/>
              <a:t>=1, </a:t>
            </a:r>
            <a:r>
              <a:rPr lang="en-US" altLang="en-US" sz="2800" i="1"/>
              <a:t>p</a:t>
            </a:r>
            <a:r>
              <a:rPr lang="en-US" altLang="en-US" sz="2800"/>
              <a:t>=1/3)</a:t>
            </a:r>
          </a:p>
          <a:p>
            <a:pPr lvl="1" eaLnBrk="1" hangingPunct="1"/>
            <a:r>
              <a:rPr lang="en-US" altLang="en-US" sz="2400"/>
              <a:t>P(small | positive) = (4 + 1/3) / (10 + 1) =     0.394</a:t>
            </a:r>
          </a:p>
          <a:p>
            <a:pPr lvl="1" eaLnBrk="1" hangingPunct="1"/>
            <a:r>
              <a:rPr lang="en-US" altLang="en-US" sz="2400"/>
              <a:t>P(medium | positive) = (0 + 1/3) / (10 + 1) = 0.03</a:t>
            </a:r>
          </a:p>
          <a:p>
            <a:pPr lvl="1" eaLnBrk="1" hangingPunct="1"/>
            <a:r>
              <a:rPr lang="en-US" altLang="en-US" sz="2400"/>
              <a:t>P(large | positive) = (6 + 1/3) / (10 + 1) =      0.576</a:t>
            </a:r>
          </a:p>
          <a:p>
            <a:pPr lvl="1" eaLnBrk="1" hangingPunct="1"/>
            <a:r>
              <a:rPr lang="en-US" altLang="en-US" sz="2400"/>
              <a:t>P(small or medium or large | positive) =        1.0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                                                                         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6705600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8D226CC-4EF1-4E60-8AA3-F995FC4A1E12}" type="slidenum">
              <a:rPr lang="en-US" altLang="en-US" sz="1200">
                <a:latin typeface="Helvetica" charset="0"/>
              </a:rPr>
              <a:pPr eaLnBrk="1" hangingPunct="1"/>
              <a:t>44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for Text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Modeled as generating a bag of words for a document in a given category by repeatedly sampling with replacement from a vocabulary </a:t>
            </a:r>
            <a:r>
              <a:rPr lang="en-US" altLang="en-US" i="1"/>
              <a:t>V</a:t>
            </a:r>
            <a:r>
              <a:rPr lang="en-US" altLang="en-US"/>
              <a:t> = </a:t>
            </a:r>
            <a:r>
              <a:rPr lang="en-US" altLang="en-US" sz="2800">
                <a:sym typeface="Symbol" charset="2"/>
              </a:rPr>
              <a:t>{</a:t>
            </a:r>
            <a:r>
              <a:rPr lang="en-US" altLang="en-US" sz="2800" i="1">
                <a:sym typeface="Symbol" charset="2"/>
              </a:rPr>
              <a:t>w</a:t>
            </a:r>
            <a:r>
              <a:rPr lang="en-US" altLang="en-US" sz="2800" baseline="-25000">
                <a:sym typeface="Symbol" charset="2"/>
              </a:rPr>
              <a:t>1</a:t>
            </a:r>
            <a:r>
              <a:rPr lang="en-US" altLang="en-US" sz="2800">
                <a:sym typeface="Symbol" charset="2"/>
              </a:rPr>
              <a:t>, </a:t>
            </a:r>
            <a:r>
              <a:rPr lang="en-US" altLang="en-US" sz="2800" i="1">
                <a:sym typeface="Symbol" charset="2"/>
              </a:rPr>
              <a:t>w</a:t>
            </a:r>
            <a:r>
              <a:rPr lang="en-US" altLang="en-US" sz="2800" baseline="-25000">
                <a:sym typeface="Symbol" charset="2"/>
              </a:rPr>
              <a:t>2</a:t>
            </a:r>
            <a:r>
              <a:rPr lang="en-US" altLang="en-US" sz="2800">
                <a:sym typeface="Symbol" charset="2"/>
              </a:rPr>
              <a:t>,…</a:t>
            </a:r>
            <a:r>
              <a:rPr lang="en-US" altLang="en-US" sz="2800" i="1">
                <a:sym typeface="Symbol" charset="2"/>
              </a:rPr>
              <a:t>w</a:t>
            </a:r>
            <a:r>
              <a:rPr lang="en-US" altLang="en-US" sz="2800" baseline="-25000">
                <a:sym typeface="Symbol" charset="2"/>
              </a:rPr>
              <a:t>m</a:t>
            </a:r>
            <a:r>
              <a:rPr lang="en-US" altLang="en-US" sz="2800">
                <a:sym typeface="Symbol" charset="2"/>
              </a:rPr>
              <a:t>}</a:t>
            </a:r>
            <a:r>
              <a:rPr lang="en-US" altLang="en-US"/>
              <a:t> based on the probabilities P(</a:t>
            </a:r>
            <a:r>
              <a:rPr lang="en-US" altLang="en-US" i="1"/>
              <a:t>w</a:t>
            </a:r>
            <a:r>
              <a:rPr lang="en-US" altLang="en-US" i="1" baseline="-25000"/>
              <a:t>j</a:t>
            </a:r>
            <a:r>
              <a:rPr lang="en-US" altLang="en-US" i="1"/>
              <a:t> </a:t>
            </a:r>
            <a:r>
              <a:rPr lang="en-US" altLang="en-US"/>
              <a:t>| </a:t>
            </a:r>
            <a:r>
              <a:rPr lang="en-US" altLang="en-US" i="1"/>
              <a:t>c</a:t>
            </a:r>
            <a:r>
              <a:rPr lang="en-US" altLang="en-US" i="1" baseline="-25000"/>
              <a:t>i</a:t>
            </a:r>
            <a:r>
              <a:rPr lang="en-US" altLang="en-US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Smooth probability estimates with Laplace         </a:t>
            </a:r>
            <a:r>
              <a:rPr lang="en-US" altLang="en-US" i="1"/>
              <a:t>m</a:t>
            </a:r>
            <a:r>
              <a:rPr lang="en-US" altLang="en-US"/>
              <a:t>-estimates assuming a uniform distribution over all words (</a:t>
            </a:r>
            <a:r>
              <a:rPr lang="en-US" altLang="en-US" i="1"/>
              <a:t>p </a:t>
            </a:r>
            <a:r>
              <a:rPr lang="en-US" altLang="en-US"/>
              <a:t>= 1/|</a:t>
            </a:r>
            <a:r>
              <a:rPr lang="en-US" altLang="en-US" i="1"/>
              <a:t>V</a:t>
            </a:r>
            <a:r>
              <a:rPr lang="en-US" altLang="en-US"/>
              <a:t>|) and </a:t>
            </a:r>
            <a:r>
              <a:rPr lang="en-US" altLang="en-US" i="1"/>
              <a:t>m </a:t>
            </a:r>
            <a:r>
              <a:rPr lang="en-US" altLang="en-US"/>
              <a:t>= |</a:t>
            </a:r>
            <a:r>
              <a:rPr lang="en-US" altLang="en-US" i="1"/>
              <a:t>V</a:t>
            </a:r>
            <a:r>
              <a:rPr lang="en-US" altLang="en-US"/>
              <a:t>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Symbol" charset="2"/>
              </a:rPr>
              <a:t>Equivalent to a virtual sample of seeing each word in each category exactly once.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8CA15FA-BBC3-41E3-8424-7DF2DCC5E3D2}" type="slidenum">
              <a:rPr lang="en-US" altLang="en-US" sz="1200">
                <a:latin typeface="Helvetica" charset="0"/>
              </a:rPr>
              <a:pPr eaLnBrk="1" hangingPunct="1"/>
              <a:t>45</a:t>
            </a:fld>
            <a:endParaRPr lang="en-US" altLang="en-US" sz="1200"/>
          </a:p>
        </p:txBody>
      </p:sp>
      <p:sp>
        <p:nvSpPr>
          <p:cNvPr id="60419" name="Text Box 20"/>
          <p:cNvSpPr txBox="1">
            <a:spLocks noChangeArrowheads="1"/>
          </p:cNvSpPr>
          <p:nvPr/>
        </p:nvSpPr>
        <p:spPr bwMode="auto">
          <a:xfrm>
            <a:off x="2159000" y="54038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nude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2189163" y="5167313"/>
            <a:ext cx="56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deal</a:t>
            </a:r>
          </a:p>
        </p:txBody>
      </p:sp>
      <p:sp>
        <p:nvSpPr>
          <p:cNvPr id="60421" name="Text Box 23"/>
          <p:cNvSpPr txBox="1">
            <a:spLocks noChangeArrowheads="1"/>
          </p:cNvSpPr>
          <p:nvPr/>
        </p:nvSpPr>
        <p:spPr bwMode="auto">
          <a:xfrm>
            <a:off x="1168400" y="5153025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Nigeria</a:t>
            </a:r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Generative Model for Text</a:t>
            </a:r>
          </a:p>
        </p:txBody>
      </p:sp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5943600" y="4267200"/>
            <a:ext cx="1743075" cy="1971675"/>
            <a:chOff x="3852" y="2120"/>
            <a:chExt cx="1098" cy="1242"/>
          </a:xfrm>
        </p:grpSpPr>
        <p:sp>
          <p:nvSpPr>
            <p:cNvPr id="60467" name="Freeform 8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0468" name="Freeform 9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0469" name="Line 10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43000" y="4267200"/>
            <a:ext cx="1743075" cy="1971675"/>
            <a:chOff x="3852" y="2120"/>
            <a:chExt cx="1098" cy="1242"/>
          </a:xfrm>
        </p:grpSpPr>
        <p:sp>
          <p:nvSpPr>
            <p:cNvPr id="60464" name="Freeform 12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0465" name="Freeform 13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0466" name="Line 14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60425" name="Text Box 15"/>
          <p:cNvSpPr txBox="1">
            <a:spLocks noChangeArrowheads="1"/>
          </p:cNvSpPr>
          <p:nvPr/>
        </p:nvSpPr>
        <p:spPr bwMode="auto">
          <a:xfrm>
            <a:off x="1520825" y="6148388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/>
              <a:t>spam</a:t>
            </a:r>
          </a:p>
        </p:txBody>
      </p:sp>
      <p:sp>
        <p:nvSpPr>
          <p:cNvPr id="60426" name="Text Box 16"/>
          <p:cNvSpPr txBox="1">
            <a:spLocks noChangeArrowheads="1"/>
          </p:cNvSpPr>
          <p:nvPr/>
        </p:nvSpPr>
        <p:spPr bwMode="auto">
          <a:xfrm>
            <a:off x="6442075" y="6176963"/>
            <a:ext cx="738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/>
              <a:t>legit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427163" y="497681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hot</a:t>
            </a:r>
          </a:p>
        </p:txBody>
      </p:sp>
      <p:sp>
        <p:nvSpPr>
          <p:cNvPr id="60428" name="Text Box 19"/>
          <p:cNvSpPr txBox="1">
            <a:spLocks noChangeArrowheads="1"/>
          </p:cNvSpPr>
          <p:nvPr/>
        </p:nvSpPr>
        <p:spPr bwMode="auto">
          <a:xfrm>
            <a:off x="1743075" y="5824538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$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1863725" y="564673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Viagra</a:t>
            </a:r>
          </a:p>
        </p:txBody>
      </p:sp>
      <p:sp>
        <p:nvSpPr>
          <p:cNvPr id="60430" name="Text Box 24"/>
          <p:cNvSpPr txBox="1">
            <a:spLocks noChangeArrowheads="1"/>
          </p:cNvSpPr>
          <p:nvPr/>
        </p:nvSpPr>
        <p:spPr bwMode="auto">
          <a:xfrm>
            <a:off x="1223963" y="53975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lottery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2286000" y="4902200"/>
            <a:ext cx="333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!!</a:t>
            </a:r>
          </a:p>
        </p:txBody>
      </p:sp>
      <p:sp>
        <p:nvSpPr>
          <p:cNvPr id="60432" name="Text Box 26"/>
          <p:cNvSpPr txBox="1">
            <a:spLocks noChangeArrowheads="1"/>
          </p:cNvSpPr>
          <p:nvPr/>
        </p:nvSpPr>
        <p:spPr bwMode="auto">
          <a:xfrm>
            <a:off x="1981200" y="50546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!</a:t>
            </a:r>
          </a:p>
        </p:txBody>
      </p:sp>
      <p:sp>
        <p:nvSpPr>
          <p:cNvPr id="60433" name="Text Box 27"/>
          <p:cNvSpPr txBox="1">
            <a:spLocks noChangeArrowheads="1"/>
          </p:cNvSpPr>
          <p:nvPr/>
        </p:nvSpPr>
        <p:spPr bwMode="auto">
          <a:xfrm>
            <a:off x="1692275" y="47148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win</a:t>
            </a:r>
          </a:p>
        </p:txBody>
      </p:sp>
      <p:sp>
        <p:nvSpPr>
          <p:cNvPr id="60434" name="Text Box 28"/>
          <p:cNvSpPr txBox="1">
            <a:spLocks noChangeArrowheads="1"/>
          </p:cNvSpPr>
          <p:nvPr/>
        </p:nvSpPr>
        <p:spPr bwMode="auto">
          <a:xfrm>
            <a:off x="6867525" y="5006975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Friday</a:t>
            </a:r>
          </a:p>
        </p:txBody>
      </p:sp>
      <p:sp>
        <p:nvSpPr>
          <p:cNvPr id="60435" name="Text Box 30"/>
          <p:cNvSpPr txBox="1">
            <a:spLocks noChangeArrowheads="1"/>
          </p:cNvSpPr>
          <p:nvPr/>
        </p:nvSpPr>
        <p:spPr bwMode="auto">
          <a:xfrm>
            <a:off x="6704013" y="5818188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exam</a:t>
            </a:r>
          </a:p>
        </p:txBody>
      </p:sp>
      <p:sp>
        <p:nvSpPr>
          <p:cNvPr id="60436" name="Text Box 31"/>
          <p:cNvSpPr txBox="1">
            <a:spLocks noChangeArrowheads="1"/>
          </p:cNvSpPr>
          <p:nvPr/>
        </p:nvSpPr>
        <p:spPr bwMode="auto">
          <a:xfrm>
            <a:off x="5953125" y="4995863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computer</a:t>
            </a:r>
          </a:p>
        </p:txBody>
      </p:sp>
      <p:sp>
        <p:nvSpPr>
          <p:cNvPr id="60437" name="Text Box 32"/>
          <p:cNvSpPr txBox="1">
            <a:spLocks noChangeArrowheads="1"/>
          </p:cNvSpPr>
          <p:nvPr/>
        </p:nvSpPr>
        <p:spPr bwMode="auto">
          <a:xfrm>
            <a:off x="6169025" y="5783263"/>
            <a:ext cx="600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May</a:t>
            </a:r>
          </a:p>
        </p:txBody>
      </p:sp>
      <p:sp>
        <p:nvSpPr>
          <p:cNvPr id="60438" name="Text Box 33"/>
          <p:cNvSpPr txBox="1">
            <a:spLocks noChangeArrowheads="1"/>
          </p:cNvSpPr>
          <p:nvPr/>
        </p:nvSpPr>
        <p:spPr bwMode="auto">
          <a:xfrm>
            <a:off x="6464300" y="4716463"/>
            <a:ext cx="51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PM</a:t>
            </a:r>
          </a:p>
        </p:txBody>
      </p:sp>
      <p:sp>
        <p:nvSpPr>
          <p:cNvPr id="60439" name="Text Box 34"/>
          <p:cNvSpPr txBox="1">
            <a:spLocks noChangeArrowheads="1"/>
          </p:cNvSpPr>
          <p:nvPr/>
        </p:nvSpPr>
        <p:spPr bwMode="auto">
          <a:xfrm>
            <a:off x="6086475" y="52466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test</a:t>
            </a:r>
          </a:p>
        </p:txBody>
      </p:sp>
      <p:sp>
        <p:nvSpPr>
          <p:cNvPr id="60440" name="Text Box 35"/>
          <p:cNvSpPr txBox="1">
            <a:spLocks noChangeArrowheads="1"/>
          </p:cNvSpPr>
          <p:nvPr/>
        </p:nvSpPr>
        <p:spPr bwMode="auto">
          <a:xfrm>
            <a:off x="6140450" y="55245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March</a:t>
            </a:r>
          </a:p>
        </p:txBody>
      </p:sp>
      <p:sp>
        <p:nvSpPr>
          <p:cNvPr id="60441" name="Text Box 36"/>
          <p:cNvSpPr txBox="1">
            <a:spLocks noChangeArrowheads="1"/>
          </p:cNvSpPr>
          <p:nvPr/>
        </p:nvSpPr>
        <p:spPr bwMode="auto">
          <a:xfrm>
            <a:off x="6391275" y="4348163"/>
            <a:ext cx="85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science</a:t>
            </a:r>
          </a:p>
        </p:txBody>
      </p:sp>
      <p:sp>
        <p:nvSpPr>
          <p:cNvPr id="60442" name="Text Box 37"/>
          <p:cNvSpPr txBox="1">
            <a:spLocks noChangeArrowheads="1"/>
          </p:cNvSpPr>
          <p:nvPr/>
        </p:nvSpPr>
        <p:spPr bwMode="auto">
          <a:xfrm>
            <a:off x="1603375" y="442118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Viagra</a:t>
            </a:r>
          </a:p>
        </p:txBody>
      </p:sp>
      <p:sp>
        <p:nvSpPr>
          <p:cNvPr id="60443" name="Text Box 38"/>
          <p:cNvSpPr txBox="1">
            <a:spLocks noChangeArrowheads="1"/>
          </p:cNvSpPr>
          <p:nvPr/>
        </p:nvSpPr>
        <p:spPr bwMode="auto">
          <a:xfrm>
            <a:off x="6546850" y="5268913"/>
            <a:ext cx="1158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homework</a:t>
            </a:r>
          </a:p>
        </p:txBody>
      </p:sp>
      <p:sp>
        <p:nvSpPr>
          <p:cNvPr id="60444" name="Text Box 39"/>
          <p:cNvSpPr txBox="1">
            <a:spLocks noChangeArrowheads="1"/>
          </p:cNvSpPr>
          <p:nvPr/>
        </p:nvSpPr>
        <p:spPr bwMode="auto">
          <a:xfrm>
            <a:off x="6961188" y="5518150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score</a:t>
            </a:r>
          </a:p>
        </p:txBody>
      </p:sp>
      <p:sp>
        <p:nvSpPr>
          <p:cNvPr id="60445" name="Text Box 64"/>
          <p:cNvSpPr txBox="1">
            <a:spLocks noChangeArrowheads="1"/>
          </p:cNvSpPr>
          <p:nvPr/>
        </p:nvSpPr>
        <p:spPr bwMode="auto">
          <a:xfrm>
            <a:off x="1447800" y="56642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!</a:t>
            </a:r>
          </a:p>
        </p:txBody>
      </p:sp>
      <p:grpSp>
        <p:nvGrpSpPr>
          <p:cNvPr id="60446" name="Group 65"/>
          <p:cNvGrpSpPr>
            <a:grpSpLocks/>
          </p:cNvGrpSpPr>
          <p:nvPr/>
        </p:nvGrpSpPr>
        <p:grpSpPr bwMode="auto">
          <a:xfrm>
            <a:off x="3581400" y="1905000"/>
            <a:ext cx="1743075" cy="1971675"/>
            <a:chOff x="3852" y="2120"/>
            <a:chExt cx="1098" cy="1242"/>
          </a:xfrm>
        </p:grpSpPr>
        <p:sp>
          <p:nvSpPr>
            <p:cNvPr id="60461" name="Freeform 66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0462" name="Freeform 67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0463" name="Line 68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60447" name="Text Box 69"/>
          <p:cNvSpPr txBox="1">
            <a:spLocks noChangeArrowheads="1"/>
          </p:cNvSpPr>
          <p:nvPr/>
        </p:nvSpPr>
        <p:spPr bwMode="auto">
          <a:xfrm>
            <a:off x="3733800" y="25908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0448" name="Text Box 70"/>
          <p:cNvSpPr txBox="1">
            <a:spLocks noChangeArrowheads="1"/>
          </p:cNvSpPr>
          <p:nvPr/>
        </p:nvSpPr>
        <p:spPr bwMode="auto">
          <a:xfrm>
            <a:off x="3733800" y="28956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0449" name="Text Box 71"/>
          <p:cNvSpPr txBox="1">
            <a:spLocks noChangeArrowheads="1"/>
          </p:cNvSpPr>
          <p:nvPr/>
        </p:nvSpPr>
        <p:spPr bwMode="auto">
          <a:xfrm>
            <a:off x="3810000" y="32004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131144" name="Text Box 72"/>
          <p:cNvSpPr txBox="1">
            <a:spLocks noChangeArrowheads="1"/>
          </p:cNvSpPr>
          <p:nvPr/>
        </p:nvSpPr>
        <p:spPr bwMode="auto">
          <a:xfrm>
            <a:off x="4419600" y="26670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0451" name="Text Box 73"/>
          <p:cNvSpPr txBox="1">
            <a:spLocks noChangeArrowheads="1"/>
          </p:cNvSpPr>
          <p:nvPr/>
        </p:nvSpPr>
        <p:spPr bwMode="auto">
          <a:xfrm>
            <a:off x="4157663" y="2362200"/>
            <a:ext cx="63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0452" name="Text Box 74"/>
          <p:cNvSpPr txBox="1">
            <a:spLocks noChangeArrowheads="1"/>
          </p:cNvSpPr>
          <p:nvPr/>
        </p:nvSpPr>
        <p:spPr bwMode="auto">
          <a:xfrm>
            <a:off x="4038600" y="19812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0453" name="Text Box 75"/>
          <p:cNvSpPr txBox="1">
            <a:spLocks noChangeArrowheads="1"/>
          </p:cNvSpPr>
          <p:nvPr/>
        </p:nvSpPr>
        <p:spPr bwMode="auto">
          <a:xfrm>
            <a:off x="4495800" y="29718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0454" name="Text Box 76"/>
          <p:cNvSpPr txBox="1">
            <a:spLocks noChangeArrowheads="1"/>
          </p:cNvSpPr>
          <p:nvPr/>
        </p:nvSpPr>
        <p:spPr bwMode="auto">
          <a:xfrm>
            <a:off x="4038600" y="34290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0455" name="Text Box 77"/>
          <p:cNvSpPr txBox="1">
            <a:spLocks noChangeArrowheads="1"/>
          </p:cNvSpPr>
          <p:nvPr/>
        </p:nvSpPr>
        <p:spPr bwMode="auto">
          <a:xfrm>
            <a:off x="4495800" y="32766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0456" name="Text Box 79"/>
          <p:cNvSpPr txBox="1">
            <a:spLocks noChangeArrowheads="1"/>
          </p:cNvSpPr>
          <p:nvPr/>
        </p:nvSpPr>
        <p:spPr bwMode="auto">
          <a:xfrm>
            <a:off x="3784600" y="3836988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/>
              <a:t>Category</a:t>
            </a:r>
          </a:p>
        </p:txBody>
      </p:sp>
      <p:sp>
        <p:nvSpPr>
          <p:cNvPr id="60457" name="Text Box 126"/>
          <p:cNvSpPr txBox="1">
            <a:spLocks noChangeArrowheads="1"/>
          </p:cNvSpPr>
          <p:nvPr/>
        </p:nvSpPr>
        <p:spPr bwMode="auto">
          <a:xfrm>
            <a:off x="1862138" y="5648325"/>
            <a:ext cx="80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Viagra</a:t>
            </a:r>
          </a:p>
        </p:txBody>
      </p:sp>
      <p:sp>
        <p:nvSpPr>
          <p:cNvPr id="60458" name="Text Box 127"/>
          <p:cNvSpPr txBox="1">
            <a:spLocks noChangeArrowheads="1"/>
          </p:cNvSpPr>
          <p:nvPr/>
        </p:nvSpPr>
        <p:spPr bwMode="auto">
          <a:xfrm>
            <a:off x="2189163" y="5167313"/>
            <a:ext cx="56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deal</a:t>
            </a:r>
          </a:p>
        </p:txBody>
      </p:sp>
      <p:sp>
        <p:nvSpPr>
          <p:cNvPr id="60459" name="Text Box 128"/>
          <p:cNvSpPr txBox="1">
            <a:spLocks noChangeArrowheads="1"/>
          </p:cNvSpPr>
          <p:nvPr/>
        </p:nvSpPr>
        <p:spPr bwMode="auto">
          <a:xfrm>
            <a:off x="1427163" y="497681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hot</a:t>
            </a:r>
          </a:p>
        </p:txBody>
      </p:sp>
      <p:sp>
        <p:nvSpPr>
          <p:cNvPr id="60460" name="Text Box 129"/>
          <p:cNvSpPr txBox="1">
            <a:spLocks noChangeArrowheads="1"/>
          </p:cNvSpPr>
          <p:nvPr/>
        </p:nvSpPr>
        <p:spPr bwMode="auto">
          <a:xfrm>
            <a:off x="2286000" y="4906963"/>
            <a:ext cx="333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5.78035E-8 C -0.01285 -0.02751 -0.02553 -0.05503 -0.03178 -0.08879 C -0.03803 -0.12254 -0.03716 -0.18405 -0.03803 -0.203 " pathEditMode="relative" ptsTypes="aaA">
                                      <p:cBhvr>
                                        <p:cTn id="6" dur="2000" fill="hold"/>
                                        <p:tgtEl>
                                          <p:spTgt spid="131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6.7052E-6 C -0.01059 -0.04579 -0.02101 -0.09134 -0.02709 -0.1311 C -0.03316 -0.17087 -0.01528 -0.21411 -0.03663 -0.23885 C -0.05799 -0.26359 -0.13577 -0.27214 -0.15556 -0.27908 " pathEditMode="relative" ptsTypes="aaaA">
                                      <p:cBhvr>
                                        <p:cTn id="15" dur="2000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6.99422E-6 C 0.01337 -0.02405 0.02674 -0.04787 0.03021 -0.07608 C 0.03369 -0.10429 0.0283 -0.15076 0.02067 -0.16903 C 0.01303 -0.18729 -0.00972 -0.1829 -0.01579 -0.18614 " pathEditMode="relative" ptsTypes="aaaA">
                                      <p:cBhvr>
                                        <p:cTn id="19" dur="20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2948E-6 C -0.01545 -0.02197 -0.0309 -0.04393 -0.03958 -0.06544 C -0.04826 -0.08694 -0.05538 -0.10336 -0.05225 -0.12902 C -0.04913 -0.15468 -0.02552 -0.2044 -0.02048 -0.21989 " pathEditMode="relative" ptsTypes="aaaA">
                                      <p:cBhvr>
                                        <p:cTn id="23" dur="2000" fill="hold"/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9191E-6 C -0.0191 -0.01989 -0.03819 -0.03954 -0.04444 -0.05919 C -0.05069 -0.07885 -0.05416 -0.09943 -0.03802 -0.11839 C -0.02187 -0.13734 0.03733 -0.1637 0.05243 -0.17318 " pathEditMode="relative" ptsTypes="aaaA">
                                      <p:cBhvr>
                                        <p:cTn id="27" dur="20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/>
      <p:bldP spid="131090" grpId="0"/>
      <p:bldP spid="131094" grpId="0"/>
      <p:bldP spid="131097" grpId="0"/>
      <p:bldP spid="1311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5F47E05-3ACA-414A-8F57-D35861E7D411}" type="slidenum">
              <a:rPr lang="en-US" altLang="en-US" sz="1200">
                <a:latin typeface="Helvetica" charset="0"/>
              </a:rPr>
              <a:pPr eaLnBrk="1" hangingPunct="1"/>
              <a:t>46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Classification </a:t>
            </a:r>
          </a:p>
        </p:txBody>
      </p:sp>
      <p:sp>
        <p:nvSpPr>
          <p:cNvPr id="61444" name="Text Box 62"/>
          <p:cNvSpPr txBox="1">
            <a:spLocks noChangeArrowheads="1"/>
          </p:cNvSpPr>
          <p:nvPr/>
        </p:nvSpPr>
        <p:spPr bwMode="auto">
          <a:xfrm>
            <a:off x="2311400" y="55562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nude</a:t>
            </a:r>
          </a:p>
        </p:txBody>
      </p:sp>
      <p:sp>
        <p:nvSpPr>
          <p:cNvPr id="61445" name="Text Box 63"/>
          <p:cNvSpPr txBox="1">
            <a:spLocks noChangeArrowheads="1"/>
          </p:cNvSpPr>
          <p:nvPr/>
        </p:nvSpPr>
        <p:spPr bwMode="auto">
          <a:xfrm>
            <a:off x="2351088" y="5319713"/>
            <a:ext cx="561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deal</a:t>
            </a:r>
          </a:p>
        </p:txBody>
      </p:sp>
      <p:sp>
        <p:nvSpPr>
          <p:cNvPr id="61446" name="Text Box 64"/>
          <p:cNvSpPr txBox="1">
            <a:spLocks noChangeArrowheads="1"/>
          </p:cNvSpPr>
          <p:nvPr/>
        </p:nvSpPr>
        <p:spPr bwMode="auto">
          <a:xfrm>
            <a:off x="1320800" y="5305425"/>
            <a:ext cx="866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Nigeria</a:t>
            </a:r>
          </a:p>
        </p:txBody>
      </p:sp>
      <p:grpSp>
        <p:nvGrpSpPr>
          <p:cNvPr id="61447" name="Group 65"/>
          <p:cNvGrpSpPr>
            <a:grpSpLocks/>
          </p:cNvGrpSpPr>
          <p:nvPr/>
        </p:nvGrpSpPr>
        <p:grpSpPr bwMode="auto">
          <a:xfrm>
            <a:off x="6096000" y="4419600"/>
            <a:ext cx="1743075" cy="1971675"/>
            <a:chOff x="3852" y="2120"/>
            <a:chExt cx="1098" cy="1242"/>
          </a:xfrm>
        </p:grpSpPr>
        <p:sp>
          <p:nvSpPr>
            <p:cNvPr id="61492" name="Freeform 66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93" name="Freeform 67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94" name="Line 68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448" name="Group 69"/>
          <p:cNvGrpSpPr>
            <a:grpSpLocks/>
          </p:cNvGrpSpPr>
          <p:nvPr/>
        </p:nvGrpSpPr>
        <p:grpSpPr bwMode="auto">
          <a:xfrm>
            <a:off x="1295400" y="4419600"/>
            <a:ext cx="1743075" cy="1971675"/>
            <a:chOff x="3852" y="2120"/>
            <a:chExt cx="1098" cy="1242"/>
          </a:xfrm>
        </p:grpSpPr>
        <p:sp>
          <p:nvSpPr>
            <p:cNvPr id="61489" name="Freeform 70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90" name="Freeform 71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91" name="Line 72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61449" name="Text Box 73"/>
          <p:cNvSpPr txBox="1">
            <a:spLocks noChangeArrowheads="1"/>
          </p:cNvSpPr>
          <p:nvPr/>
        </p:nvSpPr>
        <p:spPr bwMode="auto">
          <a:xfrm>
            <a:off x="1673225" y="6300788"/>
            <a:ext cx="87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/>
              <a:t>spam</a:t>
            </a:r>
          </a:p>
        </p:txBody>
      </p:sp>
      <p:sp>
        <p:nvSpPr>
          <p:cNvPr id="61450" name="Text Box 74"/>
          <p:cNvSpPr txBox="1">
            <a:spLocks noChangeArrowheads="1"/>
          </p:cNvSpPr>
          <p:nvPr/>
        </p:nvSpPr>
        <p:spPr bwMode="auto">
          <a:xfrm>
            <a:off x="6594475" y="6329363"/>
            <a:ext cx="738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/>
              <a:t>legit</a:t>
            </a:r>
          </a:p>
        </p:txBody>
      </p:sp>
      <p:sp>
        <p:nvSpPr>
          <p:cNvPr id="61451" name="Text Box 75"/>
          <p:cNvSpPr txBox="1">
            <a:spLocks noChangeArrowheads="1"/>
          </p:cNvSpPr>
          <p:nvPr/>
        </p:nvSpPr>
        <p:spPr bwMode="auto">
          <a:xfrm>
            <a:off x="1579563" y="5129213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hot</a:t>
            </a:r>
          </a:p>
        </p:txBody>
      </p:sp>
      <p:sp>
        <p:nvSpPr>
          <p:cNvPr id="61452" name="Text Box 76"/>
          <p:cNvSpPr txBox="1">
            <a:spLocks noChangeArrowheads="1"/>
          </p:cNvSpPr>
          <p:nvPr/>
        </p:nvSpPr>
        <p:spPr bwMode="auto">
          <a:xfrm>
            <a:off x="1895475" y="5976938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$</a:t>
            </a:r>
          </a:p>
        </p:txBody>
      </p:sp>
      <p:sp>
        <p:nvSpPr>
          <p:cNvPr id="61453" name="Text Box 77"/>
          <p:cNvSpPr txBox="1">
            <a:spLocks noChangeArrowheads="1"/>
          </p:cNvSpPr>
          <p:nvPr/>
        </p:nvSpPr>
        <p:spPr bwMode="auto">
          <a:xfrm>
            <a:off x="2016125" y="579913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Viagra</a:t>
            </a:r>
          </a:p>
        </p:txBody>
      </p:sp>
      <p:sp>
        <p:nvSpPr>
          <p:cNvPr id="61454" name="Text Box 78"/>
          <p:cNvSpPr txBox="1">
            <a:spLocks noChangeArrowheads="1"/>
          </p:cNvSpPr>
          <p:nvPr/>
        </p:nvSpPr>
        <p:spPr bwMode="auto">
          <a:xfrm>
            <a:off x="1376363" y="55499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lottery</a:t>
            </a:r>
          </a:p>
        </p:txBody>
      </p:sp>
      <p:sp>
        <p:nvSpPr>
          <p:cNvPr id="61455" name="Text Box 79"/>
          <p:cNvSpPr txBox="1">
            <a:spLocks noChangeArrowheads="1"/>
          </p:cNvSpPr>
          <p:nvPr/>
        </p:nvSpPr>
        <p:spPr bwMode="auto">
          <a:xfrm>
            <a:off x="2438400" y="5054600"/>
            <a:ext cx="333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!!</a:t>
            </a:r>
          </a:p>
        </p:txBody>
      </p:sp>
      <p:sp>
        <p:nvSpPr>
          <p:cNvPr id="61456" name="Text Box 80"/>
          <p:cNvSpPr txBox="1">
            <a:spLocks noChangeArrowheads="1"/>
          </p:cNvSpPr>
          <p:nvPr/>
        </p:nvSpPr>
        <p:spPr bwMode="auto">
          <a:xfrm>
            <a:off x="2133600" y="52070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!</a:t>
            </a:r>
          </a:p>
        </p:txBody>
      </p:sp>
      <p:sp>
        <p:nvSpPr>
          <p:cNvPr id="61457" name="Text Box 81"/>
          <p:cNvSpPr txBox="1">
            <a:spLocks noChangeArrowheads="1"/>
          </p:cNvSpPr>
          <p:nvPr/>
        </p:nvSpPr>
        <p:spPr bwMode="auto">
          <a:xfrm>
            <a:off x="1844675" y="48672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win</a:t>
            </a:r>
          </a:p>
        </p:txBody>
      </p:sp>
      <p:sp>
        <p:nvSpPr>
          <p:cNvPr id="61458" name="Text Box 82"/>
          <p:cNvSpPr txBox="1">
            <a:spLocks noChangeArrowheads="1"/>
          </p:cNvSpPr>
          <p:nvPr/>
        </p:nvSpPr>
        <p:spPr bwMode="auto">
          <a:xfrm>
            <a:off x="7019925" y="5159375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Friday</a:t>
            </a:r>
          </a:p>
        </p:txBody>
      </p:sp>
      <p:sp>
        <p:nvSpPr>
          <p:cNvPr id="61459" name="Text Box 83"/>
          <p:cNvSpPr txBox="1">
            <a:spLocks noChangeArrowheads="1"/>
          </p:cNvSpPr>
          <p:nvPr/>
        </p:nvSpPr>
        <p:spPr bwMode="auto">
          <a:xfrm>
            <a:off x="6856413" y="5970588"/>
            <a:ext cx="676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exam</a:t>
            </a:r>
          </a:p>
        </p:txBody>
      </p:sp>
      <p:sp>
        <p:nvSpPr>
          <p:cNvPr id="61460" name="Text Box 84"/>
          <p:cNvSpPr txBox="1">
            <a:spLocks noChangeArrowheads="1"/>
          </p:cNvSpPr>
          <p:nvPr/>
        </p:nvSpPr>
        <p:spPr bwMode="auto">
          <a:xfrm>
            <a:off x="6105525" y="5148263"/>
            <a:ext cx="1044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computer</a:t>
            </a:r>
          </a:p>
        </p:txBody>
      </p:sp>
      <p:sp>
        <p:nvSpPr>
          <p:cNvPr id="61461" name="Text Box 85"/>
          <p:cNvSpPr txBox="1">
            <a:spLocks noChangeArrowheads="1"/>
          </p:cNvSpPr>
          <p:nvPr/>
        </p:nvSpPr>
        <p:spPr bwMode="auto">
          <a:xfrm>
            <a:off x="6321425" y="5935663"/>
            <a:ext cx="600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May</a:t>
            </a:r>
          </a:p>
        </p:txBody>
      </p:sp>
      <p:sp>
        <p:nvSpPr>
          <p:cNvPr id="61462" name="Text Box 86"/>
          <p:cNvSpPr txBox="1">
            <a:spLocks noChangeArrowheads="1"/>
          </p:cNvSpPr>
          <p:nvPr/>
        </p:nvSpPr>
        <p:spPr bwMode="auto">
          <a:xfrm>
            <a:off x="6616700" y="4868863"/>
            <a:ext cx="51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PM</a:t>
            </a:r>
          </a:p>
        </p:txBody>
      </p:sp>
      <p:sp>
        <p:nvSpPr>
          <p:cNvPr id="61463" name="Text Box 87"/>
          <p:cNvSpPr txBox="1">
            <a:spLocks noChangeArrowheads="1"/>
          </p:cNvSpPr>
          <p:nvPr/>
        </p:nvSpPr>
        <p:spPr bwMode="auto">
          <a:xfrm>
            <a:off x="6238875" y="53990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test</a:t>
            </a:r>
          </a:p>
        </p:txBody>
      </p:sp>
      <p:sp>
        <p:nvSpPr>
          <p:cNvPr id="61464" name="Text Box 88"/>
          <p:cNvSpPr txBox="1">
            <a:spLocks noChangeArrowheads="1"/>
          </p:cNvSpPr>
          <p:nvPr/>
        </p:nvSpPr>
        <p:spPr bwMode="auto">
          <a:xfrm>
            <a:off x="6292850" y="56769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March</a:t>
            </a:r>
          </a:p>
        </p:txBody>
      </p:sp>
      <p:sp>
        <p:nvSpPr>
          <p:cNvPr id="61465" name="Text Box 89"/>
          <p:cNvSpPr txBox="1">
            <a:spLocks noChangeArrowheads="1"/>
          </p:cNvSpPr>
          <p:nvPr/>
        </p:nvSpPr>
        <p:spPr bwMode="auto">
          <a:xfrm>
            <a:off x="6543675" y="4500563"/>
            <a:ext cx="854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science</a:t>
            </a:r>
          </a:p>
        </p:txBody>
      </p:sp>
      <p:sp>
        <p:nvSpPr>
          <p:cNvPr id="61466" name="Text Box 90"/>
          <p:cNvSpPr txBox="1">
            <a:spLocks noChangeArrowheads="1"/>
          </p:cNvSpPr>
          <p:nvPr/>
        </p:nvSpPr>
        <p:spPr bwMode="auto">
          <a:xfrm>
            <a:off x="1755775" y="4573588"/>
            <a:ext cx="803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Viagra</a:t>
            </a:r>
          </a:p>
        </p:txBody>
      </p:sp>
      <p:sp>
        <p:nvSpPr>
          <p:cNvPr id="61467" name="Text Box 91"/>
          <p:cNvSpPr txBox="1">
            <a:spLocks noChangeArrowheads="1"/>
          </p:cNvSpPr>
          <p:nvPr/>
        </p:nvSpPr>
        <p:spPr bwMode="auto">
          <a:xfrm>
            <a:off x="6699250" y="5421313"/>
            <a:ext cx="1158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homework</a:t>
            </a:r>
          </a:p>
        </p:txBody>
      </p:sp>
      <p:sp>
        <p:nvSpPr>
          <p:cNvPr id="61468" name="Text Box 92"/>
          <p:cNvSpPr txBox="1">
            <a:spLocks noChangeArrowheads="1"/>
          </p:cNvSpPr>
          <p:nvPr/>
        </p:nvSpPr>
        <p:spPr bwMode="auto">
          <a:xfrm>
            <a:off x="7113588" y="5670550"/>
            <a:ext cx="663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score</a:t>
            </a:r>
          </a:p>
        </p:txBody>
      </p:sp>
      <p:sp>
        <p:nvSpPr>
          <p:cNvPr id="61469" name="Text Box 93"/>
          <p:cNvSpPr txBox="1">
            <a:spLocks noChangeArrowheads="1"/>
          </p:cNvSpPr>
          <p:nvPr/>
        </p:nvSpPr>
        <p:spPr bwMode="auto">
          <a:xfrm>
            <a:off x="1600200" y="5816600"/>
            <a:ext cx="257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!</a:t>
            </a:r>
          </a:p>
        </p:txBody>
      </p:sp>
      <p:grpSp>
        <p:nvGrpSpPr>
          <p:cNvPr id="61470" name="Group 94"/>
          <p:cNvGrpSpPr>
            <a:grpSpLocks/>
          </p:cNvGrpSpPr>
          <p:nvPr/>
        </p:nvGrpSpPr>
        <p:grpSpPr bwMode="auto">
          <a:xfrm>
            <a:off x="3657600" y="2743200"/>
            <a:ext cx="1743075" cy="1971675"/>
            <a:chOff x="3852" y="2120"/>
            <a:chExt cx="1098" cy="1242"/>
          </a:xfrm>
        </p:grpSpPr>
        <p:sp>
          <p:nvSpPr>
            <p:cNvPr id="61486" name="Freeform 95"/>
            <p:cNvSpPr>
              <a:spLocks/>
            </p:cNvSpPr>
            <p:nvPr/>
          </p:nvSpPr>
          <p:spPr bwMode="auto">
            <a:xfrm>
              <a:off x="3852" y="2127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87" name="Freeform 96"/>
            <p:cNvSpPr>
              <a:spLocks/>
            </p:cNvSpPr>
            <p:nvPr/>
          </p:nvSpPr>
          <p:spPr bwMode="auto">
            <a:xfrm flipH="1">
              <a:off x="4401" y="2123"/>
              <a:ext cx="549" cy="1235"/>
            </a:xfrm>
            <a:custGeom>
              <a:avLst/>
              <a:gdLst>
                <a:gd name="T0" fmla="*/ 157 w 549"/>
                <a:gd name="T1" fmla="*/ 0 h 1235"/>
                <a:gd name="T2" fmla="*/ 295 w 549"/>
                <a:gd name="T3" fmla="*/ 108 h 1235"/>
                <a:gd name="T4" fmla="*/ 318 w 549"/>
                <a:gd name="T5" fmla="*/ 254 h 1235"/>
                <a:gd name="T6" fmla="*/ 249 w 549"/>
                <a:gd name="T7" fmla="*/ 377 h 1235"/>
                <a:gd name="T8" fmla="*/ 88 w 549"/>
                <a:gd name="T9" fmla="*/ 500 h 1235"/>
                <a:gd name="T10" fmla="*/ 19 w 549"/>
                <a:gd name="T11" fmla="*/ 661 h 1235"/>
                <a:gd name="T12" fmla="*/ 19 w 549"/>
                <a:gd name="T13" fmla="*/ 861 h 1235"/>
                <a:gd name="T14" fmla="*/ 134 w 549"/>
                <a:gd name="T15" fmla="*/ 1053 h 1235"/>
                <a:gd name="T16" fmla="*/ 241 w 549"/>
                <a:gd name="T17" fmla="*/ 1206 h 1235"/>
                <a:gd name="T18" fmla="*/ 549 w 549"/>
                <a:gd name="T19" fmla="*/ 1229 h 12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9"/>
                <a:gd name="T31" fmla="*/ 0 h 1235"/>
                <a:gd name="T32" fmla="*/ 549 w 549"/>
                <a:gd name="T33" fmla="*/ 1235 h 12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9" h="1235">
                  <a:moveTo>
                    <a:pt x="157" y="0"/>
                  </a:moveTo>
                  <a:cubicBezTo>
                    <a:pt x="212" y="33"/>
                    <a:pt x="268" y="66"/>
                    <a:pt x="295" y="108"/>
                  </a:cubicBezTo>
                  <a:cubicBezTo>
                    <a:pt x="322" y="150"/>
                    <a:pt x="326" y="209"/>
                    <a:pt x="318" y="254"/>
                  </a:cubicBezTo>
                  <a:cubicBezTo>
                    <a:pt x="310" y="299"/>
                    <a:pt x="287" y="336"/>
                    <a:pt x="249" y="377"/>
                  </a:cubicBezTo>
                  <a:cubicBezTo>
                    <a:pt x="211" y="418"/>
                    <a:pt x="126" y="453"/>
                    <a:pt x="88" y="500"/>
                  </a:cubicBezTo>
                  <a:cubicBezTo>
                    <a:pt x="50" y="547"/>
                    <a:pt x="30" y="601"/>
                    <a:pt x="19" y="661"/>
                  </a:cubicBezTo>
                  <a:cubicBezTo>
                    <a:pt x="8" y="721"/>
                    <a:pt x="0" y="796"/>
                    <a:pt x="19" y="861"/>
                  </a:cubicBezTo>
                  <a:cubicBezTo>
                    <a:pt x="38" y="926"/>
                    <a:pt x="97" y="996"/>
                    <a:pt x="134" y="1053"/>
                  </a:cubicBezTo>
                  <a:cubicBezTo>
                    <a:pt x="171" y="1110"/>
                    <a:pt x="172" y="1177"/>
                    <a:pt x="241" y="1206"/>
                  </a:cubicBezTo>
                  <a:cubicBezTo>
                    <a:pt x="310" y="1235"/>
                    <a:pt x="498" y="1227"/>
                    <a:pt x="549" y="12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88" name="Line 97"/>
            <p:cNvSpPr>
              <a:spLocks noChangeShapeType="1"/>
            </p:cNvSpPr>
            <p:nvPr/>
          </p:nvSpPr>
          <p:spPr bwMode="auto">
            <a:xfrm flipV="1">
              <a:off x="4025" y="2120"/>
              <a:ext cx="7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61471" name="Text Box 98"/>
          <p:cNvSpPr txBox="1">
            <a:spLocks noChangeArrowheads="1"/>
          </p:cNvSpPr>
          <p:nvPr/>
        </p:nvSpPr>
        <p:spPr bwMode="auto">
          <a:xfrm>
            <a:off x="3810000" y="34290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1472" name="Text Box 99"/>
          <p:cNvSpPr txBox="1">
            <a:spLocks noChangeArrowheads="1"/>
          </p:cNvSpPr>
          <p:nvPr/>
        </p:nvSpPr>
        <p:spPr bwMode="auto">
          <a:xfrm>
            <a:off x="3810000" y="37338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1473" name="Text Box 100"/>
          <p:cNvSpPr txBox="1">
            <a:spLocks noChangeArrowheads="1"/>
          </p:cNvSpPr>
          <p:nvPr/>
        </p:nvSpPr>
        <p:spPr bwMode="auto">
          <a:xfrm>
            <a:off x="3886200" y="40386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1474" name="Text Box 101"/>
          <p:cNvSpPr txBox="1">
            <a:spLocks noChangeArrowheads="1"/>
          </p:cNvSpPr>
          <p:nvPr/>
        </p:nvSpPr>
        <p:spPr bwMode="auto">
          <a:xfrm>
            <a:off x="4495800" y="35052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1475" name="Text Box 102"/>
          <p:cNvSpPr txBox="1">
            <a:spLocks noChangeArrowheads="1"/>
          </p:cNvSpPr>
          <p:nvPr/>
        </p:nvSpPr>
        <p:spPr bwMode="auto">
          <a:xfrm>
            <a:off x="4233863" y="3200400"/>
            <a:ext cx="630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1476" name="Text Box 103"/>
          <p:cNvSpPr txBox="1">
            <a:spLocks noChangeArrowheads="1"/>
          </p:cNvSpPr>
          <p:nvPr/>
        </p:nvSpPr>
        <p:spPr bwMode="auto">
          <a:xfrm>
            <a:off x="4114800" y="28194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1477" name="Text Box 104"/>
          <p:cNvSpPr txBox="1">
            <a:spLocks noChangeArrowheads="1"/>
          </p:cNvSpPr>
          <p:nvPr/>
        </p:nvSpPr>
        <p:spPr bwMode="auto">
          <a:xfrm>
            <a:off x="4572000" y="38100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1478" name="Text Box 105"/>
          <p:cNvSpPr txBox="1">
            <a:spLocks noChangeArrowheads="1"/>
          </p:cNvSpPr>
          <p:nvPr/>
        </p:nvSpPr>
        <p:spPr bwMode="auto">
          <a:xfrm>
            <a:off x="4114800" y="4267200"/>
            <a:ext cx="630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legit</a:t>
            </a:r>
          </a:p>
        </p:txBody>
      </p:sp>
      <p:sp>
        <p:nvSpPr>
          <p:cNvPr id="61479" name="Text Box 106"/>
          <p:cNvSpPr txBox="1">
            <a:spLocks noChangeArrowheads="1"/>
          </p:cNvSpPr>
          <p:nvPr/>
        </p:nvSpPr>
        <p:spPr bwMode="auto">
          <a:xfrm>
            <a:off x="4572000" y="41148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spam</a:t>
            </a:r>
          </a:p>
        </p:txBody>
      </p:sp>
      <p:sp>
        <p:nvSpPr>
          <p:cNvPr id="61480" name="Text Box 107"/>
          <p:cNvSpPr txBox="1">
            <a:spLocks noChangeArrowheads="1"/>
          </p:cNvSpPr>
          <p:nvPr/>
        </p:nvSpPr>
        <p:spPr bwMode="auto">
          <a:xfrm>
            <a:off x="3860800" y="4675188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/>
              <a:t>Category</a:t>
            </a:r>
          </a:p>
        </p:txBody>
      </p:sp>
      <p:sp>
        <p:nvSpPr>
          <p:cNvPr id="132204" name="Text Box 108"/>
          <p:cNvSpPr txBox="1">
            <a:spLocks noChangeArrowheads="1"/>
          </p:cNvSpPr>
          <p:nvPr/>
        </p:nvSpPr>
        <p:spPr bwMode="auto">
          <a:xfrm>
            <a:off x="3657600" y="15240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/>
              <a:t>Win lotttery $ !</a:t>
            </a:r>
          </a:p>
        </p:txBody>
      </p:sp>
      <p:grpSp>
        <p:nvGrpSpPr>
          <p:cNvPr id="5" name="Group 109"/>
          <p:cNvGrpSpPr>
            <a:grpSpLocks/>
          </p:cNvGrpSpPr>
          <p:nvPr/>
        </p:nvGrpSpPr>
        <p:grpSpPr bwMode="auto">
          <a:xfrm>
            <a:off x="2667000" y="1828800"/>
            <a:ext cx="3638550" cy="1865313"/>
            <a:chOff x="1690" y="1390"/>
            <a:chExt cx="2292" cy="1175"/>
          </a:xfrm>
        </p:grpSpPr>
        <p:sp>
          <p:nvSpPr>
            <p:cNvPr id="61483" name="Line 110"/>
            <p:cNvSpPr>
              <a:spLocks noChangeShapeType="1"/>
            </p:cNvSpPr>
            <p:nvPr/>
          </p:nvSpPr>
          <p:spPr bwMode="auto">
            <a:xfrm flipV="1">
              <a:off x="1690" y="1582"/>
              <a:ext cx="783" cy="983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84" name="Line 111"/>
            <p:cNvSpPr>
              <a:spLocks noChangeShapeType="1"/>
            </p:cNvSpPr>
            <p:nvPr/>
          </p:nvSpPr>
          <p:spPr bwMode="auto">
            <a:xfrm flipH="1" flipV="1">
              <a:off x="3199" y="1539"/>
              <a:ext cx="783" cy="983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61485" name="Text Box 112"/>
            <p:cNvSpPr txBox="1">
              <a:spLocks noChangeArrowheads="1"/>
            </p:cNvSpPr>
            <p:nvPr/>
          </p:nvSpPr>
          <p:spPr bwMode="auto">
            <a:xfrm>
              <a:off x="2449" y="1390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2800"/>
                <a:t>??     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F97AB39-B06F-4DB8-9348-EFB5453408F6}" type="slidenum">
              <a:rPr lang="en-US" altLang="en-US" sz="1200">
                <a:latin typeface="Helvetica" charset="0"/>
              </a:rPr>
              <a:pPr eaLnBrk="1" hangingPunct="1"/>
              <a:t>47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Naïve Bayes Algorithm</a:t>
            </a:r>
            <a:br>
              <a:rPr lang="en-US" altLang="en-US"/>
            </a:br>
            <a:r>
              <a:rPr lang="en-US" altLang="en-US"/>
              <a:t>(Train)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86788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/>
              <a:t>Let </a:t>
            </a:r>
            <a:r>
              <a:rPr lang="en-US" altLang="en-US" sz="2800" i="1"/>
              <a:t>V</a:t>
            </a:r>
            <a:r>
              <a:rPr lang="en-US" altLang="en-US" sz="2800"/>
              <a:t> be the vocabulary of all words in the documents in </a:t>
            </a:r>
            <a:r>
              <a:rPr lang="en-US" altLang="en-US" sz="2800" i="1"/>
              <a:t>D</a:t>
            </a:r>
          </a:p>
          <a:p>
            <a:pPr algn="l" eaLnBrk="1" hangingPunct="1"/>
            <a:r>
              <a:rPr lang="en-US" altLang="en-US" sz="2800"/>
              <a:t>For each category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  </a:t>
            </a:r>
            <a:r>
              <a:rPr lang="en-US" altLang="en-US" sz="2800">
                <a:sym typeface="Symbol" charset="2"/>
              </a:rPr>
              <a:t> </a:t>
            </a:r>
            <a:r>
              <a:rPr lang="en-US" altLang="en-US" sz="2800" i="1">
                <a:sym typeface="Symbol" charset="2"/>
              </a:rPr>
              <a:t>C</a:t>
            </a:r>
            <a:endParaRPr lang="en-US" altLang="en-US" sz="2800" i="1" baseline="-25000"/>
          </a:p>
          <a:p>
            <a:pPr algn="l" eaLnBrk="1" hangingPunct="1"/>
            <a:r>
              <a:rPr lang="en-US" altLang="en-US" sz="2800" i="1" baseline="-25000"/>
              <a:t>        </a:t>
            </a:r>
            <a:r>
              <a:rPr lang="en-US" altLang="en-US" sz="2800"/>
              <a:t>Let</a:t>
            </a:r>
            <a:r>
              <a:rPr lang="en-US" altLang="en-US" sz="2800" i="1"/>
              <a:t> D</a:t>
            </a:r>
            <a:r>
              <a:rPr lang="en-US" altLang="en-US" sz="2800" i="1" baseline="-25000"/>
              <a:t>i</a:t>
            </a:r>
            <a:r>
              <a:rPr lang="en-US" altLang="en-US" sz="2800" i="1"/>
              <a:t> </a:t>
            </a:r>
            <a:r>
              <a:rPr lang="en-US" altLang="en-US" sz="2800"/>
              <a:t>be the subset of documents in </a:t>
            </a:r>
            <a:r>
              <a:rPr lang="en-US" altLang="en-US" sz="2800" i="1"/>
              <a:t>D</a:t>
            </a:r>
            <a:r>
              <a:rPr lang="en-US" altLang="en-US" sz="2800"/>
              <a:t> in category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</a:t>
            </a:r>
          </a:p>
          <a:p>
            <a:pPr algn="l" eaLnBrk="1" hangingPunct="1"/>
            <a:r>
              <a:rPr lang="en-US" altLang="en-US" sz="3200" i="1" baseline="-25000"/>
              <a:t>        </a:t>
            </a:r>
            <a:r>
              <a:rPr lang="en-US" altLang="en-US" sz="2800"/>
              <a:t>P(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</a:t>
            </a:r>
            <a:r>
              <a:rPr lang="en-US" altLang="en-US" sz="2800"/>
              <a:t>) = |</a:t>
            </a:r>
            <a:r>
              <a:rPr lang="en-US" altLang="en-US" sz="2800" i="1"/>
              <a:t>D</a:t>
            </a:r>
            <a:r>
              <a:rPr lang="en-US" altLang="en-US" sz="2400" i="1" baseline="-25000"/>
              <a:t>i</a:t>
            </a:r>
            <a:r>
              <a:rPr lang="en-US" altLang="en-US" sz="2800"/>
              <a:t>| / |</a:t>
            </a:r>
            <a:r>
              <a:rPr lang="en-US" altLang="en-US" sz="2800" i="1"/>
              <a:t>D</a:t>
            </a:r>
            <a:r>
              <a:rPr lang="en-US" altLang="en-US" sz="2800"/>
              <a:t>|</a:t>
            </a:r>
          </a:p>
          <a:p>
            <a:pPr algn="l" eaLnBrk="1" hangingPunct="1"/>
            <a:r>
              <a:rPr lang="en-US" altLang="en-US" sz="2800"/>
              <a:t>      Let </a:t>
            </a:r>
            <a:r>
              <a:rPr lang="en-US" altLang="en-US" sz="2800" i="1"/>
              <a:t>T</a:t>
            </a:r>
            <a:r>
              <a:rPr lang="en-US" altLang="en-US" sz="2800" i="1" baseline="-25000"/>
              <a:t>i</a:t>
            </a:r>
            <a:r>
              <a:rPr lang="en-US" altLang="en-US" sz="2800"/>
              <a:t> be the concatenation of all the documents in </a:t>
            </a:r>
            <a:r>
              <a:rPr lang="en-US" altLang="en-US" sz="2800" i="1"/>
              <a:t>D</a:t>
            </a:r>
            <a:r>
              <a:rPr lang="en-US" altLang="en-US" sz="2800" i="1" baseline="-25000"/>
              <a:t>i</a:t>
            </a:r>
          </a:p>
          <a:p>
            <a:pPr algn="l" eaLnBrk="1" hangingPunct="1"/>
            <a:r>
              <a:rPr lang="en-US" altLang="en-US" sz="2800" i="1" baseline="-25000"/>
              <a:t>         </a:t>
            </a:r>
            <a:r>
              <a:rPr lang="en-US" altLang="en-US" sz="2800"/>
              <a:t>Let </a:t>
            </a:r>
            <a:r>
              <a:rPr lang="en-US" altLang="en-US" sz="2800" i="1"/>
              <a:t>n</a:t>
            </a:r>
            <a:r>
              <a:rPr lang="en-US" altLang="en-US" sz="2800" i="1" baseline="-25000"/>
              <a:t>i </a:t>
            </a:r>
            <a:r>
              <a:rPr lang="en-US" altLang="en-US" sz="2800"/>
              <a:t>be the total number of word occurrences in </a:t>
            </a:r>
            <a:r>
              <a:rPr lang="en-US" altLang="en-US" sz="2800" i="1"/>
              <a:t>T</a:t>
            </a:r>
            <a:r>
              <a:rPr lang="en-US" altLang="en-US" sz="2800" i="1" baseline="-25000"/>
              <a:t>i</a:t>
            </a:r>
          </a:p>
          <a:p>
            <a:pPr algn="l" eaLnBrk="1" hangingPunct="1"/>
            <a:r>
              <a:rPr lang="en-US" altLang="en-US" sz="2800" i="1" baseline="-25000"/>
              <a:t>         </a:t>
            </a:r>
            <a:r>
              <a:rPr lang="en-US" altLang="en-US" sz="2800"/>
              <a:t>For each word </a:t>
            </a:r>
            <a:r>
              <a:rPr lang="en-US" altLang="en-US" sz="2800" i="1"/>
              <a:t>w</a:t>
            </a:r>
            <a:r>
              <a:rPr lang="en-US" altLang="en-US" sz="2800" i="1" baseline="-25000"/>
              <a:t>j </a:t>
            </a:r>
            <a:r>
              <a:rPr lang="en-US" altLang="en-US" sz="2800">
                <a:sym typeface="Symbol" charset="2"/>
              </a:rPr>
              <a:t> </a:t>
            </a:r>
            <a:r>
              <a:rPr lang="en-US" altLang="en-US" sz="2800" i="1"/>
              <a:t>V</a:t>
            </a:r>
          </a:p>
          <a:p>
            <a:pPr algn="l" eaLnBrk="1" hangingPunct="1"/>
            <a:r>
              <a:rPr lang="en-US" altLang="en-US" sz="2800" i="1"/>
              <a:t>             </a:t>
            </a:r>
            <a:r>
              <a:rPr lang="en-US" altLang="en-US" sz="2800"/>
              <a:t>Let</a:t>
            </a:r>
            <a:r>
              <a:rPr lang="en-US" altLang="en-US" sz="2800" i="1"/>
              <a:t> n</a:t>
            </a:r>
            <a:r>
              <a:rPr lang="en-US" altLang="en-US" sz="2800" i="1" baseline="-25000"/>
              <a:t>ij </a:t>
            </a:r>
            <a:r>
              <a:rPr lang="en-US" altLang="en-US" sz="2800"/>
              <a:t>be the number of occurrences of </a:t>
            </a:r>
            <a:r>
              <a:rPr lang="en-US" altLang="en-US" sz="2800" i="1"/>
              <a:t>w</a:t>
            </a:r>
            <a:r>
              <a:rPr lang="en-US" altLang="en-US" sz="2800" i="1" baseline="-25000"/>
              <a:t>j </a:t>
            </a:r>
            <a:r>
              <a:rPr lang="en-US" altLang="en-US" sz="2800"/>
              <a:t>in </a:t>
            </a:r>
            <a:r>
              <a:rPr lang="en-US" altLang="en-US" sz="2800" i="1"/>
              <a:t>T</a:t>
            </a:r>
            <a:r>
              <a:rPr lang="en-US" altLang="en-US" sz="2800" i="1" baseline="-25000"/>
              <a:t>i</a:t>
            </a:r>
          </a:p>
          <a:p>
            <a:pPr algn="l" eaLnBrk="1" hangingPunct="1"/>
            <a:r>
              <a:rPr lang="en-US" altLang="en-US" sz="2800" i="1" baseline="-25000"/>
              <a:t>                   </a:t>
            </a:r>
            <a:r>
              <a:rPr lang="en-US" altLang="en-US" sz="2800"/>
              <a:t>Let P(</a:t>
            </a:r>
            <a:r>
              <a:rPr lang="en-US" altLang="en-US" sz="2800" i="1"/>
              <a:t>w</a:t>
            </a:r>
            <a:r>
              <a:rPr lang="en-US" altLang="en-US" sz="2800" i="1" baseline="-25000"/>
              <a:t>j</a:t>
            </a:r>
            <a:r>
              <a:rPr lang="en-US" altLang="en-US" sz="2800" i="1"/>
              <a:t> </a:t>
            </a:r>
            <a:r>
              <a:rPr lang="en-US" altLang="en-US" sz="2800"/>
              <a:t>| </a:t>
            </a:r>
            <a:r>
              <a:rPr lang="en-US" altLang="en-US" sz="2800" i="1"/>
              <a:t>c</a:t>
            </a:r>
            <a:r>
              <a:rPr lang="en-US" altLang="en-US" sz="2800" i="1" baseline="-25000"/>
              <a:t>i</a:t>
            </a:r>
            <a:r>
              <a:rPr lang="en-US" altLang="en-US" sz="2800"/>
              <a:t>) = (</a:t>
            </a:r>
            <a:r>
              <a:rPr lang="en-US" altLang="en-US" sz="2800" i="1"/>
              <a:t>n</a:t>
            </a:r>
            <a:r>
              <a:rPr lang="en-US" altLang="en-US" sz="2800" i="1" baseline="-25000"/>
              <a:t>ij </a:t>
            </a:r>
            <a:r>
              <a:rPr lang="en-US" altLang="en-US" sz="2800"/>
              <a:t>+ 1) / (</a:t>
            </a:r>
            <a:r>
              <a:rPr lang="en-US" altLang="en-US" sz="2800" i="1"/>
              <a:t>n</a:t>
            </a:r>
            <a:r>
              <a:rPr lang="en-US" altLang="en-US" sz="2800" i="1" baseline="-25000"/>
              <a:t>i </a:t>
            </a:r>
            <a:r>
              <a:rPr lang="en-US" altLang="en-US" sz="2800"/>
              <a:t>+ |</a:t>
            </a:r>
            <a:r>
              <a:rPr lang="en-US" altLang="en-US" sz="2800" i="1"/>
              <a:t>V</a:t>
            </a:r>
            <a:r>
              <a:rPr lang="en-US" altLang="en-US" sz="2800"/>
              <a:t>|)  </a:t>
            </a:r>
            <a:endParaRPr lang="en-US" altLang="en-US" sz="2400" i="1" baseline="-25000"/>
          </a:p>
          <a:p>
            <a:pPr algn="l" eaLnBrk="1" hangingPunct="1"/>
            <a:endParaRPr lang="en-US" altLang="en-US" sz="2400" i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32F2B22-658C-44E3-9773-58E539AD1028}" type="slidenum">
              <a:rPr lang="en-US" altLang="en-US" sz="1200">
                <a:latin typeface="Helvetica" charset="0"/>
              </a:rPr>
              <a:pPr eaLnBrk="1" hangingPunct="1"/>
              <a:t>48</a:t>
            </a:fld>
            <a:endParaRPr lang="en-US" altLang="en-US" sz="12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Naïve Bayes Algorithm</a:t>
            </a:r>
            <a:br>
              <a:rPr lang="en-US" altLang="en-US"/>
            </a:br>
            <a:r>
              <a:rPr lang="en-US" altLang="en-US"/>
              <a:t>(Test)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7837488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/>
              <a:t>Given a test document </a:t>
            </a:r>
            <a:r>
              <a:rPr lang="en-US" altLang="en-US" sz="2800" i="1"/>
              <a:t>X</a:t>
            </a:r>
          </a:p>
          <a:p>
            <a:pPr algn="l" eaLnBrk="1" hangingPunct="1"/>
            <a:r>
              <a:rPr lang="en-US" altLang="en-US" sz="2800"/>
              <a:t>Let </a:t>
            </a:r>
            <a:r>
              <a:rPr lang="en-US" altLang="en-US" sz="2800" i="1"/>
              <a:t>n</a:t>
            </a:r>
            <a:r>
              <a:rPr lang="en-US" altLang="en-US" sz="2800"/>
              <a:t> be the number of word occurrences in </a:t>
            </a:r>
            <a:r>
              <a:rPr lang="en-US" altLang="en-US" sz="2800" i="1"/>
              <a:t>X</a:t>
            </a:r>
          </a:p>
          <a:p>
            <a:pPr algn="l" eaLnBrk="1" hangingPunct="1"/>
            <a:r>
              <a:rPr lang="en-US" altLang="en-US" sz="2800"/>
              <a:t>Return the category:</a:t>
            </a:r>
          </a:p>
          <a:p>
            <a:pPr algn="l" eaLnBrk="1" hangingPunct="1"/>
            <a:endParaRPr lang="en-US" altLang="en-US" sz="2800"/>
          </a:p>
          <a:p>
            <a:pPr algn="l" eaLnBrk="1" hangingPunct="1"/>
            <a:endParaRPr lang="en-US" altLang="en-US" sz="2800"/>
          </a:p>
          <a:p>
            <a:pPr algn="l" eaLnBrk="1" hangingPunct="1"/>
            <a:r>
              <a:rPr lang="en-US" altLang="en-US" sz="2800"/>
              <a:t>     where </a:t>
            </a:r>
            <a:r>
              <a:rPr lang="en-US" altLang="en-US" sz="2800" i="1"/>
              <a:t>a</a:t>
            </a:r>
            <a:r>
              <a:rPr lang="en-US" altLang="en-US" sz="2800" i="1" baseline="-25000"/>
              <a:t>i</a:t>
            </a:r>
            <a:r>
              <a:rPr lang="en-US" altLang="en-US" sz="2800"/>
              <a:t> is the word occurring the </a:t>
            </a:r>
            <a:r>
              <a:rPr lang="en-US" altLang="en-US" sz="2800" i="1"/>
              <a:t>i</a:t>
            </a:r>
            <a:r>
              <a:rPr lang="en-US" altLang="en-US" sz="2800"/>
              <a:t>th position in </a:t>
            </a:r>
            <a:r>
              <a:rPr lang="en-US" altLang="en-US" sz="2800" i="1"/>
              <a:t>X</a:t>
            </a:r>
          </a:p>
          <a:p>
            <a:pPr algn="l" eaLnBrk="1" hangingPunct="1"/>
            <a:r>
              <a:rPr lang="en-US" altLang="en-US"/>
              <a:t> 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90600" y="2895600"/>
          <a:ext cx="3810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1574640" imgH="444240" progId="Equation.3">
                  <p:embed/>
                </p:oleObj>
              </mc:Choice>
              <mc:Fallback>
                <p:oleObj name="Equation" r:id="rId4" imgW="157464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38100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943F1F6-35C8-4B04-9853-75FD4F64141C}" type="slidenum">
              <a:rPr lang="en-US" altLang="en-US" sz="1200">
                <a:latin typeface="Helvetica" charset="0"/>
              </a:rPr>
              <a:pPr eaLnBrk="1" hangingPunct="1"/>
              <a:t>49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Underflow Prevention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Multiplying lots of probabilities, which are between 0 and 1 by definition, can result in floating-point underflow.</a:t>
            </a:r>
          </a:p>
          <a:p>
            <a:pPr eaLnBrk="1" hangingPunct="1"/>
            <a:r>
              <a:rPr lang="en-US" altLang="en-US"/>
              <a:t>Since log(</a:t>
            </a:r>
            <a:r>
              <a:rPr lang="en-US" altLang="en-US" i="1"/>
              <a:t>xy</a:t>
            </a:r>
            <a:r>
              <a:rPr lang="en-US" altLang="en-US"/>
              <a:t>) = log(</a:t>
            </a:r>
            <a:r>
              <a:rPr lang="en-US" altLang="en-US" i="1"/>
              <a:t>x</a:t>
            </a:r>
            <a:r>
              <a:rPr lang="en-US" altLang="en-US"/>
              <a:t>) + log(</a:t>
            </a:r>
            <a:r>
              <a:rPr lang="en-US" altLang="en-US" i="1"/>
              <a:t>y</a:t>
            </a:r>
            <a:r>
              <a:rPr lang="en-US" altLang="en-US"/>
              <a:t>), it is better to perform all computations by summing logs of probabilities rather than multiplying probabilities.</a:t>
            </a:r>
          </a:p>
          <a:p>
            <a:pPr eaLnBrk="1" hangingPunct="1"/>
            <a:r>
              <a:rPr lang="en-US" altLang="en-US"/>
              <a:t>Class with highest final un-normalized log probability score is still the most probable.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28F3124-32A8-4A88-8EEE-6DE7A4479B42}" type="slidenum">
              <a:rPr lang="en-US" altLang="en-US" sz="1200">
                <a:latin typeface="Helvetica" charset="0"/>
              </a:rPr>
              <a:pPr eaLnBrk="1" hangingPunct="1"/>
              <a:t>5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Learning Issues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Many hypotheses are usually consistent with the training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Any criteria other than consistency with the training data that is used to select a hypothesis.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Classification accuracy (% of instances classified correctly).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Measured on independent test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Training time (efficiency of training algorithm).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Testing time (efficiency of subsequent classification).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0AC9030-608F-435C-8363-3DE09DEA6279}" type="slidenum">
              <a:rPr lang="en-US" altLang="en-US" sz="1200">
                <a:latin typeface="Helvetica" charset="0"/>
              </a:rPr>
              <a:pPr eaLnBrk="1" hangingPunct="1"/>
              <a:t>50</a:t>
            </a:fld>
            <a:endParaRPr lang="en-US" altLang="en-US" sz="1200"/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Naïve Bayes Posterior Probabilities</a:t>
            </a:r>
          </a:p>
        </p:txBody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 results of naïve Bayes (the class with maximum posterior probability) are usually fairly accurate.</a:t>
            </a:r>
          </a:p>
          <a:p>
            <a:pPr eaLnBrk="1" hangingPunct="1"/>
            <a:r>
              <a:rPr lang="en-US" altLang="en-US"/>
              <a:t>However, due to the inadequacy of the conditional independence assumption, the actual posterior-probability numerical estimates are not.</a:t>
            </a:r>
          </a:p>
          <a:p>
            <a:pPr lvl="1" eaLnBrk="1" hangingPunct="1"/>
            <a:r>
              <a:rPr lang="en-US" altLang="en-US"/>
              <a:t>Output probabilities are generally very close to 0 or 1.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1B12873-B2DA-45B2-9FF5-36CDAB5C60AB}" type="slidenum">
              <a:rPr lang="en-US" altLang="en-US" sz="1200">
                <a:latin typeface="Helvetica" charset="0"/>
              </a:rPr>
              <a:pPr eaLnBrk="1" hangingPunct="1"/>
              <a:t>51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Categorization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Evaluation must be done on test data that are independent of the training data (usually a disjoint set of instances).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>
                <a:solidFill>
                  <a:srgbClr val="FF0000"/>
                </a:solidFill>
              </a:rPr>
              <a:t>Classification accuracy</a:t>
            </a:r>
            <a:r>
              <a:rPr lang="en-US" altLang="en-US" sz="2800"/>
              <a:t>: </a:t>
            </a:r>
            <a:r>
              <a:rPr lang="en-US" altLang="en-US" sz="2800" i="1"/>
              <a:t>c</a:t>
            </a:r>
            <a:r>
              <a:rPr lang="en-US" altLang="en-US"/>
              <a:t>/</a:t>
            </a:r>
            <a:r>
              <a:rPr lang="en-US" altLang="en-US" sz="2800" i="1"/>
              <a:t>n</a:t>
            </a:r>
            <a:r>
              <a:rPr lang="en-US" altLang="en-US" sz="2800"/>
              <a:t> where </a:t>
            </a:r>
            <a:r>
              <a:rPr lang="en-US" altLang="en-US" sz="2800" i="1"/>
              <a:t>n</a:t>
            </a:r>
            <a:r>
              <a:rPr lang="en-US" altLang="en-US" sz="2800"/>
              <a:t> is the total number of test instances and </a:t>
            </a:r>
            <a:r>
              <a:rPr lang="en-US" altLang="en-US" sz="2800" i="1"/>
              <a:t>c</a:t>
            </a:r>
            <a:r>
              <a:rPr lang="en-US" altLang="en-US" sz="2800"/>
              <a:t> is the number of test instances correctly classified by the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Results can vary based on sampling error due to different training and test sets.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Average results over multiple training and test sets (splits of the overall data) for the best results.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51510FC-7433-4ED2-9BF3-381FF9C6EC9F}" type="slidenum">
              <a:rPr lang="en-US" altLang="en-US" sz="1200">
                <a:latin typeface="Helvetica" charset="0"/>
              </a:rPr>
              <a:pPr eaLnBrk="1" hangingPunct="1"/>
              <a:t>52</a:t>
            </a:fld>
            <a:endParaRPr lang="en-US" altLang="en-US" sz="1200"/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-Fold Cross-Validation</a:t>
            </a:r>
          </a:p>
        </p:txBody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Ideally, test and training sets are independent on each trial.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this would require too much labeled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Partition data into </a:t>
            </a:r>
            <a:r>
              <a:rPr lang="en-US" altLang="en-US" sz="2800" i="1"/>
              <a:t>N</a:t>
            </a:r>
            <a:r>
              <a:rPr lang="en-US" altLang="en-US" sz="2800"/>
              <a:t> equal-sized disjoint segments.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Run </a:t>
            </a:r>
            <a:r>
              <a:rPr lang="en-US" altLang="en-US" sz="2800" i="1"/>
              <a:t>N</a:t>
            </a:r>
            <a:r>
              <a:rPr lang="en-US" altLang="en-US" sz="2800"/>
              <a:t> trials, each time using a different segment of the data for testing, and training on the remaining </a:t>
            </a:r>
            <a:r>
              <a:rPr lang="en-US" altLang="en-US" sz="2800" i="1"/>
              <a:t>N</a:t>
            </a:r>
            <a:r>
              <a:rPr lang="en-US" altLang="en-US" sz="2800">
                <a:sym typeface="Symbol" charset="2"/>
              </a:rPr>
              <a:t></a:t>
            </a:r>
            <a:r>
              <a:rPr lang="en-US" altLang="en-US" sz="2800"/>
              <a:t>1 segments.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way, at least test-sets are independent.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Report average classification accuracy over the </a:t>
            </a:r>
            <a:r>
              <a:rPr lang="en-US" altLang="en-US" sz="2800" i="1"/>
              <a:t>N</a:t>
            </a:r>
            <a:r>
              <a:rPr lang="en-US" altLang="en-US" sz="2800"/>
              <a:t> trials.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Typically, </a:t>
            </a:r>
            <a:r>
              <a:rPr lang="en-US" altLang="en-US" sz="2800" i="1"/>
              <a:t>N</a:t>
            </a:r>
            <a:r>
              <a:rPr lang="en-US" altLang="en-US" sz="2800"/>
              <a:t> = 10.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6C153BC-6794-4F40-8338-19C3CAF3B423}" type="slidenum">
              <a:rPr lang="en-US" altLang="en-US" sz="1200">
                <a:latin typeface="Helvetica" charset="0"/>
              </a:rPr>
              <a:pPr eaLnBrk="1" hangingPunct="1"/>
              <a:t>53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Curves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practice, labeled data is usually rare and expensive.</a:t>
            </a:r>
          </a:p>
          <a:p>
            <a:pPr eaLnBrk="1" hangingPunct="1"/>
            <a:r>
              <a:rPr lang="en-US" altLang="en-US"/>
              <a:t>Would like to know how performance varies with the number of training instances.</a:t>
            </a:r>
          </a:p>
          <a:p>
            <a:pPr eaLnBrk="1" hangingPunct="1"/>
            <a:r>
              <a:rPr lang="en-US" altLang="en-US" i="1"/>
              <a:t>Learning curves</a:t>
            </a:r>
            <a:r>
              <a:rPr lang="en-US" altLang="en-US"/>
              <a:t> plot classification accuracy on independent test data (</a:t>
            </a:r>
            <a:r>
              <a:rPr lang="en-US" altLang="en-US" i="1"/>
              <a:t>Y</a:t>
            </a:r>
            <a:r>
              <a:rPr lang="en-US" altLang="en-US"/>
              <a:t> axis) versus number of training examples (</a:t>
            </a:r>
            <a:r>
              <a:rPr lang="en-US" altLang="en-US" i="1"/>
              <a:t>X</a:t>
            </a:r>
            <a:r>
              <a:rPr lang="en-US" altLang="en-US"/>
              <a:t> axis).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E7F21D6-DF42-4CC1-828C-532DB85D7B77}" type="slidenum">
              <a:rPr lang="en-US" altLang="en-US" sz="1200">
                <a:latin typeface="Helvetica" charset="0"/>
              </a:rPr>
              <a:pPr eaLnBrk="1" hangingPunct="1"/>
              <a:t>54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N</a:t>
            </a:r>
            <a:r>
              <a:rPr lang="en-US" altLang="en-US"/>
              <a:t>-Fold Learning Curves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Want learning curves averaged over multiple trials.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i="1"/>
              <a:t>N</a:t>
            </a:r>
            <a:r>
              <a:rPr lang="en-US" altLang="en-US"/>
              <a:t>-fold cross validation to generate </a:t>
            </a:r>
            <a:r>
              <a:rPr lang="en-US" altLang="en-US" i="1"/>
              <a:t>N </a:t>
            </a:r>
            <a:r>
              <a:rPr lang="en-US" altLang="en-US"/>
              <a:t>full training and test sets.</a:t>
            </a:r>
          </a:p>
          <a:p>
            <a:pPr eaLnBrk="1" hangingPunct="1"/>
            <a:r>
              <a:rPr lang="en-US" altLang="en-US"/>
              <a:t>For each trial, train on increasing fractions of the training set, measuring accuracy on the test data for each point on the desired learning curve.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3AE199D-265D-431F-9BD1-DC6CD4997B43}" type="slidenum">
              <a:rPr lang="en-US" altLang="en-US" sz="1200">
                <a:latin typeface="Helvetica" charset="0"/>
              </a:rPr>
              <a:pPr eaLnBrk="1" hangingPunct="1"/>
              <a:t>55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Learning Curve</a:t>
            </a:r>
            <a:br>
              <a:rPr lang="en-US" altLang="en-US"/>
            </a:br>
            <a:r>
              <a:rPr lang="en-US" altLang="en-US" sz="3200"/>
              <a:t>(Yahoo Science Data)</a:t>
            </a:r>
          </a:p>
        </p:txBody>
      </p:sp>
      <p:pic>
        <p:nvPicPr>
          <p:cNvPr id="69636" name="Picture 3" descr="C:\My Documents\Powerpoint\IR Course\l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086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158089E-7DA2-4A6A-901F-CC49B7CCD333}" type="slidenum">
              <a:rPr lang="en-US" altLang="en-US" sz="1200">
                <a:latin typeface="Helvetica" charset="0"/>
              </a:rPr>
              <a:pPr eaLnBrk="1" hangingPunct="1"/>
              <a:t>6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Hypotheses must generalize to correctly classify instances not in the training data.</a:t>
            </a:r>
          </a:p>
          <a:p>
            <a:pPr eaLnBrk="1" hangingPunct="1"/>
            <a:r>
              <a:rPr lang="en-US" altLang="en-US"/>
              <a:t>Simply memorizing training examples is a consistent hypothesis that does not generalize.</a:t>
            </a:r>
          </a:p>
          <a:p>
            <a:pPr eaLnBrk="1" hangingPunct="1"/>
            <a:r>
              <a:rPr lang="en-US" altLang="en-US" i="1"/>
              <a:t>Occam’s razor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Finding a </a:t>
            </a:r>
            <a:r>
              <a:rPr lang="en-US" altLang="en-US" i="1"/>
              <a:t>simple </a:t>
            </a:r>
            <a:r>
              <a:rPr lang="en-US" altLang="en-US"/>
              <a:t>hypothesis helps ensure generalization.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89F7EB2-12C5-4DA4-B76F-185BB2A48DAB}" type="slidenum">
              <a:rPr lang="en-US" altLang="en-US" sz="1200">
                <a:latin typeface="Helvetica" charset="0"/>
              </a:rPr>
              <a:pPr eaLnBrk="1" hangingPunct="1"/>
              <a:t>7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Categorization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Assigning documents to a fixed set of categories.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Web pages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Recommending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Yahoo-like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Newsgroup Messages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Recommending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spam filtering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News articles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Personalized newspaper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Email messages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Routing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Prioritizing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Folderizing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spam filtering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EA9B9AE-FB08-4D34-B98D-73E6EED9D8F0}" type="slidenum">
              <a:rPr lang="en-US" altLang="en-US" sz="1200">
                <a:latin typeface="Helvetica" charset="0"/>
              </a:rPr>
              <a:pPr eaLnBrk="1" hangingPunct="1"/>
              <a:t>8</a:t>
            </a:fld>
            <a:endParaRPr lang="en-US" altLang="en-US" sz="120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for Text Categorization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Manual development of text categorization functions is difficult.</a:t>
            </a:r>
          </a:p>
          <a:p>
            <a:pPr eaLnBrk="1" hangingPunct="1"/>
            <a:r>
              <a:rPr lang="en-US" altLang="en-US"/>
              <a:t>Learning Algorithms:</a:t>
            </a:r>
          </a:p>
          <a:p>
            <a:pPr lvl="1" eaLnBrk="1" hangingPunct="1"/>
            <a:r>
              <a:rPr lang="en-US" altLang="en-US" sz="2400" b="1"/>
              <a:t>Bayesian (naïve)</a:t>
            </a:r>
          </a:p>
          <a:p>
            <a:pPr lvl="1" eaLnBrk="1" hangingPunct="1"/>
            <a:r>
              <a:rPr lang="en-US" altLang="en-US" sz="2400"/>
              <a:t>Neural network</a:t>
            </a:r>
          </a:p>
          <a:p>
            <a:pPr lvl="1" eaLnBrk="1" hangingPunct="1"/>
            <a:r>
              <a:rPr lang="en-US" altLang="en-US" sz="2400" b="1"/>
              <a:t>Relevance Feedback (Rocchio)</a:t>
            </a:r>
          </a:p>
          <a:p>
            <a:pPr lvl="1" eaLnBrk="1" hangingPunct="1"/>
            <a:r>
              <a:rPr lang="en-US" altLang="en-US" sz="2400"/>
              <a:t>Rule based (Ripper)</a:t>
            </a:r>
          </a:p>
          <a:p>
            <a:pPr lvl="1" eaLnBrk="1" hangingPunct="1"/>
            <a:r>
              <a:rPr lang="en-US" altLang="en-US" sz="2400" b="1"/>
              <a:t>Nearest Neighbor (case based)</a:t>
            </a:r>
          </a:p>
          <a:p>
            <a:pPr lvl="1" eaLnBrk="1" hangingPunct="1"/>
            <a:r>
              <a:rPr lang="en-US" altLang="en-US" sz="2400"/>
              <a:t>Support Vector Machines (SVM)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A7889F1-87E0-44E5-9C21-1C74998822C1}" type="slidenum">
              <a:rPr lang="en-US" altLang="en-US" sz="1200">
                <a:latin typeface="Helvetica" charset="0"/>
              </a:rPr>
              <a:pPr eaLnBrk="1" hangingPunct="1"/>
              <a:t>9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Relevance Feedback (Rocchio)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Relevance feedback methods can be adapted for text categorization.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standard TF/IDF weighted vectors to represent text documents (normalized by maximum term frequency).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each category, compute a </a:t>
            </a:r>
            <a:r>
              <a:rPr lang="en-US" altLang="en-US" sz="2800" i="1"/>
              <a:t>prototype</a:t>
            </a:r>
            <a:r>
              <a:rPr lang="en-US" altLang="en-US" sz="2800"/>
              <a:t> vector by summing the vectors of the training documents in the category.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Assign test documents to the category with the closest prototype vector based on cosine similarity.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7737</TotalTime>
  <Words>3956</Words>
  <Application>Microsoft Office PowerPoint</Application>
  <PresentationFormat>On-screen Show (4:3)</PresentationFormat>
  <Paragraphs>793</Paragraphs>
  <Slides>55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Helvetica</vt:lpstr>
      <vt:lpstr>Times New Roman</vt:lpstr>
      <vt:lpstr>models</vt:lpstr>
      <vt:lpstr>Equation</vt:lpstr>
      <vt:lpstr>Text Categorization</vt:lpstr>
      <vt:lpstr>Categorization</vt:lpstr>
      <vt:lpstr>Learning for Categorization</vt:lpstr>
      <vt:lpstr>Sample Category Learning Problem</vt:lpstr>
      <vt:lpstr>General Learning Issues</vt:lpstr>
      <vt:lpstr>Generalization</vt:lpstr>
      <vt:lpstr>Text Categorization</vt:lpstr>
      <vt:lpstr>Learning for Text Categorization</vt:lpstr>
      <vt:lpstr>Using Relevance Feedback (Rocchio)</vt:lpstr>
      <vt:lpstr>Illustration of Rocchio Text Categorization</vt:lpstr>
      <vt:lpstr>Rocchio Text Categorization Algorithm (Training)</vt:lpstr>
      <vt:lpstr>Rocchio Text Categorization Algorithm (Test)</vt:lpstr>
      <vt:lpstr>Rocchio Properties </vt:lpstr>
      <vt:lpstr>Rocchio Time Complexity</vt:lpstr>
      <vt:lpstr>Nearest-Neighbor Learning Algorithm</vt:lpstr>
      <vt:lpstr>K Nearest-Neighbor</vt:lpstr>
      <vt:lpstr>Similarity Metrics</vt:lpstr>
      <vt:lpstr>3 Nearest Neighbor Illustration (Euclidian Distance)</vt:lpstr>
      <vt:lpstr>Illustration of 3 Nearest Neighbor for Text</vt:lpstr>
      <vt:lpstr>K Nearest Neighbor for Text</vt:lpstr>
      <vt:lpstr>Rocchio Anomoly   </vt:lpstr>
      <vt:lpstr>3 Nearest Neighbor Comparison</vt:lpstr>
      <vt:lpstr>Nearest Neighbor Time Complexity</vt:lpstr>
      <vt:lpstr>Nearest Neighbor with Inverted Index</vt:lpstr>
      <vt:lpstr>Bayesian Methods</vt:lpstr>
      <vt:lpstr>Axioms of Probability Theory</vt:lpstr>
      <vt:lpstr>Conditional Probability </vt:lpstr>
      <vt:lpstr>Independence</vt:lpstr>
      <vt:lpstr>Joint Distribution</vt:lpstr>
      <vt:lpstr>Probabilistic Classification</vt:lpstr>
      <vt:lpstr>Bayes Theorem</vt:lpstr>
      <vt:lpstr>Bayesian Categorization</vt:lpstr>
      <vt:lpstr>Bayesian Categorization (cont.)</vt:lpstr>
      <vt:lpstr>Generative Probabilistic Models</vt:lpstr>
      <vt:lpstr>Naïve Bayes Generative Model</vt:lpstr>
      <vt:lpstr>Naïve Bayes Inference Problem</vt:lpstr>
      <vt:lpstr>Naïve Bayesian Categorization</vt:lpstr>
      <vt:lpstr>Naïve Bayes Example</vt:lpstr>
      <vt:lpstr>Naïve Bayes Example</vt:lpstr>
      <vt:lpstr>Estimating Probabilities</vt:lpstr>
      <vt:lpstr>Probability Estimation Example</vt:lpstr>
      <vt:lpstr>Smoothing</vt:lpstr>
      <vt:lpstr>Laplace Smothing Example</vt:lpstr>
      <vt:lpstr>Naïve Bayes for Text</vt:lpstr>
      <vt:lpstr>Naïve Bayes Generative Model for Text</vt:lpstr>
      <vt:lpstr>Naïve Bayes Classification </vt:lpstr>
      <vt:lpstr>Text Naïve Bayes Algorithm (Train)</vt:lpstr>
      <vt:lpstr>Text Naïve Bayes Algorithm (Test)</vt:lpstr>
      <vt:lpstr>Underflow Prevention</vt:lpstr>
      <vt:lpstr>Naïve Bayes Posterior Probabilities</vt:lpstr>
      <vt:lpstr>Evaluating Categorization</vt:lpstr>
      <vt:lpstr>N-Fold Cross-Validation</vt:lpstr>
      <vt:lpstr>Learning Curves</vt:lpstr>
      <vt:lpstr>N-Fold Learning Curves</vt:lpstr>
      <vt:lpstr>Sample Learning Curve (Yahoo Science Data)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chen.utpa@outlook.com</cp:lastModifiedBy>
  <cp:revision>112</cp:revision>
  <cp:lastPrinted>1601-01-01T00:00:00Z</cp:lastPrinted>
  <dcterms:created xsi:type="dcterms:W3CDTF">2001-05-20T22:11:52Z</dcterms:created>
  <dcterms:modified xsi:type="dcterms:W3CDTF">2020-06-21T18:33:32Z</dcterms:modified>
</cp:coreProperties>
</file>