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6" r:id="rId16"/>
    <p:sldId id="274" r:id="rId17"/>
    <p:sldId id="275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FF0000"/>
    <a:srgbClr val="00FFFF"/>
    <a:srgbClr val="33CC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09" d="100"/>
          <a:sy n="109" d="100"/>
        </p:scale>
        <p:origin x="2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F54F1E-6788-4686-94E1-A4EC52CE1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124AC-6446-49F1-A15F-20E229027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7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3D5BDC-72F9-4C8E-B561-DA3323ADCEB4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7A10DB-71AB-45A2-8062-8FE47838D87F}" type="slidenum">
              <a:rPr lang="en-US" altLang="en-US" sz="1200" smtClean="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1958D4-92E9-4926-A82B-DBB0A0796182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45FE2F-96CD-419F-B407-202AD8E8B1BB}" type="slidenum">
              <a:rPr lang="en-US" altLang="en-US" sz="1200" smtClean="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F54C29-24CD-4F1D-B02E-5B77032C5303}" type="slidenum">
              <a:rPr lang="en-US" altLang="en-US" sz="1200" smtClean="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C13AC7-277E-4BBA-85CD-B1147B7B55F7}" type="slidenum">
              <a:rPr lang="en-US" altLang="en-US" sz="1200" smtClean="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228527-0F79-46C5-8B7B-6BAC5E7CB8CE}" type="slidenum">
              <a:rPr lang="en-US" altLang="en-US" sz="1200" smtClean="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298DC5-9E3A-4FDF-9481-AEB222AE0CDA}" type="slidenum">
              <a:rPr lang="en-US" altLang="en-US" sz="1200" smtClean="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749D91-4421-4DEF-B72E-741EF5F9EB6E}" type="slidenum">
              <a:rPr lang="en-US" altLang="en-US" sz="1200" smtClean="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DC8CF8-862A-455D-8A77-710F5314C1D6}" type="slidenum">
              <a:rPr lang="en-US" altLang="en-US" sz="1200" smtClean="0"/>
              <a:pPr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80B17A-5B8E-4821-94A0-CFA3EF29D18C}" type="slidenum">
              <a:rPr lang="en-US" altLang="en-US" sz="1200" smtClean="0"/>
              <a:pPr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D749A2-57E3-4B2D-9BB5-0B2A6EE5E0DF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C25CFE-E6BC-432E-9B69-E348173D4F43}" type="slidenum">
              <a:rPr lang="en-US" altLang="en-US" sz="1200" smtClean="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405A7F-6C3D-468C-906E-C7A3AA753A38}" type="slidenum">
              <a:rPr lang="en-US" altLang="en-US" sz="1200" smtClean="0"/>
              <a:pPr eaLnBrk="1" hangingPunct="1"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C4F4C6-ADB0-49F3-87AD-57614436A9E1}" type="slidenum">
              <a:rPr lang="en-US" altLang="en-US" sz="1200" smtClean="0"/>
              <a:pPr eaLnBrk="1" hangingPunct="1"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73B4A4-5C2C-4322-9848-714F2B3DB9DA}" type="slidenum">
              <a:rPr lang="en-US" altLang="en-US" sz="1200" smtClean="0"/>
              <a:pPr eaLnBrk="1" hangingPunct="1"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855FDA-2A59-40F3-8072-172CA8DD8C80}" type="slidenum">
              <a:rPr lang="en-US" altLang="en-US" sz="1200" smtClean="0"/>
              <a:pPr eaLnBrk="1" hangingPunct="1"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A3141A-33E7-409B-8CDC-B8181739D740}" type="slidenum">
              <a:rPr lang="en-US" altLang="en-US" sz="1200" smtClean="0"/>
              <a:pPr eaLnBrk="1" hangingPunct="1"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1D2738-FD11-4BC8-9ED1-449FEBF7AD9D}" type="slidenum">
              <a:rPr lang="en-US" altLang="en-US" sz="1200" smtClean="0"/>
              <a:pPr eaLnBrk="1" hangingPunct="1"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48182B-6599-4575-A283-8486593AC153}" type="slidenum">
              <a:rPr lang="en-US" altLang="en-US" sz="1200" smtClean="0"/>
              <a:pPr eaLnBrk="1" hangingPunct="1"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EB3361-1A4C-4F42-9C0E-201D21A59E77}" type="slidenum">
              <a:rPr lang="en-US" altLang="en-US" sz="1200" smtClean="0"/>
              <a:pPr eaLnBrk="1" hangingPunct="1"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52F0336-7300-4783-989D-05395356434A}" type="slidenum">
              <a:rPr lang="en-US" altLang="en-US" sz="1200" smtClean="0"/>
              <a:pPr eaLnBrk="1" hangingPunct="1"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332691-1688-42E7-B098-AD4A3BB7953A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11CAB7-2FD3-428E-84EB-6FE35DEF6E5D}" type="slidenum">
              <a:rPr lang="en-US" altLang="en-US" sz="1200" smtClean="0"/>
              <a:pPr eaLnBrk="1" hangingPunct="1"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C77D45-9295-47C2-BEF9-9D55BE29383C}" type="slidenum">
              <a:rPr lang="en-US" altLang="en-US" sz="1200" smtClean="0"/>
              <a:pPr eaLnBrk="1" hangingPunct="1"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14AB5-6E03-486E-8131-5B47FCBDE58F}" type="slidenum">
              <a:rPr lang="en-US" altLang="en-US" sz="1200" smtClean="0"/>
              <a:pPr eaLnBrk="1" hangingPunct="1"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5C323C-5136-4D9D-8578-9D769DBFF725}" type="slidenum">
              <a:rPr lang="en-US" altLang="en-US" sz="1200" smtClean="0"/>
              <a:pPr eaLnBrk="1" hangingPunct="1"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17870B-3107-482A-A218-6E448B454768}" type="slidenum">
              <a:rPr lang="en-US" altLang="en-US" sz="1200" smtClean="0"/>
              <a:pPr eaLnBrk="1" hangingPunct="1"/>
              <a:t>45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6955C0-0C4E-47B1-880B-81706D2628CD}" type="slidenum">
              <a:rPr lang="en-US" altLang="en-US" sz="1200" smtClean="0"/>
              <a:pPr eaLnBrk="1" hangingPunct="1"/>
              <a:t>46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7F2720-0792-4F97-8DBD-5F6C7FFB4B30}" type="slidenum">
              <a:rPr lang="en-US" altLang="en-US" sz="1200" smtClean="0"/>
              <a:pPr eaLnBrk="1" hangingPunct="1"/>
              <a:t>47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54B144-2B92-42DC-986C-A8EA794A3B3C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DB54BE-5A93-45F1-8CE2-BEF43CD4C1DE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529DD0-96FB-44AB-A1BE-E0EE3D5E3BA9}" type="slidenum">
              <a:rPr lang="en-US" altLang="en-US" sz="1200" smtClean="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61D8A9-C7B9-4C95-8219-BE7C6A386728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C843AF-7856-4DFA-B3FF-7F99DDEB846F}" type="slidenum">
              <a:rPr lang="en-US" altLang="en-US" sz="1200" smtClean="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4271F5-EBDF-415F-AD37-E48BFFBF8BBC}" type="slidenum">
              <a:rPr lang="en-US" altLang="en-US" sz="1200" smtClean="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32B5-6DEB-4121-A954-19509F77AF6C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BB3BE-0C43-4F4F-AB84-91B698DF5275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C9872-1E48-4E3E-8C51-AC1E14E76E24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DB969-A24A-4705-B5A3-ADCE620F186F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039C9-AF5A-41A0-A00F-347097BC678F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02AE6-46D5-4DD9-A517-70BBE1AAF3D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05698-7F1F-48DE-9E2A-D38A5DDA45D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EF721-2D71-4940-9BFC-A6F2E76A9B0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2035F-7BFD-45E2-B932-28D35720B1FB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02329-87B2-4D08-9BE8-AAA040EF81F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AEEC4-042C-425F-B8B7-C4D1CFF0FC1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E5A5C9D-D770-4AA7-BE2C-5488D3453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12470F-D5ED-4C0D-89C1-29CEC8EFAC7E}" type="slidenum">
              <a:rPr lang="en-US" altLang="en-US" sz="1200" smtClean="0">
                <a:latin typeface="Helvetica" pitchFamily="34" charset="0"/>
              </a:rPr>
              <a:pPr eaLnBrk="1" hangingPunct="1"/>
              <a:t>1</a:t>
            </a:fld>
            <a:endParaRPr lang="en-US" altLang="en-US" sz="120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Text Clustering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A2E59DD-27B1-4223-B7F1-330EABAD504A}" type="slidenum">
              <a:rPr lang="en-US" altLang="en-US" sz="1200" smtClean="0">
                <a:latin typeface="Helvetica" pitchFamily="34" charset="0"/>
              </a:rPr>
              <a:pPr eaLnBrk="1" hangingPunct="1"/>
              <a:t>10</a:t>
            </a:fld>
            <a:endParaRPr lang="en-US" altLang="en-US" sz="12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Link Agglomerative Clustering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maximum similarity of pairs: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Can result in “straggly” (long and thin) clusters due to </a:t>
            </a:r>
            <a:r>
              <a:rPr lang="en-US" altLang="en-US" i="1"/>
              <a:t>chaining effect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Appropriate in some domains, such as clustering islands. 	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057400" y="1889125"/>
          <a:ext cx="43815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752480" imgH="317160" progId="Equation.3">
                  <p:embed/>
                </p:oleObj>
              </mc:Choice>
              <mc:Fallback>
                <p:oleObj name="Equation" r:id="rId4" imgW="175248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89125"/>
                        <a:ext cx="43815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CBC825-AC3C-4702-B9BE-1E8447DBE845}" type="slidenum">
              <a:rPr lang="en-US" altLang="en-US" sz="1200" smtClean="0">
                <a:latin typeface="Helvetica" pitchFamily="34" charset="0"/>
              </a:rPr>
              <a:pPr eaLnBrk="1" hangingPunct="1"/>
              <a:t>11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 Link Example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0740" name="Line 5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0725" name="Oval 7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Oval 10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Oval 11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Oval 12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Oval 13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0" name="Oval 14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Oval 15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2" name="Oval 16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8" name="Oval 20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29" name="Oval 21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30" name="Oval 22"/>
          <p:cNvSpPr>
            <a:spLocks noChangeArrowheads="1"/>
          </p:cNvSpPr>
          <p:nvPr/>
        </p:nvSpPr>
        <p:spPr bwMode="auto">
          <a:xfrm>
            <a:off x="1219200" y="22098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31" name="Oval 23"/>
          <p:cNvSpPr>
            <a:spLocks noChangeArrowheads="1"/>
          </p:cNvSpPr>
          <p:nvPr/>
        </p:nvSpPr>
        <p:spPr bwMode="auto">
          <a:xfrm>
            <a:off x="1143000" y="36576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232" name="Oval 24"/>
          <p:cNvSpPr>
            <a:spLocks noChangeArrowheads="1"/>
          </p:cNvSpPr>
          <p:nvPr/>
        </p:nvSpPr>
        <p:spPr bwMode="auto">
          <a:xfrm>
            <a:off x="776288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6" grpId="0" animBg="1"/>
      <p:bldP spid="94227" grpId="0" animBg="1"/>
      <p:bldP spid="94228" grpId="0" animBg="1"/>
      <p:bldP spid="94229" grpId="0" animBg="1"/>
      <p:bldP spid="94230" grpId="0" animBg="1"/>
      <p:bldP spid="94231" grpId="0" animBg="1"/>
      <p:bldP spid="942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265535-C10A-43D1-A45B-3AF93C387EDC}" type="slidenum">
              <a:rPr lang="en-US" altLang="en-US" sz="1200" smtClean="0">
                <a:latin typeface="Helvetica" pitchFamily="34" charset="0"/>
              </a:rPr>
              <a:pPr eaLnBrk="1" hangingPunct="1"/>
              <a:t>12</a:t>
            </a:fld>
            <a:endParaRPr lang="en-US" altLang="en-US" sz="12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Complete Link Agglomerative Clustering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minimum similarity of pairs: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Makes more “tight,” spherical clusters that are typically preferable.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7400" y="1905000"/>
          <a:ext cx="438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752480" imgH="304560" progId="Equation.3">
                  <p:embed/>
                </p:oleObj>
              </mc:Choice>
              <mc:Fallback>
                <p:oleObj name="Equation" r:id="rId4" imgW="175248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381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9A4832-074A-4B5D-A500-81AAE8EF3999}" type="slidenum">
              <a:rPr lang="en-US" altLang="en-US" sz="1200" smtClean="0">
                <a:latin typeface="Helvetica" pitchFamily="34" charset="0"/>
              </a:rPr>
              <a:pPr eaLnBrk="1" hangingPunct="1"/>
              <a:t>13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 Link Example</a:t>
            </a:r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1764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1765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7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49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0" name="Oval 18"/>
          <p:cNvSpPr>
            <a:spLocks noChangeArrowheads="1"/>
          </p:cNvSpPr>
          <p:nvPr/>
        </p:nvSpPr>
        <p:spPr bwMode="auto">
          <a:xfrm>
            <a:off x="1168400" y="2057400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1" name="Oval 19"/>
          <p:cNvSpPr>
            <a:spLocks noChangeArrowheads="1"/>
          </p:cNvSpPr>
          <p:nvPr/>
        </p:nvSpPr>
        <p:spPr bwMode="auto">
          <a:xfrm>
            <a:off x="3338513" y="2055813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52" name="Oval 20"/>
          <p:cNvSpPr>
            <a:spLocks noChangeArrowheads="1"/>
          </p:cNvSpPr>
          <p:nvPr/>
        </p:nvSpPr>
        <p:spPr bwMode="auto">
          <a:xfrm>
            <a:off x="838200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6" grpId="0" animBg="1"/>
      <p:bldP spid="95247" grpId="0" animBg="1"/>
      <p:bldP spid="95248" grpId="0" animBg="1"/>
      <p:bldP spid="95249" grpId="0" animBg="1"/>
      <p:bldP spid="95250" grpId="0" animBg="1"/>
      <p:bldP spid="95251" grpId="0" animBg="1"/>
      <p:bldP spid="952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FA638C-4060-4665-965F-B3138F57418E}" type="slidenum">
              <a:rPr lang="en-US" altLang="en-US" sz="1200" smtClean="0">
                <a:latin typeface="Helvetica" pitchFamily="34" charset="0"/>
              </a:rPr>
              <a:pPr eaLnBrk="1" hangingPunct="1"/>
              <a:t>14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Computational Complexity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 the first iteration, all HAC methods need to compute similarity of all pairs of </a:t>
            </a:r>
            <a:r>
              <a:rPr lang="en-US" altLang="en-US" i="1"/>
              <a:t>n </a:t>
            </a:r>
            <a:r>
              <a:rPr lang="en-US" altLang="en-US"/>
              <a:t>individual instances which is O(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each of the subsequent </a:t>
            </a:r>
            <a:r>
              <a:rPr lang="en-US" altLang="en-US" i="1"/>
              <a:t>n</a:t>
            </a:r>
            <a:r>
              <a:rPr lang="en-US" altLang="en-US">
                <a:sym typeface="Symbol" pitchFamily="18" charset="2"/>
              </a:rPr>
              <a:t>2 merging iterations, it must compute the distance between the most recently created cluster and all other existing clusters.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In order to maintain an overall </a:t>
            </a:r>
            <a:r>
              <a:rPr lang="en-US" altLang="en-US"/>
              <a:t>O(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 performance, computing similarity to each other cluster must be done in constant time.</a:t>
            </a:r>
            <a:endParaRPr lang="en-US" altLang="en-US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0D35B4-656D-4E7B-ACFB-B3C178FFB6C4}" type="slidenum">
              <a:rPr lang="en-US" altLang="en-US" sz="1200" smtClean="0">
                <a:latin typeface="Helvetica" pitchFamily="34" charset="0"/>
              </a:rPr>
              <a:pPr eaLnBrk="1" hangingPunct="1"/>
              <a:t>15</a:t>
            </a:fld>
            <a:endParaRPr lang="en-US" altLang="en-US" sz="12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Cluster Similarity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After merging </a:t>
            </a:r>
            <a:r>
              <a:rPr lang="en-US" altLang="en-US" i="1"/>
              <a:t>c</a:t>
            </a:r>
            <a:r>
              <a:rPr lang="en-US" altLang="en-US" i="1" baseline="-25000"/>
              <a:t>i</a:t>
            </a:r>
            <a:r>
              <a:rPr lang="en-US" altLang="en-US"/>
              <a:t> and </a:t>
            </a:r>
            <a:r>
              <a:rPr lang="en-US" altLang="en-US" i="1"/>
              <a:t>c</a:t>
            </a:r>
            <a:r>
              <a:rPr lang="en-US" altLang="en-US" i="1" baseline="-25000"/>
              <a:t>j</a:t>
            </a:r>
            <a:r>
              <a:rPr lang="en-US" altLang="en-US"/>
              <a:t>, the similarity of the resulting cluster to any other cluster, </a:t>
            </a:r>
            <a:r>
              <a:rPr lang="en-US" altLang="en-US" i="1"/>
              <a:t>c</a:t>
            </a:r>
            <a:r>
              <a:rPr lang="en-US" altLang="en-US" i="1" baseline="-25000"/>
              <a:t>k</a:t>
            </a:r>
            <a:r>
              <a:rPr lang="en-US" altLang="en-US"/>
              <a:t>, can be computed by:</a:t>
            </a:r>
          </a:p>
          <a:p>
            <a:pPr lvl="1" eaLnBrk="1" hangingPunct="1"/>
            <a:r>
              <a:rPr lang="en-US" altLang="en-US"/>
              <a:t>Single Link: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Complete Link: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600200" y="3429000"/>
          <a:ext cx="6934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882880" imgH="241200" progId="Equation.3">
                  <p:embed/>
                </p:oleObj>
              </mc:Choice>
              <mc:Fallback>
                <p:oleObj name="Equation" r:id="rId4" imgW="2882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6934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676400" y="4495800"/>
          <a:ext cx="68722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2857320" imgH="241200" progId="Equation.3">
                  <p:embed/>
                </p:oleObj>
              </mc:Choice>
              <mc:Fallback>
                <p:oleObj name="Equation" r:id="rId6" imgW="28573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68722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C094A5-E509-448A-93C7-11C5A9B08482}" type="slidenum">
              <a:rPr lang="en-US" altLang="en-US" sz="1200" smtClean="0">
                <a:latin typeface="Helvetica" pitchFamily="34" charset="0"/>
              </a:rPr>
              <a:pPr eaLnBrk="1" hangingPunct="1"/>
              <a:t>16</a:t>
            </a:fld>
            <a:endParaRPr lang="en-US" altLang="en-US" sz="12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Group Average Agglomerative Clustering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 average similarity across all pairs within the merged cluster to measure the similarity of two clusters.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Compromise between single and complete link.</a:t>
            </a:r>
          </a:p>
          <a:p>
            <a:pPr eaLnBrk="1" hangingPunct="1"/>
            <a:r>
              <a:rPr lang="en-US" altLang="en-US" sz="2800"/>
              <a:t>Averaged across all ordered pairs in the merged cluster instead of unordered pairs </a:t>
            </a:r>
            <a:r>
              <a:rPr lang="en-US" altLang="en-US" sz="2800" i="1"/>
              <a:t>between</a:t>
            </a:r>
            <a:r>
              <a:rPr lang="en-US" altLang="en-US" sz="2800"/>
              <a:t> the two clusters (to encourage tighter final clusters)</a:t>
            </a:r>
            <a:r>
              <a:rPr lang="en-US" altLang="en-US" sz="2800" i="1"/>
              <a:t>.</a:t>
            </a:r>
            <a:endParaRPr lang="en-US" altLang="en-US" sz="2400" i="1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66800" y="2590800"/>
          <a:ext cx="73882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3403440" imgH="469800" progId="Equation.3">
                  <p:embed/>
                </p:oleObj>
              </mc:Choice>
              <mc:Fallback>
                <p:oleObj name="Equation" r:id="rId4" imgW="34034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3882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1BD4E3-8D07-43B1-AABA-E617A779D5A1}" type="slidenum">
              <a:rPr lang="en-US" altLang="en-US" sz="1200" smtClean="0">
                <a:latin typeface="Helvetica" pitchFamily="34" charset="0"/>
              </a:rPr>
              <a:pPr eaLnBrk="1" hangingPunct="1"/>
              <a:t>17</a:t>
            </a:fld>
            <a:endParaRPr lang="en-US" altLang="en-US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Computing Group Average Similarity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cosine similarity and normalized vectors with unit length.</a:t>
            </a:r>
          </a:p>
          <a:p>
            <a:pPr eaLnBrk="1" hangingPunct="1"/>
            <a:r>
              <a:rPr lang="en-US" altLang="en-US"/>
              <a:t>Always maintain sum of vectors in each cluster.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Compute similarity of clusters in constant time: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438400" y="3352800"/>
          <a:ext cx="191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4" imgW="787320" imgH="380880" progId="Equation.3">
                  <p:embed/>
                </p:oleObj>
              </mc:Choice>
              <mc:Fallback>
                <p:oleObj name="Equation" r:id="rId4" imgW="7873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191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909638" y="5027613"/>
          <a:ext cx="755173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6" imgW="3479760" imgH="469800" progId="Equation.3">
                  <p:embed/>
                </p:oleObj>
              </mc:Choice>
              <mc:Fallback>
                <p:oleObj name="Equation" r:id="rId6" imgW="347976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5027613"/>
                        <a:ext cx="7551737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530BB3-3C5D-438C-8CC5-4CF9D5F0A028}" type="slidenum">
              <a:rPr lang="en-US" altLang="en-US" sz="1200" smtClean="0">
                <a:latin typeface="Helvetica" pitchFamily="34" charset="0"/>
              </a:rPr>
              <a:pPr eaLnBrk="1" hangingPunct="1"/>
              <a:t>18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Non-Hierarchical Clustering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Typically must provide the number of desired clusters, </a:t>
            </a:r>
            <a:r>
              <a:rPr lang="en-US" altLang="en-US" sz="2800" i="1"/>
              <a:t>k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Randomly choose </a:t>
            </a:r>
            <a:r>
              <a:rPr lang="en-US" altLang="en-US" sz="2800" i="1"/>
              <a:t>k</a:t>
            </a:r>
            <a:r>
              <a:rPr lang="en-US" altLang="en-US" sz="2800"/>
              <a:t> instances as </a:t>
            </a:r>
            <a:r>
              <a:rPr lang="en-US" altLang="en-US" sz="2800" i="1">
                <a:solidFill>
                  <a:srgbClr val="FF0000"/>
                </a:solidFill>
              </a:rPr>
              <a:t>seeds</a:t>
            </a:r>
            <a:r>
              <a:rPr lang="en-US" altLang="en-US" sz="2800"/>
              <a:t>, one per cluster.  </a:t>
            </a:r>
          </a:p>
          <a:p>
            <a:pPr eaLnBrk="1" hangingPunct="1"/>
            <a:r>
              <a:rPr lang="en-US" altLang="en-US" sz="2800"/>
              <a:t>Form initial clusters based on these seeds.</a:t>
            </a:r>
          </a:p>
          <a:p>
            <a:pPr eaLnBrk="1" hangingPunct="1"/>
            <a:r>
              <a:rPr lang="en-US" altLang="en-US" sz="2800"/>
              <a:t>Iterate, repeatedly reallocating instances to different clusters to improve the overall clustering.</a:t>
            </a:r>
          </a:p>
          <a:p>
            <a:pPr eaLnBrk="1" hangingPunct="1"/>
            <a:r>
              <a:rPr lang="en-US" altLang="en-US" sz="2800"/>
              <a:t>Stop when clustering converges or after a fixed number of iterations.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46E61E-1101-497E-B89C-5C4967935F2A}" type="slidenum">
              <a:rPr lang="en-US" altLang="en-US" sz="1200" smtClean="0">
                <a:latin typeface="Helvetica" pitchFamily="34" charset="0"/>
              </a:rPr>
              <a:pPr eaLnBrk="1" hangingPunct="1"/>
              <a:t>19</a:t>
            </a:fld>
            <a:endParaRPr lang="en-US" altLang="en-US" sz="12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K-Means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Assumes instances are real-valued vectors.</a:t>
            </a:r>
          </a:p>
          <a:p>
            <a:pPr eaLnBrk="1" hangingPunct="1"/>
            <a:r>
              <a:rPr lang="en-US" altLang="en-US"/>
              <a:t>Clusters based on </a:t>
            </a:r>
            <a:r>
              <a:rPr lang="en-US" altLang="en-US" i="1">
                <a:solidFill>
                  <a:srgbClr val="FF0000"/>
                </a:solidFill>
              </a:rPr>
              <a:t>centroids</a:t>
            </a:r>
            <a:r>
              <a:rPr lang="en-US" altLang="en-US"/>
              <a:t>, </a:t>
            </a:r>
            <a:r>
              <a:rPr lang="en-US" altLang="en-US" i="1">
                <a:solidFill>
                  <a:srgbClr val="FF0000"/>
                </a:solidFill>
              </a:rPr>
              <a:t>center of gravity</a:t>
            </a:r>
            <a:r>
              <a:rPr lang="en-US" altLang="en-US"/>
              <a:t>, or mean of points in a cluster, </a:t>
            </a:r>
            <a:r>
              <a:rPr lang="en-US" altLang="en-US" i="1"/>
              <a:t>c</a:t>
            </a:r>
            <a:r>
              <a:rPr lang="en-US" altLang="en-US"/>
              <a:t>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Reassignment of instances to clusters is based on distance to the current cluster centroids.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994025" y="3048000"/>
          <a:ext cx="21685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927000" imgH="419040" progId="Equation.3">
                  <p:embed/>
                </p:oleObj>
              </mc:Choice>
              <mc:Fallback>
                <p:oleObj name="Equation" r:id="rId4" imgW="9270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3048000"/>
                        <a:ext cx="21685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BF9D87-0029-48FF-96F5-7A386EB385C1}" type="slidenum">
              <a:rPr lang="en-US" altLang="en-US" sz="1200" smtClean="0">
                <a:latin typeface="Helvetica" pitchFamily="34" charset="0"/>
              </a:rPr>
              <a:pPr eaLnBrk="1" hangingPunct="1"/>
              <a:t>2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/>
            <a:r>
              <a:rPr lang="en-US" altLang="en-US"/>
              <a:t>Partition unlabeled examples into disjoint subsets of </a:t>
            </a:r>
            <a:r>
              <a:rPr lang="en-US" altLang="en-US" i="1">
                <a:solidFill>
                  <a:srgbClr val="FF0000"/>
                </a:solidFill>
              </a:rPr>
              <a:t>clusters</a:t>
            </a:r>
            <a:r>
              <a:rPr lang="en-US" altLang="en-US"/>
              <a:t>, such that:</a:t>
            </a:r>
          </a:p>
          <a:p>
            <a:pPr lvl="1" eaLnBrk="1" hangingPunct="1"/>
            <a:r>
              <a:rPr lang="en-US" altLang="en-US"/>
              <a:t>Examples within a cluster are very similar</a:t>
            </a:r>
          </a:p>
          <a:p>
            <a:pPr lvl="1" eaLnBrk="1" hangingPunct="1"/>
            <a:r>
              <a:rPr lang="en-US" altLang="en-US"/>
              <a:t>Examples in different clusters are very different</a:t>
            </a:r>
          </a:p>
          <a:p>
            <a:pPr eaLnBrk="1" hangingPunct="1"/>
            <a:r>
              <a:rPr lang="en-US" altLang="en-US"/>
              <a:t>Discover new categories in an </a:t>
            </a:r>
            <a:r>
              <a:rPr lang="en-US" altLang="en-US" i="1">
                <a:solidFill>
                  <a:srgbClr val="FF0000"/>
                </a:solidFill>
              </a:rPr>
              <a:t>unsupervised</a:t>
            </a:r>
            <a:r>
              <a:rPr lang="en-US" altLang="en-US"/>
              <a:t> manner (no sample category labels provided).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97481F-12DE-4FAC-B038-CDBBC4D8790B}" type="slidenum">
              <a:rPr lang="en-US" altLang="en-US" sz="1200" smtClean="0">
                <a:latin typeface="Helvetica" pitchFamily="34" charset="0"/>
              </a:rPr>
              <a:pPr eaLnBrk="1" hangingPunct="1"/>
              <a:t>20</a:t>
            </a:fld>
            <a:endParaRPr lang="en-US" altLang="en-US" sz="120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Distance Metrics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Euclidian distance (L</a:t>
            </a:r>
            <a:r>
              <a:rPr lang="en-US" altLang="en-US" baseline="-25000"/>
              <a:t>2</a:t>
            </a:r>
            <a:r>
              <a:rPr lang="en-US" altLang="en-US"/>
              <a:t> norm):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/>
              <a:t> norm: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Cosine Similarity (transform to a distance by subtracting from 1):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362200" y="1828800"/>
          <a:ext cx="34210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4" imgW="1523880" imgH="482400" progId="Equation.3">
                  <p:embed/>
                </p:oleObj>
              </mc:Choice>
              <mc:Fallback>
                <p:oleObj name="Equation" r:id="rId4" imgW="15238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34210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133600" y="2819400"/>
          <a:ext cx="28511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6" imgW="1269720" imgH="431640" progId="Equation.3">
                  <p:embed/>
                </p:oleObj>
              </mc:Choice>
              <mc:Fallback>
                <p:oleObj name="Equation" r:id="rId6" imgW="12697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28511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2133600" y="4876800"/>
          <a:ext cx="235426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8" imgW="583920" imgH="444240" progId="Equation.3">
                  <p:embed/>
                </p:oleObj>
              </mc:Choice>
              <mc:Fallback>
                <p:oleObj name="Equation" r:id="rId8" imgW="5839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2354263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FA3B8A-2C58-418D-AD6D-520115453A5E}" type="slidenum">
              <a:rPr lang="en-US" altLang="en-US" sz="1200" smtClean="0">
                <a:latin typeface="Helvetica" pitchFamily="34" charset="0"/>
              </a:rPr>
              <a:pPr eaLnBrk="1" hangingPunct="1"/>
              <a:t>21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K-Means Algorithm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7344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800"/>
              <a:t>Let </a:t>
            </a:r>
            <a:r>
              <a:rPr lang="en-US" altLang="en-US" sz="2800" i="1"/>
              <a:t>d</a:t>
            </a:r>
            <a:r>
              <a:rPr lang="en-US" altLang="en-US" sz="2800"/>
              <a:t> be the distance measure between instances.</a:t>
            </a:r>
          </a:p>
          <a:p>
            <a:pPr algn="l" eaLnBrk="1" hangingPunct="1"/>
            <a:r>
              <a:rPr lang="en-US" altLang="en-US" sz="2800"/>
              <a:t>Select </a:t>
            </a:r>
            <a:r>
              <a:rPr lang="en-US" altLang="en-US" sz="2800" i="1"/>
              <a:t>k</a:t>
            </a:r>
            <a:r>
              <a:rPr lang="en-US" altLang="en-US" sz="2800"/>
              <a:t> random instances {</a:t>
            </a:r>
            <a:r>
              <a:rPr lang="en-US" altLang="en-US" sz="2800" i="1"/>
              <a:t>s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i="1"/>
              <a:t>s</a:t>
            </a:r>
            <a:r>
              <a:rPr lang="en-US" altLang="en-US" sz="2800" baseline="-25000"/>
              <a:t>2</a:t>
            </a:r>
            <a:r>
              <a:rPr lang="en-US" altLang="en-US" sz="2800"/>
              <a:t>,… </a:t>
            </a:r>
            <a:r>
              <a:rPr lang="en-US" altLang="en-US" sz="2800" i="1"/>
              <a:t>s</a:t>
            </a:r>
            <a:r>
              <a:rPr lang="en-US" altLang="en-US" sz="2800" i="1" baseline="-25000"/>
              <a:t>k</a:t>
            </a:r>
            <a:r>
              <a:rPr lang="en-US" altLang="en-US" sz="2800"/>
              <a:t>} as seeds.</a:t>
            </a:r>
          </a:p>
          <a:p>
            <a:pPr algn="l" eaLnBrk="1" hangingPunct="1"/>
            <a:r>
              <a:rPr lang="en-US" altLang="en-US" sz="2800"/>
              <a:t>Until clustering converges or other stopping criterion:</a:t>
            </a:r>
          </a:p>
          <a:p>
            <a:pPr algn="l" eaLnBrk="1" hangingPunct="1"/>
            <a:r>
              <a:rPr lang="en-US" altLang="en-US" sz="2800"/>
              <a:t>      For each instance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i</a:t>
            </a:r>
            <a:r>
              <a:rPr lang="en-US" altLang="en-US" sz="2800"/>
              <a:t>:</a:t>
            </a:r>
          </a:p>
          <a:p>
            <a:pPr algn="l" eaLnBrk="1" hangingPunct="1"/>
            <a:r>
              <a:rPr lang="en-US" altLang="en-US" sz="2800" i="1"/>
              <a:t>          </a:t>
            </a:r>
            <a:r>
              <a:rPr lang="en-US" altLang="en-US" sz="2800"/>
              <a:t>Assign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i</a:t>
            </a:r>
            <a:r>
              <a:rPr lang="en-US" altLang="en-US" sz="2800"/>
              <a:t> to the cluster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j</a:t>
            </a:r>
            <a:r>
              <a:rPr lang="en-US" altLang="en-US" sz="2800" baseline="-25000"/>
              <a:t> </a:t>
            </a:r>
            <a:r>
              <a:rPr lang="en-US" altLang="en-US" sz="2800"/>
              <a:t>such that </a:t>
            </a:r>
            <a:r>
              <a:rPr lang="en-US" altLang="en-US" sz="2800" i="1"/>
              <a:t>d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i</a:t>
            </a:r>
            <a:r>
              <a:rPr lang="en-US" altLang="en-US" sz="2800"/>
              <a:t>, </a:t>
            </a:r>
            <a:r>
              <a:rPr lang="en-US" altLang="en-US" sz="2800" i="1"/>
              <a:t>s</a:t>
            </a:r>
            <a:r>
              <a:rPr lang="en-US" altLang="en-US" sz="2800" baseline="-25000"/>
              <a:t>j</a:t>
            </a:r>
            <a:r>
              <a:rPr lang="en-US" altLang="en-US" sz="2800"/>
              <a:t>) is minimal.</a:t>
            </a:r>
          </a:p>
          <a:p>
            <a:pPr algn="l" eaLnBrk="1" hangingPunct="1"/>
            <a:r>
              <a:rPr lang="en-US" altLang="en-US" sz="2800"/>
              <a:t>      </a:t>
            </a:r>
            <a:r>
              <a:rPr lang="en-US" altLang="en-US" sz="2800">
                <a:solidFill>
                  <a:schemeClr val="accent1"/>
                </a:solidFill>
              </a:rPr>
              <a:t>(</a:t>
            </a:r>
            <a:r>
              <a:rPr lang="en-US" altLang="en-US" sz="2800" i="1">
                <a:solidFill>
                  <a:schemeClr val="accent1"/>
                </a:solidFill>
              </a:rPr>
              <a:t>Update the seeds to the centroid of each cluster</a:t>
            </a:r>
            <a:r>
              <a:rPr lang="en-US" altLang="en-US" sz="2800">
                <a:solidFill>
                  <a:schemeClr val="accent1"/>
                </a:solidFill>
              </a:rPr>
              <a:t>)</a:t>
            </a:r>
          </a:p>
          <a:p>
            <a:pPr algn="l" eaLnBrk="1" hangingPunct="1"/>
            <a:r>
              <a:rPr lang="en-US" altLang="en-US" sz="2800"/>
              <a:t>      For each cluster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j</a:t>
            </a:r>
            <a:endParaRPr lang="en-US" altLang="en-US" sz="2800"/>
          </a:p>
          <a:p>
            <a:pPr algn="l" eaLnBrk="1" hangingPunct="1"/>
            <a:r>
              <a:rPr lang="en-US" altLang="en-US" sz="2800" i="1"/>
              <a:t>             s</a:t>
            </a:r>
            <a:r>
              <a:rPr lang="en-US" altLang="en-US" sz="2800" baseline="-25000"/>
              <a:t>j </a:t>
            </a:r>
            <a:r>
              <a:rPr lang="en-US" altLang="en-US" sz="2800"/>
              <a:t>= </a:t>
            </a:r>
            <a:r>
              <a:rPr lang="en-US" altLang="en-US" sz="2800">
                <a:sym typeface="Symbol" pitchFamily="18" charset="2"/>
              </a:rPr>
              <a:t>(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j</a:t>
            </a:r>
            <a:r>
              <a:rPr lang="en-US" altLang="en-US" sz="2800"/>
              <a:t>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C8F065-AFA3-4298-A8C0-CF4489D40339}" type="slidenum">
              <a:rPr lang="en-US" altLang="en-US" sz="1200" smtClean="0">
                <a:latin typeface="Helvetica" pitchFamily="34" charset="0"/>
              </a:rPr>
              <a:pPr eaLnBrk="1" hangingPunct="1"/>
              <a:t>22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 Means Example</a:t>
            </a:r>
            <a:br>
              <a:rPr lang="en-US" altLang="en-US"/>
            </a:br>
            <a:r>
              <a:rPr lang="en-US" altLang="en-US" sz="3200"/>
              <a:t>(K=2)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5890" name="Line 5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5891" name="Line 6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5845" name="Oval 40"/>
          <p:cNvSpPr>
            <a:spLocks noChangeArrowheads="1"/>
          </p:cNvSpPr>
          <p:nvPr/>
        </p:nvSpPr>
        <p:spPr bwMode="auto">
          <a:xfrm>
            <a:off x="19050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Oval 41"/>
          <p:cNvSpPr>
            <a:spLocks noChangeArrowheads="1"/>
          </p:cNvSpPr>
          <p:nvPr/>
        </p:nvSpPr>
        <p:spPr bwMode="auto">
          <a:xfrm>
            <a:off x="2133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Oval 42"/>
          <p:cNvSpPr>
            <a:spLocks noChangeArrowheads="1"/>
          </p:cNvSpPr>
          <p:nvPr/>
        </p:nvSpPr>
        <p:spPr bwMode="auto">
          <a:xfrm>
            <a:off x="2362200" y="35052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8" name="Oval 43"/>
          <p:cNvSpPr>
            <a:spLocks noChangeArrowheads="1"/>
          </p:cNvSpPr>
          <p:nvPr/>
        </p:nvSpPr>
        <p:spPr bwMode="auto">
          <a:xfrm>
            <a:off x="1676400" y="4191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9" name="Oval 44"/>
          <p:cNvSpPr>
            <a:spLocks noChangeArrowheads="1"/>
          </p:cNvSpPr>
          <p:nvPr/>
        </p:nvSpPr>
        <p:spPr bwMode="auto">
          <a:xfrm>
            <a:off x="2362200" y="4495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0" name="Oval 45"/>
          <p:cNvSpPr>
            <a:spLocks noChangeArrowheads="1"/>
          </p:cNvSpPr>
          <p:nvPr/>
        </p:nvSpPr>
        <p:spPr bwMode="auto">
          <a:xfrm>
            <a:off x="54864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1" name="Oval 46"/>
          <p:cNvSpPr>
            <a:spLocks noChangeArrowheads="1"/>
          </p:cNvSpPr>
          <p:nvPr/>
        </p:nvSpPr>
        <p:spPr bwMode="auto">
          <a:xfrm>
            <a:off x="5410200" y="3352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2" name="Oval 47"/>
          <p:cNvSpPr>
            <a:spLocks noChangeArrowheads="1"/>
          </p:cNvSpPr>
          <p:nvPr/>
        </p:nvSpPr>
        <p:spPr bwMode="auto">
          <a:xfrm>
            <a:off x="38862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3" name="Oval 48"/>
          <p:cNvSpPr>
            <a:spLocks noChangeArrowheads="1"/>
          </p:cNvSpPr>
          <p:nvPr/>
        </p:nvSpPr>
        <p:spPr bwMode="auto">
          <a:xfrm>
            <a:off x="4800600" y="3810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4" name="Oval 49"/>
          <p:cNvSpPr>
            <a:spLocks noChangeArrowheads="1"/>
          </p:cNvSpPr>
          <p:nvPr/>
        </p:nvSpPr>
        <p:spPr bwMode="auto">
          <a:xfrm>
            <a:off x="4267200" y="4114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5" name="Oval 50"/>
          <p:cNvSpPr>
            <a:spLocks noChangeArrowheads="1"/>
          </p:cNvSpPr>
          <p:nvPr/>
        </p:nvSpPr>
        <p:spPr bwMode="auto">
          <a:xfrm>
            <a:off x="1600200" y="29718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56" name="Oval 51"/>
          <p:cNvSpPr>
            <a:spLocks noChangeArrowheads="1"/>
          </p:cNvSpPr>
          <p:nvPr/>
        </p:nvSpPr>
        <p:spPr bwMode="auto">
          <a:xfrm>
            <a:off x="4419600" y="3429000"/>
            <a:ext cx="74613" cy="746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419600" y="1524000"/>
            <a:ext cx="3454400" cy="2360613"/>
            <a:chOff x="2784" y="960"/>
            <a:chExt cx="2176" cy="1487"/>
          </a:xfrm>
        </p:grpSpPr>
        <p:sp>
          <p:nvSpPr>
            <p:cNvPr id="35887" name="Text Box 54"/>
            <p:cNvSpPr txBox="1">
              <a:spLocks noChangeArrowheads="1"/>
            </p:cNvSpPr>
            <p:nvPr/>
          </p:nvSpPr>
          <p:spPr bwMode="auto">
            <a:xfrm>
              <a:off x="4176" y="960"/>
              <a:ext cx="7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Pick seeds</a:t>
              </a:r>
            </a:p>
          </p:txBody>
        </p:sp>
        <p:sp>
          <p:nvSpPr>
            <p:cNvPr id="35888" name="Oval 55"/>
            <p:cNvSpPr>
              <a:spLocks noChangeArrowheads="1"/>
            </p:cNvSpPr>
            <p:nvPr/>
          </p:nvSpPr>
          <p:spPr bwMode="auto">
            <a:xfrm>
              <a:off x="3024" y="240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9" name="Oval 56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600200" y="1981200"/>
            <a:ext cx="6962775" cy="2589213"/>
            <a:chOff x="1008" y="1248"/>
            <a:chExt cx="4386" cy="1631"/>
          </a:xfrm>
        </p:grpSpPr>
        <p:sp>
          <p:nvSpPr>
            <p:cNvPr id="35876" name="Oval 59"/>
            <p:cNvSpPr>
              <a:spLocks noChangeArrowheads="1"/>
            </p:cNvSpPr>
            <p:nvPr/>
          </p:nvSpPr>
          <p:spPr bwMode="auto">
            <a:xfrm>
              <a:off x="2688" y="259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7" name="Oval 60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8" name="Oval 61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9" name="Oval 62"/>
            <p:cNvSpPr>
              <a:spLocks noChangeArrowheads="1"/>
            </p:cNvSpPr>
            <p:nvPr/>
          </p:nvSpPr>
          <p:spPr bwMode="auto">
            <a:xfrm>
              <a:off x="1008" y="187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0" name="Oval 63"/>
            <p:cNvSpPr>
              <a:spLocks noChangeArrowheads="1"/>
            </p:cNvSpPr>
            <p:nvPr/>
          </p:nvSpPr>
          <p:spPr bwMode="auto">
            <a:xfrm>
              <a:off x="1200" y="211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1" name="Oval 64"/>
            <p:cNvSpPr>
              <a:spLocks noChangeArrowheads="1"/>
            </p:cNvSpPr>
            <p:nvPr/>
          </p:nvSpPr>
          <p:spPr bwMode="auto">
            <a:xfrm>
              <a:off x="1488" y="2208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2" name="Oval 65"/>
            <p:cNvSpPr>
              <a:spLocks noChangeArrowheads="1"/>
            </p:cNvSpPr>
            <p:nvPr/>
          </p:nvSpPr>
          <p:spPr bwMode="auto">
            <a:xfrm>
              <a:off x="1344" y="240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3" name="Oval 66"/>
            <p:cNvSpPr>
              <a:spLocks noChangeArrowheads="1"/>
            </p:cNvSpPr>
            <p:nvPr/>
          </p:nvSpPr>
          <p:spPr bwMode="auto">
            <a:xfrm>
              <a:off x="3408" y="211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4" name="Oval 72"/>
            <p:cNvSpPr>
              <a:spLocks noChangeArrowheads="1"/>
            </p:cNvSpPr>
            <p:nvPr/>
          </p:nvSpPr>
          <p:spPr bwMode="auto">
            <a:xfrm>
              <a:off x="1488" y="2832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5" name="Oval 73"/>
            <p:cNvSpPr>
              <a:spLocks noChangeArrowheads="1"/>
            </p:cNvSpPr>
            <p:nvPr/>
          </p:nvSpPr>
          <p:spPr bwMode="auto">
            <a:xfrm>
              <a:off x="1056" y="2640"/>
              <a:ext cx="47" cy="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6" name="Text Box 75"/>
            <p:cNvSpPr txBox="1">
              <a:spLocks noChangeArrowheads="1"/>
            </p:cNvSpPr>
            <p:nvPr/>
          </p:nvSpPr>
          <p:spPr bwMode="auto">
            <a:xfrm>
              <a:off x="4176" y="1248"/>
              <a:ext cx="1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Reassign clusters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2590800" y="2438400"/>
            <a:ext cx="6170613" cy="1539875"/>
            <a:chOff x="1632" y="1536"/>
            <a:chExt cx="3887" cy="970"/>
          </a:xfrm>
        </p:grpSpPr>
        <p:sp>
          <p:nvSpPr>
            <p:cNvPr id="35873" name="Text Box 77"/>
            <p:cNvSpPr txBox="1">
              <a:spLocks noChangeArrowheads="1"/>
            </p:cNvSpPr>
            <p:nvPr/>
          </p:nvSpPr>
          <p:spPr bwMode="auto">
            <a:xfrm>
              <a:off x="4194" y="1536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Compute centroids</a:t>
              </a:r>
            </a:p>
          </p:txBody>
        </p:sp>
        <p:sp>
          <p:nvSpPr>
            <p:cNvPr id="35874" name="Text Box 79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875" name="Text Box 80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2"/>
                  </a:solidFill>
                </a:rPr>
                <a:t>x</a:t>
              </a:r>
            </a:p>
          </p:txBody>
        </p:sp>
      </p:grp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3886200" y="2895600"/>
            <a:ext cx="4775200" cy="608013"/>
            <a:chOff x="2448" y="1824"/>
            <a:chExt cx="3008" cy="383"/>
          </a:xfrm>
        </p:grpSpPr>
        <p:sp>
          <p:nvSpPr>
            <p:cNvPr id="35869" name="Oval 70"/>
            <p:cNvSpPr>
              <a:spLocks noChangeArrowheads="1"/>
            </p:cNvSpPr>
            <p:nvPr/>
          </p:nvSpPr>
          <p:spPr bwMode="auto">
            <a:xfrm>
              <a:off x="2784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0" name="Oval 71"/>
            <p:cNvSpPr>
              <a:spLocks noChangeArrowheads="1"/>
            </p:cNvSpPr>
            <p:nvPr/>
          </p:nvSpPr>
          <p:spPr bwMode="auto">
            <a:xfrm>
              <a:off x="3456" y="1872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1" name="Oval 82"/>
            <p:cNvSpPr>
              <a:spLocks noChangeArrowheads="1"/>
            </p:cNvSpPr>
            <p:nvPr/>
          </p:nvSpPr>
          <p:spPr bwMode="auto">
            <a:xfrm>
              <a:off x="2448" y="2160"/>
              <a:ext cx="47" cy="47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2" name="Text Box 83"/>
            <p:cNvSpPr txBox="1">
              <a:spLocks noChangeArrowheads="1"/>
            </p:cNvSpPr>
            <p:nvPr/>
          </p:nvSpPr>
          <p:spPr bwMode="auto">
            <a:xfrm>
              <a:off x="4176" y="1824"/>
              <a:ext cx="12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Reasssign clusters</a:t>
              </a: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1905000" y="3276600"/>
            <a:ext cx="6856413" cy="701675"/>
            <a:chOff x="1200" y="2064"/>
            <a:chExt cx="4319" cy="442"/>
          </a:xfrm>
        </p:grpSpPr>
        <p:sp>
          <p:nvSpPr>
            <p:cNvPr id="35864" name="Text Box 85"/>
            <p:cNvSpPr txBox="1">
              <a:spLocks noChangeArrowheads="1"/>
            </p:cNvSpPr>
            <p:nvPr/>
          </p:nvSpPr>
          <p:spPr bwMode="auto">
            <a:xfrm>
              <a:off x="3024" y="2256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5865" name="Text Box 86"/>
            <p:cNvSpPr txBox="1">
              <a:spLocks noChangeArrowheads="1"/>
            </p:cNvSpPr>
            <p:nvPr/>
          </p:nvSpPr>
          <p:spPr bwMode="auto">
            <a:xfrm>
              <a:off x="1632" y="2064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35866" name="Text Box 87"/>
            <p:cNvSpPr txBox="1">
              <a:spLocks noChangeArrowheads="1"/>
            </p:cNvSpPr>
            <p:nvPr/>
          </p:nvSpPr>
          <p:spPr bwMode="auto">
            <a:xfrm>
              <a:off x="2880" y="21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5867" name="Text Box 88"/>
            <p:cNvSpPr txBox="1">
              <a:spLocks noChangeArrowheads="1"/>
            </p:cNvSpPr>
            <p:nvPr/>
          </p:nvSpPr>
          <p:spPr bwMode="auto">
            <a:xfrm>
              <a:off x="1200" y="2160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868" name="Text Box 89"/>
            <p:cNvSpPr txBox="1">
              <a:spLocks noChangeArrowheads="1"/>
            </p:cNvSpPr>
            <p:nvPr/>
          </p:nvSpPr>
          <p:spPr bwMode="auto">
            <a:xfrm>
              <a:off x="4194" y="2112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/>
                <a:t>Compute centroids</a:t>
              </a:r>
            </a:p>
          </p:txBody>
        </p:sp>
      </p:grpSp>
      <p:sp>
        <p:nvSpPr>
          <p:cNvPr id="106587" name="Text Box 91"/>
          <p:cNvSpPr txBox="1">
            <a:spLocks noChangeArrowheads="1"/>
          </p:cNvSpPr>
          <p:nvPr/>
        </p:nvSpPr>
        <p:spPr bwMode="auto">
          <a:xfrm>
            <a:off x="6629400" y="3810000"/>
            <a:ext cx="193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/>
              <a:t>Reassign clusters</a:t>
            </a:r>
          </a:p>
        </p:txBody>
      </p:sp>
      <p:sp>
        <p:nvSpPr>
          <p:cNvPr id="106588" name="Text Box 92"/>
          <p:cNvSpPr txBox="1">
            <a:spLocks noChangeArrowheads="1"/>
          </p:cNvSpPr>
          <p:nvPr/>
        </p:nvSpPr>
        <p:spPr bwMode="auto">
          <a:xfrm>
            <a:off x="6629400" y="4343400"/>
            <a:ext cx="1379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Converged!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87" grpId="0" autoUpdateAnimBg="0"/>
      <p:bldP spid="10658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14851C-009D-4EFA-8E99-B61E55CAA231}" type="slidenum">
              <a:rPr lang="en-US" altLang="en-US" sz="1200" smtClean="0">
                <a:latin typeface="Helvetica" pitchFamily="34" charset="0"/>
              </a:rPr>
              <a:pPr eaLnBrk="1" hangingPunct="1"/>
              <a:t>23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Complexity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Assume computing distance between two instances is O(</a:t>
            </a:r>
            <a:r>
              <a:rPr lang="en-US" altLang="en-US" sz="2800" i="1"/>
              <a:t>m</a:t>
            </a:r>
            <a:r>
              <a:rPr lang="en-US" altLang="en-US" sz="2800"/>
              <a:t>) where </a:t>
            </a:r>
            <a:r>
              <a:rPr lang="en-US" altLang="en-US" sz="2800" i="1"/>
              <a:t>m</a:t>
            </a:r>
            <a:r>
              <a:rPr lang="en-US" altLang="en-US" sz="2800"/>
              <a:t> is the dimensionality of the vectors.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Reassigning clusters: O(</a:t>
            </a:r>
            <a:r>
              <a:rPr lang="en-US" altLang="en-US" sz="2800" i="1"/>
              <a:t>kn</a:t>
            </a:r>
            <a:r>
              <a:rPr lang="en-US" altLang="en-US" sz="2800"/>
              <a:t>) distance computations, or O(</a:t>
            </a:r>
            <a:r>
              <a:rPr lang="en-US" altLang="en-US" sz="2800" i="1"/>
              <a:t>knm</a:t>
            </a:r>
            <a:r>
              <a:rPr lang="en-US" altLang="en-US" sz="280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Computing centroids: Each instance vector gets added once to some centroid: O(</a:t>
            </a:r>
            <a:r>
              <a:rPr lang="en-US" altLang="en-US" sz="2800" i="1"/>
              <a:t>nm</a:t>
            </a:r>
            <a:r>
              <a:rPr lang="en-US" altLang="en-US" sz="280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Assume these two steps are each done once for </a:t>
            </a:r>
            <a:r>
              <a:rPr lang="en-US" altLang="en-US" sz="2800" i="1"/>
              <a:t>I</a:t>
            </a:r>
            <a:r>
              <a:rPr lang="en-US" altLang="en-US" sz="2800"/>
              <a:t> iterations:  O(</a:t>
            </a:r>
            <a:r>
              <a:rPr lang="en-US" altLang="en-US" sz="2800" i="1"/>
              <a:t>Iknm</a:t>
            </a:r>
            <a:r>
              <a:rPr lang="en-US" altLang="en-US" sz="280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Linear in all relevant factors, assuming a fixed number of iterations, more efficient than O(n</a:t>
            </a:r>
            <a:r>
              <a:rPr lang="en-US" altLang="en-US" sz="2800" baseline="30000"/>
              <a:t>2</a:t>
            </a:r>
            <a:r>
              <a:rPr lang="en-US" altLang="en-US" sz="2800"/>
              <a:t>) HAC.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38B3CE-9973-4A2C-A296-B8417B8D3CF6}" type="slidenum">
              <a:rPr lang="en-US" altLang="en-US" sz="1200" smtClean="0">
                <a:latin typeface="Helvetica" pitchFamily="34" charset="0"/>
              </a:rPr>
              <a:pPr eaLnBrk="1" hangingPunct="1"/>
              <a:t>24</a:t>
            </a:fld>
            <a:endParaRPr lang="en-US" altLang="en-US" sz="12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K-Means Objective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en-US"/>
              <a:t>The objective of k-means is to minimize the total sum of the squared distance of every point to its corresponding cluster centroid.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14600" y="2971800"/>
          <a:ext cx="4114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1371600" imgH="342720" progId="Equation.3">
                  <p:embed/>
                </p:oleObj>
              </mc:Choice>
              <mc:Fallback>
                <p:oleObj name="Equation" r:id="rId4" imgW="137160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4114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609600" y="41910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en-US" sz="3200"/>
              <a:t>Finding the global optimum is NP-hard.</a:t>
            </a:r>
          </a:p>
          <a:p>
            <a:pPr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en-US" sz="3200"/>
              <a:t>The k-means algorithm is guaranteed to converge a local optimum.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5FB9BB-5292-42F6-A290-1C20B6B3E031}" type="slidenum">
              <a:rPr lang="en-US" altLang="en-US" sz="1200" smtClean="0">
                <a:latin typeface="Helvetica" pitchFamily="34" charset="0"/>
              </a:rPr>
              <a:pPr eaLnBrk="1" hangingPunct="1"/>
              <a:t>25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Seed Choice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 can vary based on random seed selection.</a:t>
            </a:r>
          </a:p>
          <a:p>
            <a:pPr eaLnBrk="1" hangingPunct="1"/>
            <a:r>
              <a:rPr lang="en-US" altLang="en-US"/>
              <a:t>Some seeds can result in poor convergence rate, or convergence to sub-optimal clusterings.</a:t>
            </a:r>
          </a:p>
          <a:p>
            <a:pPr eaLnBrk="1" hangingPunct="1"/>
            <a:r>
              <a:rPr lang="en-US" altLang="en-US"/>
              <a:t>Select good seeds using a heuristic or the results of another method.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75F998-1FD4-4A86-9ABE-518793EA88AE}" type="slidenum">
              <a:rPr lang="en-US" altLang="en-US" sz="1200" smtClean="0">
                <a:latin typeface="Helvetica" pitchFamily="34" charset="0"/>
              </a:rPr>
              <a:pPr eaLnBrk="1" hangingPunct="1"/>
              <a:t>26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Buckshot Algorithm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Combines HAC and K-Means clustering.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First randomly take a sample of instances of size </a:t>
            </a:r>
            <a:r>
              <a:rPr lang="en-US" altLang="en-US">
                <a:sym typeface="Symbol" pitchFamily="18" charset="2"/>
              </a:rPr>
              <a:t></a:t>
            </a:r>
            <a:r>
              <a:rPr lang="en-US" altLang="en-US" i="1">
                <a:sym typeface="Symbol" pitchFamily="18" charset="2"/>
              </a:rPr>
              <a:t>n</a:t>
            </a:r>
            <a:r>
              <a:rPr lang="en-US" altLang="en-US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Run group-average HAC on this sample, which takes only O(</a:t>
            </a:r>
            <a:r>
              <a:rPr lang="en-US" altLang="en-US" i="1">
                <a:sym typeface="Symbol" pitchFamily="18" charset="2"/>
              </a:rPr>
              <a:t>n</a:t>
            </a:r>
            <a:r>
              <a:rPr lang="en-US" altLang="en-US">
                <a:sym typeface="Symbol" pitchFamily="18" charset="2"/>
              </a:rPr>
              <a:t>)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Use the results of HAC as initial seeds for K-means.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ym typeface="Symbol" pitchFamily="18" charset="2"/>
              </a:rPr>
              <a:t>Overall algorithm is O(</a:t>
            </a:r>
            <a:r>
              <a:rPr lang="en-US" altLang="en-US" i="1">
                <a:sym typeface="Symbol" pitchFamily="18" charset="2"/>
              </a:rPr>
              <a:t>n</a:t>
            </a:r>
            <a:r>
              <a:rPr lang="en-US" altLang="en-US">
                <a:sym typeface="Symbol" pitchFamily="18" charset="2"/>
              </a:rPr>
              <a:t>) and avoids problems of bad seed selection.</a:t>
            </a:r>
            <a:endParaRPr lang="en-US" alt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2057400" y="24003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74A9EC-0598-4169-ABE8-834EBBAFFF83}" type="slidenum">
              <a:rPr lang="en-US" altLang="en-US" sz="1200" smtClean="0">
                <a:latin typeface="Helvetica" pitchFamily="34" charset="0"/>
              </a:rPr>
              <a:pPr eaLnBrk="1" hangingPunct="1"/>
              <a:t>27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 Clustering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HAC and K-Means have been applied to text in a straightforward 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Typically use </a:t>
            </a:r>
            <a:r>
              <a:rPr lang="en-US" altLang="en-US" sz="2800" b="1" i="1"/>
              <a:t>normalized</a:t>
            </a:r>
            <a:r>
              <a:rPr lang="en-US" altLang="en-US" sz="2800"/>
              <a:t>, TF/IDF-weighted vectors and cosine similarity.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Optimize computations for sparse vectors.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During retrieval, add other documents in the same cluster as the initial retrieved documents to improve recall.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Clustering of results of retrieval to present more organized results to the user (</a:t>
            </a:r>
            <a:r>
              <a:rPr lang="en-US" altLang="en-US" sz="2400">
                <a:cs typeface="Times New Roman" pitchFamily="18" charset="0"/>
              </a:rPr>
              <a:t>à</a:t>
            </a:r>
            <a:r>
              <a:rPr lang="en-US" altLang="en-US" sz="2400"/>
              <a:t> la Northernlight folders).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Automated production of hierarchical taxonomies of documents for browsing purposes (</a:t>
            </a:r>
            <a:r>
              <a:rPr lang="en-US" altLang="en-US" sz="2400">
                <a:cs typeface="Times New Roman" pitchFamily="18" charset="0"/>
              </a:rPr>
              <a:t>à</a:t>
            </a:r>
            <a:r>
              <a:rPr lang="en-US" altLang="en-US" sz="2400"/>
              <a:t> la Yahoo &amp; DMOZ).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6DCB1A-424F-4515-B574-71B4D3E8AFB8}" type="slidenum">
              <a:rPr lang="en-US" altLang="en-US" sz="1200" smtClean="0">
                <a:latin typeface="Helvetica" pitchFamily="34" charset="0"/>
              </a:rPr>
              <a:pPr eaLnBrk="1" hangingPunct="1"/>
              <a:t>28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Clustering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Clustering typically assumes that each instance is given a “hard” assignment to exactly one cluster.</a:t>
            </a:r>
          </a:p>
          <a:p>
            <a:pPr eaLnBrk="1" hangingPunct="1"/>
            <a:r>
              <a:rPr lang="en-US" altLang="en-US" sz="2800"/>
              <a:t>Does not allow uncertainty in class membership or for an instance to belong to more than one cluster.</a:t>
            </a:r>
          </a:p>
          <a:p>
            <a:pPr eaLnBrk="1" hangingPunct="1"/>
            <a:r>
              <a:rPr lang="en-US" altLang="en-US" sz="2800" i="1">
                <a:solidFill>
                  <a:srgbClr val="FF0000"/>
                </a:solidFill>
              </a:rPr>
              <a:t>Soft clustering</a:t>
            </a:r>
            <a:r>
              <a:rPr lang="en-US" altLang="en-US" sz="2800"/>
              <a:t> gives probabilities that an instance belongs to each of a set of clusters.</a:t>
            </a:r>
          </a:p>
          <a:p>
            <a:pPr eaLnBrk="1" hangingPunct="1"/>
            <a:r>
              <a:rPr lang="en-US" altLang="en-US" sz="2800"/>
              <a:t>Each instance is assigned a probability distribution across a set of discovered categories (probabilities of all categories must sum to 1).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994F65-B097-499B-8F91-EDF51543CE6E}" type="slidenum">
              <a:rPr lang="en-US" altLang="en-US" sz="1200" smtClean="0">
                <a:latin typeface="Helvetica" pitchFamily="34" charset="0"/>
              </a:rPr>
              <a:pPr eaLnBrk="1" hangingPunct="1"/>
              <a:t>29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Expectation Maximumization (EM)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Probabilistic method for soft clustering.</a:t>
            </a:r>
          </a:p>
          <a:p>
            <a:pPr eaLnBrk="1" hangingPunct="1"/>
            <a:r>
              <a:rPr lang="en-US" altLang="en-US" sz="2800"/>
              <a:t>Direct method that assumes </a:t>
            </a:r>
            <a:r>
              <a:rPr lang="en-US" altLang="en-US" sz="2800" i="1"/>
              <a:t>k</a:t>
            </a:r>
            <a:r>
              <a:rPr lang="en-US" altLang="en-US" sz="2800"/>
              <a:t> clusters:</a:t>
            </a:r>
            <a:r>
              <a:rPr lang="en-US" altLang="en-US" sz="2400"/>
              <a:t>{</a:t>
            </a:r>
            <a:r>
              <a:rPr lang="en-US" altLang="en-US" sz="2400" i="1"/>
              <a:t>c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c</a:t>
            </a:r>
            <a:r>
              <a:rPr lang="en-US" altLang="en-US" sz="2400" baseline="-25000"/>
              <a:t>2</a:t>
            </a:r>
            <a:r>
              <a:rPr lang="en-US" altLang="en-US" sz="2400"/>
              <a:t>,…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k</a:t>
            </a:r>
            <a:r>
              <a:rPr lang="en-US" altLang="en-US" sz="2400"/>
              <a:t>} </a:t>
            </a:r>
            <a:endParaRPr lang="en-US" altLang="en-US" sz="2800"/>
          </a:p>
          <a:p>
            <a:pPr eaLnBrk="1" hangingPunct="1"/>
            <a:r>
              <a:rPr lang="en-US" altLang="en-US" sz="2800"/>
              <a:t>Soft version of </a:t>
            </a:r>
            <a:r>
              <a:rPr lang="en-US" altLang="en-US" sz="2800" i="1"/>
              <a:t>k</a:t>
            </a:r>
            <a:r>
              <a:rPr lang="en-US" altLang="en-US" sz="2800"/>
              <a:t>-means.</a:t>
            </a:r>
          </a:p>
          <a:p>
            <a:pPr eaLnBrk="1" hangingPunct="1"/>
            <a:r>
              <a:rPr lang="en-US" altLang="en-US" sz="2800"/>
              <a:t>Assumes a probabilistic model of categories that allows computing P(</a:t>
            </a:r>
            <a:r>
              <a:rPr lang="en-US" altLang="en-US" sz="2800" i="1"/>
              <a:t>c</a:t>
            </a:r>
            <a:r>
              <a:rPr lang="en-US" altLang="en-US" sz="2800" baseline="-25000"/>
              <a:t>i</a:t>
            </a:r>
            <a:r>
              <a:rPr lang="en-US" altLang="en-US" sz="2800"/>
              <a:t> | </a:t>
            </a:r>
            <a:r>
              <a:rPr lang="en-US" altLang="en-US" sz="2800" i="1"/>
              <a:t>E</a:t>
            </a:r>
            <a:r>
              <a:rPr lang="en-US" altLang="en-US" sz="2800"/>
              <a:t>)</a:t>
            </a:r>
            <a:r>
              <a:rPr lang="en-US" altLang="en-US" sz="2400"/>
              <a:t> </a:t>
            </a:r>
            <a:r>
              <a:rPr lang="en-US" altLang="en-US" sz="2800"/>
              <a:t>for each category, </a:t>
            </a:r>
            <a:r>
              <a:rPr lang="en-US" altLang="en-US" sz="2800" i="1"/>
              <a:t>c</a:t>
            </a:r>
            <a:r>
              <a:rPr lang="en-US" altLang="en-US" sz="2800" baseline="-25000"/>
              <a:t>i</a:t>
            </a:r>
            <a:r>
              <a:rPr lang="en-US" altLang="en-US" sz="2800"/>
              <a:t>, for a given example, </a:t>
            </a:r>
            <a:r>
              <a:rPr lang="en-US" altLang="en-US" sz="2800" i="1"/>
              <a:t>E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For text, typically assume a naïve-Bayes category model.</a:t>
            </a:r>
          </a:p>
          <a:p>
            <a:pPr lvl="1" eaLnBrk="1" hangingPunct="1"/>
            <a:r>
              <a:rPr lang="en-US" altLang="en-US" sz="2400"/>
              <a:t>Parameters </a:t>
            </a:r>
            <a:r>
              <a:rPr lang="en-US" altLang="en-US" sz="2400">
                <a:sym typeface="Symbol" pitchFamily="18" charset="2"/>
              </a:rPr>
              <a:t> </a:t>
            </a:r>
            <a:r>
              <a:rPr lang="en-US" altLang="en-US" sz="2400"/>
              <a:t>= {P(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/>
              <a:t>), P(</a:t>
            </a:r>
            <a:r>
              <a:rPr lang="en-US" altLang="en-US" sz="2400" i="1"/>
              <a:t>w</a:t>
            </a:r>
            <a:r>
              <a:rPr lang="en-US" altLang="en-US" sz="2400" i="1" baseline="-25000"/>
              <a:t>j</a:t>
            </a:r>
            <a:r>
              <a:rPr lang="en-US" altLang="en-US" sz="2400"/>
              <a:t> |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i</a:t>
            </a:r>
            <a:r>
              <a:rPr lang="en-US" altLang="en-US" sz="2400"/>
              <a:t>): </a:t>
            </a:r>
            <a:r>
              <a:rPr lang="en-US" altLang="en-US" sz="2400" i="1"/>
              <a:t>i</a:t>
            </a:r>
            <a:r>
              <a:rPr lang="en-US" altLang="en-US" sz="2400">
                <a:sym typeface="Symbol" pitchFamily="18" charset="2"/>
              </a:rPr>
              <a:t>{1,…</a:t>
            </a:r>
            <a:r>
              <a:rPr lang="en-US" altLang="en-US" sz="2400" i="1">
                <a:sym typeface="Symbol" pitchFamily="18" charset="2"/>
              </a:rPr>
              <a:t>k</a:t>
            </a:r>
            <a:r>
              <a:rPr lang="en-US" altLang="en-US" sz="2400">
                <a:sym typeface="Symbol" pitchFamily="18" charset="2"/>
              </a:rPr>
              <a:t>}, </a:t>
            </a:r>
            <a:r>
              <a:rPr lang="en-US" altLang="en-US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 {1,…,|</a:t>
            </a:r>
            <a:r>
              <a:rPr lang="en-US" altLang="en-US" sz="2400" i="1">
                <a:sym typeface="Symbol" pitchFamily="18" charset="2"/>
              </a:rPr>
              <a:t>V</a:t>
            </a:r>
            <a:r>
              <a:rPr lang="en-US" altLang="en-US" sz="2400">
                <a:sym typeface="Symbol" pitchFamily="18" charset="2"/>
              </a:rPr>
              <a:t>|}}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BCCED7-C2B8-45DA-96F1-CD74ED725B66}" type="slidenum">
              <a:rPr lang="en-US" altLang="en-US" sz="1200" smtClean="0">
                <a:latin typeface="Helvetica" pitchFamily="34" charset="0"/>
              </a:rPr>
              <a:pPr eaLnBrk="1" hangingPunct="1"/>
              <a:t>3</a:t>
            </a:fld>
            <a:endParaRPr lang="en-US" altLang="en-US" sz="1200"/>
          </a:p>
        </p:txBody>
      </p:sp>
      <p:sp>
        <p:nvSpPr>
          <p:cNvPr id="23555" name="Text Box 140"/>
          <p:cNvSpPr txBox="1">
            <a:spLocks noChangeArrowheads="1"/>
          </p:cNvSpPr>
          <p:nvPr/>
        </p:nvSpPr>
        <p:spPr bwMode="auto">
          <a:xfrm>
            <a:off x="1828800" y="15240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6600"/>
              <a:t>.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Clustering Example</a:t>
            </a:r>
          </a:p>
        </p:txBody>
      </p:sp>
      <p:grpSp>
        <p:nvGrpSpPr>
          <p:cNvPr id="23557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23591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592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58" name="Group 73"/>
          <p:cNvGrpSpPr>
            <a:grpSpLocks/>
          </p:cNvGrpSpPr>
          <p:nvPr/>
        </p:nvGrpSpPr>
        <p:grpSpPr bwMode="auto">
          <a:xfrm>
            <a:off x="1524000" y="1905000"/>
            <a:ext cx="4505325" cy="3384550"/>
            <a:chOff x="960" y="1200"/>
            <a:chExt cx="2838" cy="2132"/>
          </a:xfrm>
        </p:grpSpPr>
        <p:sp>
          <p:nvSpPr>
            <p:cNvPr id="23576" name="Text Box 74"/>
            <p:cNvSpPr txBox="1">
              <a:spLocks noChangeArrowheads="1"/>
            </p:cNvSpPr>
            <p:nvPr/>
          </p:nvSpPr>
          <p:spPr bwMode="auto">
            <a:xfrm>
              <a:off x="981" y="1525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77" name="Text Box 75"/>
            <p:cNvSpPr txBox="1">
              <a:spLocks noChangeArrowheads="1"/>
            </p:cNvSpPr>
            <p:nvPr/>
          </p:nvSpPr>
          <p:spPr bwMode="auto">
            <a:xfrm>
              <a:off x="960" y="120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78" name="Text Box 76"/>
            <p:cNvSpPr txBox="1">
              <a:spLocks noChangeArrowheads="1"/>
            </p:cNvSpPr>
            <p:nvPr/>
          </p:nvSpPr>
          <p:spPr bwMode="auto">
            <a:xfrm>
              <a:off x="1344" y="1536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79" name="Text Box 77"/>
            <p:cNvSpPr txBox="1">
              <a:spLocks noChangeArrowheads="1"/>
            </p:cNvSpPr>
            <p:nvPr/>
          </p:nvSpPr>
          <p:spPr bwMode="auto">
            <a:xfrm>
              <a:off x="1296" y="120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0" name="Text Box 78"/>
            <p:cNvSpPr txBox="1">
              <a:spLocks noChangeArrowheads="1"/>
            </p:cNvSpPr>
            <p:nvPr/>
          </p:nvSpPr>
          <p:spPr bwMode="auto">
            <a:xfrm>
              <a:off x="1440" y="2304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1" name="Text Box 79"/>
            <p:cNvSpPr txBox="1">
              <a:spLocks noChangeArrowheads="1"/>
            </p:cNvSpPr>
            <p:nvPr/>
          </p:nvSpPr>
          <p:spPr bwMode="auto">
            <a:xfrm>
              <a:off x="2112" y="220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2" name="Text Box 80"/>
            <p:cNvSpPr txBox="1">
              <a:spLocks noChangeArrowheads="1"/>
            </p:cNvSpPr>
            <p:nvPr/>
          </p:nvSpPr>
          <p:spPr bwMode="auto">
            <a:xfrm>
              <a:off x="1728" y="264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3" name="Text Box 81"/>
            <p:cNvSpPr txBox="1">
              <a:spLocks noChangeArrowheads="1"/>
            </p:cNvSpPr>
            <p:nvPr/>
          </p:nvSpPr>
          <p:spPr bwMode="auto">
            <a:xfrm>
              <a:off x="2496" y="244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4" name="Text Box 82"/>
            <p:cNvSpPr txBox="1">
              <a:spLocks noChangeArrowheads="1"/>
            </p:cNvSpPr>
            <p:nvPr/>
          </p:nvSpPr>
          <p:spPr bwMode="auto">
            <a:xfrm>
              <a:off x="1824" y="235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5" name="Text Box 83"/>
            <p:cNvSpPr txBox="1">
              <a:spLocks noChangeArrowheads="1"/>
            </p:cNvSpPr>
            <p:nvPr/>
          </p:nvSpPr>
          <p:spPr bwMode="auto">
            <a:xfrm>
              <a:off x="2832" y="1296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6" name="Text Box 84"/>
            <p:cNvSpPr txBox="1">
              <a:spLocks noChangeArrowheads="1"/>
            </p:cNvSpPr>
            <p:nvPr/>
          </p:nvSpPr>
          <p:spPr bwMode="auto">
            <a:xfrm>
              <a:off x="1728" y="2016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7" name="Text Box 85"/>
            <p:cNvSpPr txBox="1">
              <a:spLocks noChangeArrowheads="1"/>
            </p:cNvSpPr>
            <p:nvPr/>
          </p:nvSpPr>
          <p:spPr bwMode="auto">
            <a:xfrm>
              <a:off x="3552" y="144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8" name="Text Box 86"/>
            <p:cNvSpPr txBox="1">
              <a:spLocks noChangeArrowheads="1"/>
            </p:cNvSpPr>
            <p:nvPr/>
          </p:nvSpPr>
          <p:spPr bwMode="auto">
            <a:xfrm>
              <a:off x="3072" y="144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89" name="Text Box 87"/>
            <p:cNvSpPr txBox="1">
              <a:spLocks noChangeArrowheads="1"/>
            </p:cNvSpPr>
            <p:nvPr/>
          </p:nvSpPr>
          <p:spPr bwMode="auto">
            <a:xfrm>
              <a:off x="3216" y="120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  <p:sp>
          <p:nvSpPr>
            <p:cNvPr id="23590" name="Text Box 88"/>
            <p:cNvSpPr txBox="1">
              <a:spLocks noChangeArrowheads="1"/>
            </p:cNvSpPr>
            <p:nvPr/>
          </p:nvSpPr>
          <p:spPr bwMode="auto">
            <a:xfrm>
              <a:off x="3216" y="192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/>
                <a:t>.</a:t>
              </a:r>
            </a:p>
          </p:txBody>
        </p:sp>
      </p:grpSp>
      <p:grpSp>
        <p:nvGrpSpPr>
          <p:cNvPr id="4" name="Group 123"/>
          <p:cNvGrpSpPr>
            <a:grpSpLocks/>
          </p:cNvGrpSpPr>
          <p:nvPr/>
        </p:nvGrpSpPr>
        <p:grpSpPr bwMode="auto">
          <a:xfrm>
            <a:off x="1524000" y="1524000"/>
            <a:ext cx="4505325" cy="3765550"/>
            <a:chOff x="1296" y="1152"/>
            <a:chExt cx="2838" cy="2372"/>
          </a:xfrm>
        </p:grpSpPr>
        <p:sp>
          <p:nvSpPr>
            <p:cNvPr id="23560" name="Text Box 124"/>
            <p:cNvSpPr txBox="1">
              <a:spLocks noChangeArrowheads="1"/>
            </p:cNvSpPr>
            <p:nvPr/>
          </p:nvSpPr>
          <p:spPr bwMode="auto">
            <a:xfrm>
              <a:off x="1317" y="1717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3561" name="Text Box 125"/>
            <p:cNvSpPr txBox="1">
              <a:spLocks noChangeArrowheads="1"/>
            </p:cNvSpPr>
            <p:nvPr/>
          </p:nvSpPr>
          <p:spPr bwMode="auto">
            <a:xfrm>
              <a:off x="1296" y="139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3562" name="Text Box 126"/>
            <p:cNvSpPr txBox="1">
              <a:spLocks noChangeArrowheads="1"/>
            </p:cNvSpPr>
            <p:nvPr/>
          </p:nvSpPr>
          <p:spPr bwMode="auto">
            <a:xfrm>
              <a:off x="1680" y="172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3563" name="Text Box 127"/>
            <p:cNvSpPr txBox="1">
              <a:spLocks noChangeArrowheads="1"/>
            </p:cNvSpPr>
            <p:nvPr/>
          </p:nvSpPr>
          <p:spPr bwMode="auto">
            <a:xfrm>
              <a:off x="1632" y="139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3564" name="Text Box 128"/>
            <p:cNvSpPr txBox="1">
              <a:spLocks noChangeArrowheads="1"/>
            </p:cNvSpPr>
            <p:nvPr/>
          </p:nvSpPr>
          <p:spPr bwMode="auto">
            <a:xfrm>
              <a:off x="1776" y="2496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23565" name="Text Box 129"/>
            <p:cNvSpPr txBox="1">
              <a:spLocks noChangeArrowheads="1"/>
            </p:cNvSpPr>
            <p:nvPr/>
          </p:nvSpPr>
          <p:spPr bwMode="auto">
            <a:xfrm>
              <a:off x="2448" y="240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23566" name="Text Box 130"/>
            <p:cNvSpPr txBox="1">
              <a:spLocks noChangeArrowheads="1"/>
            </p:cNvSpPr>
            <p:nvPr/>
          </p:nvSpPr>
          <p:spPr bwMode="auto">
            <a:xfrm>
              <a:off x="2064" y="283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23567" name="Text Box 131"/>
            <p:cNvSpPr txBox="1">
              <a:spLocks noChangeArrowheads="1"/>
            </p:cNvSpPr>
            <p:nvPr/>
          </p:nvSpPr>
          <p:spPr bwMode="auto">
            <a:xfrm>
              <a:off x="2832" y="2640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23568" name="Text Box 132"/>
            <p:cNvSpPr txBox="1">
              <a:spLocks noChangeArrowheads="1"/>
            </p:cNvSpPr>
            <p:nvPr/>
          </p:nvSpPr>
          <p:spPr bwMode="auto">
            <a:xfrm>
              <a:off x="2160" y="2544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23569" name="Text Box 133"/>
            <p:cNvSpPr txBox="1">
              <a:spLocks noChangeArrowheads="1"/>
            </p:cNvSpPr>
            <p:nvPr/>
          </p:nvSpPr>
          <p:spPr bwMode="auto">
            <a:xfrm>
              <a:off x="3168" y="148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23570" name="Text Box 134"/>
            <p:cNvSpPr txBox="1">
              <a:spLocks noChangeArrowheads="1"/>
            </p:cNvSpPr>
            <p:nvPr/>
          </p:nvSpPr>
          <p:spPr bwMode="auto">
            <a:xfrm>
              <a:off x="2064" y="2208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chemeClr val="tx2"/>
                  </a:solidFill>
                </a:rPr>
                <a:t>.</a:t>
              </a:r>
            </a:p>
          </p:txBody>
        </p:sp>
        <p:sp>
          <p:nvSpPr>
            <p:cNvPr id="23571" name="Text Box 135"/>
            <p:cNvSpPr txBox="1">
              <a:spLocks noChangeArrowheads="1"/>
            </p:cNvSpPr>
            <p:nvPr/>
          </p:nvSpPr>
          <p:spPr bwMode="auto">
            <a:xfrm>
              <a:off x="3888" y="163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23572" name="Text Box 136"/>
            <p:cNvSpPr txBox="1">
              <a:spLocks noChangeArrowheads="1"/>
            </p:cNvSpPr>
            <p:nvPr/>
          </p:nvSpPr>
          <p:spPr bwMode="auto">
            <a:xfrm>
              <a:off x="3408" y="163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23573" name="Text Box 137"/>
            <p:cNvSpPr txBox="1">
              <a:spLocks noChangeArrowheads="1"/>
            </p:cNvSpPr>
            <p:nvPr/>
          </p:nvSpPr>
          <p:spPr bwMode="auto">
            <a:xfrm>
              <a:off x="3552" y="139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23574" name="Text Box 138"/>
            <p:cNvSpPr txBox="1">
              <a:spLocks noChangeArrowheads="1"/>
            </p:cNvSpPr>
            <p:nvPr/>
          </p:nvSpPr>
          <p:spPr bwMode="auto">
            <a:xfrm>
              <a:off x="3552" y="211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33CC33"/>
                  </a:solidFill>
                </a:rPr>
                <a:t>.</a:t>
              </a:r>
            </a:p>
          </p:txBody>
        </p:sp>
        <p:sp>
          <p:nvSpPr>
            <p:cNvPr id="23575" name="Text Box 139"/>
            <p:cNvSpPr txBox="1">
              <a:spLocks noChangeArrowheads="1"/>
            </p:cNvSpPr>
            <p:nvPr/>
          </p:nvSpPr>
          <p:spPr bwMode="auto">
            <a:xfrm>
              <a:off x="1488" y="1152"/>
              <a:ext cx="246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6600">
                  <a:solidFill>
                    <a:srgbClr val="FF0000"/>
                  </a:solidFill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09F83B-42B5-4183-882B-80EB3DED5C1B}" type="slidenum">
              <a:rPr lang="en-US" altLang="en-US" sz="1200" smtClean="0">
                <a:latin typeface="Helvetica" pitchFamily="34" charset="0"/>
              </a:rPr>
              <a:pPr eaLnBrk="1" hangingPunct="1"/>
              <a:t>30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 Algorithm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Iterative method for learning probabilistic categorization model from unsupervised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Initially assume random assignment of examples to categories.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Learn an initial probabilistic model by estimating model parameters </a:t>
            </a:r>
            <a:r>
              <a:rPr lang="en-US" altLang="en-US" sz="2800">
                <a:sym typeface="Symbol" pitchFamily="18" charset="2"/>
              </a:rPr>
              <a:t> from this randomly labeled data.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Iterate following two steps until convergence: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Expectation (E-step):</a:t>
            </a:r>
            <a:r>
              <a:rPr lang="en-US" altLang="en-US" sz="2400"/>
              <a:t> Compute P(</a:t>
            </a:r>
            <a:r>
              <a:rPr lang="en-US" altLang="en-US" sz="2400" i="1"/>
              <a:t>c</a:t>
            </a:r>
            <a:r>
              <a:rPr lang="en-US" altLang="en-US" sz="2400" baseline="-25000"/>
              <a:t>i</a:t>
            </a:r>
            <a:r>
              <a:rPr lang="en-US" altLang="en-US" sz="2400"/>
              <a:t> | </a:t>
            </a:r>
            <a:r>
              <a:rPr lang="en-US" altLang="en-US" sz="2400" i="1"/>
              <a:t>E</a:t>
            </a:r>
            <a:r>
              <a:rPr lang="en-US" altLang="en-US" sz="2400"/>
              <a:t>)</a:t>
            </a:r>
            <a:r>
              <a:rPr lang="en-US" altLang="en-US" sz="2000"/>
              <a:t> </a:t>
            </a:r>
            <a:r>
              <a:rPr lang="en-US" altLang="en-US" sz="2400"/>
              <a:t>for each example given the current model, and probabilistically re-label the examples based on these posterior probability estimates.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Maximization (M-step):</a:t>
            </a:r>
            <a:r>
              <a:rPr lang="en-US" altLang="en-US" sz="2400"/>
              <a:t> Re-estimate the model parameters, </a:t>
            </a:r>
            <a:r>
              <a:rPr lang="en-US" altLang="en-US" sz="2400">
                <a:sym typeface="Symbol" pitchFamily="18" charset="2"/>
              </a:rPr>
              <a:t>, from the probabilistically re-labeled data.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A5B713-B2CC-4FF2-9E76-DC463C397E3E}" type="slidenum">
              <a:rPr lang="en-US" altLang="en-US" sz="1200" smtClean="0">
                <a:latin typeface="Helvetica" pitchFamily="34" charset="0"/>
              </a:rPr>
              <a:pPr eaLnBrk="1" hangingPunct="1"/>
              <a:t>31</a:t>
            </a:fld>
            <a:endParaRPr lang="en-US" altLang="en-US" sz="1200"/>
          </a:p>
        </p:txBody>
      </p:sp>
      <p:grpSp>
        <p:nvGrpSpPr>
          <p:cNvPr id="44035" name="Group 2"/>
          <p:cNvGrpSpPr>
            <a:grpSpLocks/>
          </p:cNvGrpSpPr>
          <p:nvPr/>
        </p:nvGrpSpPr>
        <p:grpSpPr bwMode="auto">
          <a:xfrm>
            <a:off x="346075" y="2738438"/>
            <a:ext cx="1828800" cy="1143000"/>
            <a:chOff x="4125" y="1739"/>
            <a:chExt cx="1152" cy="720"/>
          </a:xfrm>
        </p:grpSpPr>
        <p:sp>
          <p:nvSpPr>
            <p:cNvPr id="44066" name="Rectangle 3" descr="Outlined diamond"/>
            <p:cNvSpPr>
              <a:spLocks noChangeArrowheads="1"/>
            </p:cNvSpPr>
            <p:nvPr/>
          </p:nvSpPr>
          <p:spPr bwMode="auto">
            <a:xfrm>
              <a:off x="4125" y="1883"/>
              <a:ext cx="960" cy="144"/>
            </a:xfrm>
            <a:prstGeom prst="rect">
              <a:avLst/>
            </a:prstGeom>
            <a:pattFill prst="openDmnd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4067" name="Rectangle 4" descr="Horizontal brick"/>
            <p:cNvSpPr>
              <a:spLocks noChangeArrowheads="1"/>
            </p:cNvSpPr>
            <p:nvPr/>
          </p:nvSpPr>
          <p:spPr bwMode="auto">
            <a:xfrm>
              <a:off x="4125" y="2027"/>
              <a:ext cx="960" cy="144"/>
            </a:xfrm>
            <a:prstGeom prst="rect">
              <a:avLst/>
            </a:prstGeom>
            <a:pattFill prst="horzBrick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4068" name="Rectangle 5" descr="Dark downward diagonal"/>
            <p:cNvSpPr>
              <a:spLocks noChangeArrowheads="1"/>
            </p:cNvSpPr>
            <p:nvPr/>
          </p:nvSpPr>
          <p:spPr bwMode="auto">
            <a:xfrm>
              <a:off x="4125" y="2171"/>
              <a:ext cx="960" cy="144"/>
            </a:xfrm>
            <a:prstGeom prst="rect">
              <a:avLst/>
            </a:prstGeom>
            <a:pattFill prst="dkDnDiag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4069" name="Rectangle 6"/>
            <p:cNvSpPr>
              <a:spLocks noChangeArrowheads="1"/>
            </p:cNvSpPr>
            <p:nvPr/>
          </p:nvSpPr>
          <p:spPr bwMode="auto">
            <a:xfrm>
              <a:off x="4125" y="2315"/>
              <a:ext cx="960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4070" name="Rectangle 7"/>
            <p:cNvSpPr>
              <a:spLocks noChangeArrowheads="1"/>
            </p:cNvSpPr>
            <p:nvPr/>
          </p:nvSpPr>
          <p:spPr bwMode="auto">
            <a:xfrm>
              <a:off x="5085" y="1883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grpSp>
          <p:nvGrpSpPr>
            <p:cNvPr id="44071" name="Group 8"/>
            <p:cNvGrpSpPr>
              <a:grpSpLocks/>
            </p:cNvGrpSpPr>
            <p:nvPr/>
          </p:nvGrpSpPr>
          <p:grpSpPr bwMode="auto">
            <a:xfrm>
              <a:off x="4125" y="1739"/>
              <a:ext cx="1152" cy="144"/>
              <a:chOff x="4224" y="816"/>
              <a:chExt cx="1152" cy="144"/>
            </a:xfrm>
          </p:grpSpPr>
          <p:sp>
            <p:nvSpPr>
              <p:cNvPr id="44075" name="Rectangle 9" descr="Large checker board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960" cy="144"/>
              </a:xfrm>
              <a:prstGeom prst="rect">
                <a:avLst/>
              </a:prstGeom>
              <a:pattFill prst="lgChe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44076" name="Rectangle 10"/>
              <p:cNvSpPr>
                <a:spLocks noChangeArrowheads="1"/>
              </p:cNvSpPr>
              <p:nvPr/>
            </p:nvSpPr>
            <p:spPr bwMode="auto">
              <a:xfrm>
                <a:off x="5184" y="816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sp>
          <p:nvSpPr>
            <p:cNvPr id="44072" name="Rectangle 11"/>
            <p:cNvSpPr>
              <a:spLocks noChangeArrowheads="1"/>
            </p:cNvSpPr>
            <p:nvPr/>
          </p:nvSpPr>
          <p:spPr bwMode="auto">
            <a:xfrm>
              <a:off x="5085" y="2027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44073" name="Rectangle 12"/>
            <p:cNvSpPr>
              <a:spLocks noChangeArrowheads="1"/>
            </p:cNvSpPr>
            <p:nvPr/>
          </p:nvSpPr>
          <p:spPr bwMode="auto">
            <a:xfrm>
              <a:off x="5085" y="2171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44074" name="Rectangle 13"/>
            <p:cNvSpPr>
              <a:spLocks noChangeArrowheads="1"/>
            </p:cNvSpPr>
            <p:nvPr/>
          </p:nvSpPr>
          <p:spPr bwMode="auto">
            <a:xfrm>
              <a:off x="5085" y="2315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</p:grpSp>
      <p:sp>
        <p:nvSpPr>
          <p:cNvPr id="4403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</a:t>
            </a:r>
          </a:p>
        </p:txBody>
      </p:sp>
      <p:sp>
        <p:nvSpPr>
          <p:cNvPr id="44037" name="Text Box 32"/>
          <p:cNvSpPr txBox="1">
            <a:spLocks noChangeArrowheads="1"/>
          </p:cNvSpPr>
          <p:nvPr/>
        </p:nvSpPr>
        <p:spPr bwMode="auto">
          <a:xfrm>
            <a:off x="304800" y="23336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i="1"/>
              <a:t>Unlabeled Examples</a:t>
            </a: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1781175" y="2725738"/>
            <a:ext cx="468313" cy="1165225"/>
            <a:chOff x="1122" y="1717"/>
            <a:chExt cx="295" cy="734"/>
          </a:xfrm>
        </p:grpSpPr>
        <p:grpSp>
          <p:nvGrpSpPr>
            <p:cNvPr id="44041" name="Group 46"/>
            <p:cNvGrpSpPr>
              <a:grpSpLocks/>
            </p:cNvGrpSpPr>
            <p:nvPr/>
          </p:nvGrpSpPr>
          <p:grpSpPr bwMode="auto">
            <a:xfrm>
              <a:off x="1146" y="1858"/>
              <a:ext cx="250" cy="158"/>
              <a:chOff x="4161" y="2868"/>
              <a:chExt cx="250" cy="158"/>
            </a:xfrm>
          </p:grpSpPr>
          <p:sp>
            <p:nvSpPr>
              <p:cNvPr id="44062" name="Rectangle 47"/>
              <p:cNvSpPr>
                <a:spLocks noChangeArrowheads="1"/>
              </p:cNvSpPr>
              <p:nvPr/>
            </p:nvSpPr>
            <p:spPr bwMode="auto">
              <a:xfrm>
                <a:off x="4185" y="2873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63" name="Rectangle 48"/>
              <p:cNvSpPr>
                <a:spLocks noChangeArrowheads="1"/>
              </p:cNvSpPr>
              <p:nvPr/>
            </p:nvSpPr>
            <p:spPr bwMode="auto">
              <a:xfrm>
                <a:off x="4260" y="2872"/>
                <a:ext cx="123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64" name="Text Box 49"/>
              <p:cNvSpPr txBox="1">
                <a:spLocks noChangeArrowheads="1"/>
              </p:cNvSpPr>
              <p:nvPr/>
            </p:nvSpPr>
            <p:spPr bwMode="auto">
              <a:xfrm>
                <a:off x="4161" y="2875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4065" name="Text Box 50"/>
              <p:cNvSpPr txBox="1">
                <a:spLocks noChangeArrowheads="1"/>
              </p:cNvSpPr>
              <p:nvPr/>
            </p:nvSpPr>
            <p:spPr bwMode="auto">
              <a:xfrm>
                <a:off x="4257" y="2868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4042" name="Group 51"/>
            <p:cNvGrpSpPr>
              <a:grpSpLocks/>
            </p:cNvGrpSpPr>
            <p:nvPr/>
          </p:nvGrpSpPr>
          <p:grpSpPr bwMode="auto">
            <a:xfrm>
              <a:off x="1146" y="1717"/>
              <a:ext cx="250" cy="158"/>
              <a:chOff x="4104" y="3480"/>
              <a:chExt cx="265" cy="158"/>
            </a:xfrm>
          </p:grpSpPr>
          <p:sp>
            <p:nvSpPr>
              <p:cNvPr id="44058" name="Rectangle 5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9" name="Rectangle 5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60" name="Text Box 5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4061" name="Text Box 5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4043" name="Group 56"/>
            <p:cNvGrpSpPr>
              <a:grpSpLocks/>
            </p:cNvGrpSpPr>
            <p:nvPr/>
          </p:nvGrpSpPr>
          <p:grpSpPr bwMode="auto">
            <a:xfrm>
              <a:off x="1122" y="2146"/>
              <a:ext cx="262" cy="155"/>
              <a:chOff x="4116" y="3114"/>
              <a:chExt cx="262" cy="155"/>
            </a:xfrm>
          </p:grpSpPr>
          <p:sp>
            <p:nvSpPr>
              <p:cNvPr id="44054" name="Rectangle 57"/>
              <p:cNvSpPr>
                <a:spLocks noChangeArrowheads="1"/>
              </p:cNvSpPr>
              <p:nvPr/>
            </p:nvSpPr>
            <p:spPr bwMode="auto">
              <a:xfrm>
                <a:off x="4164" y="3116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5" name="Rectangle 58"/>
              <p:cNvSpPr>
                <a:spLocks noChangeArrowheads="1"/>
              </p:cNvSpPr>
              <p:nvPr/>
            </p:nvSpPr>
            <p:spPr bwMode="auto">
              <a:xfrm>
                <a:off x="4215" y="3115"/>
                <a:ext cx="14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6" name="Text Box 59"/>
              <p:cNvSpPr txBox="1">
                <a:spLocks noChangeArrowheads="1"/>
              </p:cNvSpPr>
              <p:nvPr/>
            </p:nvSpPr>
            <p:spPr bwMode="auto">
              <a:xfrm>
                <a:off x="4116" y="3118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4057" name="Text Box 60"/>
              <p:cNvSpPr txBox="1">
                <a:spLocks noChangeArrowheads="1"/>
              </p:cNvSpPr>
              <p:nvPr/>
            </p:nvSpPr>
            <p:spPr bwMode="auto">
              <a:xfrm>
                <a:off x="4224" y="3114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4044" name="Group 61"/>
            <p:cNvGrpSpPr>
              <a:grpSpLocks/>
            </p:cNvGrpSpPr>
            <p:nvPr/>
          </p:nvGrpSpPr>
          <p:grpSpPr bwMode="auto">
            <a:xfrm>
              <a:off x="1143" y="2293"/>
              <a:ext cx="250" cy="158"/>
              <a:chOff x="4104" y="3480"/>
              <a:chExt cx="265" cy="158"/>
            </a:xfrm>
          </p:grpSpPr>
          <p:sp>
            <p:nvSpPr>
              <p:cNvPr id="44050" name="Rectangle 6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1" name="Rectangle 6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52" name="Text Box 6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4053" name="Text Box 6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4045" name="Group 66"/>
            <p:cNvGrpSpPr>
              <a:grpSpLocks/>
            </p:cNvGrpSpPr>
            <p:nvPr/>
          </p:nvGrpSpPr>
          <p:grpSpPr bwMode="auto">
            <a:xfrm>
              <a:off x="1164" y="2002"/>
              <a:ext cx="253" cy="158"/>
              <a:chOff x="4593" y="2871"/>
              <a:chExt cx="253" cy="158"/>
            </a:xfrm>
          </p:grpSpPr>
          <p:sp>
            <p:nvSpPr>
              <p:cNvPr id="44046" name="Rectangle 67"/>
              <p:cNvSpPr>
                <a:spLocks noChangeArrowheads="1"/>
              </p:cNvSpPr>
              <p:nvPr/>
            </p:nvSpPr>
            <p:spPr bwMode="auto">
              <a:xfrm>
                <a:off x="4707" y="2875"/>
                <a:ext cx="8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47" name="Text Box 68"/>
              <p:cNvSpPr txBox="1">
                <a:spLocks noChangeArrowheads="1"/>
              </p:cNvSpPr>
              <p:nvPr/>
            </p:nvSpPr>
            <p:spPr bwMode="auto">
              <a:xfrm>
                <a:off x="4692" y="2871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  <p:sp>
            <p:nvSpPr>
              <p:cNvPr id="44048" name="Rectangle 69"/>
              <p:cNvSpPr>
                <a:spLocks noChangeArrowheads="1"/>
              </p:cNvSpPr>
              <p:nvPr/>
            </p:nvSpPr>
            <p:spPr bwMode="auto">
              <a:xfrm>
                <a:off x="4596" y="2876"/>
                <a:ext cx="14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049" name="Text Box 70"/>
              <p:cNvSpPr txBox="1">
                <a:spLocks noChangeArrowheads="1"/>
              </p:cNvSpPr>
              <p:nvPr/>
            </p:nvSpPr>
            <p:spPr bwMode="auto">
              <a:xfrm>
                <a:off x="4593" y="2881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</p:grpSp>
      </p:grp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1219200" y="1828800"/>
            <a:ext cx="657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Assign random probabilistic labels to unlabeled data</a:t>
            </a:r>
          </a:p>
        </p:txBody>
      </p:sp>
      <p:sp>
        <p:nvSpPr>
          <p:cNvPr id="122953" name="Text Box 73"/>
          <p:cNvSpPr txBox="1">
            <a:spLocks noChangeArrowheads="1"/>
          </p:cNvSpPr>
          <p:nvPr/>
        </p:nvSpPr>
        <p:spPr bwMode="auto">
          <a:xfrm>
            <a:off x="3581400" y="1371600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/>
              <a:t>Initialize: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2" grpId="0"/>
      <p:bldP spid="1229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7B1DD4-D131-4457-8B53-4FE6E4DFC9FF}" type="slidenum">
              <a:rPr lang="en-US" altLang="en-US" sz="1200" smtClean="0">
                <a:latin typeface="Helvetica" pitchFamily="34" charset="0"/>
              </a:rPr>
              <a:pPr eaLnBrk="1" hangingPunct="1"/>
              <a:t>32</a:t>
            </a:fld>
            <a:endParaRPr lang="en-US" altLang="en-US" sz="1200"/>
          </a:p>
        </p:txBody>
      </p:sp>
      <p:grpSp>
        <p:nvGrpSpPr>
          <p:cNvPr id="45059" name="Group 2"/>
          <p:cNvGrpSpPr>
            <a:grpSpLocks/>
          </p:cNvGrpSpPr>
          <p:nvPr/>
        </p:nvGrpSpPr>
        <p:grpSpPr bwMode="auto">
          <a:xfrm>
            <a:off x="346075" y="2738438"/>
            <a:ext cx="1828800" cy="1143000"/>
            <a:chOff x="4125" y="1739"/>
            <a:chExt cx="1152" cy="720"/>
          </a:xfrm>
        </p:grpSpPr>
        <p:sp>
          <p:nvSpPr>
            <p:cNvPr id="45093" name="Rectangle 3" descr="Outlined diamond"/>
            <p:cNvSpPr>
              <a:spLocks noChangeArrowheads="1"/>
            </p:cNvSpPr>
            <p:nvPr/>
          </p:nvSpPr>
          <p:spPr bwMode="auto">
            <a:xfrm>
              <a:off x="4125" y="1883"/>
              <a:ext cx="960" cy="144"/>
            </a:xfrm>
            <a:prstGeom prst="rect">
              <a:avLst/>
            </a:prstGeom>
            <a:pattFill prst="openDmnd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5094" name="Rectangle 4" descr="Horizontal brick"/>
            <p:cNvSpPr>
              <a:spLocks noChangeArrowheads="1"/>
            </p:cNvSpPr>
            <p:nvPr/>
          </p:nvSpPr>
          <p:spPr bwMode="auto">
            <a:xfrm>
              <a:off x="4125" y="2027"/>
              <a:ext cx="960" cy="144"/>
            </a:xfrm>
            <a:prstGeom prst="rect">
              <a:avLst/>
            </a:prstGeom>
            <a:pattFill prst="horzBrick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5095" name="Rectangle 5" descr="Dark downward diagonal"/>
            <p:cNvSpPr>
              <a:spLocks noChangeArrowheads="1"/>
            </p:cNvSpPr>
            <p:nvPr/>
          </p:nvSpPr>
          <p:spPr bwMode="auto">
            <a:xfrm>
              <a:off x="4125" y="2171"/>
              <a:ext cx="960" cy="144"/>
            </a:xfrm>
            <a:prstGeom prst="rect">
              <a:avLst/>
            </a:prstGeom>
            <a:pattFill prst="dkDnDiag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5096" name="Rectangle 6"/>
            <p:cNvSpPr>
              <a:spLocks noChangeArrowheads="1"/>
            </p:cNvSpPr>
            <p:nvPr/>
          </p:nvSpPr>
          <p:spPr bwMode="auto">
            <a:xfrm>
              <a:off x="4125" y="2315"/>
              <a:ext cx="960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5097" name="Rectangle 7"/>
            <p:cNvSpPr>
              <a:spLocks noChangeArrowheads="1"/>
            </p:cNvSpPr>
            <p:nvPr/>
          </p:nvSpPr>
          <p:spPr bwMode="auto">
            <a:xfrm>
              <a:off x="5085" y="1883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grpSp>
          <p:nvGrpSpPr>
            <p:cNvPr id="45098" name="Group 8"/>
            <p:cNvGrpSpPr>
              <a:grpSpLocks/>
            </p:cNvGrpSpPr>
            <p:nvPr/>
          </p:nvGrpSpPr>
          <p:grpSpPr bwMode="auto">
            <a:xfrm>
              <a:off x="4125" y="1739"/>
              <a:ext cx="1152" cy="144"/>
              <a:chOff x="4224" y="816"/>
              <a:chExt cx="1152" cy="144"/>
            </a:xfrm>
          </p:grpSpPr>
          <p:sp>
            <p:nvSpPr>
              <p:cNvPr id="45102" name="Rectangle 9" descr="Large checker board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960" cy="144"/>
              </a:xfrm>
              <a:prstGeom prst="rect">
                <a:avLst/>
              </a:prstGeom>
              <a:pattFill prst="lgChe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45103" name="Rectangle 10"/>
              <p:cNvSpPr>
                <a:spLocks noChangeArrowheads="1"/>
              </p:cNvSpPr>
              <p:nvPr/>
            </p:nvSpPr>
            <p:spPr bwMode="auto">
              <a:xfrm>
                <a:off x="5184" y="816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sp>
          <p:nvSpPr>
            <p:cNvPr id="45099" name="Rectangle 11"/>
            <p:cNvSpPr>
              <a:spLocks noChangeArrowheads="1"/>
            </p:cNvSpPr>
            <p:nvPr/>
          </p:nvSpPr>
          <p:spPr bwMode="auto">
            <a:xfrm>
              <a:off x="5085" y="2027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45100" name="Rectangle 12"/>
            <p:cNvSpPr>
              <a:spLocks noChangeArrowheads="1"/>
            </p:cNvSpPr>
            <p:nvPr/>
          </p:nvSpPr>
          <p:spPr bwMode="auto">
            <a:xfrm>
              <a:off x="5085" y="2171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45101" name="Rectangle 13"/>
            <p:cNvSpPr>
              <a:spLocks noChangeArrowheads="1"/>
            </p:cNvSpPr>
            <p:nvPr/>
          </p:nvSpPr>
          <p:spPr bwMode="auto">
            <a:xfrm>
              <a:off x="5085" y="2315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</p:grpSp>
      <p:sp>
        <p:nvSpPr>
          <p:cNvPr id="4506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</a:t>
            </a:r>
          </a:p>
        </p:txBody>
      </p:sp>
      <p:grpSp>
        <p:nvGrpSpPr>
          <p:cNvPr id="45061" name="Group 16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45091" name="Rectangle 17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2" name="Text Box 18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sp>
        <p:nvSpPr>
          <p:cNvPr id="45062" name="AutoShape 22"/>
          <p:cNvSpPr>
            <a:spLocks noChangeArrowheads="1"/>
          </p:cNvSpPr>
          <p:nvPr/>
        </p:nvSpPr>
        <p:spPr bwMode="auto">
          <a:xfrm>
            <a:off x="2182813" y="3279775"/>
            <a:ext cx="646112" cy="96838"/>
          </a:xfrm>
          <a:prstGeom prst="rightArrow">
            <a:avLst>
              <a:gd name="adj1" fmla="val 50000"/>
              <a:gd name="adj2" fmla="val 166802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5063" name="Group 24"/>
          <p:cNvGrpSpPr>
            <a:grpSpLocks/>
          </p:cNvGrpSpPr>
          <p:nvPr/>
        </p:nvGrpSpPr>
        <p:grpSpPr bwMode="auto">
          <a:xfrm>
            <a:off x="1781175" y="2725738"/>
            <a:ext cx="468313" cy="1165225"/>
            <a:chOff x="1122" y="1717"/>
            <a:chExt cx="295" cy="734"/>
          </a:xfrm>
        </p:grpSpPr>
        <p:grpSp>
          <p:nvGrpSpPr>
            <p:cNvPr id="45066" name="Group 25"/>
            <p:cNvGrpSpPr>
              <a:grpSpLocks/>
            </p:cNvGrpSpPr>
            <p:nvPr/>
          </p:nvGrpSpPr>
          <p:grpSpPr bwMode="auto">
            <a:xfrm>
              <a:off x="1146" y="1858"/>
              <a:ext cx="250" cy="158"/>
              <a:chOff x="4161" y="2868"/>
              <a:chExt cx="250" cy="158"/>
            </a:xfrm>
          </p:grpSpPr>
          <p:sp>
            <p:nvSpPr>
              <p:cNvPr id="45087" name="Rectangle 26"/>
              <p:cNvSpPr>
                <a:spLocks noChangeArrowheads="1"/>
              </p:cNvSpPr>
              <p:nvPr/>
            </p:nvSpPr>
            <p:spPr bwMode="auto">
              <a:xfrm>
                <a:off x="4185" y="2873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88" name="Rectangle 27"/>
              <p:cNvSpPr>
                <a:spLocks noChangeArrowheads="1"/>
              </p:cNvSpPr>
              <p:nvPr/>
            </p:nvSpPr>
            <p:spPr bwMode="auto">
              <a:xfrm>
                <a:off x="4260" y="2872"/>
                <a:ext cx="123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89" name="Text Box 28"/>
              <p:cNvSpPr txBox="1">
                <a:spLocks noChangeArrowheads="1"/>
              </p:cNvSpPr>
              <p:nvPr/>
            </p:nvSpPr>
            <p:spPr bwMode="auto">
              <a:xfrm>
                <a:off x="4161" y="2875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5090" name="Text Box 29"/>
              <p:cNvSpPr txBox="1">
                <a:spLocks noChangeArrowheads="1"/>
              </p:cNvSpPr>
              <p:nvPr/>
            </p:nvSpPr>
            <p:spPr bwMode="auto">
              <a:xfrm>
                <a:off x="4257" y="2868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5067" name="Group 30"/>
            <p:cNvGrpSpPr>
              <a:grpSpLocks/>
            </p:cNvGrpSpPr>
            <p:nvPr/>
          </p:nvGrpSpPr>
          <p:grpSpPr bwMode="auto">
            <a:xfrm>
              <a:off x="1146" y="1717"/>
              <a:ext cx="250" cy="158"/>
              <a:chOff x="4104" y="3480"/>
              <a:chExt cx="265" cy="158"/>
            </a:xfrm>
          </p:grpSpPr>
          <p:sp>
            <p:nvSpPr>
              <p:cNvPr id="45083" name="Rectangle 31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84" name="Rectangle 32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85" name="Text Box 33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5086" name="Text Box 34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5068" name="Group 35"/>
            <p:cNvGrpSpPr>
              <a:grpSpLocks/>
            </p:cNvGrpSpPr>
            <p:nvPr/>
          </p:nvGrpSpPr>
          <p:grpSpPr bwMode="auto">
            <a:xfrm>
              <a:off x="1122" y="2146"/>
              <a:ext cx="262" cy="155"/>
              <a:chOff x="4116" y="3114"/>
              <a:chExt cx="262" cy="155"/>
            </a:xfrm>
          </p:grpSpPr>
          <p:sp>
            <p:nvSpPr>
              <p:cNvPr id="45079" name="Rectangle 36"/>
              <p:cNvSpPr>
                <a:spLocks noChangeArrowheads="1"/>
              </p:cNvSpPr>
              <p:nvPr/>
            </p:nvSpPr>
            <p:spPr bwMode="auto">
              <a:xfrm>
                <a:off x="4164" y="3116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80" name="Rectangle 37"/>
              <p:cNvSpPr>
                <a:spLocks noChangeArrowheads="1"/>
              </p:cNvSpPr>
              <p:nvPr/>
            </p:nvSpPr>
            <p:spPr bwMode="auto">
              <a:xfrm>
                <a:off x="4215" y="3115"/>
                <a:ext cx="14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81" name="Text Box 38"/>
              <p:cNvSpPr txBox="1">
                <a:spLocks noChangeArrowheads="1"/>
              </p:cNvSpPr>
              <p:nvPr/>
            </p:nvSpPr>
            <p:spPr bwMode="auto">
              <a:xfrm>
                <a:off x="4116" y="3118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5082" name="Text Box 39"/>
              <p:cNvSpPr txBox="1">
                <a:spLocks noChangeArrowheads="1"/>
              </p:cNvSpPr>
              <p:nvPr/>
            </p:nvSpPr>
            <p:spPr bwMode="auto">
              <a:xfrm>
                <a:off x="4224" y="3114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5069" name="Group 40"/>
            <p:cNvGrpSpPr>
              <a:grpSpLocks/>
            </p:cNvGrpSpPr>
            <p:nvPr/>
          </p:nvGrpSpPr>
          <p:grpSpPr bwMode="auto">
            <a:xfrm>
              <a:off x="1143" y="2293"/>
              <a:ext cx="250" cy="158"/>
              <a:chOff x="4104" y="3480"/>
              <a:chExt cx="265" cy="158"/>
            </a:xfrm>
          </p:grpSpPr>
          <p:sp>
            <p:nvSpPr>
              <p:cNvPr id="45075" name="Rectangle 41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76" name="Rectangle 42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77" name="Text Box 43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5078" name="Text Box 44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5070" name="Group 45"/>
            <p:cNvGrpSpPr>
              <a:grpSpLocks/>
            </p:cNvGrpSpPr>
            <p:nvPr/>
          </p:nvGrpSpPr>
          <p:grpSpPr bwMode="auto">
            <a:xfrm>
              <a:off x="1164" y="2002"/>
              <a:ext cx="253" cy="158"/>
              <a:chOff x="4593" y="2871"/>
              <a:chExt cx="253" cy="158"/>
            </a:xfrm>
          </p:grpSpPr>
          <p:sp>
            <p:nvSpPr>
              <p:cNvPr id="45071" name="Rectangle 46"/>
              <p:cNvSpPr>
                <a:spLocks noChangeArrowheads="1"/>
              </p:cNvSpPr>
              <p:nvPr/>
            </p:nvSpPr>
            <p:spPr bwMode="auto">
              <a:xfrm>
                <a:off x="4707" y="2875"/>
                <a:ext cx="8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72" name="Text Box 47"/>
              <p:cNvSpPr txBox="1">
                <a:spLocks noChangeArrowheads="1"/>
              </p:cNvSpPr>
              <p:nvPr/>
            </p:nvSpPr>
            <p:spPr bwMode="auto">
              <a:xfrm>
                <a:off x="4692" y="2871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  <p:sp>
            <p:nvSpPr>
              <p:cNvPr id="45073" name="Rectangle 48"/>
              <p:cNvSpPr>
                <a:spLocks noChangeArrowheads="1"/>
              </p:cNvSpPr>
              <p:nvPr/>
            </p:nvSpPr>
            <p:spPr bwMode="auto">
              <a:xfrm>
                <a:off x="4596" y="2876"/>
                <a:ext cx="14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074" name="Text Box 49"/>
              <p:cNvSpPr txBox="1">
                <a:spLocks noChangeArrowheads="1"/>
              </p:cNvSpPr>
              <p:nvPr/>
            </p:nvSpPr>
            <p:spPr bwMode="auto">
              <a:xfrm>
                <a:off x="4593" y="2881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</p:grpSp>
      </p:grpSp>
      <p:sp>
        <p:nvSpPr>
          <p:cNvPr id="45064" name="Text Box 50"/>
          <p:cNvSpPr txBox="1">
            <a:spLocks noChangeArrowheads="1"/>
          </p:cNvSpPr>
          <p:nvPr/>
        </p:nvSpPr>
        <p:spPr bwMode="auto">
          <a:xfrm>
            <a:off x="914400" y="1828800"/>
            <a:ext cx="693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Give soft-labeled training data to a probabilistic learner</a:t>
            </a:r>
          </a:p>
        </p:txBody>
      </p:sp>
      <p:sp>
        <p:nvSpPr>
          <p:cNvPr id="45065" name="Text Box 51"/>
          <p:cNvSpPr txBox="1">
            <a:spLocks noChangeArrowheads="1"/>
          </p:cNvSpPr>
          <p:nvPr/>
        </p:nvSpPr>
        <p:spPr bwMode="auto">
          <a:xfrm>
            <a:off x="3581400" y="1371600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/>
              <a:t>Initialize: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8C0354-F8DE-431D-A77F-A2F9013055D3}" type="slidenum">
              <a:rPr lang="en-US" altLang="en-US" sz="1200" smtClean="0">
                <a:latin typeface="Helvetica" pitchFamily="34" charset="0"/>
              </a:rPr>
              <a:pPr eaLnBrk="1" hangingPunct="1"/>
              <a:t>33</a:t>
            </a:fld>
            <a:endParaRPr lang="en-US" altLang="en-US" sz="1200"/>
          </a:p>
        </p:txBody>
      </p:sp>
      <p:grpSp>
        <p:nvGrpSpPr>
          <p:cNvPr id="46083" name="Group 2"/>
          <p:cNvGrpSpPr>
            <a:grpSpLocks/>
          </p:cNvGrpSpPr>
          <p:nvPr/>
        </p:nvGrpSpPr>
        <p:grpSpPr bwMode="auto">
          <a:xfrm>
            <a:off x="346075" y="2738438"/>
            <a:ext cx="1828800" cy="1143000"/>
            <a:chOff x="4125" y="1739"/>
            <a:chExt cx="1152" cy="720"/>
          </a:xfrm>
        </p:grpSpPr>
        <p:sp>
          <p:nvSpPr>
            <p:cNvPr id="46121" name="Rectangle 3" descr="Outlined diamond"/>
            <p:cNvSpPr>
              <a:spLocks noChangeArrowheads="1"/>
            </p:cNvSpPr>
            <p:nvPr/>
          </p:nvSpPr>
          <p:spPr bwMode="auto">
            <a:xfrm>
              <a:off x="4125" y="1883"/>
              <a:ext cx="960" cy="144"/>
            </a:xfrm>
            <a:prstGeom prst="rect">
              <a:avLst/>
            </a:prstGeom>
            <a:pattFill prst="openDmnd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6122" name="Rectangle 4" descr="Horizontal brick"/>
            <p:cNvSpPr>
              <a:spLocks noChangeArrowheads="1"/>
            </p:cNvSpPr>
            <p:nvPr/>
          </p:nvSpPr>
          <p:spPr bwMode="auto">
            <a:xfrm>
              <a:off x="4125" y="2027"/>
              <a:ext cx="960" cy="144"/>
            </a:xfrm>
            <a:prstGeom prst="rect">
              <a:avLst/>
            </a:prstGeom>
            <a:pattFill prst="horzBrick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6123" name="Rectangle 5" descr="Dark downward diagonal"/>
            <p:cNvSpPr>
              <a:spLocks noChangeArrowheads="1"/>
            </p:cNvSpPr>
            <p:nvPr/>
          </p:nvSpPr>
          <p:spPr bwMode="auto">
            <a:xfrm>
              <a:off x="4125" y="2171"/>
              <a:ext cx="960" cy="144"/>
            </a:xfrm>
            <a:prstGeom prst="rect">
              <a:avLst/>
            </a:prstGeom>
            <a:pattFill prst="dkDnDiag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6124" name="Rectangle 6"/>
            <p:cNvSpPr>
              <a:spLocks noChangeArrowheads="1"/>
            </p:cNvSpPr>
            <p:nvPr/>
          </p:nvSpPr>
          <p:spPr bwMode="auto">
            <a:xfrm>
              <a:off x="4125" y="2315"/>
              <a:ext cx="960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6125" name="Rectangle 7"/>
            <p:cNvSpPr>
              <a:spLocks noChangeArrowheads="1"/>
            </p:cNvSpPr>
            <p:nvPr/>
          </p:nvSpPr>
          <p:spPr bwMode="auto">
            <a:xfrm>
              <a:off x="5085" y="1883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grpSp>
          <p:nvGrpSpPr>
            <p:cNvPr id="46126" name="Group 8"/>
            <p:cNvGrpSpPr>
              <a:grpSpLocks/>
            </p:cNvGrpSpPr>
            <p:nvPr/>
          </p:nvGrpSpPr>
          <p:grpSpPr bwMode="auto">
            <a:xfrm>
              <a:off x="4125" y="1739"/>
              <a:ext cx="1152" cy="144"/>
              <a:chOff x="4224" y="816"/>
              <a:chExt cx="1152" cy="144"/>
            </a:xfrm>
          </p:grpSpPr>
          <p:sp>
            <p:nvSpPr>
              <p:cNvPr id="46130" name="Rectangle 9" descr="Large checker board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960" cy="144"/>
              </a:xfrm>
              <a:prstGeom prst="rect">
                <a:avLst/>
              </a:prstGeom>
              <a:pattFill prst="lgChe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46131" name="Rectangle 10"/>
              <p:cNvSpPr>
                <a:spLocks noChangeArrowheads="1"/>
              </p:cNvSpPr>
              <p:nvPr/>
            </p:nvSpPr>
            <p:spPr bwMode="auto">
              <a:xfrm>
                <a:off x="5184" y="816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sp>
          <p:nvSpPr>
            <p:cNvPr id="46127" name="Rectangle 11"/>
            <p:cNvSpPr>
              <a:spLocks noChangeArrowheads="1"/>
            </p:cNvSpPr>
            <p:nvPr/>
          </p:nvSpPr>
          <p:spPr bwMode="auto">
            <a:xfrm>
              <a:off x="5085" y="2027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46128" name="Rectangle 12"/>
            <p:cNvSpPr>
              <a:spLocks noChangeArrowheads="1"/>
            </p:cNvSpPr>
            <p:nvPr/>
          </p:nvSpPr>
          <p:spPr bwMode="auto">
            <a:xfrm>
              <a:off x="5085" y="2171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46129" name="Rectangle 13"/>
            <p:cNvSpPr>
              <a:spLocks noChangeArrowheads="1"/>
            </p:cNvSpPr>
            <p:nvPr/>
          </p:nvSpPr>
          <p:spPr bwMode="auto">
            <a:xfrm>
              <a:off x="5085" y="2315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</p:grpSp>
      <p:sp>
        <p:nvSpPr>
          <p:cNvPr id="4608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46119" name="Rectangle 17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0" name="Text Box 18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grpSp>
        <p:nvGrpSpPr>
          <p:cNvPr id="46086" name="Group 19"/>
          <p:cNvGrpSpPr>
            <a:grpSpLocks/>
          </p:cNvGrpSpPr>
          <p:nvPr/>
        </p:nvGrpSpPr>
        <p:grpSpPr bwMode="auto">
          <a:xfrm>
            <a:off x="4559300" y="2976563"/>
            <a:ext cx="1450975" cy="641350"/>
            <a:chOff x="2826" y="2820"/>
            <a:chExt cx="914" cy="404"/>
          </a:xfrm>
        </p:grpSpPr>
        <p:sp>
          <p:nvSpPr>
            <p:cNvPr id="46117" name="Oval 20"/>
            <p:cNvSpPr>
              <a:spLocks noChangeArrowheads="1"/>
            </p:cNvSpPr>
            <p:nvPr/>
          </p:nvSpPr>
          <p:spPr bwMode="auto">
            <a:xfrm>
              <a:off x="2826" y="2850"/>
              <a:ext cx="914" cy="361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8" name="Text Box 21"/>
            <p:cNvSpPr txBox="1">
              <a:spLocks noChangeArrowheads="1"/>
            </p:cNvSpPr>
            <p:nvPr/>
          </p:nvSpPr>
          <p:spPr bwMode="auto">
            <a:xfrm>
              <a:off x="2949" y="2820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Prob.</a:t>
              </a:r>
            </a:p>
            <a:p>
              <a:pPr eaLnBrk="1" hangingPunct="1"/>
              <a:r>
                <a:rPr lang="en-US" altLang="en-US" sz="1800"/>
                <a:t>Classifier</a:t>
              </a:r>
            </a:p>
          </p:txBody>
        </p:sp>
      </p:grpSp>
      <p:sp>
        <p:nvSpPr>
          <p:cNvPr id="46087" name="AutoShape 22"/>
          <p:cNvSpPr>
            <a:spLocks noChangeArrowheads="1"/>
          </p:cNvSpPr>
          <p:nvPr/>
        </p:nvSpPr>
        <p:spPr bwMode="auto">
          <a:xfrm>
            <a:off x="2182813" y="3279775"/>
            <a:ext cx="646112" cy="96838"/>
          </a:xfrm>
          <a:prstGeom prst="rightArrow">
            <a:avLst>
              <a:gd name="adj1" fmla="val 50000"/>
              <a:gd name="adj2" fmla="val 166802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8" name="AutoShape 23"/>
          <p:cNvSpPr>
            <a:spLocks noChangeArrowheads="1"/>
          </p:cNvSpPr>
          <p:nvPr/>
        </p:nvSpPr>
        <p:spPr bwMode="auto">
          <a:xfrm>
            <a:off x="4067175" y="3275013"/>
            <a:ext cx="498475" cy="96837"/>
          </a:xfrm>
          <a:prstGeom prst="rightArrow">
            <a:avLst>
              <a:gd name="adj1" fmla="val 50000"/>
              <a:gd name="adj2" fmla="val 12868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6089" name="Group 24"/>
          <p:cNvGrpSpPr>
            <a:grpSpLocks/>
          </p:cNvGrpSpPr>
          <p:nvPr/>
        </p:nvGrpSpPr>
        <p:grpSpPr bwMode="auto">
          <a:xfrm>
            <a:off x="1781175" y="2725738"/>
            <a:ext cx="468313" cy="1165225"/>
            <a:chOff x="1122" y="1717"/>
            <a:chExt cx="295" cy="734"/>
          </a:xfrm>
        </p:grpSpPr>
        <p:grpSp>
          <p:nvGrpSpPr>
            <p:cNvPr id="46092" name="Group 25"/>
            <p:cNvGrpSpPr>
              <a:grpSpLocks/>
            </p:cNvGrpSpPr>
            <p:nvPr/>
          </p:nvGrpSpPr>
          <p:grpSpPr bwMode="auto">
            <a:xfrm>
              <a:off x="1146" y="1858"/>
              <a:ext cx="250" cy="158"/>
              <a:chOff x="4161" y="2868"/>
              <a:chExt cx="250" cy="158"/>
            </a:xfrm>
          </p:grpSpPr>
          <p:sp>
            <p:nvSpPr>
              <p:cNvPr id="46113" name="Rectangle 26"/>
              <p:cNvSpPr>
                <a:spLocks noChangeArrowheads="1"/>
              </p:cNvSpPr>
              <p:nvPr/>
            </p:nvSpPr>
            <p:spPr bwMode="auto">
              <a:xfrm>
                <a:off x="4185" y="2873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4" name="Rectangle 27"/>
              <p:cNvSpPr>
                <a:spLocks noChangeArrowheads="1"/>
              </p:cNvSpPr>
              <p:nvPr/>
            </p:nvSpPr>
            <p:spPr bwMode="auto">
              <a:xfrm>
                <a:off x="4260" y="2872"/>
                <a:ext cx="123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5" name="Text Box 28"/>
              <p:cNvSpPr txBox="1">
                <a:spLocks noChangeArrowheads="1"/>
              </p:cNvSpPr>
              <p:nvPr/>
            </p:nvSpPr>
            <p:spPr bwMode="auto">
              <a:xfrm>
                <a:off x="4161" y="2875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6116" name="Text Box 29"/>
              <p:cNvSpPr txBox="1">
                <a:spLocks noChangeArrowheads="1"/>
              </p:cNvSpPr>
              <p:nvPr/>
            </p:nvSpPr>
            <p:spPr bwMode="auto">
              <a:xfrm>
                <a:off x="4257" y="2868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6093" name="Group 30"/>
            <p:cNvGrpSpPr>
              <a:grpSpLocks/>
            </p:cNvGrpSpPr>
            <p:nvPr/>
          </p:nvGrpSpPr>
          <p:grpSpPr bwMode="auto">
            <a:xfrm>
              <a:off x="1146" y="1717"/>
              <a:ext cx="250" cy="158"/>
              <a:chOff x="4104" y="3480"/>
              <a:chExt cx="265" cy="158"/>
            </a:xfrm>
          </p:grpSpPr>
          <p:sp>
            <p:nvSpPr>
              <p:cNvPr id="46109" name="Rectangle 31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0" name="Rectangle 32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11" name="Text Box 33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6112" name="Text Box 34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6094" name="Group 35"/>
            <p:cNvGrpSpPr>
              <a:grpSpLocks/>
            </p:cNvGrpSpPr>
            <p:nvPr/>
          </p:nvGrpSpPr>
          <p:grpSpPr bwMode="auto">
            <a:xfrm>
              <a:off x="1122" y="2146"/>
              <a:ext cx="262" cy="155"/>
              <a:chOff x="4116" y="3114"/>
              <a:chExt cx="262" cy="155"/>
            </a:xfrm>
          </p:grpSpPr>
          <p:sp>
            <p:nvSpPr>
              <p:cNvPr id="46105" name="Rectangle 36"/>
              <p:cNvSpPr>
                <a:spLocks noChangeArrowheads="1"/>
              </p:cNvSpPr>
              <p:nvPr/>
            </p:nvSpPr>
            <p:spPr bwMode="auto">
              <a:xfrm>
                <a:off x="4164" y="3116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06" name="Rectangle 37"/>
              <p:cNvSpPr>
                <a:spLocks noChangeArrowheads="1"/>
              </p:cNvSpPr>
              <p:nvPr/>
            </p:nvSpPr>
            <p:spPr bwMode="auto">
              <a:xfrm>
                <a:off x="4215" y="3115"/>
                <a:ext cx="14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07" name="Text Box 38"/>
              <p:cNvSpPr txBox="1">
                <a:spLocks noChangeArrowheads="1"/>
              </p:cNvSpPr>
              <p:nvPr/>
            </p:nvSpPr>
            <p:spPr bwMode="auto">
              <a:xfrm>
                <a:off x="4116" y="3118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6108" name="Text Box 39"/>
              <p:cNvSpPr txBox="1">
                <a:spLocks noChangeArrowheads="1"/>
              </p:cNvSpPr>
              <p:nvPr/>
            </p:nvSpPr>
            <p:spPr bwMode="auto">
              <a:xfrm>
                <a:off x="4224" y="3114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6095" name="Group 40"/>
            <p:cNvGrpSpPr>
              <a:grpSpLocks/>
            </p:cNvGrpSpPr>
            <p:nvPr/>
          </p:nvGrpSpPr>
          <p:grpSpPr bwMode="auto">
            <a:xfrm>
              <a:off x="1143" y="2293"/>
              <a:ext cx="250" cy="158"/>
              <a:chOff x="4104" y="3480"/>
              <a:chExt cx="265" cy="158"/>
            </a:xfrm>
          </p:grpSpPr>
          <p:sp>
            <p:nvSpPr>
              <p:cNvPr id="46101" name="Rectangle 41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02" name="Rectangle 42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03" name="Text Box 43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6104" name="Text Box 44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6096" name="Group 45"/>
            <p:cNvGrpSpPr>
              <a:grpSpLocks/>
            </p:cNvGrpSpPr>
            <p:nvPr/>
          </p:nvGrpSpPr>
          <p:grpSpPr bwMode="auto">
            <a:xfrm>
              <a:off x="1164" y="2002"/>
              <a:ext cx="253" cy="158"/>
              <a:chOff x="4593" y="2871"/>
              <a:chExt cx="253" cy="158"/>
            </a:xfrm>
          </p:grpSpPr>
          <p:sp>
            <p:nvSpPr>
              <p:cNvPr id="46097" name="Rectangle 46"/>
              <p:cNvSpPr>
                <a:spLocks noChangeArrowheads="1"/>
              </p:cNvSpPr>
              <p:nvPr/>
            </p:nvSpPr>
            <p:spPr bwMode="auto">
              <a:xfrm>
                <a:off x="4707" y="2875"/>
                <a:ext cx="8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098" name="Text Box 47"/>
              <p:cNvSpPr txBox="1">
                <a:spLocks noChangeArrowheads="1"/>
              </p:cNvSpPr>
              <p:nvPr/>
            </p:nvSpPr>
            <p:spPr bwMode="auto">
              <a:xfrm>
                <a:off x="4692" y="2871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  <p:sp>
            <p:nvSpPr>
              <p:cNvPr id="46099" name="Rectangle 48"/>
              <p:cNvSpPr>
                <a:spLocks noChangeArrowheads="1"/>
              </p:cNvSpPr>
              <p:nvPr/>
            </p:nvSpPr>
            <p:spPr bwMode="auto">
              <a:xfrm>
                <a:off x="4596" y="2876"/>
                <a:ext cx="14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100" name="Text Box 49"/>
              <p:cNvSpPr txBox="1">
                <a:spLocks noChangeArrowheads="1"/>
              </p:cNvSpPr>
              <p:nvPr/>
            </p:nvSpPr>
            <p:spPr bwMode="auto">
              <a:xfrm>
                <a:off x="4593" y="2881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</p:grpSp>
      </p:grpSp>
      <p:sp>
        <p:nvSpPr>
          <p:cNvPr id="46090" name="Text Box 50"/>
          <p:cNvSpPr txBox="1">
            <a:spLocks noChangeArrowheads="1"/>
          </p:cNvSpPr>
          <p:nvPr/>
        </p:nvSpPr>
        <p:spPr bwMode="auto">
          <a:xfrm>
            <a:off x="2286000" y="1828800"/>
            <a:ext cx="423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 Produce a probabilistic classifier</a:t>
            </a:r>
          </a:p>
        </p:txBody>
      </p:sp>
      <p:sp>
        <p:nvSpPr>
          <p:cNvPr id="46091" name="Text Box 51"/>
          <p:cNvSpPr txBox="1">
            <a:spLocks noChangeArrowheads="1"/>
          </p:cNvSpPr>
          <p:nvPr/>
        </p:nvSpPr>
        <p:spPr bwMode="auto">
          <a:xfrm>
            <a:off x="3581400" y="1371600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/>
              <a:t>Initialize: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CC5061-8F7B-4A42-B2F2-3EA52B029C22}" type="slidenum">
              <a:rPr lang="en-US" altLang="en-US" sz="1200" smtClean="0">
                <a:latin typeface="Helvetica" pitchFamily="34" charset="0"/>
              </a:rPr>
              <a:pPr eaLnBrk="1" hangingPunct="1"/>
              <a:t>34</a:t>
            </a:fld>
            <a:endParaRPr lang="en-US" altLang="en-US" sz="12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6075" y="2738438"/>
            <a:ext cx="1828800" cy="1143000"/>
            <a:chOff x="4125" y="1739"/>
            <a:chExt cx="1152" cy="720"/>
          </a:xfrm>
        </p:grpSpPr>
        <p:sp>
          <p:nvSpPr>
            <p:cNvPr id="47148" name="Rectangle 3" descr="Outlined diamond"/>
            <p:cNvSpPr>
              <a:spLocks noChangeArrowheads="1"/>
            </p:cNvSpPr>
            <p:nvPr/>
          </p:nvSpPr>
          <p:spPr bwMode="auto">
            <a:xfrm>
              <a:off x="4125" y="1883"/>
              <a:ext cx="960" cy="144"/>
            </a:xfrm>
            <a:prstGeom prst="rect">
              <a:avLst/>
            </a:prstGeom>
            <a:pattFill prst="openDmnd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7149" name="Rectangle 4" descr="Horizontal brick"/>
            <p:cNvSpPr>
              <a:spLocks noChangeArrowheads="1"/>
            </p:cNvSpPr>
            <p:nvPr/>
          </p:nvSpPr>
          <p:spPr bwMode="auto">
            <a:xfrm>
              <a:off x="4125" y="2027"/>
              <a:ext cx="960" cy="144"/>
            </a:xfrm>
            <a:prstGeom prst="rect">
              <a:avLst/>
            </a:prstGeom>
            <a:pattFill prst="horzBrick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7150" name="Rectangle 5" descr="Dark downward diagonal"/>
            <p:cNvSpPr>
              <a:spLocks noChangeArrowheads="1"/>
            </p:cNvSpPr>
            <p:nvPr/>
          </p:nvSpPr>
          <p:spPr bwMode="auto">
            <a:xfrm>
              <a:off x="4125" y="2171"/>
              <a:ext cx="960" cy="144"/>
            </a:xfrm>
            <a:prstGeom prst="rect">
              <a:avLst/>
            </a:prstGeom>
            <a:pattFill prst="dkDnDiag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7151" name="Rectangle 6"/>
            <p:cNvSpPr>
              <a:spLocks noChangeArrowheads="1"/>
            </p:cNvSpPr>
            <p:nvPr/>
          </p:nvSpPr>
          <p:spPr bwMode="auto">
            <a:xfrm>
              <a:off x="4125" y="2315"/>
              <a:ext cx="960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47152" name="Rectangle 7"/>
            <p:cNvSpPr>
              <a:spLocks noChangeArrowheads="1"/>
            </p:cNvSpPr>
            <p:nvPr/>
          </p:nvSpPr>
          <p:spPr bwMode="auto">
            <a:xfrm>
              <a:off x="5085" y="1883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grpSp>
          <p:nvGrpSpPr>
            <p:cNvPr id="47153" name="Group 8"/>
            <p:cNvGrpSpPr>
              <a:grpSpLocks/>
            </p:cNvGrpSpPr>
            <p:nvPr/>
          </p:nvGrpSpPr>
          <p:grpSpPr bwMode="auto">
            <a:xfrm>
              <a:off x="4125" y="1739"/>
              <a:ext cx="1152" cy="144"/>
              <a:chOff x="4224" y="816"/>
              <a:chExt cx="1152" cy="144"/>
            </a:xfrm>
          </p:grpSpPr>
          <p:sp>
            <p:nvSpPr>
              <p:cNvPr id="47157" name="Rectangle 9" descr="Large checker board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960" cy="144"/>
              </a:xfrm>
              <a:prstGeom prst="rect">
                <a:avLst/>
              </a:prstGeom>
              <a:pattFill prst="lgChe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47158" name="Rectangle 10"/>
              <p:cNvSpPr>
                <a:spLocks noChangeArrowheads="1"/>
              </p:cNvSpPr>
              <p:nvPr/>
            </p:nvSpPr>
            <p:spPr bwMode="auto">
              <a:xfrm>
                <a:off x="5184" y="816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sp>
          <p:nvSpPr>
            <p:cNvPr id="47154" name="Rectangle 11"/>
            <p:cNvSpPr>
              <a:spLocks noChangeArrowheads="1"/>
            </p:cNvSpPr>
            <p:nvPr/>
          </p:nvSpPr>
          <p:spPr bwMode="auto">
            <a:xfrm>
              <a:off x="5085" y="2027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47155" name="Rectangle 12"/>
            <p:cNvSpPr>
              <a:spLocks noChangeArrowheads="1"/>
            </p:cNvSpPr>
            <p:nvPr/>
          </p:nvSpPr>
          <p:spPr bwMode="auto">
            <a:xfrm>
              <a:off x="5085" y="2171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47156" name="Rectangle 13"/>
            <p:cNvSpPr>
              <a:spLocks noChangeArrowheads="1"/>
            </p:cNvSpPr>
            <p:nvPr/>
          </p:nvSpPr>
          <p:spPr bwMode="auto">
            <a:xfrm>
              <a:off x="5085" y="2315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</p:grpSp>
      <p:sp>
        <p:nvSpPr>
          <p:cNvPr id="4710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</a:t>
            </a:r>
          </a:p>
        </p:txBody>
      </p:sp>
      <p:grpSp>
        <p:nvGrpSpPr>
          <p:cNvPr id="47109" name="Group 15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47146" name="Rectangle 16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47" name="Text Box 17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grpSp>
        <p:nvGrpSpPr>
          <p:cNvPr id="47110" name="Group 18"/>
          <p:cNvGrpSpPr>
            <a:grpSpLocks/>
          </p:cNvGrpSpPr>
          <p:nvPr/>
        </p:nvGrpSpPr>
        <p:grpSpPr bwMode="auto">
          <a:xfrm>
            <a:off x="4559300" y="2976563"/>
            <a:ext cx="1450975" cy="641350"/>
            <a:chOff x="2826" y="2820"/>
            <a:chExt cx="914" cy="404"/>
          </a:xfrm>
        </p:grpSpPr>
        <p:sp>
          <p:nvSpPr>
            <p:cNvPr id="47144" name="Oval 19"/>
            <p:cNvSpPr>
              <a:spLocks noChangeArrowheads="1"/>
            </p:cNvSpPr>
            <p:nvPr/>
          </p:nvSpPr>
          <p:spPr bwMode="auto">
            <a:xfrm>
              <a:off x="2826" y="2850"/>
              <a:ext cx="914" cy="361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45" name="Text Box 20"/>
            <p:cNvSpPr txBox="1">
              <a:spLocks noChangeArrowheads="1"/>
            </p:cNvSpPr>
            <p:nvPr/>
          </p:nvSpPr>
          <p:spPr bwMode="auto">
            <a:xfrm>
              <a:off x="2949" y="2820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Prob.</a:t>
              </a:r>
            </a:p>
            <a:p>
              <a:pPr eaLnBrk="1" hangingPunct="1"/>
              <a:r>
                <a:rPr lang="en-US" altLang="en-US" sz="1800"/>
                <a:t>Classifier</a:t>
              </a:r>
            </a:p>
          </p:txBody>
        </p:sp>
      </p:grpSp>
      <p:sp>
        <p:nvSpPr>
          <p:cNvPr id="47111" name="AutoShape 22"/>
          <p:cNvSpPr>
            <a:spLocks noChangeArrowheads="1"/>
          </p:cNvSpPr>
          <p:nvPr/>
        </p:nvSpPr>
        <p:spPr bwMode="auto">
          <a:xfrm>
            <a:off x="4067175" y="3275013"/>
            <a:ext cx="498475" cy="96837"/>
          </a:xfrm>
          <a:prstGeom prst="rightArrow">
            <a:avLst>
              <a:gd name="adj1" fmla="val 50000"/>
              <a:gd name="adj2" fmla="val 12868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2" name="Text Box 49"/>
          <p:cNvSpPr txBox="1">
            <a:spLocks noChangeArrowheads="1"/>
          </p:cNvSpPr>
          <p:nvPr/>
        </p:nvSpPr>
        <p:spPr bwMode="auto">
          <a:xfrm>
            <a:off x="1524000" y="18288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Relabel unlabled data using the trained classifier</a:t>
            </a:r>
          </a:p>
        </p:txBody>
      </p:sp>
      <p:sp>
        <p:nvSpPr>
          <p:cNvPr id="139327" name="Line 63"/>
          <p:cNvSpPr>
            <a:spLocks noChangeShapeType="1"/>
          </p:cNvSpPr>
          <p:nvPr/>
        </p:nvSpPr>
        <p:spPr bwMode="auto">
          <a:xfrm flipV="1">
            <a:off x="5999163" y="2876550"/>
            <a:ext cx="523875" cy="452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9328" name="Line 64"/>
          <p:cNvSpPr>
            <a:spLocks noChangeShapeType="1"/>
          </p:cNvSpPr>
          <p:nvPr/>
        </p:nvSpPr>
        <p:spPr bwMode="auto">
          <a:xfrm flipV="1">
            <a:off x="6005513" y="3114675"/>
            <a:ext cx="511175" cy="184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9329" name="Line 65"/>
          <p:cNvSpPr>
            <a:spLocks noChangeShapeType="1"/>
          </p:cNvSpPr>
          <p:nvPr/>
        </p:nvSpPr>
        <p:spPr bwMode="auto">
          <a:xfrm>
            <a:off x="6013450" y="3316288"/>
            <a:ext cx="546100" cy="11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9330" name="Line 66"/>
          <p:cNvSpPr>
            <a:spLocks noChangeShapeType="1"/>
          </p:cNvSpPr>
          <p:nvPr/>
        </p:nvSpPr>
        <p:spPr bwMode="auto">
          <a:xfrm>
            <a:off x="5981700" y="3275013"/>
            <a:ext cx="534988" cy="279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9331" name="Line 67"/>
          <p:cNvSpPr>
            <a:spLocks noChangeShapeType="1"/>
          </p:cNvSpPr>
          <p:nvPr/>
        </p:nvSpPr>
        <p:spPr bwMode="auto">
          <a:xfrm>
            <a:off x="5986463" y="3294063"/>
            <a:ext cx="558800" cy="534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8001000" y="2995613"/>
            <a:ext cx="396875" cy="250825"/>
            <a:chOff x="4161" y="2868"/>
            <a:chExt cx="250" cy="158"/>
          </a:xfrm>
        </p:grpSpPr>
        <p:sp>
          <p:nvSpPr>
            <p:cNvPr id="47140" name="Rectangle 69"/>
            <p:cNvSpPr>
              <a:spLocks noChangeArrowheads="1"/>
            </p:cNvSpPr>
            <p:nvPr/>
          </p:nvSpPr>
          <p:spPr bwMode="auto">
            <a:xfrm>
              <a:off x="4185" y="2873"/>
              <a:ext cx="11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41" name="Rectangle 70"/>
            <p:cNvSpPr>
              <a:spLocks noChangeArrowheads="1"/>
            </p:cNvSpPr>
            <p:nvPr/>
          </p:nvSpPr>
          <p:spPr bwMode="auto">
            <a:xfrm>
              <a:off x="4260" y="2872"/>
              <a:ext cx="123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42" name="Text Box 71"/>
            <p:cNvSpPr txBox="1">
              <a:spLocks noChangeArrowheads="1"/>
            </p:cNvSpPr>
            <p:nvPr/>
          </p:nvSpPr>
          <p:spPr bwMode="auto">
            <a:xfrm>
              <a:off x="4161" y="2875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47143" name="Text Box 72"/>
            <p:cNvSpPr txBox="1">
              <a:spLocks noChangeArrowheads="1"/>
            </p:cNvSpPr>
            <p:nvPr/>
          </p:nvSpPr>
          <p:spPr bwMode="auto">
            <a:xfrm>
              <a:off x="4257" y="2868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8001000" y="2771775"/>
            <a:ext cx="396875" cy="250825"/>
            <a:chOff x="4104" y="3480"/>
            <a:chExt cx="265" cy="158"/>
          </a:xfrm>
        </p:grpSpPr>
        <p:sp>
          <p:nvSpPr>
            <p:cNvPr id="47136" name="Rectangle 74"/>
            <p:cNvSpPr>
              <a:spLocks noChangeArrowheads="1"/>
            </p:cNvSpPr>
            <p:nvPr/>
          </p:nvSpPr>
          <p:spPr bwMode="auto">
            <a:xfrm>
              <a:off x="4129" y="3485"/>
              <a:ext cx="122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7" name="Rectangle 75"/>
            <p:cNvSpPr>
              <a:spLocks noChangeArrowheads="1"/>
            </p:cNvSpPr>
            <p:nvPr/>
          </p:nvSpPr>
          <p:spPr bwMode="auto">
            <a:xfrm>
              <a:off x="4247" y="3484"/>
              <a:ext cx="92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8" name="Text Box 76"/>
            <p:cNvSpPr txBox="1">
              <a:spLocks noChangeArrowheads="1"/>
            </p:cNvSpPr>
            <p:nvPr/>
          </p:nvSpPr>
          <p:spPr bwMode="auto">
            <a:xfrm>
              <a:off x="4104" y="3487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47139" name="Text Box 77"/>
            <p:cNvSpPr txBox="1">
              <a:spLocks noChangeArrowheads="1"/>
            </p:cNvSpPr>
            <p:nvPr/>
          </p:nvSpPr>
          <p:spPr bwMode="auto">
            <a:xfrm>
              <a:off x="4206" y="3480"/>
              <a:ext cx="16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7962900" y="3452813"/>
            <a:ext cx="415925" cy="246062"/>
            <a:chOff x="4116" y="3114"/>
            <a:chExt cx="262" cy="155"/>
          </a:xfrm>
        </p:grpSpPr>
        <p:sp>
          <p:nvSpPr>
            <p:cNvPr id="47132" name="Rectangle 79"/>
            <p:cNvSpPr>
              <a:spLocks noChangeArrowheads="1"/>
            </p:cNvSpPr>
            <p:nvPr/>
          </p:nvSpPr>
          <p:spPr bwMode="auto">
            <a:xfrm>
              <a:off x="4164" y="3116"/>
              <a:ext cx="11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3" name="Rectangle 80"/>
            <p:cNvSpPr>
              <a:spLocks noChangeArrowheads="1"/>
            </p:cNvSpPr>
            <p:nvPr/>
          </p:nvSpPr>
          <p:spPr bwMode="auto">
            <a:xfrm>
              <a:off x="4215" y="3115"/>
              <a:ext cx="147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4" name="Text Box 81"/>
            <p:cNvSpPr txBox="1">
              <a:spLocks noChangeArrowheads="1"/>
            </p:cNvSpPr>
            <p:nvPr/>
          </p:nvSpPr>
          <p:spPr bwMode="auto">
            <a:xfrm>
              <a:off x="4116" y="3118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47135" name="Text Box 82"/>
            <p:cNvSpPr txBox="1">
              <a:spLocks noChangeArrowheads="1"/>
            </p:cNvSpPr>
            <p:nvPr/>
          </p:nvSpPr>
          <p:spPr bwMode="auto">
            <a:xfrm>
              <a:off x="4224" y="3114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7996238" y="3686175"/>
            <a:ext cx="396875" cy="250825"/>
            <a:chOff x="4104" y="3480"/>
            <a:chExt cx="265" cy="158"/>
          </a:xfrm>
        </p:grpSpPr>
        <p:sp>
          <p:nvSpPr>
            <p:cNvPr id="47128" name="Rectangle 84"/>
            <p:cNvSpPr>
              <a:spLocks noChangeArrowheads="1"/>
            </p:cNvSpPr>
            <p:nvPr/>
          </p:nvSpPr>
          <p:spPr bwMode="auto">
            <a:xfrm>
              <a:off x="4129" y="3485"/>
              <a:ext cx="122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9" name="Rectangle 85"/>
            <p:cNvSpPr>
              <a:spLocks noChangeArrowheads="1"/>
            </p:cNvSpPr>
            <p:nvPr/>
          </p:nvSpPr>
          <p:spPr bwMode="auto">
            <a:xfrm>
              <a:off x="4247" y="3484"/>
              <a:ext cx="92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0" name="Text Box 86"/>
            <p:cNvSpPr txBox="1">
              <a:spLocks noChangeArrowheads="1"/>
            </p:cNvSpPr>
            <p:nvPr/>
          </p:nvSpPr>
          <p:spPr bwMode="auto">
            <a:xfrm>
              <a:off x="4104" y="3487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47131" name="Text Box 87"/>
            <p:cNvSpPr txBox="1">
              <a:spLocks noChangeArrowheads="1"/>
            </p:cNvSpPr>
            <p:nvPr/>
          </p:nvSpPr>
          <p:spPr bwMode="auto">
            <a:xfrm>
              <a:off x="4206" y="3480"/>
              <a:ext cx="16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8029575" y="3224213"/>
            <a:ext cx="401638" cy="250825"/>
            <a:chOff x="4593" y="2871"/>
            <a:chExt cx="253" cy="158"/>
          </a:xfrm>
        </p:grpSpPr>
        <p:sp>
          <p:nvSpPr>
            <p:cNvPr id="47124" name="Rectangle 89"/>
            <p:cNvSpPr>
              <a:spLocks noChangeArrowheads="1"/>
            </p:cNvSpPr>
            <p:nvPr/>
          </p:nvSpPr>
          <p:spPr bwMode="auto">
            <a:xfrm>
              <a:off x="4707" y="2875"/>
              <a:ext cx="87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5" name="Text Box 90"/>
            <p:cNvSpPr txBox="1">
              <a:spLocks noChangeArrowheads="1"/>
            </p:cNvSpPr>
            <p:nvPr/>
          </p:nvSpPr>
          <p:spPr bwMode="auto">
            <a:xfrm>
              <a:off x="4692" y="2871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  <p:sp>
          <p:nvSpPr>
            <p:cNvPr id="47126" name="Rectangle 91"/>
            <p:cNvSpPr>
              <a:spLocks noChangeArrowheads="1"/>
            </p:cNvSpPr>
            <p:nvPr/>
          </p:nvSpPr>
          <p:spPr bwMode="auto">
            <a:xfrm>
              <a:off x="4596" y="2876"/>
              <a:ext cx="14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7" name="Text Box 92"/>
            <p:cNvSpPr txBox="1">
              <a:spLocks noChangeArrowheads="1"/>
            </p:cNvSpPr>
            <p:nvPr/>
          </p:nvSpPr>
          <p:spPr bwMode="auto">
            <a:xfrm>
              <a:off x="4593" y="2881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</p:grpSp>
      <p:sp>
        <p:nvSpPr>
          <p:cNvPr id="47123" name="Text Box 118"/>
          <p:cNvSpPr txBox="1">
            <a:spLocks noChangeArrowheads="1"/>
          </p:cNvSpPr>
          <p:nvPr/>
        </p:nvSpPr>
        <p:spPr bwMode="auto">
          <a:xfrm>
            <a:off x="3741738" y="1371600"/>
            <a:ext cx="1217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/>
              <a:t>E Step: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13873E-6 C -0.01354 0.06566 -0.02691 0.13156 0.00955 0.17133 C 0.04601 0.2111 0.13264 0.23029 0.2191 0.23907 C 0.30555 0.24786 0.45243 0.26312 0.52864 0.22428 C 0.60486 0.18543 0.65191 0.043 0.67621 0.0064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27" grpId="0" animBg="1"/>
      <p:bldP spid="139327" grpId="1" animBg="1"/>
      <p:bldP spid="139328" grpId="0" animBg="1"/>
      <p:bldP spid="139328" grpId="1" animBg="1"/>
      <p:bldP spid="139329" grpId="0" animBg="1"/>
      <p:bldP spid="139329" grpId="1" animBg="1"/>
      <p:bldP spid="139330" grpId="0" animBg="1"/>
      <p:bldP spid="139330" grpId="1" animBg="1"/>
      <p:bldP spid="139331" grpId="0" animBg="1"/>
      <p:bldP spid="13933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A05241-EF73-4BC8-B5E7-F57D86A0FEE6}" type="slidenum">
              <a:rPr lang="en-US" altLang="en-US" sz="1200" smtClean="0">
                <a:latin typeface="Helvetica" pitchFamily="34" charset="0"/>
              </a:rPr>
              <a:pPr eaLnBrk="1" hangingPunct="1"/>
              <a:t>35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</a:t>
            </a:r>
          </a:p>
        </p:txBody>
      </p:sp>
      <p:grpSp>
        <p:nvGrpSpPr>
          <p:cNvPr id="48132" name="Group 20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48179" name="Rectangle 21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0" name="Text Box 22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513513" y="2771775"/>
            <a:ext cx="1903412" cy="1165225"/>
            <a:chOff x="4103" y="1746"/>
            <a:chExt cx="1199" cy="734"/>
          </a:xfrm>
        </p:grpSpPr>
        <p:grpSp>
          <p:nvGrpSpPr>
            <p:cNvPr id="48142" name="Group 24"/>
            <p:cNvGrpSpPr>
              <a:grpSpLocks/>
            </p:cNvGrpSpPr>
            <p:nvPr/>
          </p:nvGrpSpPr>
          <p:grpSpPr bwMode="auto">
            <a:xfrm>
              <a:off x="4103" y="1754"/>
              <a:ext cx="1152" cy="720"/>
              <a:chOff x="4125" y="1739"/>
              <a:chExt cx="1152" cy="720"/>
            </a:xfrm>
          </p:grpSpPr>
          <p:sp>
            <p:nvSpPr>
              <p:cNvPr id="48168" name="Rectangle 25" descr="Outlined diamond"/>
              <p:cNvSpPr>
                <a:spLocks noChangeArrowheads="1"/>
              </p:cNvSpPr>
              <p:nvPr/>
            </p:nvSpPr>
            <p:spPr bwMode="auto">
              <a:xfrm>
                <a:off x="4125" y="1883"/>
                <a:ext cx="960" cy="144"/>
              </a:xfrm>
              <a:prstGeom prst="rect">
                <a:avLst/>
              </a:prstGeom>
              <a:pattFill prst="openDmnd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48169" name="Rectangle 26" descr="Horizontal brick"/>
              <p:cNvSpPr>
                <a:spLocks noChangeArrowheads="1"/>
              </p:cNvSpPr>
              <p:nvPr/>
            </p:nvSpPr>
            <p:spPr bwMode="auto">
              <a:xfrm>
                <a:off x="4125" y="2027"/>
                <a:ext cx="960" cy="144"/>
              </a:xfrm>
              <a:prstGeom prst="rect">
                <a:avLst/>
              </a:prstGeom>
              <a:pattFill prst="horzBri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48170" name="Rectangle 27" descr="Dark downward diagonal"/>
              <p:cNvSpPr>
                <a:spLocks noChangeArrowheads="1"/>
              </p:cNvSpPr>
              <p:nvPr/>
            </p:nvSpPr>
            <p:spPr bwMode="auto">
              <a:xfrm>
                <a:off x="4125" y="2171"/>
                <a:ext cx="960" cy="144"/>
              </a:xfrm>
              <a:prstGeom prst="rect">
                <a:avLst/>
              </a:prstGeom>
              <a:pattFill prst="dkDnDiag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48171" name="Rectangle 28"/>
              <p:cNvSpPr>
                <a:spLocks noChangeArrowheads="1"/>
              </p:cNvSpPr>
              <p:nvPr/>
            </p:nvSpPr>
            <p:spPr bwMode="auto">
              <a:xfrm>
                <a:off x="4125" y="2315"/>
                <a:ext cx="960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48172" name="Rectangle 29"/>
              <p:cNvSpPr>
                <a:spLocks noChangeArrowheads="1"/>
              </p:cNvSpPr>
              <p:nvPr/>
            </p:nvSpPr>
            <p:spPr bwMode="auto">
              <a:xfrm>
                <a:off x="5085" y="1883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grpSp>
            <p:nvGrpSpPr>
              <p:cNvPr id="48173" name="Group 30"/>
              <p:cNvGrpSpPr>
                <a:grpSpLocks/>
              </p:cNvGrpSpPr>
              <p:nvPr/>
            </p:nvGrpSpPr>
            <p:grpSpPr bwMode="auto">
              <a:xfrm>
                <a:off x="4125" y="1739"/>
                <a:ext cx="1152" cy="144"/>
                <a:chOff x="4224" y="816"/>
                <a:chExt cx="1152" cy="144"/>
              </a:xfrm>
            </p:grpSpPr>
            <p:sp>
              <p:nvSpPr>
                <p:cNvPr id="48177" name="Rectangle 31" descr="Large checker board"/>
                <p:cNvSpPr>
                  <a:spLocks noChangeArrowheads="1"/>
                </p:cNvSpPr>
                <p:nvPr/>
              </p:nvSpPr>
              <p:spPr bwMode="auto">
                <a:xfrm>
                  <a:off x="4224" y="816"/>
                  <a:ext cx="960" cy="144"/>
                </a:xfrm>
                <a:prstGeom prst="rect">
                  <a:avLst/>
                </a:prstGeom>
                <a:pattFill prst="lgCheck">
                  <a:fgClr>
                    <a:srgbClr val="CCECFF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r" eaLnBrk="1" hangingPunct="1"/>
                  <a:endParaRPr lang="en-US" altLang="en-US" sz="1600" i="1"/>
                </a:p>
              </p:txBody>
            </p:sp>
            <p:sp>
              <p:nvSpPr>
                <p:cNvPr id="48178" name="Rectangle 32"/>
                <p:cNvSpPr>
                  <a:spLocks noChangeArrowheads="1"/>
                </p:cNvSpPr>
                <p:nvPr/>
              </p:nvSpPr>
              <p:spPr bwMode="auto">
                <a:xfrm>
                  <a:off x="5184" y="816"/>
                  <a:ext cx="192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1600" i="1"/>
                </a:p>
              </p:txBody>
            </p:sp>
          </p:grpSp>
          <p:sp>
            <p:nvSpPr>
              <p:cNvPr id="48174" name="Rectangle 33"/>
              <p:cNvSpPr>
                <a:spLocks noChangeArrowheads="1"/>
              </p:cNvSpPr>
              <p:nvPr/>
            </p:nvSpPr>
            <p:spPr bwMode="auto">
              <a:xfrm>
                <a:off x="5085" y="2027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48175" name="Rectangle 34"/>
              <p:cNvSpPr>
                <a:spLocks noChangeArrowheads="1"/>
              </p:cNvSpPr>
              <p:nvPr/>
            </p:nvSpPr>
            <p:spPr bwMode="auto">
              <a:xfrm>
                <a:off x="5085" y="2171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48176" name="Rectangle 35"/>
              <p:cNvSpPr>
                <a:spLocks noChangeArrowheads="1"/>
              </p:cNvSpPr>
              <p:nvPr/>
            </p:nvSpPr>
            <p:spPr bwMode="auto">
              <a:xfrm>
                <a:off x="5085" y="2315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grpSp>
          <p:nvGrpSpPr>
            <p:cNvPr id="48143" name="Group 36"/>
            <p:cNvGrpSpPr>
              <a:grpSpLocks/>
            </p:cNvGrpSpPr>
            <p:nvPr/>
          </p:nvGrpSpPr>
          <p:grpSpPr bwMode="auto">
            <a:xfrm>
              <a:off x="5031" y="1887"/>
              <a:ext cx="250" cy="158"/>
              <a:chOff x="4161" y="2868"/>
              <a:chExt cx="250" cy="158"/>
            </a:xfrm>
          </p:grpSpPr>
          <p:sp>
            <p:nvSpPr>
              <p:cNvPr id="48164" name="Rectangle 37"/>
              <p:cNvSpPr>
                <a:spLocks noChangeArrowheads="1"/>
              </p:cNvSpPr>
              <p:nvPr/>
            </p:nvSpPr>
            <p:spPr bwMode="auto">
              <a:xfrm>
                <a:off x="4185" y="2873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65" name="Rectangle 38"/>
              <p:cNvSpPr>
                <a:spLocks noChangeArrowheads="1"/>
              </p:cNvSpPr>
              <p:nvPr/>
            </p:nvSpPr>
            <p:spPr bwMode="auto">
              <a:xfrm>
                <a:off x="4260" y="2872"/>
                <a:ext cx="123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66" name="Text Box 39"/>
              <p:cNvSpPr txBox="1">
                <a:spLocks noChangeArrowheads="1"/>
              </p:cNvSpPr>
              <p:nvPr/>
            </p:nvSpPr>
            <p:spPr bwMode="auto">
              <a:xfrm>
                <a:off x="4161" y="2875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8167" name="Text Box 40"/>
              <p:cNvSpPr txBox="1">
                <a:spLocks noChangeArrowheads="1"/>
              </p:cNvSpPr>
              <p:nvPr/>
            </p:nvSpPr>
            <p:spPr bwMode="auto">
              <a:xfrm>
                <a:off x="4257" y="2868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8144" name="Group 41"/>
            <p:cNvGrpSpPr>
              <a:grpSpLocks/>
            </p:cNvGrpSpPr>
            <p:nvPr/>
          </p:nvGrpSpPr>
          <p:grpSpPr bwMode="auto">
            <a:xfrm>
              <a:off x="5031" y="1746"/>
              <a:ext cx="250" cy="158"/>
              <a:chOff x="4104" y="3480"/>
              <a:chExt cx="265" cy="158"/>
            </a:xfrm>
          </p:grpSpPr>
          <p:sp>
            <p:nvSpPr>
              <p:cNvPr id="48160" name="Rectangle 4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61" name="Rectangle 4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62" name="Text Box 4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8163" name="Text Box 4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8145" name="Group 46"/>
            <p:cNvGrpSpPr>
              <a:grpSpLocks/>
            </p:cNvGrpSpPr>
            <p:nvPr/>
          </p:nvGrpSpPr>
          <p:grpSpPr bwMode="auto">
            <a:xfrm>
              <a:off x="5007" y="2175"/>
              <a:ext cx="262" cy="155"/>
              <a:chOff x="4116" y="3114"/>
              <a:chExt cx="262" cy="155"/>
            </a:xfrm>
          </p:grpSpPr>
          <p:sp>
            <p:nvSpPr>
              <p:cNvPr id="48156" name="Rectangle 47"/>
              <p:cNvSpPr>
                <a:spLocks noChangeArrowheads="1"/>
              </p:cNvSpPr>
              <p:nvPr/>
            </p:nvSpPr>
            <p:spPr bwMode="auto">
              <a:xfrm>
                <a:off x="4164" y="3116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57" name="Rectangle 48"/>
              <p:cNvSpPr>
                <a:spLocks noChangeArrowheads="1"/>
              </p:cNvSpPr>
              <p:nvPr/>
            </p:nvSpPr>
            <p:spPr bwMode="auto">
              <a:xfrm>
                <a:off x="4215" y="3115"/>
                <a:ext cx="14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58" name="Text Box 49"/>
              <p:cNvSpPr txBox="1">
                <a:spLocks noChangeArrowheads="1"/>
              </p:cNvSpPr>
              <p:nvPr/>
            </p:nvSpPr>
            <p:spPr bwMode="auto">
              <a:xfrm>
                <a:off x="4116" y="3118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8159" name="Text Box 50"/>
              <p:cNvSpPr txBox="1">
                <a:spLocks noChangeArrowheads="1"/>
              </p:cNvSpPr>
              <p:nvPr/>
            </p:nvSpPr>
            <p:spPr bwMode="auto">
              <a:xfrm>
                <a:off x="4224" y="3114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8146" name="Group 51"/>
            <p:cNvGrpSpPr>
              <a:grpSpLocks/>
            </p:cNvGrpSpPr>
            <p:nvPr/>
          </p:nvGrpSpPr>
          <p:grpSpPr bwMode="auto">
            <a:xfrm>
              <a:off x="5028" y="2322"/>
              <a:ext cx="250" cy="158"/>
              <a:chOff x="4104" y="3480"/>
              <a:chExt cx="265" cy="158"/>
            </a:xfrm>
          </p:grpSpPr>
          <p:sp>
            <p:nvSpPr>
              <p:cNvPr id="48152" name="Rectangle 5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53" name="Rectangle 5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54" name="Text Box 5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48155" name="Text Box 5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48147" name="Group 56"/>
            <p:cNvGrpSpPr>
              <a:grpSpLocks/>
            </p:cNvGrpSpPr>
            <p:nvPr/>
          </p:nvGrpSpPr>
          <p:grpSpPr bwMode="auto">
            <a:xfrm>
              <a:off x="5049" y="2031"/>
              <a:ext cx="253" cy="158"/>
              <a:chOff x="4593" y="2871"/>
              <a:chExt cx="253" cy="158"/>
            </a:xfrm>
          </p:grpSpPr>
          <p:sp>
            <p:nvSpPr>
              <p:cNvPr id="48148" name="Rectangle 57"/>
              <p:cNvSpPr>
                <a:spLocks noChangeArrowheads="1"/>
              </p:cNvSpPr>
              <p:nvPr/>
            </p:nvSpPr>
            <p:spPr bwMode="auto">
              <a:xfrm>
                <a:off x="4707" y="2875"/>
                <a:ext cx="8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49" name="Text Box 58"/>
              <p:cNvSpPr txBox="1">
                <a:spLocks noChangeArrowheads="1"/>
              </p:cNvSpPr>
              <p:nvPr/>
            </p:nvSpPr>
            <p:spPr bwMode="auto">
              <a:xfrm>
                <a:off x="4692" y="2871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  <p:sp>
            <p:nvSpPr>
              <p:cNvPr id="48150" name="Rectangle 59"/>
              <p:cNvSpPr>
                <a:spLocks noChangeArrowheads="1"/>
              </p:cNvSpPr>
              <p:nvPr/>
            </p:nvSpPr>
            <p:spPr bwMode="auto">
              <a:xfrm>
                <a:off x="4596" y="2876"/>
                <a:ext cx="14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151" name="Text Box 60"/>
              <p:cNvSpPr txBox="1">
                <a:spLocks noChangeArrowheads="1"/>
              </p:cNvSpPr>
              <p:nvPr/>
            </p:nvSpPr>
            <p:spPr bwMode="auto">
              <a:xfrm>
                <a:off x="4593" y="2881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</p:grpSp>
      </p:grpSp>
      <p:sp>
        <p:nvSpPr>
          <p:cNvPr id="127037" name="AutoShape 61"/>
          <p:cNvSpPr>
            <a:spLocks noChangeArrowheads="1"/>
          </p:cNvSpPr>
          <p:nvPr/>
        </p:nvSpPr>
        <p:spPr bwMode="auto">
          <a:xfrm>
            <a:off x="2182813" y="3279775"/>
            <a:ext cx="646112" cy="96838"/>
          </a:xfrm>
          <a:prstGeom prst="rightArrow">
            <a:avLst>
              <a:gd name="adj1" fmla="val 50000"/>
              <a:gd name="adj2" fmla="val 166802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4540250" y="2982913"/>
            <a:ext cx="1450975" cy="641350"/>
            <a:chOff x="2826" y="2820"/>
            <a:chExt cx="914" cy="404"/>
          </a:xfrm>
        </p:grpSpPr>
        <p:sp>
          <p:nvSpPr>
            <p:cNvPr id="48140" name="Oval 63"/>
            <p:cNvSpPr>
              <a:spLocks noChangeArrowheads="1"/>
            </p:cNvSpPr>
            <p:nvPr/>
          </p:nvSpPr>
          <p:spPr bwMode="auto">
            <a:xfrm>
              <a:off x="2826" y="2850"/>
              <a:ext cx="914" cy="361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1" name="Text Box 64"/>
            <p:cNvSpPr txBox="1">
              <a:spLocks noChangeArrowheads="1"/>
            </p:cNvSpPr>
            <p:nvPr/>
          </p:nvSpPr>
          <p:spPr bwMode="auto">
            <a:xfrm>
              <a:off x="2949" y="2820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Prob.</a:t>
              </a:r>
            </a:p>
            <a:p>
              <a:pPr eaLnBrk="1" hangingPunct="1"/>
              <a:r>
                <a:rPr lang="en-US" altLang="en-US" sz="1800"/>
                <a:t>Classifier</a:t>
              </a:r>
            </a:p>
          </p:txBody>
        </p:sp>
      </p:grpSp>
      <p:sp>
        <p:nvSpPr>
          <p:cNvPr id="127041" name="AutoShape 65"/>
          <p:cNvSpPr>
            <a:spLocks noChangeArrowheads="1"/>
          </p:cNvSpPr>
          <p:nvPr/>
        </p:nvSpPr>
        <p:spPr bwMode="auto">
          <a:xfrm>
            <a:off x="4048125" y="3281363"/>
            <a:ext cx="498475" cy="96837"/>
          </a:xfrm>
          <a:prstGeom prst="rightArrow">
            <a:avLst>
              <a:gd name="adj1" fmla="val 50000"/>
              <a:gd name="adj2" fmla="val 12868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7042" name="Text Box 66"/>
          <p:cNvSpPr txBox="1">
            <a:spLocks noChangeArrowheads="1"/>
          </p:cNvSpPr>
          <p:nvPr/>
        </p:nvSpPr>
        <p:spPr bwMode="auto">
          <a:xfrm>
            <a:off x="1228725" y="5535613"/>
            <a:ext cx="6608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8000"/>
                </a:solidFill>
              </a:rPr>
              <a:t>Continue EM iterations until probabilistic labels on unlabeled data converge.</a:t>
            </a:r>
          </a:p>
        </p:txBody>
      </p:sp>
      <p:sp>
        <p:nvSpPr>
          <p:cNvPr id="48138" name="Text Box 106"/>
          <p:cNvSpPr txBox="1">
            <a:spLocks noChangeArrowheads="1"/>
          </p:cNvSpPr>
          <p:nvPr/>
        </p:nvSpPr>
        <p:spPr bwMode="auto">
          <a:xfrm>
            <a:off x="2133600" y="1828800"/>
            <a:ext cx="440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Retrain classifier on relabeled data</a:t>
            </a:r>
          </a:p>
        </p:txBody>
      </p:sp>
      <p:sp>
        <p:nvSpPr>
          <p:cNvPr id="48139" name="Text Box 107"/>
          <p:cNvSpPr txBox="1">
            <a:spLocks noChangeArrowheads="1"/>
          </p:cNvSpPr>
          <p:nvPr/>
        </p:nvSpPr>
        <p:spPr bwMode="auto">
          <a:xfrm>
            <a:off x="3722688" y="137160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/>
              <a:t>M step: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3873E-6 C -0.00382 0.06497 -0.00764 0.13018 -0.03646 0.16694 C -0.06528 0.2037 -0.09167 0.20994 -0.17309 0.21989 C -0.25417 0.22983 -0.44046 0.26312 -0.52379 0.22613 C -0.60712 0.18914 -0.64011 0.09341 -0.67292 -0.0020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37" grpId="0" animBg="1"/>
      <p:bldP spid="127041" grpId="0" animBg="1"/>
      <p:bldP spid="1270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8669EF-2CDE-4D95-BFD2-26ED33EB4371}" type="slidenum">
              <a:rPr lang="en-US" altLang="en-US" sz="1200" smtClean="0">
                <a:latin typeface="Helvetica" pitchFamily="34" charset="0"/>
              </a:rPr>
              <a:pPr eaLnBrk="1" hangingPunct="1"/>
              <a:t>36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pPr eaLnBrk="1" hangingPunct="1"/>
            <a:r>
              <a:rPr lang="en-US" altLang="en-US"/>
              <a:t>Learning from Probabilistically Labeled Data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Instead of training data labeled with “hard” category labels, training data is labeled with “soft” probabilistic category labels.</a:t>
            </a:r>
          </a:p>
          <a:p>
            <a:pPr eaLnBrk="1" hangingPunct="1"/>
            <a:r>
              <a:rPr lang="en-US" altLang="en-US" sz="2800"/>
              <a:t>When estimating model parameters </a:t>
            </a:r>
            <a:r>
              <a:rPr lang="en-US" altLang="en-US" sz="2800">
                <a:sym typeface="Symbol" pitchFamily="18" charset="2"/>
              </a:rPr>
              <a:t></a:t>
            </a:r>
            <a:r>
              <a:rPr lang="en-US" altLang="en-US" sz="2800"/>
              <a:t> from training data, weight counts by the corresponding probability of the given category label.</a:t>
            </a:r>
          </a:p>
          <a:p>
            <a:pPr eaLnBrk="1" hangingPunct="1"/>
            <a:r>
              <a:rPr lang="en-US" altLang="en-US" sz="2800"/>
              <a:t>For example, if P(</a:t>
            </a:r>
            <a:r>
              <a:rPr lang="en-US" altLang="en-US" sz="2800" i="1"/>
              <a:t>c</a:t>
            </a:r>
            <a:r>
              <a:rPr lang="en-US" altLang="en-US" sz="2800" baseline="-25000"/>
              <a:t>1</a:t>
            </a:r>
            <a:r>
              <a:rPr lang="en-US" altLang="en-US" sz="2800"/>
              <a:t> | </a:t>
            </a:r>
            <a:r>
              <a:rPr lang="en-US" altLang="en-US" sz="2800" i="1"/>
              <a:t>E</a:t>
            </a:r>
            <a:r>
              <a:rPr lang="en-US" altLang="en-US" sz="2800"/>
              <a:t>) = 0.8 and P(</a:t>
            </a:r>
            <a:r>
              <a:rPr lang="en-US" altLang="en-US" sz="2800" i="1"/>
              <a:t>c</a:t>
            </a:r>
            <a:r>
              <a:rPr lang="en-US" altLang="en-US" sz="2800" baseline="-25000"/>
              <a:t>2</a:t>
            </a:r>
            <a:r>
              <a:rPr lang="en-US" altLang="en-US" sz="2800"/>
              <a:t> | </a:t>
            </a:r>
            <a:r>
              <a:rPr lang="en-US" altLang="en-US" sz="2800" i="1"/>
              <a:t>E</a:t>
            </a:r>
            <a:r>
              <a:rPr lang="en-US" altLang="en-US" sz="2800"/>
              <a:t>) = 0.2,        each word </a:t>
            </a:r>
            <a:r>
              <a:rPr lang="en-US" altLang="en-US" sz="2800" i="1"/>
              <a:t>w</a:t>
            </a:r>
            <a:r>
              <a:rPr lang="en-US" altLang="en-US" sz="2800" i="1" baseline="-25000"/>
              <a:t>j</a:t>
            </a:r>
            <a:r>
              <a:rPr lang="en-US" altLang="en-US" sz="2800"/>
              <a:t> in </a:t>
            </a:r>
            <a:r>
              <a:rPr lang="en-US" altLang="en-US" sz="2800" i="1"/>
              <a:t>E</a:t>
            </a:r>
            <a:r>
              <a:rPr lang="en-US" altLang="en-US" sz="2800"/>
              <a:t> contributes only 0.8 towards the counts </a:t>
            </a:r>
            <a:r>
              <a:rPr lang="en-US" altLang="en-US" sz="2800" i="1"/>
              <a:t>n</a:t>
            </a:r>
            <a:r>
              <a:rPr lang="en-US" altLang="en-US" sz="2800" baseline="-25000"/>
              <a:t>1</a:t>
            </a:r>
            <a:r>
              <a:rPr lang="en-US" altLang="en-US" sz="2800"/>
              <a:t> and </a:t>
            </a:r>
            <a:r>
              <a:rPr lang="en-US" altLang="en-US" sz="2800" i="1"/>
              <a:t>n</a:t>
            </a:r>
            <a:r>
              <a:rPr lang="en-US" altLang="en-US" sz="2800" baseline="-25000"/>
              <a:t>1</a:t>
            </a:r>
            <a:r>
              <a:rPr lang="en-US" altLang="en-US" sz="2800" i="1" baseline="-25000"/>
              <a:t>j</a:t>
            </a:r>
            <a:r>
              <a:rPr lang="en-US" altLang="en-US" sz="2800">
                <a:sym typeface="Symbol" pitchFamily="18" charset="2"/>
              </a:rPr>
              <a:t>, and 0.2 towards the counts </a:t>
            </a:r>
            <a:r>
              <a:rPr lang="en-US" altLang="en-US" sz="2800" i="1">
                <a:sym typeface="Symbol" pitchFamily="18" charset="2"/>
              </a:rPr>
              <a:t>n</a:t>
            </a:r>
            <a:r>
              <a:rPr lang="en-US" altLang="en-US" sz="2800" baseline="-25000">
                <a:sym typeface="Symbol" pitchFamily="18" charset="2"/>
              </a:rPr>
              <a:t>2</a:t>
            </a:r>
            <a:r>
              <a:rPr lang="en-US" altLang="en-US" sz="2800">
                <a:sym typeface="Symbol" pitchFamily="18" charset="2"/>
              </a:rPr>
              <a:t> and </a:t>
            </a:r>
            <a:r>
              <a:rPr lang="en-US" altLang="en-US" sz="2800" i="1">
                <a:sym typeface="Symbol" pitchFamily="18" charset="2"/>
              </a:rPr>
              <a:t>n</a:t>
            </a:r>
            <a:r>
              <a:rPr lang="en-US" altLang="en-US" sz="2800" baseline="-25000">
                <a:sym typeface="Symbol" pitchFamily="18" charset="2"/>
              </a:rPr>
              <a:t>2</a:t>
            </a:r>
            <a:r>
              <a:rPr lang="en-US" altLang="en-US" sz="2800" i="1" baseline="-25000">
                <a:sym typeface="Symbol" pitchFamily="18" charset="2"/>
              </a:rPr>
              <a:t>j .</a:t>
            </a:r>
            <a:endParaRPr lang="en-US" altLang="en-US" sz="2800">
              <a:sym typeface="Symbol" pitchFamily="18" charset="2"/>
            </a:endParaRPr>
          </a:p>
          <a:p>
            <a:pPr lvl="1" eaLnBrk="1" hangingPunct="1"/>
            <a:endParaRPr lang="en-US" altLang="en-US" sz="24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97C1CAA-B17E-4840-A6A9-2AA3B43B19DE}" type="slidenum">
              <a:rPr lang="en-US" altLang="en-US" sz="1200" smtClean="0">
                <a:latin typeface="Helvetica" pitchFamily="34" charset="0"/>
              </a:rPr>
              <a:pPr eaLnBrk="1" hangingPunct="1"/>
              <a:t>37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EM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575675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/>
              <a:t>Randomly assign examples probabilistic category labels.</a:t>
            </a:r>
          </a:p>
          <a:p>
            <a:pPr algn="l" eaLnBrk="1" hangingPunct="1"/>
            <a:r>
              <a:rPr lang="en-US" altLang="en-US" sz="2400"/>
              <a:t>Use standard naïve-Bayes training to learn a probabilistic model </a:t>
            </a:r>
          </a:p>
          <a:p>
            <a:pPr algn="l" eaLnBrk="1" hangingPunct="1"/>
            <a:r>
              <a:rPr lang="en-US" altLang="en-US" sz="2400"/>
              <a:t>      with parameters </a:t>
            </a:r>
            <a:r>
              <a:rPr lang="en-US" altLang="en-US" sz="2400">
                <a:sym typeface="Symbol" pitchFamily="18" charset="2"/>
              </a:rPr>
              <a:t> from the labeled data.</a:t>
            </a:r>
          </a:p>
          <a:p>
            <a:pPr algn="l" eaLnBrk="1" hangingPunct="1"/>
            <a:r>
              <a:rPr lang="en-US" altLang="en-US" sz="2400">
                <a:sym typeface="Symbol" pitchFamily="18" charset="2"/>
              </a:rPr>
              <a:t>Until convergence or until maximum number of iterations reached:</a:t>
            </a:r>
          </a:p>
          <a:p>
            <a:pPr algn="l" eaLnBrk="1" hangingPunct="1"/>
            <a:r>
              <a:rPr lang="en-US" altLang="en-US" sz="2400">
                <a:sym typeface="Symbol" pitchFamily="18" charset="2"/>
              </a:rPr>
              <a:t>          </a:t>
            </a:r>
            <a:r>
              <a:rPr lang="en-US" altLang="en-US" sz="2400">
                <a:solidFill>
                  <a:srgbClr val="FF0000"/>
                </a:solidFill>
                <a:sym typeface="Symbol" pitchFamily="18" charset="2"/>
              </a:rPr>
              <a:t>E-Step</a:t>
            </a:r>
            <a:r>
              <a:rPr lang="en-US" altLang="en-US" sz="2400">
                <a:sym typeface="Symbol" pitchFamily="18" charset="2"/>
              </a:rPr>
              <a:t>: Use the naïve Bayes model 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 sz="2400">
                <a:sym typeface="Symbol" pitchFamily="18" charset="2"/>
              </a:rPr>
              <a:t>to compute </a:t>
            </a:r>
            <a:r>
              <a:rPr lang="en-US" altLang="en-US" sz="2400"/>
              <a:t>P(</a:t>
            </a:r>
            <a:r>
              <a:rPr lang="en-US" altLang="en-US" sz="2400" i="1"/>
              <a:t>c</a:t>
            </a:r>
            <a:r>
              <a:rPr lang="en-US" altLang="en-US" sz="2400" baseline="-25000"/>
              <a:t>i</a:t>
            </a:r>
            <a:r>
              <a:rPr lang="en-US" altLang="en-US" sz="2400"/>
              <a:t> | </a:t>
            </a:r>
            <a:r>
              <a:rPr lang="en-US" altLang="en-US" sz="2400" i="1"/>
              <a:t>E</a:t>
            </a:r>
            <a:r>
              <a:rPr lang="en-US" altLang="en-US" sz="2400"/>
              <a:t>) for</a:t>
            </a:r>
          </a:p>
          <a:p>
            <a:pPr algn="l" eaLnBrk="1" hangingPunct="1"/>
            <a:r>
              <a:rPr lang="en-US" altLang="en-US" sz="2400"/>
              <a:t>                each category and example, and re-label each example </a:t>
            </a:r>
          </a:p>
          <a:p>
            <a:pPr algn="l" eaLnBrk="1" hangingPunct="1"/>
            <a:r>
              <a:rPr lang="en-US" altLang="en-US" sz="2400"/>
              <a:t>                using these probability values as soft category labels.</a:t>
            </a:r>
          </a:p>
          <a:p>
            <a:pPr algn="l" eaLnBrk="1" hangingPunct="1"/>
            <a:r>
              <a:rPr lang="en-US" altLang="en-US" sz="2400"/>
              <a:t>          </a:t>
            </a:r>
            <a:r>
              <a:rPr lang="en-US" altLang="en-US" sz="2400">
                <a:solidFill>
                  <a:srgbClr val="FF0000"/>
                </a:solidFill>
              </a:rPr>
              <a:t>M-Step</a:t>
            </a:r>
            <a:r>
              <a:rPr lang="en-US" altLang="en-US" sz="2400"/>
              <a:t>: Use standard naïve-Bayes training to re-estimate the </a:t>
            </a:r>
          </a:p>
          <a:p>
            <a:pPr algn="l" eaLnBrk="1" hangingPunct="1"/>
            <a:r>
              <a:rPr lang="en-US" altLang="en-US" sz="2400"/>
              <a:t>                parameters </a:t>
            </a:r>
            <a:r>
              <a:rPr lang="en-US" altLang="en-US" sz="2400">
                <a:sym typeface="Symbol" pitchFamily="18" charset="2"/>
              </a:rPr>
              <a:t> using these new probabilistic category labels.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35F025-27B6-42EA-80FA-F86B7B085B17}" type="slidenum">
              <a:rPr lang="en-US" altLang="en-US" sz="1200" smtClean="0">
                <a:latin typeface="Helvetica" pitchFamily="34" charset="0"/>
              </a:rPr>
              <a:pPr eaLnBrk="1" hangingPunct="1"/>
              <a:t>38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Learning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supervised categorization, generating labeled training data is expensive.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Idea</a:t>
            </a:r>
            <a:r>
              <a:rPr lang="en-US" altLang="en-US" sz="2800"/>
              <a:t>: Use unlabeled data to aid supervised categorization.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EM in a </a:t>
            </a:r>
            <a:r>
              <a:rPr lang="en-US" altLang="en-US" sz="2800" i="1">
                <a:solidFill>
                  <a:srgbClr val="FF0000"/>
                </a:solidFill>
              </a:rPr>
              <a:t>semi-supervised</a:t>
            </a:r>
            <a:r>
              <a:rPr lang="en-US" altLang="en-US" sz="2800"/>
              <a:t> mode by training EM on both labeled and unlabeled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Train initial probabilistic model on user-labeled subset of data instead of randomly labeled unsupervised data.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Labels of user-labeled examples are “frozen” and never relabeled during EM iterations.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Labels of unsupervised data are constantly probabilistically relabeled by EM.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74A277-A555-4E0E-9E1D-5DC1D26EC405}" type="slidenum">
              <a:rPr lang="en-US" altLang="en-US" sz="1200" smtClean="0">
                <a:latin typeface="Helvetica" pitchFamily="34" charset="0"/>
              </a:rPr>
              <a:pPr eaLnBrk="1" hangingPunct="1"/>
              <a:t>39</a:t>
            </a:fld>
            <a:endParaRPr lang="en-US" altLang="en-US" sz="12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13513" y="2784475"/>
            <a:ext cx="1828800" cy="1143000"/>
            <a:chOff x="4125" y="1739"/>
            <a:chExt cx="1152" cy="720"/>
          </a:xfrm>
        </p:grpSpPr>
        <p:sp>
          <p:nvSpPr>
            <p:cNvPr id="52285" name="Rectangle 3" descr="Outlined diamond"/>
            <p:cNvSpPr>
              <a:spLocks noChangeArrowheads="1"/>
            </p:cNvSpPr>
            <p:nvPr/>
          </p:nvSpPr>
          <p:spPr bwMode="auto">
            <a:xfrm>
              <a:off x="4125" y="1883"/>
              <a:ext cx="960" cy="144"/>
            </a:xfrm>
            <a:prstGeom prst="rect">
              <a:avLst/>
            </a:prstGeom>
            <a:pattFill prst="openDmnd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86" name="Rectangle 4" descr="Horizontal brick"/>
            <p:cNvSpPr>
              <a:spLocks noChangeArrowheads="1"/>
            </p:cNvSpPr>
            <p:nvPr/>
          </p:nvSpPr>
          <p:spPr bwMode="auto">
            <a:xfrm>
              <a:off x="4125" y="2027"/>
              <a:ext cx="960" cy="144"/>
            </a:xfrm>
            <a:prstGeom prst="rect">
              <a:avLst/>
            </a:prstGeom>
            <a:pattFill prst="horzBrick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87" name="Rectangle 5" descr="Dark downward diagonal"/>
            <p:cNvSpPr>
              <a:spLocks noChangeArrowheads="1"/>
            </p:cNvSpPr>
            <p:nvPr/>
          </p:nvSpPr>
          <p:spPr bwMode="auto">
            <a:xfrm>
              <a:off x="4125" y="2171"/>
              <a:ext cx="960" cy="144"/>
            </a:xfrm>
            <a:prstGeom prst="rect">
              <a:avLst/>
            </a:prstGeom>
            <a:pattFill prst="dkDnDiag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88" name="Rectangle 6"/>
            <p:cNvSpPr>
              <a:spLocks noChangeArrowheads="1"/>
            </p:cNvSpPr>
            <p:nvPr/>
          </p:nvSpPr>
          <p:spPr bwMode="auto">
            <a:xfrm>
              <a:off x="4125" y="2315"/>
              <a:ext cx="960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89" name="Rectangle 7"/>
            <p:cNvSpPr>
              <a:spLocks noChangeArrowheads="1"/>
            </p:cNvSpPr>
            <p:nvPr/>
          </p:nvSpPr>
          <p:spPr bwMode="auto">
            <a:xfrm>
              <a:off x="5085" y="1883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grpSp>
          <p:nvGrpSpPr>
            <p:cNvPr id="52290" name="Group 8"/>
            <p:cNvGrpSpPr>
              <a:grpSpLocks/>
            </p:cNvGrpSpPr>
            <p:nvPr/>
          </p:nvGrpSpPr>
          <p:grpSpPr bwMode="auto">
            <a:xfrm>
              <a:off x="4125" y="1739"/>
              <a:ext cx="1152" cy="144"/>
              <a:chOff x="4224" y="816"/>
              <a:chExt cx="1152" cy="144"/>
            </a:xfrm>
          </p:grpSpPr>
          <p:sp>
            <p:nvSpPr>
              <p:cNvPr id="52294" name="Rectangle 9" descr="Large checker board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960" cy="144"/>
              </a:xfrm>
              <a:prstGeom prst="rect">
                <a:avLst/>
              </a:prstGeom>
              <a:pattFill prst="lgChe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2295" name="Rectangle 10"/>
              <p:cNvSpPr>
                <a:spLocks noChangeArrowheads="1"/>
              </p:cNvSpPr>
              <p:nvPr/>
            </p:nvSpPr>
            <p:spPr bwMode="auto">
              <a:xfrm>
                <a:off x="5184" y="816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sp>
          <p:nvSpPr>
            <p:cNvPr id="52291" name="Rectangle 11"/>
            <p:cNvSpPr>
              <a:spLocks noChangeArrowheads="1"/>
            </p:cNvSpPr>
            <p:nvPr/>
          </p:nvSpPr>
          <p:spPr bwMode="auto">
            <a:xfrm>
              <a:off x="5085" y="2027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52292" name="Rectangle 12"/>
            <p:cNvSpPr>
              <a:spLocks noChangeArrowheads="1"/>
            </p:cNvSpPr>
            <p:nvPr/>
          </p:nvSpPr>
          <p:spPr bwMode="auto">
            <a:xfrm>
              <a:off x="5085" y="2171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52293" name="Rectangle 13"/>
            <p:cNvSpPr>
              <a:spLocks noChangeArrowheads="1"/>
            </p:cNvSpPr>
            <p:nvPr/>
          </p:nvSpPr>
          <p:spPr bwMode="auto">
            <a:xfrm>
              <a:off x="5085" y="2315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</p:grpSp>
      <p:sp>
        <p:nvSpPr>
          <p:cNvPr id="5222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EM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1313" y="2497138"/>
            <a:ext cx="1835150" cy="1462087"/>
            <a:chOff x="528" y="1143"/>
            <a:chExt cx="960" cy="921"/>
          </a:xfrm>
        </p:grpSpPr>
        <p:sp>
          <p:nvSpPr>
            <p:cNvPr id="52269" name="Rectangle 16" descr="90%"/>
            <p:cNvSpPr>
              <a:spLocks noChangeArrowheads="1"/>
            </p:cNvSpPr>
            <p:nvPr/>
          </p:nvSpPr>
          <p:spPr bwMode="auto">
            <a:xfrm>
              <a:off x="528" y="1488"/>
              <a:ext cx="960" cy="144"/>
            </a:xfrm>
            <a:prstGeom prst="rect">
              <a:avLst/>
            </a:prstGeom>
            <a:pattFill prst="pct9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70" name="Line 17"/>
            <p:cNvSpPr>
              <a:spLocks noChangeShapeType="1"/>
            </p:cNvSpPr>
            <p:nvPr/>
          </p:nvSpPr>
          <p:spPr bwMode="auto">
            <a:xfrm>
              <a:off x="1296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71" name="Rectangle 18" descr="Wide upward diagonal"/>
            <p:cNvSpPr>
              <a:spLocks noChangeArrowheads="1"/>
            </p:cNvSpPr>
            <p:nvPr/>
          </p:nvSpPr>
          <p:spPr bwMode="auto">
            <a:xfrm>
              <a:off x="528" y="1632"/>
              <a:ext cx="960" cy="144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72" name="Line 19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73" name="Rectangle 20" descr="Dark horizontal"/>
            <p:cNvSpPr>
              <a:spLocks noChangeArrowheads="1"/>
            </p:cNvSpPr>
            <p:nvPr/>
          </p:nvSpPr>
          <p:spPr bwMode="auto">
            <a:xfrm>
              <a:off x="528" y="1776"/>
              <a:ext cx="960" cy="144"/>
            </a:xfrm>
            <a:prstGeom prst="rect">
              <a:avLst/>
            </a:prstGeom>
            <a:pattFill prst="dkHorz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74" name="Line 21"/>
            <p:cNvSpPr>
              <a:spLocks noChangeShapeType="1"/>
            </p:cNvSpPr>
            <p:nvPr/>
          </p:nvSpPr>
          <p:spPr bwMode="auto">
            <a:xfrm>
              <a:off x="129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75" name="Rectangle 22" descr="Large confetti"/>
            <p:cNvSpPr>
              <a:spLocks noChangeArrowheads="1"/>
            </p:cNvSpPr>
            <p:nvPr/>
          </p:nvSpPr>
          <p:spPr bwMode="auto">
            <a:xfrm>
              <a:off x="528" y="1920"/>
              <a:ext cx="960" cy="144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76" name="Line 23"/>
            <p:cNvSpPr>
              <a:spLocks noChangeShapeType="1"/>
            </p:cNvSpPr>
            <p:nvPr/>
          </p:nvSpPr>
          <p:spPr bwMode="auto">
            <a:xfrm>
              <a:off x="1296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77" name="Rectangle 24" descr="40%"/>
            <p:cNvSpPr>
              <a:spLocks noChangeArrowheads="1"/>
            </p:cNvSpPr>
            <p:nvPr/>
          </p:nvSpPr>
          <p:spPr bwMode="auto">
            <a:xfrm>
              <a:off x="528" y="1344"/>
              <a:ext cx="960" cy="144"/>
            </a:xfrm>
            <a:prstGeom prst="rect">
              <a:avLst/>
            </a:prstGeom>
            <a:pattFill prst="pct4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2278" name="Line 25"/>
            <p:cNvSpPr>
              <a:spLocks noChangeShapeType="1"/>
            </p:cNvSpPr>
            <p:nvPr/>
          </p:nvSpPr>
          <p:spPr bwMode="auto">
            <a:xfrm>
              <a:off x="1296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79" name="Text Box 26"/>
            <p:cNvSpPr txBox="1">
              <a:spLocks noChangeArrowheads="1"/>
            </p:cNvSpPr>
            <p:nvPr/>
          </p:nvSpPr>
          <p:spPr bwMode="auto">
            <a:xfrm>
              <a:off x="554" y="1143"/>
              <a:ext cx="9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Training Examples</a:t>
              </a:r>
            </a:p>
          </p:txBody>
        </p:sp>
        <p:sp>
          <p:nvSpPr>
            <p:cNvPr id="52280" name="Rectangle 27"/>
            <p:cNvSpPr>
              <a:spLocks noChangeArrowheads="1"/>
            </p:cNvSpPr>
            <p:nvPr/>
          </p:nvSpPr>
          <p:spPr bwMode="auto">
            <a:xfrm>
              <a:off x="1296" y="163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2281" name="Rectangle 28"/>
            <p:cNvSpPr>
              <a:spLocks noChangeArrowheads="1"/>
            </p:cNvSpPr>
            <p:nvPr/>
          </p:nvSpPr>
          <p:spPr bwMode="auto">
            <a:xfrm>
              <a:off x="1296" y="1488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2282" name="Rectangle 29"/>
            <p:cNvSpPr>
              <a:spLocks noChangeArrowheads="1"/>
            </p:cNvSpPr>
            <p:nvPr/>
          </p:nvSpPr>
          <p:spPr bwMode="auto">
            <a:xfrm>
              <a:off x="1296" y="1344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2283" name="Rectangle 30"/>
            <p:cNvSpPr>
              <a:spLocks noChangeArrowheads="1"/>
            </p:cNvSpPr>
            <p:nvPr/>
          </p:nvSpPr>
          <p:spPr bwMode="auto">
            <a:xfrm>
              <a:off x="1296" y="1776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2284" name="Rectangle 31"/>
            <p:cNvSpPr>
              <a:spLocks noChangeArrowheads="1"/>
            </p:cNvSpPr>
            <p:nvPr/>
          </p:nvSpPr>
          <p:spPr bwMode="auto">
            <a:xfrm>
              <a:off x="1296" y="1920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</p:grp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6472238" y="2379663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i="1"/>
              <a:t>Unlabeled Examples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52267" name="Rectangle 34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8" name="Text Box 35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559300" y="2976563"/>
            <a:ext cx="1450975" cy="641350"/>
            <a:chOff x="2826" y="2820"/>
            <a:chExt cx="914" cy="404"/>
          </a:xfrm>
        </p:grpSpPr>
        <p:sp>
          <p:nvSpPr>
            <p:cNvPr id="52265" name="Oval 37"/>
            <p:cNvSpPr>
              <a:spLocks noChangeArrowheads="1"/>
            </p:cNvSpPr>
            <p:nvPr/>
          </p:nvSpPr>
          <p:spPr bwMode="auto">
            <a:xfrm>
              <a:off x="2826" y="2850"/>
              <a:ext cx="914" cy="361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6" name="Text Box 38"/>
            <p:cNvSpPr txBox="1">
              <a:spLocks noChangeArrowheads="1"/>
            </p:cNvSpPr>
            <p:nvPr/>
          </p:nvSpPr>
          <p:spPr bwMode="auto">
            <a:xfrm>
              <a:off x="2949" y="2820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Prob.</a:t>
              </a:r>
            </a:p>
            <a:p>
              <a:pPr eaLnBrk="1" hangingPunct="1"/>
              <a:r>
                <a:rPr lang="en-US" altLang="en-US" sz="1800"/>
                <a:t>Classifier</a:t>
              </a:r>
            </a:p>
          </p:txBody>
        </p:sp>
      </p:grpSp>
      <p:sp>
        <p:nvSpPr>
          <p:cNvPr id="130087" name="AutoShape 39"/>
          <p:cNvSpPr>
            <a:spLocks noChangeArrowheads="1"/>
          </p:cNvSpPr>
          <p:nvPr/>
        </p:nvSpPr>
        <p:spPr bwMode="auto">
          <a:xfrm>
            <a:off x="2182813" y="3279775"/>
            <a:ext cx="646112" cy="96838"/>
          </a:xfrm>
          <a:prstGeom prst="rightArrow">
            <a:avLst>
              <a:gd name="adj1" fmla="val 50000"/>
              <a:gd name="adj2" fmla="val 166802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88" name="AutoShape 40"/>
          <p:cNvSpPr>
            <a:spLocks noChangeArrowheads="1"/>
          </p:cNvSpPr>
          <p:nvPr/>
        </p:nvSpPr>
        <p:spPr bwMode="auto">
          <a:xfrm>
            <a:off x="4067175" y="3275013"/>
            <a:ext cx="498475" cy="96837"/>
          </a:xfrm>
          <a:prstGeom prst="rightArrow">
            <a:avLst>
              <a:gd name="adj1" fmla="val 50000"/>
              <a:gd name="adj2" fmla="val 12868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 flipV="1">
            <a:off x="5999163" y="2876550"/>
            <a:ext cx="523875" cy="452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0090" name="Line 42"/>
          <p:cNvSpPr>
            <a:spLocks noChangeShapeType="1"/>
          </p:cNvSpPr>
          <p:nvPr/>
        </p:nvSpPr>
        <p:spPr bwMode="auto">
          <a:xfrm flipV="1">
            <a:off x="6005513" y="3114675"/>
            <a:ext cx="511175" cy="184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0091" name="Line 43"/>
          <p:cNvSpPr>
            <a:spLocks noChangeShapeType="1"/>
          </p:cNvSpPr>
          <p:nvPr/>
        </p:nvSpPr>
        <p:spPr bwMode="auto">
          <a:xfrm>
            <a:off x="6013450" y="3316288"/>
            <a:ext cx="546100" cy="11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0092" name="Line 44"/>
          <p:cNvSpPr>
            <a:spLocks noChangeShapeType="1"/>
          </p:cNvSpPr>
          <p:nvPr/>
        </p:nvSpPr>
        <p:spPr bwMode="auto">
          <a:xfrm>
            <a:off x="5981700" y="3275013"/>
            <a:ext cx="534988" cy="279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0093" name="Line 45"/>
          <p:cNvSpPr>
            <a:spLocks noChangeShapeType="1"/>
          </p:cNvSpPr>
          <p:nvPr/>
        </p:nvSpPr>
        <p:spPr bwMode="auto">
          <a:xfrm>
            <a:off x="5986463" y="3294063"/>
            <a:ext cx="558800" cy="534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7986713" y="2995613"/>
            <a:ext cx="396875" cy="250825"/>
            <a:chOff x="4161" y="2868"/>
            <a:chExt cx="250" cy="158"/>
          </a:xfrm>
        </p:grpSpPr>
        <p:sp>
          <p:nvSpPr>
            <p:cNvPr id="52261" name="Rectangle 47"/>
            <p:cNvSpPr>
              <a:spLocks noChangeArrowheads="1"/>
            </p:cNvSpPr>
            <p:nvPr/>
          </p:nvSpPr>
          <p:spPr bwMode="auto">
            <a:xfrm>
              <a:off x="4185" y="2873"/>
              <a:ext cx="11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2" name="Rectangle 48"/>
            <p:cNvSpPr>
              <a:spLocks noChangeArrowheads="1"/>
            </p:cNvSpPr>
            <p:nvPr/>
          </p:nvSpPr>
          <p:spPr bwMode="auto">
            <a:xfrm>
              <a:off x="4260" y="2872"/>
              <a:ext cx="123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63" name="Text Box 49"/>
            <p:cNvSpPr txBox="1">
              <a:spLocks noChangeArrowheads="1"/>
            </p:cNvSpPr>
            <p:nvPr/>
          </p:nvSpPr>
          <p:spPr bwMode="auto">
            <a:xfrm>
              <a:off x="4161" y="2875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52264" name="Text Box 50"/>
            <p:cNvSpPr txBox="1">
              <a:spLocks noChangeArrowheads="1"/>
            </p:cNvSpPr>
            <p:nvPr/>
          </p:nvSpPr>
          <p:spPr bwMode="auto">
            <a:xfrm>
              <a:off x="4257" y="2868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7986713" y="2771775"/>
            <a:ext cx="396875" cy="250825"/>
            <a:chOff x="4104" y="3480"/>
            <a:chExt cx="265" cy="158"/>
          </a:xfrm>
        </p:grpSpPr>
        <p:sp>
          <p:nvSpPr>
            <p:cNvPr id="52257" name="Rectangle 52"/>
            <p:cNvSpPr>
              <a:spLocks noChangeArrowheads="1"/>
            </p:cNvSpPr>
            <p:nvPr/>
          </p:nvSpPr>
          <p:spPr bwMode="auto">
            <a:xfrm>
              <a:off x="4129" y="3485"/>
              <a:ext cx="122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8" name="Rectangle 53"/>
            <p:cNvSpPr>
              <a:spLocks noChangeArrowheads="1"/>
            </p:cNvSpPr>
            <p:nvPr/>
          </p:nvSpPr>
          <p:spPr bwMode="auto">
            <a:xfrm>
              <a:off x="4247" y="3484"/>
              <a:ext cx="92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9" name="Text Box 54"/>
            <p:cNvSpPr txBox="1">
              <a:spLocks noChangeArrowheads="1"/>
            </p:cNvSpPr>
            <p:nvPr/>
          </p:nvSpPr>
          <p:spPr bwMode="auto">
            <a:xfrm>
              <a:off x="4104" y="3487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52260" name="Text Box 55"/>
            <p:cNvSpPr txBox="1">
              <a:spLocks noChangeArrowheads="1"/>
            </p:cNvSpPr>
            <p:nvPr/>
          </p:nvSpPr>
          <p:spPr bwMode="auto">
            <a:xfrm>
              <a:off x="4206" y="3480"/>
              <a:ext cx="16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948613" y="3452813"/>
            <a:ext cx="415925" cy="246062"/>
            <a:chOff x="4116" y="3114"/>
            <a:chExt cx="262" cy="155"/>
          </a:xfrm>
        </p:grpSpPr>
        <p:sp>
          <p:nvSpPr>
            <p:cNvPr id="52253" name="Rectangle 57"/>
            <p:cNvSpPr>
              <a:spLocks noChangeArrowheads="1"/>
            </p:cNvSpPr>
            <p:nvPr/>
          </p:nvSpPr>
          <p:spPr bwMode="auto">
            <a:xfrm>
              <a:off x="4164" y="3116"/>
              <a:ext cx="11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4" name="Rectangle 58"/>
            <p:cNvSpPr>
              <a:spLocks noChangeArrowheads="1"/>
            </p:cNvSpPr>
            <p:nvPr/>
          </p:nvSpPr>
          <p:spPr bwMode="auto">
            <a:xfrm>
              <a:off x="4215" y="3115"/>
              <a:ext cx="147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5" name="Text Box 59"/>
            <p:cNvSpPr txBox="1">
              <a:spLocks noChangeArrowheads="1"/>
            </p:cNvSpPr>
            <p:nvPr/>
          </p:nvSpPr>
          <p:spPr bwMode="auto">
            <a:xfrm>
              <a:off x="4116" y="3118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52256" name="Text Box 60"/>
            <p:cNvSpPr txBox="1">
              <a:spLocks noChangeArrowheads="1"/>
            </p:cNvSpPr>
            <p:nvPr/>
          </p:nvSpPr>
          <p:spPr bwMode="auto">
            <a:xfrm>
              <a:off x="4224" y="3114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981950" y="3686175"/>
            <a:ext cx="396875" cy="250825"/>
            <a:chOff x="4104" y="3480"/>
            <a:chExt cx="265" cy="158"/>
          </a:xfrm>
        </p:grpSpPr>
        <p:sp>
          <p:nvSpPr>
            <p:cNvPr id="52249" name="Rectangle 62"/>
            <p:cNvSpPr>
              <a:spLocks noChangeArrowheads="1"/>
            </p:cNvSpPr>
            <p:nvPr/>
          </p:nvSpPr>
          <p:spPr bwMode="auto">
            <a:xfrm>
              <a:off x="4129" y="3485"/>
              <a:ext cx="122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0" name="Rectangle 63"/>
            <p:cNvSpPr>
              <a:spLocks noChangeArrowheads="1"/>
            </p:cNvSpPr>
            <p:nvPr/>
          </p:nvSpPr>
          <p:spPr bwMode="auto">
            <a:xfrm>
              <a:off x="4247" y="3484"/>
              <a:ext cx="92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1" name="Text Box 64"/>
            <p:cNvSpPr txBox="1">
              <a:spLocks noChangeArrowheads="1"/>
            </p:cNvSpPr>
            <p:nvPr/>
          </p:nvSpPr>
          <p:spPr bwMode="auto">
            <a:xfrm>
              <a:off x="4104" y="3487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52252" name="Text Box 65"/>
            <p:cNvSpPr txBox="1">
              <a:spLocks noChangeArrowheads="1"/>
            </p:cNvSpPr>
            <p:nvPr/>
          </p:nvSpPr>
          <p:spPr bwMode="auto">
            <a:xfrm>
              <a:off x="4206" y="3480"/>
              <a:ext cx="16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8015288" y="3224213"/>
            <a:ext cx="401637" cy="250825"/>
            <a:chOff x="4593" y="2871"/>
            <a:chExt cx="253" cy="158"/>
          </a:xfrm>
        </p:grpSpPr>
        <p:sp>
          <p:nvSpPr>
            <p:cNvPr id="52245" name="Rectangle 67"/>
            <p:cNvSpPr>
              <a:spLocks noChangeArrowheads="1"/>
            </p:cNvSpPr>
            <p:nvPr/>
          </p:nvSpPr>
          <p:spPr bwMode="auto">
            <a:xfrm>
              <a:off x="4707" y="2875"/>
              <a:ext cx="87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6" name="Text Box 68"/>
            <p:cNvSpPr txBox="1">
              <a:spLocks noChangeArrowheads="1"/>
            </p:cNvSpPr>
            <p:nvPr/>
          </p:nvSpPr>
          <p:spPr bwMode="auto">
            <a:xfrm>
              <a:off x="4692" y="2871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  <p:sp>
          <p:nvSpPr>
            <p:cNvPr id="52247" name="Rectangle 69"/>
            <p:cNvSpPr>
              <a:spLocks noChangeArrowheads="1"/>
            </p:cNvSpPr>
            <p:nvPr/>
          </p:nvSpPr>
          <p:spPr bwMode="auto">
            <a:xfrm>
              <a:off x="4596" y="2876"/>
              <a:ext cx="14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48" name="Text Box 70"/>
            <p:cNvSpPr txBox="1">
              <a:spLocks noChangeArrowheads="1"/>
            </p:cNvSpPr>
            <p:nvPr/>
          </p:nvSpPr>
          <p:spPr bwMode="auto">
            <a:xfrm>
              <a:off x="4593" y="2881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0" grpId="0"/>
      <p:bldP spid="130087" grpId="0" animBg="1"/>
      <p:bldP spid="130088" grpId="0" animBg="1"/>
      <p:bldP spid="130089" grpId="0" animBg="1"/>
      <p:bldP spid="130089" grpId="1" animBg="1"/>
      <p:bldP spid="130090" grpId="0" animBg="1"/>
      <p:bldP spid="130090" grpId="1" animBg="1"/>
      <p:bldP spid="130091" grpId="0" animBg="1"/>
      <p:bldP spid="130091" grpId="1" animBg="1"/>
      <p:bldP spid="130092" grpId="0" animBg="1"/>
      <p:bldP spid="130092" grpId="1" animBg="1"/>
      <p:bldP spid="130093" grpId="0" animBg="1"/>
      <p:bldP spid="13009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0549CB-93FE-436E-BEE9-140C88A02314}" type="slidenum">
              <a:rPr lang="en-US" altLang="en-US" sz="1200" smtClean="0">
                <a:latin typeface="Helvetica" pitchFamily="34" charset="0"/>
              </a:rPr>
              <a:pPr eaLnBrk="1" hangingPunct="1"/>
              <a:t>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Hierarchical Clustering</a:t>
            </a:r>
          </a:p>
        </p:txBody>
      </p:sp>
      <p:sp>
        <p:nvSpPr>
          <p:cNvPr id="24580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Build a tree-based hierarchical taxonomy (</a:t>
            </a:r>
            <a:r>
              <a:rPr lang="en-US" altLang="en-US" sz="2800" i="1"/>
              <a:t>dendrogram</a:t>
            </a:r>
            <a:r>
              <a:rPr lang="en-US" altLang="en-US" sz="2800"/>
              <a:t>) from a set of unlabeled examples.</a:t>
            </a:r>
          </a:p>
          <a:p>
            <a:pPr eaLnBrk="1" hangingPunct="1"/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Recursive application of a standard clustering algorithm can produce a hierarchical clustering.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pSp>
        <p:nvGrpSpPr>
          <p:cNvPr id="24581" name="Group 91"/>
          <p:cNvGrpSpPr>
            <a:grpSpLocks/>
          </p:cNvGrpSpPr>
          <p:nvPr/>
        </p:nvGrpSpPr>
        <p:grpSpPr bwMode="auto">
          <a:xfrm>
            <a:off x="1676400" y="2286000"/>
            <a:ext cx="5867400" cy="1981200"/>
            <a:chOff x="1056" y="1536"/>
            <a:chExt cx="3696" cy="1248"/>
          </a:xfrm>
        </p:grpSpPr>
        <p:sp>
          <p:nvSpPr>
            <p:cNvPr id="24582" name="Text Box 22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animal</a:t>
              </a:r>
            </a:p>
          </p:txBody>
        </p:sp>
        <p:sp>
          <p:nvSpPr>
            <p:cNvPr id="24583" name="Text Box 23"/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2"/>
                  </a:solidFill>
                </a:rPr>
                <a:t>vertebrate</a:t>
              </a:r>
            </a:p>
          </p:txBody>
        </p:sp>
        <p:sp>
          <p:nvSpPr>
            <p:cNvPr id="24584" name="Text Box 55"/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2"/>
                  </a:solidFill>
                </a:rPr>
                <a:t>fish reptile amphib. mammal      worm insect crustacean</a:t>
              </a:r>
            </a:p>
          </p:txBody>
        </p:sp>
        <p:sp>
          <p:nvSpPr>
            <p:cNvPr id="24585" name="Text Box 57"/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2"/>
                  </a:solidFill>
                </a:rPr>
                <a:t>invertebrate</a:t>
              </a:r>
            </a:p>
          </p:txBody>
        </p:sp>
        <p:sp>
          <p:nvSpPr>
            <p:cNvPr id="24586" name="Line 58"/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87" name="Line 59"/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88" name="Line 60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89" name="Line 61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0" name="Line 62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1" name="Line 63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2" name="Line 64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3" name="Line 65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594" name="Line 66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24595" name="Group 72"/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24614" name="Line 6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5" name="Line 7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6" name="Group 73"/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24612" name="Line 7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3" name="Line 7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7" name="Group 76"/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24610" name="Line 7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Line 7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8" name="Group 79"/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24608" name="Line 80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9" name="Line 81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599" name="Group 82"/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24606" name="Line 83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7" name="Line 84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600" name="Group 85"/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4604" name="Line 86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5" name="Line 87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601" name="Group 88"/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4602" name="Line 8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3" name="Line 9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058AE5-5D66-4AF6-8978-F0112BA5A920}" type="slidenum">
              <a:rPr lang="en-US" altLang="en-US" sz="1200" smtClean="0">
                <a:latin typeface="Helvetica" pitchFamily="34" charset="0"/>
              </a:rPr>
              <a:pPr eaLnBrk="1" hangingPunct="1"/>
              <a:t>40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EM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341313" y="2497138"/>
            <a:ext cx="1835150" cy="1462087"/>
            <a:chOff x="528" y="1143"/>
            <a:chExt cx="960" cy="921"/>
          </a:xfrm>
        </p:grpSpPr>
        <p:sp>
          <p:nvSpPr>
            <p:cNvPr id="53299" name="Rectangle 4" descr="90%"/>
            <p:cNvSpPr>
              <a:spLocks noChangeArrowheads="1"/>
            </p:cNvSpPr>
            <p:nvPr/>
          </p:nvSpPr>
          <p:spPr bwMode="auto">
            <a:xfrm>
              <a:off x="528" y="1488"/>
              <a:ext cx="960" cy="144"/>
            </a:xfrm>
            <a:prstGeom prst="rect">
              <a:avLst/>
            </a:prstGeom>
            <a:pattFill prst="pct9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3300" name="Line 5"/>
            <p:cNvSpPr>
              <a:spLocks noChangeShapeType="1"/>
            </p:cNvSpPr>
            <p:nvPr/>
          </p:nvSpPr>
          <p:spPr bwMode="auto">
            <a:xfrm>
              <a:off x="1296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01" name="Rectangle 6" descr="Wide upward diagonal"/>
            <p:cNvSpPr>
              <a:spLocks noChangeArrowheads="1"/>
            </p:cNvSpPr>
            <p:nvPr/>
          </p:nvSpPr>
          <p:spPr bwMode="auto">
            <a:xfrm>
              <a:off x="528" y="1632"/>
              <a:ext cx="960" cy="144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3302" name="Line 7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03" name="Rectangle 8" descr="Dark horizontal"/>
            <p:cNvSpPr>
              <a:spLocks noChangeArrowheads="1"/>
            </p:cNvSpPr>
            <p:nvPr/>
          </p:nvSpPr>
          <p:spPr bwMode="auto">
            <a:xfrm>
              <a:off x="528" y="1776"/>
              <a:ext cx="960" cy="144"/>
            </a:xfrm>
            <a:prstGeom prst="rect">
              <a:avLst/>
            </a:prstGeom>
            <a:pattFill prst="dkHorz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3304" name="Line 9"/>
            <p:cNvSpPr>
              <a:spLocks noChangeShapeType="1"/>
            </p:cNvSpPr>
            <p:nvPr/>
          </p:nvSpPr>
          <p:spPr bwMode="auto">
            <a:xfrm>
              <a:off x="129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05" name="Rectangle 10" descr="Large confetti"/>
            <p:cNvSpPr>
              <a:spLocks noChangeArrowheads="1"/>
            </p:cNvSpPr>
            <p:nvPr/>
          </p:nvSpPr>
          <p:spPr bwMode="auto">
            <a:xfrm>
              <a:off x="528" y="1920"/>
              <a:ext cx="960" cy="144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3306" name="Line 11"/>
            <p:cNvSpPr>
              <a:spLocks noChangeShapeType="1"/>
            </p:cNvSpPr>
            <p:nvPr/>
          </p:nvSpPr>
          <p:spPr bwMode="auto">
            <a:xfrm>
              <a:off x="1296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07" name="Rectangle 12" descr="40%"/>
            <p:cNvSpPr>
              <a:spLocks noChangeArrowheads="1"/>
            </p:cNvSpPr>
            <p:nvPr/>
          </p:nvSpPr>
          <p:spPr bwMode="auto">
            <a:xfrm>
              <a:off x="528" y="1344"/>
              <a:ext cx="960" cy="144"/>
            </a:xfrm>
            <a:prstGeom prst="rect">
              <a:avLst/>
            </a:prstGeom>
            <a:pattFill prst="pct4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3308" name="Line 13"/>
            <p:cNvSpPr>
              <a:spLocks noChangeShapeType="1"/>
            </p:cNvSpPr>
            <p:nvPr/>
          </p:nvSpPr>
          <p:spPr bwMode="auto">
            <a:xfrm>
              <a:off x="1296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309" name="Text Box 14"/>
            <p:cNvSpPr txBox="1">
              <a:spLocks noChangeArrowheads="1"/>
            </p:cNvSpPr>
            <p:nvPr/>
          </p:nvSpPr>
          <p:spPr bwMode="auto">
            <a:xfrm>
              <a:off x="554" y="1143"/>
              <a:ext cx="9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Training Examples</a:t>
              </a:r>
            </a:p>
          </p:txBody>
        </p:sp>
        <p:sp>
          <p:nvSpPr>
            <p:cNvPr id="53310" name="Rectangle 15"/>
            <p:cNvSpPr>
              <a:spLocks noChangeArrowheads="1"/>
            </p:cNvSpPr>
            <p:nvPr/>
          </p:nvSpPr>
          <p:spPr bwMode="auto">
            <a:xfrm>
              <a:off x="1296" y="163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3311" name="Rectangle 16"/>
            <p:cNvSpPr>
              <a:spLocks noChangeArrowheads="1"/>
            </p:cNvSpPr>
            <p:nvPr/>
          </p:nvSpPr>
          <p:spPr bwMode="auto">
            <a:xfrm>
              <a:off x="1296" y="1488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3312" name="Rectangle 17"/>
            <p:cNvSpPr>
              <a:spLocks noChangeArrowheads="1"/>
            </p:cNvSpPr>
            <p:nvPr/>
          </p:nvSpPr>
          <p:spPr bwMode="auto">
            <a:xfrm>
              <a:off x="1296" y="1344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3313" name="Rectangle 18"/>
            <p:cNvSpPr>
              <a:spLocks noChangeArrowheads="1"/>
            </p:cNvSpPr>
            <p:nvPr/>
          </p:nvSpPr>
          <p:spPr bwMode="auto">
            <a:xfrm>
              <a:off x="1296" y="1776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3314" name="Rectangle 19"/>
            <p:cNvSpPr>
              <a:spLocks noChangeArrowheads="1"/>
            </p:cNvSpPr>
            <p:nvPr/>
          </p:nvSpPr>
          <p:spPr bwMode="auto">
            <a:xfrm>
              <a:off x="1296" y="1920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</p:grpSp>
      <p:grpSp>
        <p:nvGrpSpPr>
          <p:cNvPr id="53253" name="Group 20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53297" name="Rectangle 21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98" name="Text Box 22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513513" y="2771775"/>
            <a:ext cx="1903412" cy="1165225"/>
            <a:chOff x="4103" y="1746"/>
            <a:chExt cx="1199" cy="734"/>
          </a:xfrm>
        </p:grpSpPr>
        <p:grpSp>
          <p:nvGrpSpPr>
            <p:cNvPr id="53260" name="Group 24"/>
            <p:cNvGrpSpPr>
              <a:grpSpLocks/>
            </p:cNvGrpSpPr>
            <p:nvPr/>
          </p:nvGrpSpPr>
          <p:grpSpPr bwMode="auto">
            <a:xfrm>
              <a:off x="4103" y="1754"/>
              <a:ext cx="1152" cy="720"/>
              <a:chOff x="4125" y="1739"/>
              <a:chExt cx="1152" cy="720"/>
            </a:xfrm>
          </p:grpSpPr>
          <p:sp>
            <p:nvSpPr>
              <p:cNvPr id="53286" name="Rectangle 25" descr="Outlined diamond"/>
              <p:cNvSpPr>
                <a:spLocks noChangeArrowheads="1"/>
              </p:cNvSpPr>
              <p:nvPr/>
            </p:nvSpPr>
            <p:spPr bwMode="auto">
              <a:xfrm>
                <a:off x="4125" y="1883"/>
                <a:ext cx="960" cy="144"/>
              </a:xfrm>
              <a:prstGeom prst="rect">
                <a:avLst/>
              </a:prstGeom>
              <a:pattFill prst="openDmnd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3287" name="Rectangle 26" descr="Horizontal brick"/>
              <p:cNvSpPr>
                <a:spLocks noChangeArrowheads="1"/>
              </p:cNvSpPr>
              <p:nvPr/>
            </p:nvSpPr>
            <p:spPr bwMode="auto">
              <a:xfrm>
                <a:off x="4125" y="2027"/>
                <a:ext cx="960" cy="144"/>
              </a:xfrm>
              <a:prstGeom prst="rect">
                <a:avLst/>
              </a:prstGeom>
              <a:pattFill prst="horzBri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3288" name="Rectangle 27" descr="Dark downward diagonal"/>
              <p:cNvSpPr>
                <a:spLocks noChangeArrowheads="1"/>
              </p:cNvSpPr>
              <p:nvPr/>
            </p:nvSpPr>
            <p:spPr bwMode="auto">
              <a:xfrm>
                <a:off x="4125" y="2171"/>
                <a:ext cx="960" cy="144"/>
              </a:xfrm>
              <a:prstGeom prst="rect">
                <a:avLst/>
              </a:prstGeom>
              <a:pattFill prst="dkDnDiag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3289" name="Rectangle 28"/>
              <p:cNvSpPr>
                <a:spLocks noChangeArrowheads="1"/>
              </p:cNvSpPr>
              <p:nvPr/>
            </p:nvSpPr>
            <p:spPr bwMode="auto">
              <a:xfrm>
                <a:off x="4125" y="2315"/>
                <a:ext cx="960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3290" name="Rectangle 29"/>
              <p:cNvSpPr>
                <a:spLocks noChangeArrowheads="1"/>
              </p:cNvSpPr>
              <p:nvPr/>
            </p:nvSpPr>
            <p:spPr bwMode="auto">
              <a:xfrm>
                <a:off x="5085" y="1883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grpSp>
            <p:nvGrpSpPr>
              <p:cNvPr id="53291" name="Group 30"/>
              <p:cNvGrpSpPr>
                <a:grpSpLocks/>
              </p:cNvGrpSpPr>
              <p:nvPr/>
            </p:nvGrpSpPr>
            <p:grpSpPr bwMode="auto">
              <a:xfrm>
                <a:off x="4125" y="1739"/>
                <a:ext cx="1152" cy="144"/>
                <a:chOff x="4224" y="816"/>
                <a:chExt cx="1152" cy="144"/>
              </a:xfrm>
            </p:grpSpPr>
            <p:sp>
              <p:nvSpPr>
                <p:cNvPr id="53295" name="Rectangle 31" descr="Large checker board"/>
                <p:cNvSpPr>
                  <a:spLocks noChangeArrowheads="1"/>
                </p:cNvSpPr>
                <p:nvPr/>
              </p:nvSpPr>
              <p:spPr bwMode="auto">
                <a:xfrm>
                  <a:off x="4224" y="816"/>
                  <a:ext cx="960" cy="144"/>
                </a:xfrm>
                <a:prstGeom prst="rect">
                  <a:avLst/>
                </a:prstGeom>
                <a:pattFill prst="lgCheck">
                  <a:fgClr>
                    <a:srgbClr val="CCECFF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r" eaLnBrk="1" hangingPunct="1"/>
                  <a:endParaRPr lang="en-US" altLang="en-US" sz="1600" i="1"/>
                </a:p>
              </p:txBody>
            </p:sp>
            <p:sp>
              <p:nvSpPr>
                <p:cNvPr id="53296" name="Rectangle 32"/>
                <p:cNvSpPr>
                  <a:spLocks noChangeArrowheads="1"/>
                </p:cNvSpPr>
                <p:nvPr/>
              </p:nvSpPr>
              <p:spPr bwMode="auto">
                <a:xfrm>
                  <a:off x="5184" y="816"/>
                  <a:ext cx="192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1600" i="1"/>
                </a:p>
              </p:txBody>
            </p:sp>
          </p:grpSp>
          <p:sp>
            <p:nvSpPr>
              <p:cNvPr id="53292" name="Rectangle 33"/>
              <p:cNvSpPr>
                <a:spLocks noChangeArrowheads="1"/>
              </p:cNvSpPr>
              <p:nvPr/>
            </p:nvSpPr>
            <p:spPr bwMode="auto">
              <a:xfrm>
                <a:off x="5085" y="2027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53293" name="Rectangle 34"/>
              <p:cNvSpPr>
                <a:spLocks noChangeArrowheads="1"/>
              </p:cNvSpPr>
              <p:nvPr/>
            </p:nvSpPr>
            <p:spPr bwMode="auto">
              <a:xfrm>
                <a:off x="5085" y="2171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53294" name="Rectangle 35"/>
              <p:cNvSpPr>
                <a:spLocks noChangeArrowheads="1"/>
              </p:cNvSpPr>
              <p:nvPr/>
            </p:nvSpPr>
            <p:spPr bwMode="auto">
              <a:xfrm>
                <a:off x="5085" y="2315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grpSp>
          <p:nvGrpSpPr>
            <p:cNvPr id="53261" name="Group 36"/>
            <p:cNvGrpSpPr>
              <a:grpSpLocks/>
            </p:cNvGrpSpPr>
            <p:nvPr/>
          </p:nvGrpSpPr>
          <p:grpSpPr bwMode="auto">
            <a:xfrm>
              <a:off x="5031" y="1887"/>
              <a:ext cx="250" cy="158"/>
              <a:chOff x="4161" y="2868"/>
              <a:chExt cx="250" cy="158"/>
            </a:xfrm>
          </p:grpSpPr>
          <p:sp>
            <p:nvSpPr>
              <p:cNvPr id="53282" name="Rectangle 37"/>
              <p:cNvSpPr>
                <a:spLocks noChangeArrowheads="1"/>
              </p:cNvSpPr>
              <p:nvPr/>
            </p:nvSpPr>
            <p:spPr bwMode="auto">
              <a:xfrm>
                <a:off x="4185" y="2873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83" name="Rectangle 38"/>
              <p:cNvSpPr>
                <a:spLocks noChangeArrowheads="1"/>
              </p:cNvSpPr>
              <p:nvPr/>
            </p:nvSpPr>
            <p:spPr bwMode="auto">
              <a:xfrm>
                <a:off x="4260" y="2872"/>
                <a:ext cx="123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84" name="Text Box 39"/>
              <p:cNvSpPr txBox="1">
                <a:spLocks noChangeArrowheads="1"/>
              </p:cNvSpPr>
              <p:nvPr/>
            </p:nvSpPr>
            <p:spPr bwMode="auto">
              <a:xfrm>
                <a:off x="4161" y="2875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3285" name="Text Box 40"/>
              <p:cNvSpPr txBox="1">
                <a:spLocks noChangeArrowheads="1"/>
              </p:cNvSpPr>
              <p:nvPr/>
            </p:nvSpPr>
            <p:spPr bwMode="auto">
              <a:xfrm>
                <a:off x="4257" y="2868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3262" name="Group 41"/>
            <p:cNvGrpSpPr>
              <a:grpSpLocks/>
            </p:cNvGrpSpPr>
            <p:nvPr/>
          </p:nvGrpSpPr>
          <p:grpSpPr bwMode="auto">
            <a:xfrm>
              <a:off x="5031" y="1746"/>
              <a:ext cx="250" cy="158"/>
              <a:chOff x="4104" y="3480"/>
              <a:chExt cx="265" cy="158"/>
            </a:xfrm>
          </p:grpSpPr>
          <p:sp>
            <p:nvSpPr>
              <p:cNvPr id="53278" name="Rectangle 4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9" name="Rectangle 4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80" name="Text Box 4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3281" name="Text Box 4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3263" name="Group 46"/>
            <p:cNvGrpSpPr>
              <a:grpSpLocks/>
            </p:cNvGrpSpPr>
            <p:nvPr/>
          </p:nvGrpSpPr>
          <p:grpSpPr bwMode="auto">
            <a:xfrm>
              <a:off x="5007" y="2175"/>
              <a:ext cx="262" cy="155"/>
              <a:chOff x="4116" y="3114"/>
              <a:chExt cx="262" cy="155"/>
            </a:xfrm>
          </p:grpSpPr>
          <p:sp>
            <p:nvSpPr>
              <p:cNvPr id="53274" name="Rectangle 47"/>
              <p:cNvSpPr>
                <a:spLocks noChangeArrowheads="1"/>
              </p:cNvSpPr>
              <p:nvPr/>
            </p:nvSpPr>
            <p:spPr bwMode="auto">
              <a:xfrm>
                <a:off x="4164" y="3116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5" name="Rectangle 48"/>
              <p:cNvSpPr>
                <a:spLocks noChangeArrowheads="1"/>
              </p:cNvSpPr>
              <p:nvPr/>
            </p:nvSpPr>
            <p:spPr bwMode="auto">
              <a:xfrm>
                <a:off x="4215" y="3115"/>
                <a:ext cx="14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6" name="Text Box 49"/>
              <p:cNvSpPr txBox="1">
                <a:spLocks noChangeArrowheads="1"/>
              </p:cNvSpPr>
              <p:nvPr/>
            </p:nvSpPr>
            <p:spPr bwMode="auto">
              <a:xfrm>
                <a:off x="4116" y="3118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3277" name="Text Box 50"/>
              <p:cNvSpPr txBox="1">
                <a:spLocks noChangeArrowheads="1"/>
              </p:cNvSpPr>
              <p:nvPr/>
            </p:nvSpPr>
            <p:spPr bwMode="auto">
              <a:xfrm>
                <a:off x="4224" y="3114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3264" name="Group 51"/>
            <p:cNvGrpSpPr>
              <a:grpSpLocks/>
            </p:cNvGrpSpPr>
            <p:nvPr/>
          </p:nvGrpSpPr>
          <p:grpSpPr bwMode="auto">
            <a:xfrm>
              <a:off x="5028" y="2322"/>
              <a:ext cx="250" cy="158"/>
              <a:chOff x="4104" y="3480"/>
              <a:chExt cx="265" cy="158"/>
            </a:xfrm>
          </p:grpSpPr>
          <p:sp>
            <p:nvSpPr>
              <p:cNvPr id="53270" name="Rectangle 5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1" name="Rectangle 5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72" name="Text Box 5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3273" name="Text Box 5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3265" name="Group 56"/>
            <p:cNvGrpSpPr>
              <a:grpSpLocks/>
            </p:cNvGrpSpPr>
            <p:nvPr/>
          </p:nvGrpSpPr>
          <p:grpSpPr bwMode="auto">
            <a:xfrm>
              <a:off x="5049" y="2031"/>
              <a:ext cx="253" cy="158"/>
              <a:chOff x="4593" y="2871"/>
              <a:chExt cx="253" cy="158"/>
            </a:xfrm>
          </p:grpSpPr>
          <p:sp>
            <p:nvSpPr>
              <p:cNvPr id="53266" name="Rectangle 57"/>
              <p:cNvSpPr>
                <a:spLocks noChangeArrowheads="1"/>
              </p:cNvSpPr>
              <p:nvPr/>
            </p:nvSpPr>
            <p:spPr bwMode="auto">
              <a:xfrm>
                <a:off x="4707" y="2875"/>
                <a:ext cx="8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67" name="Text Box 58"/>
              <p:cNvSpPr txBox="1">
                <a:spLocks noChangeArrowheads="1"/>
              </p:cNvSpPr>
              <p:nvPr/>
            </p:nvSpPr>
            <p:spPr bwMode="auto">
              <a:xfrm>
                <a:off x="4692" y="2871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  <p:sp>
            <p:nvSpPr>
              <p:cNvPr id="53268" name="Rectangle 59"/>
              <p:cNvSpPr>
                <a:spLocks noChangeArrowheads="1"/>
              </p:cNvSpPr>
              <p:nvPr/>
            </p:nvSpPr>
            <p:spPr bwMode="auto">
              <a:xfrm>
                <a:off x="4596" y="2876"/>
                <a:ext cx="14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69" name="Text Box 60"/>
              <p:cNvSpPr txBox="1">
                <a:spLocks noChangeArrowheads="1"/>
              </p:cNvSpPr>
              <p:nvPr/>
            </p:nvSpPr>
            <p:spPr bwMode="auto">
              <a:xfrm>
                <a:off x="4593" y="2881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</p:grpSp>
      </p:grpSp>
      <p:sp>
        <p:nvSpPr>
          <p:cNvPr id="131133" name="AutoShape 61"/>
          <p:cNvSpPr>
            <a:spLocks noChangeArrowheads="1"/>
          </p:cNvSpPr>
          <p:nvPr/>
        </p:nvSpPr>
        <p:spPr bwMode="auto">
          <a:xfrm>
            <a:off x="2182813" y="3279775"/>
            <a:ext cx="646112" cy="96838"/>
          </a:xfrm>
          <a:prstGeom prst="rightArrow">
            <a:avLst>
              <a:gd name="adj1" fmla="val 50000"/>
              <a:gd name="adj2" fmla="val 166802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4540250" y="2982913"/>
            <a:ext cx="1450975" cy="641350"/>
            <a:chOff x="2826" y="2820"/>
            <a:chExt cx="914" cy="404"/>
          </a:xfrm>
        </p:grpSpPr>
        <p:sp>
          <p:nvSpPr>
            <p:cNvPr id="53258" name="Oval 63"/>
            <p:cNvSpPr>
              <a:spLocks noChangeArrowheads="1"/>
            </p:cNvSpPr>
            <p:nvPr/>
          </p:nvSpPr>
          <p:spPr bwMode="auto">
            <a:xfrm>
              <a:off x="2826" y="2850"/>
              <a:ext cx="914" cy="361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259" name="Text Box 64"/>
            <p:cNvSpPr txBox="1">
              <a:spLocks noChangeArrowheads="1"/>
            </p:cNvSpPr>
            <p:nvPr/>
          </p:nvSpPr>
          <p:spPr bwMode="auto">
            <a:xfrm>
              <a:off x="2949" y="2820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Prob.</a:t>
              </a:r>
            </a:p>
            <a:p>
              <a:pPr eaLnBrk="1" hangingPunct="1"/>
              <a:r>
                <a:rPr lang="en-US" altLang="en-US" sz="1800"/>
                <a:t>Classifier</a:t>
              </a:r>
            </a:p>
          </p:txBody>
        </p:sp>
      </p:grpSp>
      <p:sp>
        <p:nvSpPr>
          <p:cNvPr id="131137" name="AutoShape 65"/>
          <p:cNvSpPr>
            <a:spLocks noChangeArrowheads="1"/>
          </p:cNvSpPr>
          <p:nvPr/>
        </p:nvSpPr>
        <p:spPr bwMode="auto">
          <a:xfrm>
            <a:off x="4048125" y="3281363"/>
            <a:ext cx="498475" cy="96837"/>
          </a:xfrm>
          <a:prstGeom prst="rightArrow">
            <a:avLst>
              <a:gd name="adj1" fmla="val 50000"/>
              <a:gd name="adj2" fmla="val 12868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7521E-7 C 0.00399 0.04926 0.00816 0.09852 -0.02396 0.13483 C -0.05608 0.17114 -0.12882 0.20374 -0.19323 0.21831 C -0.25764 0.23288 -0.33038 0.22988 -0.41059 0.22201 C -0.49097 0.21415 -0.58281 0.19218 -0.67465 0.17044 " pathEditMode="relative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3" grpId="0" animBg="1"/>
      <p:bldP spid="1311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895F3C-8B3E-474B-9361-569B9357D1C0}" type="slidenum">
              <a:rPr lang="en-US" altLang="en-US" sz="1200" smtClean="0">
                <a:latin typeface="Helvetica" pitchFamily="34" charset="0"/>
              </a:rPr>
              <a:pPr eaLnBrk="1" hangingPunct="1"/>
              <a:t>41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EM</a:t>
            </a:r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341313" y="2497138"/>
            <a:ext cx="1835150" cy="1462087"/>
            <a:chOff x="528" y="1143"/>
            <a:chExt cx="960" cy="921"/>
          </a:xfrm>
        </p:grpSpPr>
        <p:sp>
          <p:nvSpPr>
            <p:cNvPr id="54323" name="Rectangle 4" descr="90%"/>
            <p:cNvSpPr>
              <a:spLocks noChangeArrowheads="1"/>
            </p:cNvSpPr>
            <p:nvPr/>
          </p:nvSpPr>
          <p:spPr bwMode="auto">
            <a:xfrm>
              <a:off x="528" y="1488"/>
              <a:ext cx="960" cy="144"/>
            </a:xfrm>
            <a:prstGeom prst="rect">
              <a:avLst/>
            </a:prstGeom>
            <a:pattFill prst="pct9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4324" name="Line 5"/>
            <p:cNvSpPr>
              <a:spLocks noChangeShapeType="1"/>
            </p:cNvSpPr>
            <p:nvPr/>
          </p:nvSpPr>
          <p:spPr bwMode="auto">
            <a:xfrm>
              <a:off x="1296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5" name="Rectangle 6" descr="Wide upward diagonal"/>
            <p:cNvSpPr>
              <a:spLocks noChangeArrowheads="1"/>
            </p:cNvSpPr>
            <p:nvPr/>
          </p:nvSpPr>
          <p:spPr bwMode="auto">
            <a:xfrm>
              <a:off x="528" y="1632"/>
              <a:ext cx="960" cy="144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4326" name="Line 7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7" name="Rectangle 8" descr="Dark horizontal"/>
            <p:cNvSpPr>
              <a:spLocks noChangeArrowheads="1"/>
            </p:cNvSpPr>
            <p:nvPr/>
          </p:nvSpPr>
          <p:spPr bwMode="auto">
            <a:xfrm>
              <a:off x="528" y="1776"/>
              <a:ext cx="960" cy="144"/>
            </a:xfrm>
            <a:prstGeom prst="rect">
              <a:avLst/>
            </a:prstGeom>
            <a:pattFill prst="dkHorz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4328" name="Line 9"/>
            <p:cNvSpPr>
              <a:spLocks noChangeShapeType="1"/>
            </p:cNvSpPr>
            <p:nvPr/>
          </p:nvSpPr>
          <p:spPr bwMode="auto">
            <a:xfrm>
              <a:off x="129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29" name="Rectangle 10" descr="Large confetti"/>
            <p:cNvSpPr>
              <a:spLocks noChangeArrowheads="1"/>
            </p:cNvSpPr>
            <p:nvPr/>
          </p:nvSpPr>
          <p:spPr bwMode="auto">
            <a:xfrm>
              <a:off x="528" y="1920"/>
              <a:ext cx="960" cy="144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4330" name="Line 11"/>
            <p:cNvSpPr>
              <a:spLocks noChangeShapeType="1"/>
            </p:cNvSpPr>
            <p:nvPr/>
          </p:nvSpPr>
          <p:spPr bwMode="auto">
            <a:xfrm>
              <a:off x="1296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31" name="Rectangle 12" descr="40%"/>
            <p:cNvSpPr>
              <a:spLocks noChangeArrowheads="1"/>
            </p:cNvSpPr>
            <p:nvPr/>
          </p:nvSpPr>
          <p:spPr bwMode="auto">
            <a:xfrm>
              <a:off x="528" y="1344"/>
              <a:ext cx="960" cy="144"/>
            </a:xfrm>
            <a:prstGeom prst="rect">
              <a:avLst/>
            </a:prstGeom>
            <a:pattFill prst="pct4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4332" name="Line 13"/>
            <p:cNvSpPr>
              <a:spLocks noChangeShapeType="1"/>
            </p:cNvSpPr>
            <p:nvPr/>
          </p:nvSpPr>
          <p:spPr bwMode="auto">
            <a:xfrm>
              <a:off x="1296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33" name="Text Box 14"/>
            <p:cNvSpPr txBox="1">
              <a:spLocks noChangeArrowheads="1"/>
            </p:cNvSpPr>
            <p:nvPr/>
          </p:nvSpPr>
          <p:spPr bwMode="auto">
            <a:xfrm>
              <a:off x="554" y="1143"/>
              <a:ext cx="9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Training Examples</a:t>
              </a:r>
            </a:p>
          </p:txBody>
        </p:sp>
        <p:sp>
          <p:nvSpPr>
            <p:cNvPr id="54334" name="Rectangle 15"/>
            <p:cNvSpPr>
              <a:spLocks noChangeArrowheads="1"/>
            </p:cNvSpPr>
            <p:nvPr/>
          </p:nvSpPr>
          <p:spPr bwMode="auto">
            <a:xfrm>
              <a:off x="1296" y="163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4335" name="Rectangle 16"/>
            <p:cNvSpPr>
              <a:spLocks noChangeArrowheads="1"/>
            </p:cNvSpPr>
            <p:nvPr/>
          </p:nvSpPr>
          <p:spPr bwMode="auto">
            <a:xfrm>
              <a:off x="1296" y="1488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4336" name="Rectangle 17"/>
            <p:cNvSpPr>
              <a:spLocks noChangeArrowheads="1"/>
            </p:cNvSpPr>
            <p:nvPr/>
          </p:nvSpPr>
          <p:spPr bwMode="auto">
            <a:xfrm>
              <a:off x="1296" y="1344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4337" name="Rectangle 18"/>
            <p:cNvSpPr>
              <a:spLocks noChangeArrowheads="1"/>
            </p:cNvSpPr>
            <p:nvPr/>
          </p:nvSpPr>
          <p:spPr bwMode="auto">
            <a:xfrm>
              <a:off x="1296" y="1776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4338" name="Rectangle 19"/>
            <p:cNvSpPr>
              <a:spLocks noChangeArrowheads="1"/>
            </p:cNvSpPr>
            <p:nvPr/>
          </p:nvSpPr>
          <p:spPr bwMode="auto">
            <a:xfrm>
              <a:off x="1296" y="1920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</p:grpSp>
      <p:grpSp>
        <p:nvGrpSpPr>
          <p:cNvPr id="54277" name="Group 20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54321" name="Rectangle 21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322" name="Text Box 22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33375" y="3941763"/>
            <a:ext cx="1903413" cy="1165225"/>
            <a:chOff x="4103" y="1746"/>
            <a:chExt cx="1199" cy="734"/>
          </a:xfrm>
        </p:grpSpPr>
        <p:grpSp>
          <p:nvGrpSpPr>
            <p:cNvPr id="54284" name="Group 24"/>
            <p:cNvGrpSpPr>
              <a:grpSpLocks/>
            </p:cNvGrpSpPr>
            <p:nvPr/>
          </p:nvGrpSpPr>
          <p:grpSpPr bwMode="auto">
            <a:xfrm>
              <a:off x="4103" y="1754"/>
              <a:ext cx="1152" cy="720"/>
              <a:chOff x="4125" y="1739"/>
              <a:chExt cx="1152" cy="720"/>
            </a:xfrm>
          </p:grpSpPr>
          <p:sp>
            <p:nvSpPr>
              <p:cNvPr id="54310" name="Rectangle 25" descr="Outlined diamond"/>
              <p:cNvSpPr>
                <a:spLocks noChangeArrowheads="1"/>
              </p:cNvSpPr>
              <p:nvPr/>
            </p:nvSpPr>
            <p:spPr bwMode="auto">
              <a:xfrm>
                <a:off x="4125" y="1883"/>
                <a:ext cx="960" cy="144"/>
              </a:xfrm>
              <a:prstGeom prst="rect">
                <a:avLst/>
              </a:prstGeom>
              <a:pattFill prst="openDmnd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4311" name="Rectangle 26" descr="Horizontal brick"/>
              <p:cNvSpPr>
                <a:spLocks noChangeArrowheads="1"/>
              </p:cNvSpPr>
              <p:nvPr/>
            </p:nvSpPr>
            <p:spPr bwMode="auto">
              <a:xfrm>
                <a:off x="4125" y="2027"/>
                <a:ext cx="960" cy="144"/>
              </a:xfrm>
              <a:prstGeom prst="rect">
                <a:avLst/>
              </a:prstGeom>
              <a:pattFill prst="horzBri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4312" name="Rectangle 27" descr="Dark downward diagonal"/>
              <p:cNvSpPr>
                <a:spLocks noChangeArrowheads="1"/>
              </p:cNvSpPr>
              <p:nvPr/>
            </p:nvSpPr>
            <p:spPr bwMode="auto">
              <a:xfrm>
                <a:off x="4125" y="2171"/>
                <a:ext cx="960" cy="144"/>
              </a:xfrm>
              <a:prstGeom prst="rect">
                <a:avLst/>
              </a:prstGeom>
              <a:pattFill prst="dkDnDiag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4313" name="Rectangle 28"/>
              <p:cNvSpPr>
                <a:spLocks noChangeArrowheads="1"/>
              </p:cNvSpPr>
              <p:nvPr/>
            </p:nvSpPr>
            <p:spPr bwMode="auto">
              <a:xfrm>
                <a:off x="4125" y="2315"/>
                <a:ext cx="960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4314" name="Rectangle 29"/>
              <p:cNvSpPr>
                <a:spLocks noChangeArrowheads="1"/>
              </p:cNvSpPr>
              <p:nvPr/>
            </p:nvSpPr>
            <p:spPr bwMode="auto">
              <a:xfrm>
                <a:off x="5085" y="1883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grpSp>
            <p:nvGrpSpPr>
              <p:cNvPr id="54315" name="Group 30"/>
              <p:cNvGrpSpPr>
                <a:grpSpLocks/>
              </p:cNvGrpSpPr>
              <p:nvPr/>
            </p:nvGrpSpPr>
            <p:grpSpPr bwMode="auto">
              <a:xfrm>
                <a:off x="4125" y="1739"/>
                <a:ext cx="1152" cy="144"/>
                <a:chOff x="4224" y="816"/>
                <a:chExt cx="1152" cy="144"/>
              </a:xfrm>
            </p:grpSpPr>
            <p:sp>
              <p:nvSpPr>
                <p:cNvPr id="54319" name="Rectangle 31" descr="Large checker board"/>
                <p:cNvSpPr>
                  <a:spLocks noChangeArrowheads="1"/>
                </p:cNvSpPr>
                <p:nvPr/>
              </p:nvSpPr>
              <p:spPr bwMode="auto">
                <a:xfrm>
                  <a:off x="4224" y="816"/>
                  <a:ext cx="960" cy="144"/>
                </a:xfrm>
                <a:prstGeom prst="rect">
                  <a:avLst/>
                </a:prstGeom>
                <a:pattFill prst="lgCheck">
                  <a:fgClr>
                    <a:srgbClr val="CCECFF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r" eaLnBrk="1" hangingPunct="1"/>
                  <a:endParaRPr lang="en-US" altLang="en-US" sz="1600" i="1"/>
                </a:p>
              </p:txBody>
            </p:sp>
            <p:sp>
              <p:nvSpPr>
                <p:cNvPr id="54320" name="Rectangle 32"/>
                <p:cNvSpPr>
                  <a:spLocks noChangeArrowheads="1"/>
                </p:cNvSpPr>
                <p:nvPr/>
              </p:nvSpPr>
              <p:spPr bwMode="auto">
                <a:xfrm>
                  <a:off x="5184" y="816"/>
                  <a:ext cx="192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1600" i="1"/>
                </a:p>
              </p:txBody>
            </p:sp>
          </p:grpSp>
          <p:sp>
            <p:nvSpPr>
              <p:cNvPr id="54316" name="Rectangle 33"/>
              <p:cNvSpPr>
                <a:spLocks noChangeArrowheads="1"/>
              </p:cNvSpPr>
              <p:nvPr/>
            </p:nvSpPr>
            <p:spPr bwMode="auto">
              <a:xfrm>
                <a:off x="5085" y="2027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54317" name="Rectangle 34"/>
              <p:cNvSpPr>
                <a:spLocks noChangeArrowheads="1"/>
              </p:cNvSpPr>
              <p:nvPr/>
            </p:nvSpPr>
            <p:spPr bwMode="auto">
              <a:xfrm>
                <a:off x="5085" y="2171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54318" name="Rectangle 35"/>
              <p:cNvSpPr>
                <a:spLocks noChangeArrowheads="1"/>
              </p:cNvSpPr>
              <p:nvPr/>
            </p:nvSpPr>
            <p:spPr bwMode="auto">
              <a:xfrm>
                <a:off x="5085" y="2315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grpSp>
          <p:nvGrpSpPr>
            <p:cNvPr id="54285" name="Group 36"/>
            <p:cNvGrpSpPr>
              <a:grpSpLocks/>
            </p:cNvGrpSpPr>
            <p:nvPr/>
          </p:nvGrpSpPr>
          <p:grpSpPr bwMode="auto">
            <a:xfrm>
              <a:off x="5031" y="1887"/>
              <a:ext cx="250" cy="158"/>
              <a:chOff x="4161" y="2868"/>
              <a:chExt cx="250" cy="158"/>
            </a:xfrm>
          </p:grpSpPr>
          <p:sp>
            <p:nvSpPr>
              <p:cNvPr id="54306" name="Rectangle 37"/>
              <p:cNvSpPr>
                <a:spLocks noChangeArrowheads="1"/>
              </p:cNvSpPr>
              <p:nvPr/>
            </p:nvSpPr>
            <p:spPr bwMode="auto">
              <a:xfrm>
                <a:off x="4185" y="2873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7" name="Rectangle 38"/>
              <p:cNvSpPr>
                <a:spLocks noChangeArrowheads="1"/>
              </p:cNvSpPr>
              <p:nvPr/>
            </p:nvSpPr>
            <p:spPr bwMode="auto">
              <a:xfrm>
                <a:off x="4260" y="2872"/>
                <a:ext cx="123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8" name="Text Box 39"/>
              <p:cNvSpPr txBox="1">
                <a:spLocks noChangeArrowheads="1"/>
              </p:cNvSpPr>
              <p:nvPr/>
            </p:nvSpPr>
            <p:spPr bwMode="auto">
              <a:xfrm>
                <a:off x="4161" y="2875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4309" name="Text Box 40"/>
              <p:cNvSpPr txBox="1">
                <a:spLocks noChangeArrowheads="1"/>
              </p:cNvSpPr>
              <p:nvPr/>
            </p:nvSpPr>
            <p:spPr bwMode="auto">
              <a:xfrm>
                <a:off x="4257" y="2868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4286" name="Group 41"/>
            <p:cNvGrpSpPr>
              <a:grpSpLocks/>
            </p:cNvGrpSpPr>
            <p:nvPr/>
          </p:nvGrpSpPr>
          <p:grpSpPr bwMode="auto">
            <a:xfrm>
              <a:off x="5031" y="1746"/>
              <a:ext cx="250" cy="158"/>
              <a:chOff x="4104" y="3480"/>
              <a:chExt cx="265" cy="158"/>
            </a:xfrm>
          </p:grpSpPr>
          <p:sp>
            <p:nvSpPr>
              <p:cNvPr id="54302" name="Rectangle 4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3" name="Rectangle 4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4" name="Text Box 4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4305" name="Text Box 4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4287" name="Group 46"/>
            <p:cNvGrpSpPr>
              <a:grpSpLocks/>
            </p:cNvGrpSpPr>
            <p:nvPr/>
          </p:nvGrpSpPr>
          <p:grpSpPr bwMode="auto">
            <a:xfrm>
              <a:off x="5007" y="2175"/>
              <a:ext cx="262" cy="155"/>
              <a:chOff x="4116" y="3114"/>
              <a:chExt cx="262" cy="155"/>
            </a:xfrm>
          </p:grpSpPr>
          <p:sp>
            <p:nvSpPr>
              <p:cNvPr id="54298" name="Rectangle 47"/>
              <p:cNvSpPr>
                <a:spLocks noChangeArrowheads="1"/>
              </p:cNvSpPr>
              <p:nvPr/>
            </p:nvSpPr>
            <p:spPr bwMode="auto">
              <a:xfrm>
                <a:off x="4164" y="3116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9" name="Rectangle 48"/>
              <p:cNvSpPr>
                <a:spLocks noChangeArrowheads="1"/>
              </p:cNvSpPr>
              <p:nvPr/>
            </p:nvSpPr>
            <p:spPr bwMode="auto">
              <a:xfrm>
                <a:off x="4215" y="3115"/>
                <a:ext cx="14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0" name="Text Box 49"/>
              <p:cNvSpPr txBox="1">
                <a:spLocks noChangeArrowheads="1"/>
              </p:cNvSpPr>
              <p:nvPr/>
            </p:nvSpPr>
            <p:spPr bwMode="auto">
              <a:xfrm>
                <a:off x="4116" y="3118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4301" name="Text Box 50"/>
              <p:cNvSpPr txBox="1">
                <a:spLocks noChangeArrowheads="1"/>
              </p:cNvSpPr>
              <p:nvPr/>
            </p:nvSpPr>
            <p:spPr bwMode="auto">
              <a:xfrm>
                <a:off x="4224" y="3114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4288" name="Group 51"/>
            <p:cNvGrpSpPr>
              <a:grpSpLocks/>
            </p:cNvGrpSpPr>
            <p:nvPr/>
          </p:nvGrpSpPr>
          <p:grpSpPr bwMode="auto">
            <a:xfrm>
              <a:off x="5028" y="2322"/>
              <a:ext cx="250" cy="158"/>
              <a:chOff x="4104" y="3480"/>
              <a:chExt cx="265" cy="158"/>
            </a:xfrm>
          </p:grpSpPr>
          <p:sp>
            <p:nvSpPr>
              <p:cNvPr id="54294" name="Rectangle 5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5" name="Rectangle 5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6" name="Text Box 5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4297" name="Text Box 5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4289" name="Group 56"/>
            <p:cNvGrpSpPr>
              <a:grpSpLocks/>
            </p:cNvGrpSpPr>
            <p:nvPr/>
          </p:nvGrpSpPr>
          <p:grpSpPr bwMode="auto">
            <a:xfrm>
              <a:off x="5049" y="2031"/>
              <a:ext cx="253" cy="158"/>
              <a:chOff x="4593" y="2871"/>
              <a:chExt cx="253" cy="158"/>
            </a:xfrm>
          </p:grpSpPr>
          <p:sp>
            <p:nvSpPr>
              <p:cNvPr id="54290" name="Rectangle 57"/>
              <p:cNvSpPr>
                <a:spLocks noChangeArrowheads="1"/>
              </p:cNvSpPr>
              <p:nvPr/>
            </p:nvSpPr>
            <p:spPr bwMode="auto">
              <a:xfrm>
                <a:off x="4707" y="2875"/>
                <a:ext cx="8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1" name="Text Box 58"/>
              <p:cNvSpPr txBox="1">
                <a:spLocks noChangeArrowheads="1"/>
              </p:cNvSpPr>
              <p:nvPr/>
            </p:nvSpPr>
            <p:spPr bwMode="auto">
              <a:xfrm>
                <a:off x="4692" y="2871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  <p:sp>
            <p:nvSpPr>
              <p:cNvPr id="54292" name="Rectangle 59"/>
              <p:cNvSpPr>
                <a:spLocks noChangeArrowheads="1"/>
              </p:cNvSpPr>
              <p:nvPr/>
            </p:nvSpPr>
            <p:spPr bwMode="auto">
              <a:xfrm>
                <a:off x="4596" y="2876"/>
                <a:ext cx="14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3" name="Text Box 60"/>
              <p:cNvSpPr txBox="1">
                <a:spLocks noChangeArrowheads="1"/>
              </p:cNvSpPr>
              <p:nvPr/>
            </p:nvSpPr>
            <p:spPr bwMode="auto">
              <a:xfrm>
                <a:off x="4593" y="2881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</p:grpSp>
      </p:grpSp>
      <p:sp>
        <p:nvSpPr>
          <p:cNvPr id="54279" name="AutoShape 61"/>
          <p:cNvSpPr>
            <a:spLocks noChangeArrowheads="1"/>
          </p:cNvSpPr>
          <p:nvPr/>
        </p:nvSpPr>
        <p:spPr bwMode="auto">
          <a:xfrm>
            <a:off x="2182813" y="3279775"/>
            <a:ext cx="646112" cy="96838"/>
          </a:xfrm>
          <a:prstGeom prst="rightArrow">
            <a:avLst>
              <a:gd name="adj1" fmla="val 50000"/>
              <a:gd name="adj2" fmla="val 166802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4280" name="Group 62"/>
          <p:cNvGrpSpPr>
            <a:grpSpLocks/>
          </p:cNvGrpSpPr>
          <p:nvPr/>
        </p:nvGrpSpPr>
        <p:grpSpPr bwMode="auto">
          <a:xfrm>
            <a:off x="4540250" y="2982913"/>
            <a:ext cx="1450975" cy="641350"/>
            <a:chOff x="2826" y="2820"/>
            <a:chExt cx="914" cy="404"/>
          </a:xfrm>
        </p:grpSpPr>
        <p:sp>
          <p:nvSpPr>
            <p:cNvPr id="54282" name="Oval 63"/>
            <p:cNvSpPr>
              <a:spLocks noChangeArrowheads="1"/>
            </p:cNvSpPr>
            <p:nvPr/>
          </p:nvSpPr>
          <p:spPr bwMode="auto">
            <a:xfrm>
              <a:off x="2826" y="2850"/>
              <a:ext cx="914" cy="361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3" name="Text Box 64"/>
            <p:cNvSpPr txBox="1">
              <a:spLocks noChangeArrowheads="1"/>
            </p:cNvSpPr>
            <p:nvPr/>
          </p:nvSpPr>
          <p:spPr bwMode="auto">
            <a:xfrm>
              <a:off x="2949" y="2820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Prob.</a:t>
              </a:r>
            </a:p>
            <a:p>
              <a:pPr eaLnBrk="1" hangingPunct="1"/>
              <a:r>
                <a:rPr lang="en-US" altLang="en-US" sz="1800"/>
                <a:t>Classifier</a:t>
              </a:r>
            </a:p>
          </p:txBody>
        </p:sp>
      </p:grpSp>
      <p:sp>
        <p:nvSpPr>
          <p:cNvPr id="54281" name="AutoShape 65"/>
          <p:cNvSpPr>
            <a:spLocks noChangeArrowheads="1"/>
          </p:cNvSpPr>
          <p:nvPr/>
        </p:nvSpPr>
        <p:spPr bwMode="auto">
          <a:xfrm>
            <a:off x="4048125" y="3281363"/>
            <a:ext cx="498475" cy="96837"/>
          </a:xfrm>
          <a:prstGeom prst="rightArrow">
            <a:avLst>
              <a:gd name="adj1" fmla="val 50000"/>
              <a:gd name="adj2" fmla="val 12868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16281E-7 C 0.07153 0.00347 0.14323 0.00717 0.22795 0.00717 C 0.31267 0.00717 0.43281 0.03099 0.50799 4.16281E-7 C 0.58316 -0.03099 0.6309 -0.10523 0.67865 -0.17923 " pathEditMode="relative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C223A6-5BD6-49C6-961A-243E70B963DD}" type="slidenum">
              <a:rPr lang="en-US" altLang="en-US" sz="1200" smtClean="0">
                <a:latin typeface="Helvetica" pitchFamily="34" charset="0"/>
              </a:rPr>
              <a:pPr eaLnBrk="1" hangingPunct="1"/>
              <a:t>42</a:t>
            </a:fld>
            <a:endParaRPr lang="en-US" altLang="en-US" sz="1200"/>
          </a:p>
        </p:txBody>
      </p: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6513513" y="2784475"/>
            <a:ext cx="1828800" cy="1143000"/>
            <a:chOff x="4125" y="1739"/>
            <a:chExt cx="1152" cy="720"/>
          </a:xfrm>
        </p:grpSpPr>
        <p:sp>
          <p:nvSpPr>
            <p:cNvPr id="55357" name="Rectangle 3" descr="Outlined diamond"/>
            <p:cNvSpPr>
              <a:spLocks noChangeArrowheads="1"/>
            </p:cNvSpPr>
            <p:nvPr/>
          </p:nvSpPr>
          <p:spPr bwMode="auto">
            <a:xfrm>
              <a:off x="4125" y="1883"/>
              <a:ext cx="960" cy="144"/>
            </a:xfrm>
            <a:prstGeom prst="rect">
              <a:avLst/>
            </a:prstGeom>
            <a:pattFill prst="openDmnd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58" name="Rectangle 4" descr="Horizontal brick"/>
            <p:cNvSpPr>
              <a:spLocks noChangeArrowheads="1"/>
            </p:cNvSpPr>
            <p:nvPr/>
          </p:nvSpPr>
          <p:spPr bwMode="auto">
            <a:xfrm>
              <a:off x="4125" y="2027"/>
              <a:ext cx="960" cy="144"/>
            </a:xfrm>
            <a:prstGeom prst="rect">
              <a:avLst/>
            </a:prstGeom>
            <a:pattFill prst="horzBrick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59" name="Rectangle 5" descr="Dark downward diagonal"/>
            <p:cNvSpPr>
              <a:spLocks noChangeArrowheads="1"/>
            </p:cNvSpPr>
            <p:nvPr/>
          </p:nvSpPr>
          <p:spPr bwMode="auto">
            <a:xfrm>
              <a:off x="4125" y="2171"/>
              <a:ext cx="960" cy="144"/>
            </a:xfrm>
            <a:prstGeom prst="rect">
              <a:avLst/>
            </a:prstGeom>
            <a:pattFill prst="dkDnDiag">
              <a:fgClr>
                <a:srgbClr val="CCEC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60" name="Rectangle 6"/>
            <p:cNvSpPr>
              <a:spLocks noChangeArrowheads="1"/>
            </p:cNvSpPr>
            <p:nvPr/>
          </p:nvSpPr>
          <p:spPr bwMode="auto">
            <a:xfrm>
              <a:off x="4125" y="2315"/>
              <a:ext cx="960" cy="14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61" name="Rectangle 7"/>
            <p:cNvSpPr>
              <a:spLocks noChangeArrowheads="1"/>
            </p:cNvSpPr>
            <p:nvPr/>
          </p:nvSpPr>
          <p:spPr bwMode="auto">
            <a:xfrm>
              <a:off x="5085" y="1883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grpSp>
          <p:nvGrpSpPr>
            <p:cNvPr id="55362" name="Group 8"/>
            <p:cNvGrpSpPr>
              <a:grpSpLocks/>
            </p:cNvGrpSpPr>
            <p:nvPr/>
          </p:nvGrpSpPr>
          <p:grpSpPr bwMode="auto">
            <a:xfrm>
              <a:off x="4125" y="1739"/>
              <a:ext cx="1152" cy="144"/>
              <a:chOff x="4224" y="816"/>
              <a:chExt cx="1152" cy="144"/>
            </a:xfrm>
          </p:grpSpPr>
          <p:sp>
            <p:nvSpPr>
              <p:cNvPr id="55366" name="Rectangle 9" descr="Large checker board"/>
              <p:cNvSpPr>
                <a:spLocks noChangeArrowheads="1"/>
              </p:cNvSpPr>
              <p:nvPr/>
            </p:nvSpPr>
            <p:spPr bwMode="auto">
              <a:xfrm>
                <a:off x="4224" y="816"/>
                <a:ext cx="960" cy="144"/>
              </a:xfrm>
              <a:prstGeom prst="rect">
                <a:avLst/>
              </a:prstGeom>
              <a:pattFill prst="lgChe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5367" name="Rectangle 10"/>
              <p:cNvSpPr>
                <a:spLocks noChangeArrowheads="1"/>
              </p:cNvSpPr>
              <p:nvPr/>
            </p:nvSpPr>
            <p:spPr bwMode="auto">
              <a:xfrm>
                <a:off x="5184" y="816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sp>
          <p:nvSpPr>
            <p:cNvPr id="55363" name="Rectangle 11"/>
            <p:cNvSpPr>
              <a:spLocks noChangeArrowheads="1"/>
            </p:cNvSpPr>
            <p:nvPr/>
          </p:nvSpPr>
          <p:spPr bwMode="auto">
            <a:xfrm>
              <a:off x="5085" y="2027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55364" name="Rectangle 12"/>
            <p:cNvSpPr>
              <a:spLocks noChangeArrowheads="1"/>
            </p:cNvSpPr>
            <p:nvPr/>
          </p:nvSpPr>
          <p:spPr bwMode="auto">
            <a:xfrm>
              <a:off x="5085" y="2171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  <p:sp>
          <p:nvSpPr>
            <p:cNvPr id="55365" name="Rectangle 13"/>
            <p:cNvSpPr>
              <a:spLocks noChangeArrowheads="1"/>
            </p:cNvSpPr>
            <p:nvPr/>
          </p:nvSpPr>
          <p:spPr bwMode="auto">
            <a:xfrm>
              <a:off x="5085" y="2315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600" i="1"/>
            </a:p>
          </p:txBody>
        </p:sp>
      </p:grpSp>
      <p:sp>
        <p:nvSpPr>
          <p:cNvPr id="5530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EM</a:t>
            </a:r>
          </a:p>
        </p:txBody>
      </p:sp>
      <p:grpSp>
        <p:nvGrpSpPr>
          <p:cNvPr id="55301" name="Group 15"/>
          <p:cNvGrpSpPr>
            <a:grpSpLocks/>
          </p:cNvGrpSpPr>
          <p:nvPr/>
        </p:nvGrpSpPr>
        <p:grpSpPr bwMode="auto">
          <a:xfrm>
            <a:off x="341313" y="2497138"/>
            <a:ext cx="1835150" cy="1462087"/>
            <a:chOff x="528" y="1143"/>
            <a:chExt cx="960" cy="921"/>
          </a:xfrm>
        </p:grpSpPr>
        <p:sp>
          <p:nvSpPr>
            <p:cNvPr id="55341" name="Rectangle 16" descr="90%"/>
            <p:cNvSpPr>
              <a:spLocks noChangeArrowheads="1"/>
            </p:cNvSpPr>
            <p:nvPr/>
          </p:nvSpPr>
          <p:spPr bwMode="auto">
            <a:xfrm>
              <a:off x="528" y="1488"/>
              <a:ext cx="960" cy="144"/>
            </a:xfrm>
            <a:prstGeom prst="rect">
              <a:avLst/>
            </a:prstGeom>
            <a:pattFill prst="pct9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42" name="Line 17"/>
            <p:cNvSpPr>
              <a:spLocks noChangeShapeType="1"/>
            </p:cNvSpPr>
            <p:nvPr/>
          </p:nvSpPr>
          <p:spPr bwMode="auto">
            <a:xfrm>
              <a:off x="1296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43" name="Rectangle 18" descr="Wide upward diagonal"/>
            <p:cNvSpPr>
              <a:spLocks noChangeArrowheads="1"/>
            </p:cNvSpPr>
            <p:nvPr/>
          </p:nvSpPr>
          <p:spPr bwMode="auto">
            <a:xfrm>
              <a:off x="528" y="1632"/>
              <a:ext cx="960" cy="144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44" name="Line 19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45" name="Rectangle 20" descr="Dark horizontal"/>
            <p:cNvSpPr>
              <a:spLocks noChangeArrowheads="1"/>
            </p:cNvSpPr>
            <p:nvPr/>
          </p:nvSpPr>
          <p:spPr bwMode="auto">
            <a:xfrm>
              <a:off x="528" y="1776"/>
              <a:ext cx="960" cy="144"/>
            </a:xfrm>
            <a:prstGeom prst="rect">
              <a:avLst/>
            </a:prstGeom>
            <a:pattFill prst="dkHorz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46" name="Line 21"/>
            <p:cNvSpPr>
              <a:spLocks noChangeShapeType="1"/>
            </p:cNvSpPr>
            <p:nvPr/>
          </p:nvSpPr>
          <p:spPr bwMode="auto">
            <a:xfrm>
              <a:off x="129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47" name="Rectangle 22" descr="Large confetti"/>
            <p:cNvSpPr>
              <a:spLocks noChangeArrowheads="1"/>
            </p:cNvSpPr>
            <p:nvPr/>
          </p:nvSpPr>
          <p:spPr bwMode="auto">
            <a:xfrm>
              <a:off x="528" y="1920"/>
              <a:ext cx="960" cy="144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48" name="Line 23"/>
            <p:cNvSpPr>
              <a:spLocks noChangeShapeType="1"/>
            </p:cNvSpPr>
            <p:nvPr/>
          </p:nvSpPr>
          <p:spPr bwMode="auto">
            <a:xfrm>
              <a:off x="1296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49" name="Rectangle 24" descr="40%"/>
            <p:cNvSpPr>
              <a:spLocks noChangeArrowheads="1"/>
            </p:cNvSpPr>
            <p:nvPr/>
          </p:nvSpPr>
          <p:spPr bwMode="auto">
            <a:xfrm>
              <a:off x="528" y="1344"/>
              <a:ext cx="960" cy="144"/>
            </a:xfrm>
            <a:prstGeom prst="rect">
              <a:avLst/>
            </a:prstGeom>
            <a:pattFill prst="pct4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5350" name="Line 25"/>
            <p:cNvSpPr>
              <a:spLocks noChangeShapeType="1"/>
            </p:cNvSpPr>
            <p:nvPr/>
          </p:nvSpPr>
          <p:spPr bwMode="auto">
            <a:xfrm>
              <a:off x="1296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51" name="Text Box 26"/>
            <p:cNvSpPr txBox="1">
              <a:spLocks noChangeArrowheads="1"/>
            </p:cNvSpPr>
            <p:nvPr/>
          </p:nvSpPr>
          <p:spPr bwMode="auto">
            <a:xfrm>
              <a:off x="554" y="1143"/>
              <a:ext cx="9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Training Examples</a:t>
              </a:r>
            </a:p>
          </p:txBody>
        </p:sp>
        <p:sp>
          <p:nvSpPr>
            <p:cNvPr id="55352" name="Rectangle 27"/>
            <p:cNvSpPr>
              <a:spLocks noChangeArrowheads="1"/>
            </p:cNvSpPr>
            <p:nvPr/>
          </p:nvSpPr>
          <p:spPr bwMode="auto">
            <a:xfrm>
              <a:off x="1296" y="163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5353" name="Rectangle 28"/>
            <p:cNvSpPr>
              <a:spLocks noChangeArrowheads="1"/>
            </p:cNvSpPr>
            <p:nvPr/>
          </p:nvSpPr>
          <p:spPr bwMode="auto">
            <a:xfrm>
              <a:off x="1296" y="1488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5354" name="Rectangle 29"/>
            <p:cNvSpPr>
              <a:spLocks noChangeArrowheads="1"/>
            </p:cNvSpPr>
            <p:nvPr/>
          </p:nvSpPr>
          <p:spPr bwMode="auto">
            <a:xfrm>
              <a:off x="1296" y="1344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5355" name="Rectangle 30"/>
            <p:cNvSpPr>
              <a:spLocks noChangeArrowheads="1"/>
            </p:cNvSpPr>
            <p:nvPr/>
          </p:nvSpPr>
          <p:spPr bwMode="auto">
            <a:xfrm>
              <a:off x="1296" y="1776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5356" name="Rectangle 31"/>
            <p:cNvSpPr>
              <a:spLocks noChangeArrowheads="1"/>
            </p:cNvSpPr>
            <p:nvPr/>
          </p:nvSpPr>
          <p:spPr bwMode="auto">
            <a:xfrm>
              <a:off x="1296" y="1920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</p:grpSp>
      <p:sp>
        <p:nvSpPr>
          <p:cNvPr id="55302" name="Text Box 32"/>
          <p:cNvSpPr txBox="1">
            <a:spLocks noChangeArrowheads="1"/>
          </p:cNvSpPr>
          <p:nvPr/>
        </p:nvSpPr>
        <p:spPr bwMode="auto">
          <a:xfrm>
            <a:off x="6472238" y="2379663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 i="1"/>
              <a:t>Unlabeled Examples</a:t>
            </a:r>
          </a:p>
        </p:txBody>
      </p:sp>
      <p:grpSp>
        <p:nvGrpSpPr>
          <p:cNvPr id="55303" name="Group 33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55339" name="Rectangle 34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40" name="Text Box 35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grpSp>
        <p:nvGrpSpPr>
          <p:cNvPr id="55304" name="Group 36"/>
          <p:cNvGrpSpPr>
            <a:grpSpLocks/>
          </p:cNvGrpSpPr>
          <p:nvPr/>
        </p:nvGrpSpPr>
        <p:grpSpPr bwMode="auto">
          <a:xfrm>
            <a:off x="4559300" y="2976563"/>
            <a:ext cx="1450975" cy="641350"/>
            <a:chOff x="2826" y="2820"/>
            <a:chExt cx="914" cy="404"/>
          </a:xfrm>
        </p:grpSpPr>
        <p:sp>
          <p:nvSpPr>
            <p:cNvPr id="55337" name="Oval 37"/>
            <p:cNvSpPr>
              <a:spLocks noChangeArrowheads="1"/>
            </p:cNvSpPr>
            <p:nvPr/>
          </p:nvSpPr>
          <p:spPr bwMode="auto">
            <a:xfrm>
              <a:off x="2826" y="2850"/>
              <a:ext cx="914" cy="361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8" name="Text Box 38"/>
            <p:cNvSpPr txBox="1">
              <a:spLocks noChangeArrowheads="1"/>
            </p:cNvSpPr>
            <p:nvPr/>
          </p:nvSpPr>
          <p:spPr bwMode="auto">
            <a:xfrm>
              <a:off x="2949" y="2820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Prob.</a:t>
              </a:r>
            </a:p>
            <a:p>
              <a:pPr eaLnBrk="1" hangingPunct="1"/>
              <a:r>
                <a:rPr lang="en-US" altLang="en-US" sz="1800"/>
                <a:t>Classifier</a:t>
              </a:r>
            </a:p>
          </p:txBody>
        </p:sp>
      </p:grpSp>
      <p:sp>
        <p:nvSpPr>
          <p:cNvPr id="55305" name="AutoShape 39"/>
          <p:cNvSpPr>
            <a:spLocks noChangeArrowheads="1"/>
          </p:cNvSpPr>
          <p:nvPr/>
        </p:nvSpPr>
        <p:spPr bwMode="auto">
          <a:xfrm>
            <a:off x="2182813" y="3279775"/>
            <a:ext cx="646112" cy="96838"/>
          </a:xfrm>
          <a:prstGeom prst="rightArrow">
            <a:avLst>
              <a:gd name="adj1" fmla="val 50000"/>
              <a:gd name="adj2" fmla="val 166802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6" name="AutoShape 40"/>
          <p:cNvSpPr>
            <a:spLocks noChangeArrowheads="1"/>
          </p:cNvSpPr>
          <p:nvPr/>
        </p:nvSpPr>
        <p:spPr bwMode="auto">
          <a:xfrm>
            <a:off x="4067175" y="3275013"/>
            <a:ext cx="498475" cy="96837"/>
          </a:xfrm>
          <a:prstGeom prst="rightArrow">
            <a:avLst>
              <a:gd name="adj1" fmla="val 50000"/>
              <a:gd name="adj2" fmla="val 12868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 flipV="1">
            <a:off x="5999163" y="2876550"/>
            <a:ext cx="523875" cy="452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 flipV="1">
            <a:off x="6005513" y="3114675"/>
            <a:ext cx="511175" cy="184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6013450" y="3316288"/>
            <a:ext cx="546100" cy="11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64" name="Line 44"/>
          <p:cNvSpPr>
            <a:spLocks noChangeShapeType="1"/>
          </p:cNvSpPr>
          <p:nvPr/>
        </p:nvSpPr>
        <p:spPr bwMode="auto">
          <a:xfrm>
            <a:off x="5981700" y="3275013"/>
            <a:ext cx="534988" cy="279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>
            <a:off x="5986463" y="3294063"/>
            <a:ext cx="558800" cy="5349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7986713" y="2995613"/>
            <a:ext cx="396875" cy="250825"/>
            <a:chOff x="4161" y="2868"/>
            <a:chExt cx="250" cy="158"/>
          </a:xfrm>
        </p:grpSpPr>
        <p:sp>
          <p:nvSpPr>
            <p:cNvPr id="55333" name="Rectangle 47"/>
            <p:cNvSpPr>
              <a:spLocks noChangeArrowheads="1"/>
            </p:cNvSpPr>
            <p:nvPr/>
          </p:nvSpPr>
          <p:spPr bwMode="auto">
            <a:xfrm>
              <a:off x="4185" y="2873"/>
              <a:ext cx="11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4" name="Rectangle 48"/>
            <p:cNvSpPr>
              <a:spLocks noChangeArrowheads="1"/>
            </p:cNvSpPr>
            <p:nvPr/>
          </p:nvSpPr>
          <p:spPr bwMode="auto">
            <a:xfrm>
              <a:off x="4260" y="2872"/>
              <a:ext cx="123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5" name="Text Box 49"/>
            <p:cNvSpPr txBox="1">
              <a:spLocks noChangeArrowheads="1"/>
            </p:cNvSpPr>
            <p:nvPr/>
          </p:nvSpPr>
          <p:spPr bwMode="auto">
            <a:xfrm>
              <a:off x="4161" y="2875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55336" name="Text Box 50"/>
            <p:cNvSpPr txBox="1">
              <a:spLocks noChangeArrowheads="1"/>
            </p:cNvSpPr>
            <p:nvPr/>
          </p:nvSpPr>
          <p:spPr bwMode="auto">
            <a:xfrm>
              <a:off x="4257" y="2868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7986713" y="2771775"/>
            <a:ext cx="396875" cy="250825"/>
            <a:chOff x="4104" y="3480"/>
            <a:chExt cx="265" cy="158"/>
          </a:xfrm>
        </p:grpSpPr>
        <p:sp>
          <p:nvSpPr>
            <p:cNvPr id="55329" name="Rectangle 52"/>
            <p:cNvSpPr>
              <a:spLocks noChangeArrowheads="1"/>
            </p:cNvSpPr>
            <p:nvPr/>
          </p:nvSpPr>
          <p:spPr bwMode="auto">
            <a:xfrm>
              <a:off x="4129" y="3485"/>
              <a:ext cx="122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0" name="Rectangle 53"/>
            <p:cNvSpPr>
              <a:spLocks noChangeArrowheads="1"/>
            </p:cNvSpPr>
            <p:nvPr/>
          </p:nvSpPr>
          <p:spPr bwMode="auto">
            <a:xfrm>
              <a:off x="4247" y="3484"/>
              <a:ext cx="92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31" name="Text Box 54"/>
            <p:cNvSpPr txBox="1">
              <a:spLocks noChangeArrowheads="1"/>
            </p:cNvSpPr>
            <p:nvPr/>
          </p:nvSpPr>
          <p:spPr bwMode="auto">
            <a:xfrm>
              <a:off x="4104" y="3487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55332" name="Text Box 55"/>
            <p:cNvSpPr txBox="1">
              <a:spLocks noChangeArrowheads="1"/>
            </p:cNvSpPr>
            <p:nvPr/>
          </p:nvSpPr>
          <p:spPr bwMode="auto">
            <a:xfrm>
              <a:off x="4206" y="3480"/>
              <a:ext cx="16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948613" y="3452813"/>
            <a:ext cx="415925" cy="246062"/>
            <a:chOff x="4116" y="3114"/>
            <a:chExt cx="262" cy="155"/>
          </a:xfrm>
        </p:grpSpPr>
        <p:sp>
          <p:nvSpPr>
            <p:cNvPr id="55325" name="Rectangle 57"/>
            <p:cNvSpPr>
              <a:spLocks noChangeArrowheads="1"/>
            </p:cNvSpPr>
            <p:nvPr/>
          </p:nvSpPr>
          <p:spPr bwMode="auto">
            <a:xfrm>
              <a:off x="4164" y="3116"/>
              <a:ext cx="11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6" name="Rectangle 58"/>
            <p:cNvSpPr>
              <a:spLocks noChangeArrowheads="1"/>
            </p:cNvSpPr>
            <p:nvPr/>
          </p:nvSpPr>
          <p:spPr bwMode="auto">
            <a:xfrm>
              <a:off x="4215" y="3115"/>
              <a:ext cx="147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7" name="Text Box 59"/>
            <p:cNvSpPr txBox="1">
              <a:spLocks noChangeArrowheads="1"/>
            </p:cNvSpPr>
            <p:nvPr/>
          </p:nvSpPr>
          <p:spPr bwMode="auto">
            <a:xfrm>
              <a:off x="4116" y="3118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55328" name="Text Box 60"/>
            <p:cNvSpPr txBox="1">
              <a:spLocks noChangeArrowheads="1"/>
            </p:cNvSpPr>
            <p:nvPr/>
          </p:nvSpPr>
          <p:spPr bwMode="auto">
            <a:xfrm>
              <a:off x="4224" y="3114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981950" y="3686175"/>
            <a:ext cx="396875" cy="250825"/>
            <a:chOff x="4104" y="3480"/>
            <a:chExt cx="265" cy="158"/>
          </a:xfrm>
        </p:grpSpPr>
        <p:sp>
          <p:nvSpPr>
            <p:cNvPr id="55321" name="Rectangle 62"/>
            <p:cNvSpPr>
              <a:spLocks noChangeArrowheads="1"/>
            </p:cNvSpPr>
            <p:nvPr/>
          </p:nvSpPr>
          <p:spPr bwMode="auto">
            <a:xfrm>
              <a:off x="4129" y="3485"/>
              <a:ext cx="122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2" name="Rectangle 63"/>
            <p:cNvSpPr>
              <a:spLocks noChangeArrowheads="1"/>
            </p:cNvSpPr>
            <p:nvPr/>
          </p:nvSpPr>
          <p:spPr bwMode="auto">
            <a:xfrm>
              <a:off x="4247" y="3484"/>
              <a:ext cx="92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3" name="Text Box 64"/>
            <p:cNvSpPr txBox="1">
              <a:spLocks noChangeArrowheads="1"/>
            </p:cNvSpPr>
            <p:nvPr/>
          </p:nvSpPr>
          <p:spPr bwMode="auto">
            <a:xfrm>
              <a:off x="4104" y="3487"/>
              <a:ext cx="1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  <p:sp>
          <p:nvSpPr>
            <p:cNvPr id="55324" name="Text Box 65"/>
            <p:cNvSpPr txBox="1">
              <a:spLocks noChangeArrowheads="1"/>
            </p:cNvSpPr>
            <p:nvPr/>
          </p:nvSpPr>
          <p:spPr bwMode="auto">
            <a:xfrm>
              <a:off x="4206" y="3480"/>
              <a:ext cx="16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8015288" y="3224213"/>
            <a:ext cx="401637" cy="250825"/>
            <a:chOff x="4593" y="2871"/>
            <a:chExt cx="253" cy="158"/>
          </a:xfrm>
        </p:grpSpPr>
        <p:sp>
          <p:nvSpPr>
            <p:cNvPr id="55317" name="Rectangle 67"/>
            <p:cNvSpPr>
              <a:spLocks noChangeArrowheads="1"/>
            </p:cNvSpPr>
            <p:nvPr/>
          </p:nvSpPr>
          <p:spPr bwMode="auto">
            <a:xfrm>
              <a:off x="4707" y="2875"/>
              <a:ext cx="87" cy="1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18" name="Text Box 68"/>
            <p:cNvSpPr txBox="1">
              <a:spLocks noChangeArrowheads="1"/>
            </p:cNvSpPr>
            <p:nvPr/>
          </p:nvSpPr>
          <p:spPr bwMode="auto">
            <a:xfrm>
              <a:off x="4692" y="2871"/>
              <a:ext cx="15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>
                  <a:sym typeface="Symbol" pitchFamily="18" charset="2"/>
                </a:rPr>
                <a:t></a:t>
              </a:r>
            </a:p>
          </p:txBody>
        </p:sp>
        <p:sp>
          <p:nvSpPr>
            <p:cNvPr id="55319" name="Rectangle 69"/>
            <p:cNvSpPr>
              <a:spLocks noChangeArrowheads="1"/>
            </p:cNvSpPr>
            <p:nvPr/>
          </p:nvSpPr>
          <p:spPr bwMode="auto">
            <a:xfrm>
              <a:off x="4596" y="2876"/>
              <a:ext cx="145" cy="15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20" name="Text Box 70"/>
            <p:cNvSpPr txBox="1">
              <a:spLocks noChangeArrowheads="1"/>
            </p:cNvSpPr>
            <p:nvPr/>
          </p:nvSpPr>
          <p:spPr bwMode="auto">
            <a:xfrm>
              <a:off x="4593" y="2881"/>
              <a:ext cx="1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900" b="1"/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1" grpId="0" animBg="1"/>
      <p:bldP spid="133161" grpId="1" animBg="1"/>
      <p:bldP spid="133162" grpId="0" animBg="1"/>
      <p:bldP spid="133162" grpId="1" animBg="1"/>
      <p:bldP spid="133163" grpId="0" animBg="1"/>
      <p:bldP spid="133163" grpId="1" animBg="1"/>
      <p:bldP spid="133164" grpId="0" animBg="1"/>
      <p:bldP spid="133164" grpId="1" animBg="1"/>
      <p:bldP spid="133165" grpId="0" animBg="1"/>
      <p:bldP spid="13316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C29471-1984-4D13-B73A-5E5278CE011B}" type="slidenum">
              <a:rPr lang="en-US" altLang="en-US" sz="1200" smtClean="0">
                <a:latin typeface="Helvetica" pitchFamily="34" charset="0"/>
              </a:rPr>
              <a:pPr eaLnBrk="1" hangingPunct="1"/>
              <a:t>43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EM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341313" y="2497138"/>
            <a:ext cx="1835150" cy="1462087"/>
            <a:chOff x="528" y="1143"/>
            <a:chExt cx="960" cy="921"/>
          </a:xfrm>
        </p:grpSpPr>
        <p:sp>
          <p:nvSpPr>
            <p:cNvPr id="56372" name="Rectangle 4" descr="90%"/>
            <p:cNvSpPr>
              <a:spLocks noChangeArrowheads="1"/>
            </p:cNvSpPr>
            <p:nvPr/>
          </p:nvSpPr>
          <p:spPr bwMode="auto">
            <a:xfrm>
              <a:off x="528" y="1488"/>
              <a:ext cx="960" cy="144"/>
            </a:xfrm>
            <a:prstGeom prst="rect">
              <a:avLst/>
            </a:prstGeom>
            <a:pattFill prst="pct9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6373" name="Line 5"/>
            <p:cNvSpPr>
              <a:spLocks noChangeShapeType="1"/>
            </p:cNvSpPr>
            <p:nvPr/>
          </p:nvSpPr>
          <p:spPr bwMode="auto">
            <a:xfrm>
              <a:off x="1296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74" name="Rectangle 6" descr="Wide upward diagonal"/>
            <p:cNvSpPr>
              <a:spLocks noChangeArrowheads="1"/>
            </p:cNvSpPr>
            <p:nvPr/>
          </p:nvSpPr>
          <p:spPr bwMode="auto">
            <a:xfrm>
              <a:off x="528" y="1632"/>
              <a:ext cx="960" cy="144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6375" name="Line 7"/>
            <p:cNvSpPr>
              <a:spLocks noChangeShapeType="1"/>
            </p:cNvSpPr>
            <p:nvPr/>
          </p:nvSpPr>
          <p:spPr bwMode="auto">
            <a:xfrm>
              <a:off x="1296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76" name="Rectangle 8" descr="Dark horizontal"/>
            <p:cNvSpPr>
              <a:spLocks noChangeArrowheads="1"/>
            </p:cNvSpPr>
            <p:nvPr/>
          </p:nvSpPr>
          <p:spPr bwMode="auto">
            <a:xfrm>
              <a:off x="528" y="1776"/>
              <a:ext cx="960" cy="144"/>
            </a:xfrm>
            <a:prstGeom prst="rect">
              <a:avLst/>
            </a:prstGeom>
            <a:pattFill prst="dkHorz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6377" name="Line 9"/>
            <p:cNvSpPr>
              <a:spLocks noChangeShapeType="1"/>
            </p:cNvSpPr>
            <p:nvPr/>
          </p:nvSpPr>
          <p:spPr bwMode="auto">
            <a:xfrm>
              <a:off x="1296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78" name="Rectangle 10" descr="Large confetti"/>
            <p:cNvSpPr>
              <a:spLocks noChangeArrowheads="1"/>
            </p:cNvSpPr>
            <p:nvPr/>
          </p:nvSpPr>
          <p:spPr bwMode="auto">
            <a:xfrm>
              <a:off x="528" y="1920"/>
              <a:ext cx="960" cy="144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6379" name="Line 11"/>
            <p:cNvSpPr>
              <a:spLocks noChangeShapeType="1"/>
            </p:cNvSpPr>
            <p:nvPr/>
          </p:nvSpPr>
          <p:spPr bwMode="auto">
            <a:xfrm>
              <a:off x="1296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80" name="Rectangle 12" descr="40%"/>
            <p:cNvSpPr>
              <a:spLocks noChangeArrowheads="1"/>
            </p:cNvSpPr>
            <p:nvPr/>
          </p:nvSpPr>
          <p:spPr bwMode="auto">
            <a:xfrm>
              <a:off x="528" y="1344"/>
              <a:ext cx="960" cy="144"/>
            </a:xfrm>
            <a:prstGeom prst="rect">
              <a:avLst/>
            </a:prstGeom>
            <a:pattFill prst="pct40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 eaLnBrk="1" hangingPunct="1"/>
              <a:endParaRPr lang="en-US" altLang="en-US" sz="1600" i="1"/>
            </a:p>
          </p:txBody>
        </p:sp>
        <p:sp>
          <p:nvSpPr>
            <p:cNvPr id="56381" name="Line 13"/>
            <p:cNvSpPr>
              <a:spLocks noChangeShapeType="1"/>
            </p:cNvSpPr>
            <p:nvPr/>
          </p:nvSpPr>
          <p:spPr bwMode="auto">
            <a:xfrm>
              <a:off x="1296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82" name="Text Box 14"/>
            <p:cNvSpPr txBox="1">
              <a:spLocks noChangeArrowheads="1"/>
            </p:cNvSpPr>
            <p:nvPr/>
          </p:nvSpPr>
          <p:spPr bwMode="auto">
            <a:xfrm>
              <a:off x="554" y="1143"/>
              <a:ext cx="9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Training Examples</a:t>
              </a:r>
            </a:p>
          </p:txBody>
        </p:sp>
        <p:sp>
          <p:nvSpPr>
            <p:cNvPr id="56383" name="Rectangle 15"/>
            <p:cNvSpPr>
              <a:spLocks noChangeArrowheads="1"/>
            </p:cNvSpPr>
            <p:nvPr/>
          </p:nvSpPr>
          <p:spPr bwMode="auto">
            <a:xfrm>
              <a:off x="1296" y="163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6384" name="Rectangle 16"/>
            <p:cNvSpPr>
              <a:spLocks noChangeArrowheads="1"/>
            </p:cNvSpPr>
            <p:nvPr/>
          </p:nvSpPr>
          <p:spPr bwMode="auto">
            <a:xfrm>
              <a:off x="1296" y="1488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-</a:t>
              </a:r>
            </a:p>
          </p:txBody>
        </p:sp>
        <p:sp>
          <p:nvSpPr>
            <p:cNvPr id="56385" name="Rectangle 17"/>
            <p:cNvSpPr>
              <a:spLocks noChangeArrowheads="1"/>
            </p:cNvSpPr>
            <p:nvPr/>
          </p:nvSpPr>
          <p:spPr bwMode="auto">
            <a:xfrm>
              <a:off x="1296" y="1344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6386" name="Rectangle 18"/>
            <p:cNvSpPr>
              <a:spLocks noChangeArrowheads="1"/>
            </p:cNvSpPr>
            <p:nvPr/>
          </p:nvSpPr>
          <p:spPr bwMode="auto">
            <a:xfrm>
              <a:off x="1296" y="1776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  <p:sp>
          <p:nvSpPr>
            <p:cNvPr id="56387" name="Rectangle 19"/>
            <p:cNvSpPr>
              <a:spLocks noChangeArrowheads="1"/>
            </p:cNvSpPr>
            <p:nvPr/>
          </p:nvSpPr>
          <p:spPr bwMode="auto">
            <a:xfrm>
              <a:off x="1296" y="1920"/>
              <a:ext cx="192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600" i="1"/>
                <a:t>+</a:t>
              </a:r>
            </a:p>
          </p:txBody>
        </p:sp>
      </p:grpSp>
      <p:grpSp>
        <p:nvGrpSpPr>
          <p:cNvPr id="56325" name="Group 20"/>
          <p:cNvGrpSpPr>
            <a:grpSpLocks/>
          </p:cNvGrpSpPr>
          <p:nvPr/>
        </p:nvGrpSpPr>
        <p:grpSpPr bwMode="auto">
          <a:xfrm>
            <a:off x="2805113" y="2974975"/>
            <a:ext cx="1243012" cy="717550"/>
            <a:chOff x="1997" y="2519"/>
            <a:chExt cx="783" cy="452"/>
          </a:xfrm>
        </p:grpSpPr>
        <p:sp>
          <p:nvSpPr>
            <p:cNvPr id="56370" name="Rectangle 21"/>
            <p:cNvSpPr>
              <a:spLocks noChangeArrowheads="1"/>
            </p:cNvSpPr>
            <p:nvPr/>
          </p:nvSpPr>
          <p:spPr bwMode="auto">
            <a:xfrm>
              <a:off x="1997" y="2541"/>
              <a:ext cx="783" cy="430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71" name="Text Box 22"/>
            <p:cNvSpPr txBox="1">
              <a:spLocks noChangeArrowheads="1"/>
            </p:cNvSpPr>
            <p:nvPr/>
          </p:nvSpPr>
          <p:spPr bwMode="auto">
            <a:xfrm>
              <a:off x="2089" y="2519"/>
              <a:ext cx="6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Prob. Learner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513513" y="2771775"/>
            <a:ext cx="1903412" cy="1165225"/>
            <a:chOff x="4103" y="1746"/>
            <a:chExt cx="1199" cy="734"/>
          </a:xfrm>
        </p:grpSpPr>
        <p:grpSp>
          <p:nvGrpSpPr>
            <p:cNvPr id="56333" name="Group 24"/>
            <p:cNvGrpSpPr>
              <a:grpSpLocks/>
            </p:cNvGrpSpPr>
            <p:nvPr/>
          </p:nvGrpSpPr>
          <p:grpSpPr bwMode="auto">
            <a:xfrm>
              <a:off x="4103" y="1754"/>
              <a:ext cx="1152" cy="720"/>
              <a:chOff x="4125" y="1739"/>
              <a:chExt cx="1152" cy="720"/>
            </a:xfrm>
          </p:grpSpPr>
          <p:sp>
            <p:nvSpPr>
              <p:cNvPr id="56359" name="Rectangle 25" descr="Outlined diamond"/>
              <p:cNvSpPr>
                <a:spLocks noChangeArrowheads="1"/>
              </p:cNvSpPr>
              <p:nvPr/>
            </p:nvSpPr>
            <p:spPr bwMode="auto">
              <a:xfrm>
                <a:off x="4125" y="1883"/>
                <a:ext cx="960" cy="144"/>
              </a:xfrm>
              <a:prstGeom prst="rect">
                <a:avLst/>
              </a:prstGeom>
              <a:pattFill prst="openDmnd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6360" name="Rectangle 26" descr="Horizontal brick"/>
              <p:cNvSpPr>
                <a:spLocks noChangeArrowheads="1"/>
              </p:cNvSpPr>
              <p:nvPr/>
            </p:nvSpPr>
            <p:spPr bwMode="auto">
              <a:xfrm>
                <a:off x="4125" y="2027"/>
                <a:ext cx="960" cy="144"/>
              </a:xfrm>
              <a:prstGeom prst="rect">
                <a:avLst/>
              </a:prstGeom>
              <a:pattFill prst="horzBrick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6361" name="Rectangle 27" descr="Dark downward diagonal"/>
              <p:cNvSpPr>
                <a:spLocks noChangeArrowheads="1"/>
              </p:cNvSpPr>
              <p:nvPr/>
            </p:nvSpPr>
            <p:spPr bwMode="auto">
              <a:xfrm>
                <a:off x="4125" y="2171"/>
                <a:ext cx="960" cy="144"/>
              </a:xfrm>
              <a:prstGeom prst="rect">
                <a:avLst/>
              </a:prstGeom>
              <a:pattFill prst="dkDnDiag">
                <a:fgClr>
                  <a:srgbClr val="CCECFF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6362" name="Rectangle 28"/>
              <p:cNvSpPr>
                <a:spLocks noChangeArrowheads="1"/>
              </p:cNvSpPr>
              <p:nvPr/>
            </p:nvSpPr>
            <p:spPr bwMode="auto">
              <a:xfrm>
                <a:off x="4125" y="2315"/>
                <a:ext cx="960" cy="1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/>
                <a:endParaRPr lang="en-US" altLang="en-US" sz="1600" i="1"/>
              </a:p>
            </p:txBody>
          </p:sp>
          <p:sp>
            <p:nvSpPr>
              <p:cNvPr id="56363" name="Rectangle 29"/>
              <p:cNvSpPr>
                <a:spLocks noChangeArrowheads="1"/>
              </p:cNvSpPr>
              <p:nvPr/>
            </p:nvSpPr>
            <p:spPr bwMode="auto">
              <a:xfrm>
                <a:off x="5085" y="1883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grpSp>
            <p:nvGrpSpPr>
              <p:cNvPr id="56364" name="Group 30"/>
              <p:cNvGrpSpPr>
                <a:grpSpLocks/>
              </p:cNvGrpSpPr>
              <p:nvPr/>
            </p:nvGrpSpPr>
            <p:grpSpPr bwMode="auto">
              <a:xfrm>
                <a:off x="4125" y="1739"/>
                <a:ext cx="1152" cy="144"/>
                <a:chOff x="4224" y="816"/>
                <a:chExt cx="1152" cy="144"/>
              </a:xfrm>
            </p:grpSpPr>
            <p:sp>
              <p:nvSpPr>
                <p:cNvPr id="56368" name="Rectangle 31" descr="Large checker board"/>
                <p:cNvSpPr>
                  <a:spLocks noChangeArrowheads="1"/>
                </p:cNvSpPr>
                <p:nvPr/>
              </p:nvSpPr>
              <p:spPr bwMode="auto">
                <a:xfrm>
                  <a:off x="4224" y="816"/>
                  <a:ext cx="960" cy="144"/>
                </a:xfrm>
                <a:prstGeom prst="rect">
                  <a:avLst/>
                </a:prstGeom>
                <a:pattFill prst="lgCheck">
                  <a:fgClr>
                    <a:srgbClr val="CCECFF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r" eaLnBrk="1" hangingPunct="1"/>
                  <a:endParaRPr lang="en-US" altLang="en-US" sz="1600" i="1"/>
                </a:p>
              </p:txBody>
            </p:sp>
            <p:sp>
              <p:nvSpPr>
                <p:cNvPr id="56369" name="Rectangle 32"/>
                <p:cNvSpPr>
                  <a:spLocks noChangeArrowheads="1"/>
                </p:cNvSpPr>
                <p:nvPr/>
              </p:nvSpPr>
              <p:spPr bwMode="auto">
                <a:xfrm>
                  <a:off x="5184" y="816"/>
                  <a:ext cx="192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en-US" altLang="en-US" sz="1600" i="1"/>
                </a:p>
              </p:txBody>
            </p:sp>
          </p:grpSp>
          <p:sp>
            <p:nvSpPr>
              <p:cNvPr id="56365" name="Rectangle 33"/>
              <p:cNvSpPr>
                <a:spLocks noChangeArrowheads="1"/>
              </p:cNvSpPr>
              <p:nvPr/>
            </p:nvSpPr>
            <p:spPr bwMode="auto">
              <a:xfrm>
                <a:off x="5085" y="2027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56366" name="Rectangle 34"/>
              <p:cNvSpPr>
                <a:spLocks noChangeArrowheads="1"/>
              </p:cNvSpPr>
              <p:nvPr/>
            </p:nvSpPr>
            <p:spPr bwMode="auto">
              <a:xfrm>
                <a:off x="5085" y="2171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  <p:sp>
            <p:nvSpPr>
              <p:cNvPr id="56367" name="Rectangle 35"/>
              <p:cNvSpPr>
                <a:spLocks noChangeArrowheads="1"/>
              </p:cNvSpPr>
              <p:nvPr/>
            </p:nvSpPr>
            <p:spPr bwMode="auto">
              <a:xfrm>
                <a:off x="5085" y="2315"/>
                <a:ext cx="192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 sz="1600" i="1"/>
              </a:p>
            </p:txBody>
          </p:sp>
        </p:grpSp>
        <p:grpSp>
          <p:nvGrpSpPr>
            <p:cNvPr id="56334" name="Group 36"/>
            <p:cNvGrpSpPr>
              <a:grpSpLocks/>
            </p:cNvGrpSpPr>
            <p:nvPr/>
          </p:nvGrpSpPr>
          <p:grpSpPr bwMode="auto">
            <a:xfrm>
              <a:off x="5031" y="1887"/>
              <a:ext cx="250" cy="158"/>
              <a:chOff x="4161" y="2868"/>
              <a:chExt cx="250" cy="158"/>
            </a:xfrm>
          </p:grpSpPr>
          <p:sp>
            <p:nvSpPr>
              <p:cNvPr id="56355" name="Rectangle 37"/>
              <p:cNvSpPr>
                <a:spLocks noChangeArrowheads="1"/>
              </p:cNvSpPr>
              <p:nvPr/>
            </p:nvSpPr>
            <p:spPr bwMode="auto">
              <a:xfrm>
                <a:off x="4185" y="2873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56" name="Rectangle 38"/>
              <p:cNvSpPr>
                <a:spLocks noChangeArrowheads="1"/>
              </p:cNvSpPr>
              <p:nvPr/>
            </p:nvSpPr>
            <p:spPr bwMode="auto">
              <a:xfrm>
                <a:off x="4260" y="2872"/>
                <a:ext cx="123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57" name="Text Box 39"/>
              <p:cNvSpPr txBox="1">
                <a:spLocks noChangeArrowheads="1"/>
              </p:cNvSpPr>
              <p:nvPr/>
            </p:nvSpPr>
            <p:spPr bwMode="auto">
              <a:xfrm>
                <a:off x="4161" y="2875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6358" name="Text Box 40"/>
              <p:cNvSpPr txBox="1">
                <a:spLocks noChangeArrowheads="1"/>
              </p:cNvSpPr>
              <p:nvPr/>
            </p:nvSpPr>
            <p:spPr bwMode="auto">
              <a:xfrm>
                <a:off x="4257" y="2868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6335" name="Group 41"/>
            <p:cNvGrpSpPr>
              <a:grpSpLocks/>
            </p:cNvGrpSpPr>
            <p:nvPr/>
          </p:nvGrpSpPr>
          <p:grpSpPr bwMode="auto">
            <a:xfrm>
              <a:off x="5031" y="1746"/>
              <a:ext cx="250" cy="158"/>
              <a:chOff x="4104" y="3480"/>
              <a:chExt cx="265" cy="158"/>
            </a:xfrm>
          </p:grpSpPr>
          <p:sp>
            <p:nvSpPr>
              <p:cNvPr id="56351" name="Rectangle 4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52" name="Rectangle 4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53" name="Text Box 4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6354" name="Text Box 4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6336" name="Group 46"/>
            <p:cNvGrpSpPr>
              <a:grpSpLocks/>
            </p:cNvGrpSpPr>
            <p:nvPr/>
          </p:nvGrpSpPr>
          <p:grpSpPr bwMode="auto">
            <a:xfrm>
              <a:off x="5007" y="2175"/>
              <a:ext cx="262" cy="155"/>
              <a:chOff x="4116" y="3114"/>
              <a:chExt cx="262" cy="155"/>
            </a:xfrm>
          </p:grpSpPr>
          <p:sp>
            <p:nvSpPr>
              <p:cNvPr id="56347" name="Rectangle 47"/>
              <p:cNvSpPr>
                <a:spLocks noChangeArrowheads="1"/>
              </p:cNvSpPr>
              <p:nvPr/>
            </p:nvSpPr>
            <p:spPr bwMode="auto">
              <a:xfrm>
                <a:off x="4164" y="3116"/>
                <a:ext cx="11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48" name="Rectangle 48"/>
              <p:cNvSpPr>
                <a:spLocks noChangeArrowheads="1"/>
              </p:cNvSpPr>
              <p:nvPr/>
            </p:nvSpPr>
            <p:spPr bwMode="auto">
              <a:xfrm>
                <a:off x="4215" y="3115"/>
                <a:ext cx="14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49" name="Text Box 49"/>
              <p:cNvSpPr txBox="1">
                <a:spLocks noChangeArrowheads="1"/>
              </p:cNvSpPr>
              <p:nvPr/>
            </p:nvSpPr>
            <p:spPr bwMode="auto">
              <a:xfrm>
                <a:off x="4116" y="3118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6350" name="Text Box 50"/>
              <p:cNvSpPr txBox="1">
                <a:spLocks noChangeArrowheads="1"/>
              </p:cNvSpPr>
              <p:nvPr/>
            </p:nvSpPr>
            <p:spPr bwMode="auto">
              <a:xfrm>
                <a:off x="4224" y="3114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6337" name="Group 51"/>
            <p:cNvGrpSpPr>
              <a:grpSpLocks/>
            </p:cNvGrpSpPr>
            <p:nvPr/>
          </p:nvGrpSpPr>
          <p:grpSpPr bwMode="auto">
            <a:xfrm>
              <a:off x="5028" y="2322"/>
              <a:ext cx="250" cy="158"/>
              <a:chOff x="4104" y="3480"/>
              <a:chExt cx="265" cy="158"/>
            </a:xfrm>
          </p:grpSpPr>
          <p:sp>
            <p:nvSpPr>
              <p:cNvPr id="56343" name="Rectangle 52"/>
              <p:cNvSpPr>
                <a:spLocks noChangeArrowheads="1"/>
              </p:cNvSpPr>
              <p:nvPr/>
            </p:nvSpPr>
            <p:spPr bwMode="auto">
              <a:xfrm>
                <a:off x="4129" y="3485"/>
                <a:ext cx="122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44" name="Rectangle 53"/>
              <p:cNvSpPr>
                <a:spLocks noChangeArrowheads="1"/>
              </p:cNvSpPr>
              <p:nvPr/>
            </p:nvSpPr>
            <p:spPr bwMode="auto">
              <a:xfrm>
                <a:off x="4247" y="3484"/>
                <a:ext cx="92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45" name="Text Box 54"/>
              <p:cNvSpPr txBox="1">
                <a:spLocks noChangeArrowheads="1"/>
              </p:cNvSpPr>
              <p:nvPr/>
            </p:nvSpPr>
            <p:spPr bwMode="auto">
              <a:xfrm>
                <a:off x="4104" y="3487"/>
                <a:ext cx="1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  <p:sp>
            <p:nvSpPr>
              <p:cNvPr id="56346" name="Text Box 55"/>
              <p:cNvSpPr txBox="1">
                <a:spLocks noChangeArrowheads="1"/>
              </p:cNvSpPr>
              <p:nvPr/>
            </p:nvSpPr>
            <p:spPr bwMode="auto">
              <a:xfrm>
                <a:off x="4206" y="3480"/>
                <a:ext cx="16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</p:grpSp>
        <p:grpSp>
          <p:nvGrpSpPr>
            <p:cNvPr id="56338" name="Group 56"/>
            <p:cNvGrpSpPr>
              <a:grpSpLocks/>
            </p:cNvGrpSpPr>
            <p:nvPr/>
          </p:nvGrpSpPr>
          <p:grpSpPr bwMode="auto">
            <a:xfrm>
              <a:off x="5049" y="2031"/>
              <a:ext cx="253" cy="158"/>
              <a:chOff x="4593" y="2871"/>
              <a:chExt cx="253" cy="158"/>
            </a:xfrm>
          </p:grpSpPr>
          <p:sp>
            <p:nvSpPr>
              <p:cNvPr id="56339" name="Rectangle 57"/>
              <p:cNvSpPr>
                <a:spLocks noChangeArrowheads="1"/>
              </p:cNvSpPr>
              <p:nvPr/>
            </p:nvSpPr>
            <p:spPr bwMode="auto">
              <a:xfrm>
                <a:off x="4707" y="2875"/>
                <a:ext cx="87" cy="1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40" name="Text Box 58"/>
              <p:cNvSpPr txBox="1">
                <a:spLocks noChangeArrowheads="1"/>
              </p:cNvSpPr>
              <p:nvPr/>
            </p:nvSpPr>
            <p:spPr bwMode="auto">
              <a:xfrm>
                <a:off x="4692" y="2871"/>
                <a:ext cx="15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ym typeface="Symbol" pitchFamily="18" charset="2"/>
                  </a:rPr>
                  <a:t></a:t>
                </a:r>
              </a:p>
            </p:txBody>
          </p:sp>
          <p:sp>
            <p:nvSpPr>
              <p:cNvPr id="56341" name="Rectangle 59"/>
              <p:cNvSpPr>
                <a:spLocks noChangeArrowheads="1"/>
              </p:cNvSpPr>
              <p:nvPr/>
            </p:nvSpPr>
            <p:spPr bwMode="auto">
              <a:xfrm>
                <a:off x="4596" y="2876"/>
                <a:ext cx="145" cy="153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42" name="Text Box 60"/>
              <p:cNvSpPr txBox="1">
                <a:spLocks noChangeArrowheads="1"/>
              </p:cNvSpPr>
              <p:nvPr/>
            </p:nvSpPr>
            <p:spPr bwMode="auto">
              <a:xfrm>
                <a:off x="4593" y="2881"/>
                <a:ext cx="15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altLang="en-US" sz="900" b="1"/>
                  <a:t>+</a:t>
                </a:r>
              </a:p>
            </p:txBody>
          </p:sp>
        </p:grpSp>
      </p:grpSp>
      <p:sp>
        <p:nvSpPr>
          <p:cNvPr id="134205" name="AutoShape 61"/>
          <p:cNvSpPr>
            <a:spLocks noChangeArrowheads="1"/>
          </p:cNvSpPr>
          <p:nvPr/>
        </p:nvSpPr>
        <p:spPr bwMode="auto">
          <a:xfrm>
            <a:off x="2182813" y="3279775"/>
            <a:ext cx="646112" cy="96838"/>
          </a:xfrm>
          <a:prstGeom prst="rightArrow">
            <a:avLst>
              <a:gd name="adj1" fmla="val 50000"/>
              <a:gd name="adj2" fmla="val 166802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4540250" y="2982913"/>
            <a:ext cx="1450975" cy="641350"/>
            <a:chOff x="2826" y="2820"/>
            <a:chExt cx="914" cy="404"/>
          </a:xfrm>
        </p:grpSpPr>
        <p:sp>
          <p:nvSpPr>
            <p:cNvPr id="56331" name="Oval 63"/>
            <p:cNvSpPr>
              <a:spLocks noChangeArrowheads="1"/>
            </p:cNvSpPr>
            <p:nvPr/>
          </p:nvSpPr>
          <p:spPr bwMode="auto">
            <a:xfrm>
              <a:off x="2826" y="2850"/>
              <a:ext cx="914" cy="361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2" name="Text Box 64"/>
            <p:cNvSpPr txBox="1">
              <a:spLocks noChangeArrowheads="1"/>
            </p:cNvSpPr>
            <p:nvPr/>
          </p:nvSpPr>
          <p:spPr bwMode="auto">
            <a:xfrm>
              <a:off x="2949" y="2820"/>
              <a:ext cx="6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Prob.</a:t>
              </a:r>
            </a:p>
            <a:p>
              <a:pPr eaLnBrk="1" hangingPunct="1"/>
              <a:r>
                <a:rPr lang="en-US" altLang="en-US" sz="1800"/>
                <a:t>Classifier</a:t>
              </a:r>
            </a:p>
          </p:txBody>
        </p:sp>
      </p:grpSp>
      <p:sp>
        <p:nvSpPr>
          <p:cNvPr id="134209" name="AutoShape 65"/>
          <p:cNvSpPr>
            <a:spLocks noChangeArrowheads="1"/>
          </p:cNvSpPr>
          <p:nvPr/>
        </p:nvSpPr>
        <p:spPr bwMode="auto">
          <a:xfrm>
            <a:off x="4048125" y="3281363"/>
            <a:ext cx="498475" cy="96837"/>
          </a:xfrm>
          <a:prstGeom prst="rightArrow">
            <a:avLst>
              <a:gd name="adj1" fmla="val 50000"/>
              <a:gd name="adj2" fmla="val 128689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4210" name="Text Box 66"/>
          <p:cNvSpPr txBox="1">
            <a:spLocks noChangeArrowheads="1"/>
          </p:cNvSpPr>
          <p:nvPr/>
        </p:nvSpPr>
        <p:spPr bwMode="auto">
          <a:xfrm>
            <a:off x="1228725" y="5535613"/>
            <a:ext cx="6608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8000"/>
                </a:solidFill>
              </a:rPr>
              <a:t>Continue retraining iterations until probabilistic labels on unlabeled data converge.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7521E-7 C 0.00399 0.04926 0.00816 0.09852 -0.02396 0.13483 C -0.05608 0.17114 -0.12882 0.20374 -0.19323 0.21831 C -0.25764 0.23288 -0.33038 0.22988 -0.41059 0.22201 C -0.49097 0.21415 -0.58281 0.19218 -0.67465 0.17044 " pathEditMode="relative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05" grpId="0" animBg="1"/>
      <p:bldP spid="134209" grpId="0" animBg="1"/>
      <p:bldP spid="1342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98DCC4-3F0A-4213-8F0B-7D107F73771A}" type="slidenum">
              <a:rPr lang="en-US" altLang="en-US" sz="1200" smtClean="0">
                <a:latin typeface="Helvetica" pitchFamily="34" charset="0"/>
              </a:rPr>
              <a:pPr eaLnBrk="1" hangingPunct="1"/>
              <a:t>44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EM Results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6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Experiments on assigning messages from 20 Usenet newsgroups their proper newsgroup label.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very few labeled examples (2 examples per class), semi-supervised EM significantly improved predictive accuracy: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27%  with 40 labeled messages only.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43%  with 40 labeled  + 10,000 unlabeled messages.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more labeled examples, semi-supervision can actually decrease accuracy, but refinements to standard EM can help prevent this.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Must weight labeled data appropriately more than unlabeled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semi-supervised EM to work, the “natural clustering of data” must be consistent with the desired categories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Failed when applied to English POS tagging (Merialdo, 1994)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EEF0C7-A905-439C-94F8-68B4B9929E72}" type="slidenum">
              <a:rPr lang="en-US" altLang="en-US" sz="1200" smtClean="0">
                <a:latin typeface="Helvetica" pitchFamily="34" charset="0"/>
              </a:rPr>
              <a:pPr eaLnBrk="1" hangingPunct="1"/>
              <a:t>45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Semi-Supervised EM Example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371600"/>
            <a:ext cx="8188325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Assume “Catholic” is present in both of the labeled documents for soc.religion.christian, but “Baptist” occurs in </a:t>
            </a:r>
            <a:r>
              <a:rPr lang="en-US" altLang="en-US" sz="2800" i="1"/>
              <a:t>none </a:t>
            </a:r>
            <a:r>
              <a:rPr lang="en-US" altLang="en-US" sz="2800"/>
              <a:t>of the </a:t>
            </a:r>
            <a:r>
              <a:rPr lang="en-US" altLang="en-US" sz="2800" i="1"/>
              <a:t>labeled</a:t>
            </a:r>
            <a:r>
              <a:rPr lang="en-US" altLang="en-US" sz="2800"/>
              <a:t> data for this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From labeled data, we learn that “Catholic” is highly indicative of the “Christian” category.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labeling unsupervised data, we label several documents with “Catholic” </a:t>
            </a:r>
            <a:r>
              <a:rPr lang="en-US" altLang="en-US" sz="2800" i="1"/>
              <a:t>and</a:t>
            </a:r>
            <a:r>
              <a:rPr lang="en-US" altLang="en-US" sz="2800"/>
              <a:t> “Baptist” correctly with the “Christian” category.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retraining, we learn that “Baptist” is also indicative of a “Christian” document.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Final learned model is able to correctly assign documents containing </a:t>
            </a:r>
            <a:r>
              <a:rPr lang="en-US" altLang="en-US" sz="2800" i="1"/>
              <a:t>only </a:t>
            </a:r>
            <a:r>
              <a:rPr lang="en-US" altLang="en-US" sz="2800"/>
              <a:t>“Baptist” to “Christian”.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5978A6-2125-4AD2-A7B5-4F9CC7F8A8AC}" type="slidenum">
              <a:rPr lang="en-US" altLang="en-US" sz="1200" smtClean="0">
                <a:latin typeface="Helvetica" pitchFamily="34" charset="0"/>
              </a:rPr>
              <a:pPr eaLnBrk="1" hangingPunct="1"/>
              <a:t>46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Issues in Clustering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to evaluate clustering?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Internal: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Tightness and separation of clusters (e.g. k-means objective)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Fit of probabilistic model to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External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Compare to known class labels on benchmark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Improving search to converge faster and avoid local minima.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Overlapping clustering.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A75606-B952-4BA4-A2D9-6DF0B57A7BE2}" type="slidenum">
              <a:rPr lang="en-US" altLang="en-US" sz="1200" smtClean="0">
                <a:latin typeface="Helvetica" pitchFamily="34" charset="0"/>
              </a:rPr>
              <a:pPr eaLnBrk="1" hangingPunct="1"/>
              <a:t>47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Conclusions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/>
              <a:t>Unsupervised learning induces categories from unlabeled data.</a:t>
            </a:r>
          </a:p>
          <a:p>
            <a:pPr eaLnBrk="1" hangingPunct="1"/>
            <a:r>
              <a:rPr lang="en-US" altLang="en-US"/>
              <a:t>There are a variety of approaches, including:</a:t>
            </a:r>
          </a:p>
          <a:p>
            <a:pPr lvl="1" eaLnBrk="1" hangingPunct="1"/>
            <a:r>
              <a:rPr lang="en-US" altLang="en-US"/>
              <a:t>HAC</a:t>
            </a:r>
          </a:p>
          <a:p>
            <a:pPr lvl="1" eaLnBrk="1" hangingPunct="1"/>
            <a:r>
              <a:rPr lang="en-US" altLang="en-US"/>
              <a:t>k-means</a:t>
            </a:r>
          </a:p>
          <a:p>
            <a:pPr lvl="1" eaLnBrk="1" hangingPunct="1"/>
            <a:r>
              <a:rPr lang="en-US" altLang="en-US"/>
              <a:t>EM</a:t>
            </a:r>
          </a:p>
          <a:p>
            <a:pPr eaLnBrk="1" hangingPunct="1"/>
            <a:r>
              <a:rPr lang="en-US" altLang="en-US"/>
              <a:t>Semi-supervised learning uses both labeled and unlabeled data to improve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06BBA4-B7A6-4EEB-B6C7-4D1B8496E144}" type="slidenum">
              <a:rPr lang="en-US" altLang="en-US" sz="1200" smtClean="0">
                <a:latin typeface="Helvetica" pitchFamily="34" charset="0"/>
              </a:rPr>
              <a:pPr eaLnBrk="1" hangingPunct="1"/>
              <a:t>5</a:t>
            </a:fld>
            <a:endParaRPr lang="en-US" altLang="en-US" sz="1200"/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Aglommerative vs. Divisive Clustering</a:t>
            </a:r>
          </a:p>
        </p:txBody>
      </p:sp>
      <p:sp>
        <p:nvSpPr>
          <p:cNvPr id="25604" name="Rectangle 10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Aglommerative </a:t>
            </a:r>
            <a:r>
              <a:rPr lang="en-US" altLang="en-US"/>
              <a:t>(</a:t>
            </a:r>
            <a:r>
              <a:rPr lang="en-US" altLang="en-US" i="1"/>
              <a:t>bottom-up</a:t>
            </a:r>
            <a:r>
              <a:rPr lang="en-US" altLang="en-US"/>
              <a:t>) methods start with each example in its own cluster and iteratively combine them to form larger and larger clusters.</a:t>
            </a:r>
          </a:p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Divisive</a:t>
            </a:r>
            <a:r>
              <a:rPr lang="en-US" altLang="en-US"/>
              <a:t> (</a:t>
            </a:r>
            <a:r>
              <a:rPr lang="en-US" altLang="en-US" i="1"/>
              <a:t>partitional, top-down</a:t>
            </a:r>
            <a:r>
              <a:rPr lang="en-US" altLang="en-US"/>
              <a:t>) separate all examples immediately into clusters.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FA66A5-AAED-455C-B399-2E37084F4494}" type="slidenum">
              <a:rPr lang="en-US" altLang="en-US" sz="1200" smtClean="0">
                <a:latin typeface="Helvetica" pitchFamily="34" charset="0"/>
              </a:rPr>
              <a:pPr eaLnBrk="1" hangingPunct="1"/>
              <a:t>6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Clustering Method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Direct clustering</a:t>
            </a:r>
            <a:r>
              <a:rPr lang="en-US" altLang="en-US"/>
              <a:t> methods require a specification of the number of clusters, </a:t>
            </a:r>
            <a:r>
              <a:rPr lang="en-US" altLang="en-US" i="1"/>
              <a:t>k</a:t>
            </a:r>
            <a:r>
              <a:rPr lang="en-US" altLang="en-US"/>
              <a:t>, desired.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>
                <a:solidFill>
                  <a:srgbClr val="FF0000"/>
                </a:solidFill>
              </a:rPr>
              <a:t>clustering evaluation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i="1">
                <a:solidFill>
                  <a:srgbClr val="FF0000"/>
                </a:solidFill>
              </a:rPr>
              <a:t>function</a:t>
            </a:r>
            <a:r>
              <a:rPr lang="en-US" altLang="en-US" i="1"/>
              <a:t> </a:t>
            </a:r>
            <a:r>
              <a:rPr lang="en-US" altLang="en-US"/>
              <a:t>assigns a real-value quality measure to a clustering.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number of clusters can be determined automatically by explicitly generating clusterings for multiple values of </a:t>
            </a:r>
            <a:r>
              <a:rPr lang="en-US" altLang="en-US" i="1"/>
              <a:t>k</a:t>
            </a:r>
            <a:r>
              <a:rPr lang="en-US" altLang="en-US"/>
              <a:t> and choosing the best result according to a clustering evaluation function.</a:t>
            </a:r>
            <a:endParaRPr lang="en-US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EEF1BE-698D-4E4E-AAD9-ED41C6F61D97}" type="slidenum">
              <a:rPr lang="en-US" altLang="en-US" sz="1200" smtClean="0">
                <a:latin typeface="Helvetica" pitchFamily="34" charset="0"/>
              </a:rPr>
              <a:pPr eaLnBrk="1" hangingPunct="1"/>
              <a:t>7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Hierarchical Agglomerative Clustering </a:t>
            </a:r>
            <a:r>
              <a:rPr lang="en-US" altLang="en-US" sz="3200"/>
              <a:t>(HAC)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687888"/>
          </a:xfrm>
        </p:spPr>
        <p:txBody>
          <a:bodyPr/>
          <a:lstStyle/>
          <a:p>
            <a:pPr eaLnBrk="1" hangingPunct="1"/>
            <a:r>
              <a:rPr lang="en-US" altLang="en-US"/>
              <a:t>Assumes a </a:t>
            </a:r>
            <a:r>
              <a:rPr lang="en-US" altLang="en-US" i="1"/>
              <a:t>similarity function</a:t>
            </a:r>
            <a:r>
              <a:rPr lang="en-US" altLang="en-US"/>
              <a:t> for determining the similarity of two instances.</a:t>
            </a:r>
          </a:p>
          <a:p>
            <a:pPr eaLnBrk="1" hangingPunct="1"/>
            <a:r>
              <a:rPr lang="en-US" altLang="en-US"/>
              <a:t>Starts with all instances in a separate cluster and then repeatedly joins the two clusters that are most similar until there is only one cluster.</a:t>
            </a:r>
          </a:p>
          <a:p>
            <a:pPr eaLnBrk="1" hangingPunct="1"/>
            <a:r>
              <a:rPr lang="en-US" altLang="en-US"/>
              <a:t>The history of merging forms a binary tree or hierarchy.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93F2FD-B7ED-45E1-AC4B-378D2CBA8895}" type="slidenum">
              <a:rPr lang="en-US" altLang="en-US" sz="1200" smtClean="0">
                <a:latin typeface="Helvetica" pitchFamily="34" charset="0"/>
              </a:rPr>
              <a:pPr eaLnBrk="1" hangingPunct="1"/>
              <a:t>8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HAC Algorithm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740251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800"/>
              <a:t>Start with all instances in their own cluster.</a:t>
            </a:r>
          </a:p>
          <a:p>
            <a:pPr algn="l" eaLnBrk="1" hangingPunct="1"/>
            <a:r>
              <a:rPr lang="en-US" altLang="en-US" sz="2800"/>
              <a:t>Until there is only one cluster:</a:t>
            </a:r>
          </a:p>
          <a:p>
            <a:pPr algn="l" eaLnBrk="1" hangingPunct="1"/>
            <a:r>
              <a:rPr lang="en-US" altLang="en-US" sz="2800"/>
              <a:t>      Among the current clusters, determine the two </a:t>
            </a:r>
          </a:p>
          <a:p>
            <a:pPr algn="l" eaLnBrk="1" hangingPunct="1"/>
            <a:r>
              <a:rPr lang="en-US" altLang="en-US" sz="2800"/>
              <a:t>           clusters,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 </a:t>
            </a:r>
            <a:r>
              <a:rPr lang="en-US" altLang="en-US" sz="2800"/>
              <a:t>and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j</a:t>
            </a:r>
            <a:r>
              <a:rPr lang="en-US" altLang="en-US" sz="2800"/>
              <a:t>, that are most similar.</a:t>
            </a:r>
          </a:p>
          <a:p>
            <a:pPr algn="l" eaLnBrk="1" hangingPunct="1"/>
            <a:r>
              <a:rPr lang="en-US" altLang="en-US" sz="2800"/>
              <a:t>      Replace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 </a:t>
            </a:r>
            <a:r>
              <a:rPr lang="en-US" altLang="en-US" sz="2800"/>
              <a:t>and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j</a:t>
            </a:r>
            <a:r>
              <a:rPr lang="en-US" altLang="en-US" sz="2800"/>
              <a:t> with a single cluster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 </a:t>
            </a:r>
            <a:r>
              <a:rPr lang="en-US" altLang="en-US" sz="2800">
                <a:sym typeface="Symbol" pitchFamily="18" charset="2"/>
              </a:rPr>
              <a:t></a:t>
            </a:r>
            <a:r>
              <a:rPr lang="en-US" altLang="en-US" sz="2800"/>
              <a:t>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j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A2815A-13B2-49D2-B7D3-2AF44B693B22}" type="slidenum">
              <a:rPr lang="en-US" altLang="en-US" sz="1200" smtClean="0">
                <a:latin typeface="Helvetica" pitchFamily="34" charset="0"/>
              </a:rPr>
              <a:pPr eaLnBrk="1" hangingPunct="1"/>
              <a:t>9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 Similarity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Assume a similarity function that determines the similarity of two instances: </a:t>
            </a:r>
            <a:r>
              <a:rPr lang="en-US" altLang="en-US" sz="2800" i="1"/>
              <a:t>sim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/>
              <a:t>,</a:t>
            </a:r>
            <a:r>
              <a:rPr lang="en-US" altLang="en-US" sz="2800" i="1"/>
              <a:t>y</a:t>
            </a:r>
            <a:r>
              <a:rPr lang="en-US" altLang="en-US" sz="2800"/>
              <a:t>).</a:t>
            </a:r>
          </a:p>
          <a:p>
            <a:pPr lvl="1" eaLnBrk="1" hangingPunct="1"/>
            <a:r>
              <a:rPr lang="en-US" altLang="en-US" sz="2400"/>
              <a:t>Cosine similarity of document vectors.</a:t>
            </a:r>
          </a:p>
          <a:p>
            <a:pPr eaLnBrk="1" hangingPunct="1"/>
            <a:r>
              <a:rPr lang="en-US" altLang="en-US" sz="2800"/>
              <a:t>How to compute similarity of two clusters each possibly containing multiple instances?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Single Link</a:t>
            </a:r>
            <a:r>
              <a:rPr lang="en-US" altLang="en-US" sz="2400"/>
              <a:t>: Similarity of two most similar members.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Complete Link</a:t>
            </a:r>
            <a:r>
              <a:rPr lang="en-US" altLang="en-US" sz="2400"/>
              <a:t>: Similarity of two least similar members.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Group Average</a:t>
            </a:r>
            <a:r>
              <a:rPr lang="en-US" altLang="en-US" sz="2400"/>
              <a:t>: Average similarity between members.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8213</TotalTime>
  <Words>2420</Words>
  <Application>Microsoft Office PowerPoint</Application>
  <PresentationFormat>On-screen Show (4:3)</PresentationFormat>
  <Paragraphs>510</Paragraphs>
  <Slides>47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Helvetica</vt:lpstr>
      <vt:lpstr>Times New Roman</vt:lpstr>
      <vt:lpstr>models</vt:lpstr>
      <vt:lpstr>Equation</vt:lpstr>
      <vt:lpstr>Text Clustering</vt:lpstr>
      <vt:lpstr>Clustering</vt:lpstr>
      <vt:lpstr>Clustering Example</vt:lpstr>
      <vt:lpstr>Hierarchical Clustering</vt:lpstr>
      <vt:lpstr>Aglommerative vs. Divisive Clustering</vt:lpstr>
      <vt:lpstr>Direct Clustering Method</vt:lpstr>
      <vt:lpstr>Hierarchical Agglomerative Clustering (HAC)</vt:lpstr>
      <vt:lpstr>HAC Algorithm</vt:lpstr>
      <vt:lpstr>Cluster Similarity</vt:lpstr>
      <vt:lpstr>Single Link Agglomerative Clustering</vt:lpstr>
      <vt:lpstr>Single Link Example</vt:lpstr>
      <vt:lpstr>Complete Link Agglomerative Clustering</vt:lpstr>
      <vt:lpstr>Complete Link Example</vt:lpstr>
      <vt:lpstr>Computational Complexity</vt:lpstr>
      <vt:lpstr>Computing Cluster Similarity</vt:lpstr>
      <vt:lpstr>Group Average Agglomerative Clustering</vt:lpstr>
      <vt:lpstr>Computing Group Average Similarity</vt:lpstr>
      <vt:lpstr>Non-Hierarchical Clustering</vt:lpstr>
      <vt:lpstr>K-Means</vt:lpstr>
      <vt:lpstr>Distance Metrics</vt:lpstr>
      <vt:lpstr>K-Means Algorithm</vt:lpstr>
      <vt:lpstr>K Means Example (K=2)</vt:lpstr>
      <vt:lpstr>Time Complexity</vt:lpstr>
      <vt:lpstr>K-Means Objective</vt:lpstr>
      <vt:lpstr>Seed Choice</vt:lpstr>
      <vt:lpstr>Buckshot Algorithm</vt:lpstr>
      <vt:lpstr>Text Clustering</vt:lpstr>
      <vt:lpstr>Soft Clustering</vt:lpstr>
      <vt:lpstr>Expectation Maximumization (EM)</vt:lpstr>
      <vt:lpstr>EM Algorithm</vt:lpstr>
      <vt:lpstr>EM</vt:lpstr>
      <vt:lpstr>EM</vt:lpstr>
      <vt:lpstr>EM</vt:lpstr>
      <vt:lpstr>EM</vt:lpstr>
      <vt:lpstr>EM</vt:lpstr>
      <vt:lpstr>Learning from Probabilistically Labeled Data </vt:lpstr>
      <vt:lpstr>Naïve Bayes EM</vt:lpstr>
      <vt:lpstr>Semi-Supervised Learning</vt:lpstr>
      <vt:lpstr>Semi-Supervised EM</vt:lpstr>
      <vt:lpstr>Semi-Supervised EM</vt:lpstr>
      <vt:lpstr>Semi-Supervised EM</vt:lpstr>
      <vt:lpstr>Semi-Supervised EM</vt:lpstr>
      <vt:lpstr>Semi-Supervised EM</vt:lpstr>
      <vt:lpstr>Semi-Supervised EM Results</vt:lpstr>
      <vt:lpstr>Semi-Supervised EM Example</vt:lpstr>
      <vt:lpstr>Issues in Clustering</vt:lpstr>
      <vt:lpstr>Conclusions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80</cp:revision>
  <cp:lastPrinted>1601-01-01T00:00:00Z</cp:lastPrinted>
  <dcterms:created xsi:type="dcterms:W3CDTF">2001-05-20T22:11:52Z</dcterms:created>
  <dcterms:modified xsi:type="dcterms:W3CDTF">2020-06-21T18:36:39Z</dcterms:modified>
</cp:coreProperties>
</file>