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CE3470A-90F8-4910-BB08-99410819E9C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  <p14:sldId id="265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8C6C9-3BED-8C73-244F-3E7096D80E9B}" v="1" dt="2024-09-09T11:29:48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дислав Сергійович Іонов" userId="S::vladyslav.ionov@cs.khpi.edu.ua::957d9d1a-eff8-4747-9af7-560624ba42cd" providerId="AD" clId="Web-{A548C6C9-3BED-8C73-244F-3E7096D80E9B}"/>
    <pc:docChg chg="sldOrd">
      <pc:chgData name="Владислав Сергійович Іонов" userId="S::vladyslav.ionov@cs.khpi.edu.ua::957d9d1a-eff8-4747-9af7-560624ba42cd" providerId="AD" clId="Web-{A548C6C9-3BED-8C73-244F-3E7096D80E9B}" dt="2024-09-09T11:29:48.865" v="0"/>
      <pc:docMkLst>
        <pc:docMk/>
      </pc:docMkLst>
      <pc:sldChg chg="ord">
        <pc:chgData name="Владислав Сергійович Іонов" userId="S::vladyslav.ionov@cs.khpi.edu.ua::957d9d1a-eff8-4747-9af7-560624ba42cd" providerId="AD" clId="Web-{A548C6C9-3BED-8C73-244F-3E7096D80E9B}" dt="2024-09-09T11:29:48.865" v="0"/>
        <pc:sldMkLst>
          <pc:docMk/>
          <pc:sldMk cId="420614422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26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94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65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29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2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55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5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2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6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7127-4592-4418-BB55-325FD78014C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77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0612F-8D63-4754-952B-E374948DA6A8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37127-4592-4418-BB55-325FD78014C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56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63875"/>
            <a:ext cx="9144000" cy="1384550"/>
          </a:xfrm>
        </p:spPr>
        <p:txBody>
          <a:bodyPr>
            <a:normAutofit/>
          </a:bodyPr>
          <a:lstStyle/>
          <a:p>
            <a:r>
              <a:rPr lang="uk-U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Формальні мови, граматики і автомати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890735"/>
            <a:ext cx="9144000" cy="2160109"/>
          </a:xfrm>
        </p:spPr>
        <p:txBody>
          <a:bodyPr/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Петровська Інна Юріївна +360662977511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51" y="248449"/>
            <a:ext cx="1661723" cy="16617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244" y="228128"/>
            <a:ext cx="1668405" cy="166840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826579" y="3257970"/>
            <a:ext cx="6538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АБСТРАКТНІ ЦИФРОВІ АВТОМАТИ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20528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 Рішення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таблиця абстрактного автомата</a:t>
            </a: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Повна матриця абстрактного автомата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42525"/>
              </p:ext>
            </p:extLst>
          </p:nvPr>
        </p:nvGraphicFramePr>
        <p:xfrm>
          <a:off x="1117601" y="2888773"/>
          <a:ext cx="4173927" cy="328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309">
                  <a:extLst>
                    <a:ext uri="{9D8B030D-6E8A-4147-A177-3AD203B41FA5}">
                      <a16:colId xmlns:a16="http://schemas.microsoft.com/office/drawing/2014/main" val="3578674208"/>
                    </a:ext>
                  </a:extLst>
                </a:gridCol>
                <a:gridCol w="1391309">
                  <a:extLst>
                    <a:ext uri="{9D8B030D-6E8A-4147-A177-3AD203B41FA5}">
                      <a16:colId xmlns:a16="http://schemas.microsoft.com/office/drawing/2014/main" val="2623376647"/>
                    </a:ext>
                  </a:extLst>
                </a:gridCol>
                <a:gridCol w="1391309">
                  <a:extLst>
                    <a:ext uri="{9D8B030D-6E8A-4147-A177-3AD203B41FA5}">
                      <a16:colId xmlns:a16="http://schemas.microsoft.com/office/drawing/2014/main" val="2203656962"/>
                    </a:ext>
                  </a:extLst>
                </a:gridCol>
              </a:tblGrid>
              <a:tr h="657638">
                <a:tc rowSpan="2"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СТАНИ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ВХІДНІ СИГНАЛИ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482262"/>
                  </a:ext>
                </a:extLst>
              </a:tr>
              <a:tr h="65763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Х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1t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X2t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19929"/>
                  </a:ext>
                </a:extLst>
              </a:tr>
              <a:tr h="6576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S0(t-1)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S1/y0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S2/y0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264426"/>
                  </a:ext>
                </a:extLst>
              </a:tr>
              <a:tr h="6576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S1(t-1)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S0/y1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S0/y0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866372"/>
                  </a:ext>
                </a:extLst>
              </a:tr>
              <a:tr h="6576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S2(t-1)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S0/y0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S0/y1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943373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3583"/>
              </p:ext>
            </p:extLst>
          </p:nvPr>
        </p:nvGraphicFramePr>
        <p:xfrm>
          <a:off x="6322935" y="2888773"/>
          <a:ext cx="4643620" cy="328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05">
                  <a:extLst>
                    <a:ext uri="{9D8B030D-6E8A-4147-A177-3AD203B41FA5}">
                      <a16:colId xmlns:a16="http://schemas.microsoft.com/office/drawing/2014/main" val="4027939020"/>
                    </a:ext>
                  </a:extLst>
                </a:gridCol>
                <a:gridCol w="1160905">
                  <a:extLst>
                    <a:ext uri="{9D8B030D-6E8A-4147-A177-3AD203B41FA5}">
                      <a16:colId xmlns:a16="http://schemas.microsoft.com/office/drawing/2014/main" val="1878213085"/>
                    </a:ext>
                  </a:extLst>
                </a:gridCol>
                <a:gridCol w="1160905">
                  <a:extLst>
                    <a:ext uri="{9D8B030D-6E8A-4147-A177-3AD203B41FA5}">
                      <a16:colId xmlns:a16="http://schemas.microsoft.com/office/drawing/2014/main" val="3791589661"/>
                    </a:ext>
                  </a:extLst>
                </a:gridCol>
                <a:gridCol w="1160905">
                  <a:extLst>
                    <a:ext uri="{9D8B030D-6E8A-4147-A177-3AD203B41FA5}">
                      <a16:colId xmlns:a16="http://schemas.microsoft.com/office/drawing/2014/main" val="172078350"/>
                    </a:ext>
                  </a:extLst>
                </a:gridCol>
              </a:tblGrid>
              <a:tr h="657638">
                <a:tc rowSpan="2"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Стани</a:t>
                      </a:r>
                      <a:r>
                        <a:rPr lang="uk-UA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автомата</a:t>
                      </a: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Si(t-1)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Стани автомата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Sjt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58112"/>
                  </a:ext>
                </a:extLst>
              </a:tr>
              <a:tr h="65763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S0t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S1t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S2t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88992"/>
                  </a:ext>
                </a:extLst>
              </a:tr>
              <a:tr h="657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S0(t-1)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uk-UA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193453"/>
                  </a:ext>
                </a:extLst>
              </a:tr>
              <a:tr h="657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S1(t-1)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X1/y1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490411"/>
                  </a:ext>
                </a:extLst>
              </a:tr>
              <a:tr h="657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S2(t-1)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X1/y0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X2/y1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84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25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Маємо англійський текст, який містить букви 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b, c…z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пробіл. Підрахувати кількість слів, які починаються на букви «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Рішити задачу через «повну матрицю абстрактного автомата»</a:t>
            </a:r>
          </a:p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У1-рахуємо слово</a:t>
            </a:r>
          </a:p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У0-не рахуємо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=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X, Y, S , δ, λ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},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Х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b, 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-r, 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-e, 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-entr, 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-else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3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Рішення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таблиця абстрактного автомата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05691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S3-</a:t>
            </a:r>
            <a:r>
              <a:rPr lang="uk-UA" dirty="0">
                <a:solidFill>
                  <a:schemeClr val="bg1"/>
                </a:solidFill>
              </a:rPr>
              <a:t>очікування пробілу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76730"/>
              </p:ext>
            </p:extLst>
          </p:nvPr>
        </p:nvGraphicFramePr>
        <p:xfrm>
          <a:off x="1162594" y="2352144"/>
          <a:ext cx="9602700" cy="360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450">
                  <a:extLst>
                    <a:ext uri="{9D8B030D-6E8A-4147-A177-3AD203B41FA5}">
                      <a16:colId xmlns:a16="http://schemas.microsoft.com/office/drawing/2014/main" val="3578674208"/>
                    </a:ext>
                  </a:extLst>
                </a:gridCol>
                <a:gridCol w="1600450">
                  <a:extLst>
                    <a:ext uri="{9D8B030D-6E8A-4147-A177-3AD203B41FA5}">
                      <a16:colId xmlns:a16="http://schemas.microsoft.com/office/drawing/2014/main" val="2623376647"/>
                    </a:ext>
                  </a:extLst>
                </a:gridCol>
                <a:gridCol w="1600450">
                  <a:extLst>
                    <a:ext uri="{9D8B030D-6E8A-4147-A177-3AD203B41FA5}">
                      <a16:colId xmlns:a16="http://schemas.microsoft.com/office/drawing/2014/main" val="2203656962"/>
                    </a:ext>
                  </a:extLst>
                </a:gridCol>
                <a:gridCol w="1600450">
                  <a:extLst>
                    <a:ext uri="{9D8B030D-6E8A-4147-A177-3AD203B41FA5}">
                      <a16:colId xmlns:a16="http://schemas.microsoft.com/office/drawing/2014/main" val="149932828"/>
                    </a:ext>
                  </a:extLst>
                </a:gridCol>
                <a:gridCol w="1600450">
                  <a:extLst>
                    <a:ext uri="{9D8B030D-6E8A-4147-A177-3AD203B41FA5}">
                      <a16:colId xmlns:a16="http://schemas.microsoft.com/office/drawing/2014/main" val="1498411812"/>
                    </a:ext>
                  </a:extLst>
                </a:gridCol>
                <a:gridCol w="1600450">
                  <a:extLst>
                    <a:ext uri="{9D8B030D-6E8A-4147-A177-3AD203B41FA5}">
                      <a16:colId xmlns:a16="http://schemas.microsoft.com/office/drawing/2014/main" val="1595489570"/>
                    </a:ext>
                  </a:extLst>
                </a:gridCol>
              </a:tblGrid>
              <a:tr h="490773">
                <a:tc rowSpan="2"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СТАНИ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ВХІДНІ СИГНАЛИ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482262"/>
                  </a:ext>
                </a:extLst>
              </a:tr>
              <a:tr h="723243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1t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2t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3t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19929"/>
                  </a:ext>
                </a:extLst>
              </a:tr>
              <a:tr h="3687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S0(t-1)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264426"/>
                  </a:ext>
                </a:extLst>
              </a:tr>
              <a:tr h="3687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S1(t-1)</a:t>
                      </a:r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866372"/>
                  </a:ext>
                </a:extLst>
              </a:tr>
              <a:tr h="3687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S2(t-1)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943373"/>
                  </a:ext>
                </a:extLst>
              </a:tr>
              <a:tr h="368704">
                <a:tc>
                  <a:txBody>
                    <a:bodyPr/>
                    <a:lstStyle/>
                    <a:p>
                      <a:r>
                        <a:rPr lang="en-US" dirty="0"/>
                        <a:t>S3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bre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S3/y0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S3/y0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S3/y0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S0/y1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uk-UA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/y0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15896"/>
                  </a:ext>
                </a:extLst>
              </a:tr>
              <a:tr h="7846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S4(t-1</a:t>
                      </a:r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очікування проб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S4/y0</a:t>
                      </a:r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80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14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Рішення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Повна матриця абстрактного автомата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76520"/>
              </p:ext>
            </p:extLst>
          </p:nvPr>
        </p:nvGraphicFramePr>
        <p:xfrm>
          <a:off x="944379" y="1825624"/>
          <a:ext cx="10040082" cy="437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347">
                  <a:extLst>
                    <a:ext uri="{9D8B030D-6E8A-4147-A177-3AD203B41FA5}">
                      <a16:colId xmlns:a16="http://schemas.microsoft.com/office/drawing/2014/main" val="3310509611"/>
                    </a:ext>
                  </a:extLst>
                </a:gridCol>
                <a:gridCol w="1673347">
                  <a:extLst>
                    <a:ext uri="{9D8B030D-6E8A-4147-A177-3AD203B41FA5}">
                      <a16:colId xmlns:a16="http://schemas.microsoft.com/office/drawing/2014/main" val="1133390246"/>
                    </a:ext>
                  </a:extLst>
                </a:gridCol>
                <a:gridCol w="1673347">
                  <a:extLst>
                    <a:ext uri="{9D8B030D-6E8A-4147-A177-3AD203B41FA5}">
                      <a16:colId xmlns:a16="http://schemas.microsoft.com/office/drawing/2014/main" val="3632338182"/>
                    </a:ext>
                  </a:extLst>
                </a:gridCol>
                <a:gridCol w="1673347">
                  <a:extLst>
                    <a:ext uri="{9D8B030D-6E8A-4147-A177-3AD203B41FA5}">
                      <a16:colId xmlns:a16="http://schemas.microsoft.com/office/drawing/2014/main" val="1393644412"/>
                    </a:ext>
                  </a:extLst>
                </a:gridCol>
                <a:gridCol w="1673347">
                  <a:extLst>
                    <a:ext uri="{9D8B030D-6E8A-4147-A177-3AD203B41FA5}">
                      <a16:colId xmlns:a16="http://schemas.microsoft.com/office/drawing/2014/main" val="685942272"/>
                    </a:ext>
                  </a:extLst>
                </a:gridCol>
                <a:gridCol w="1673347">
                  <a:extLst>
                    <a:ext uri="{9D8B030D-6E8A-4147-A177-3AD203B41FA5}">
                      <a16:colId xmlns:a16="http://schemas.microsoft.com/office/drawing/2014/main" val="2724039339"/>
                    </a:ext>
                  </a:extLst>
                </a:gridCol>
              </a:tblGrid>
              <a:tr h="51531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Стани автомата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Si(t-1)</a:t>
                      </a:r>
                      <a:endParaRPr lang="ru-RU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Стани автомата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14348"/>
                  </a:ext>
                </a:extLst>
              </a:tr>
              <a:tr h="77296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uk-UA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uk-UA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uk-UA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63417"/>
                  </a:ext>
                </a:extLst>
              </a:tr>
              <a:tr h="52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S0(t-1)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X2, X3,X5/y0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144786"/>
                  </a:ext>
                </a:extLst>
              </a:tr>
              <a:tr h="52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S1(t-1)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X3/y0,X5/y0</a:t>
                      </a:r>
                      <a:endParaRPr kumimoji="0" lang="uk-U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X1/y0, 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951803"/>
                  </a:ext>
                </a:extLst>
              </a:tr>
              <a:tr h="52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S2(t-1)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X3/y0</a:t>
                      </a:r>
                      <a:endParaRPr lang="uk-UA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X1/y0, X2/y0, X5/y0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60833"/>
                  </a:ext>
                </a:extLst>
              </a:tr>
              <a:tr h="52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uk-UA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(t-1)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X4/y</a:t>
                      </a:r>
                      <a:r>
                        <a:rPr lang="uk-UA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X1,X2,X3,X5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487225"/>
                  </a:ext>
                </a:extLst>
              </a:tr>
              <a:tr h="52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(t-1)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X4/y</a:t>
                      </a:r>
                      <a:r>
                        <a:rPr lang="uk-UA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X1,X2,X3.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X5/y0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00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92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5744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Рішення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граф-схема абстрактного автомата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93" y="1825625"/>
            <a:ext cx="6001613" cy="4351338"/>
          </a:xfrm>
        </p:spPr>
      </p:pic>
      <p:sp>
        <p:nvSpPr>
          <p:cNvPr id="4" name="AutoShape 2" descr="data:image/png;base64,iVBORw0KGgoAAAANSUhEUgAAA3sAAAKGCAYAAADztoKQAAAAAXNSR0IArs4c6QAAAARnQU1BAACxjwv8YQUAAAAJcEhZcwAADsMAAA7DAcdvqGQAAN8GSURBVHhe7P19jB3nnd+JPpzoD/pCwMpY3TtHCHU5natgrcH4rijsYtm6M5fD3tVuzECLqDn0XbWgSFwm2TicvHgo7cLTlEXRLQdQ2k4ykWYQh7Ikz+32Qk7TWQdUkJmQlqCgWwsPmg6cSxmQwZZAAc1AA7QAGWgCNvDc+tSpX7O6uk73eamnTr18P0D1OafO6arn9ff8vs9b7fMRTgghhBBCCCFEo/iV5FUIIYQQQgghRIOQ2BNCCCGEEEKIBiKxJ4QQQgghhBANRGJPCCGEEEIIIRqIxJ4QQgghhBBCNBCJPSGEEEIIIYRoIBJ7QgghhBBCCNFAJPaEEEI0hBX3wr59bt8XF93N5Ixx87vH3b59x93iR8mJFPF3Of/j3n3B7fvav+h5za37fW0l+RzB/3AuPvLvJ4QQQpSFxJ4QQoiGMOlm/bKb+97j7vR3U9IsEmD3zDi3cGPJzRxIzhkfLbrTMxeTD9tZ+dOzbu7hv+lmbyy46ew1I25+d96dPbHg1p+d7J6IrnV8cjW6j3feR8fKg+7xe1+IJKEQQggxHvZFDZJP3gshhBD1h9G1yUiorXg3e5jRt4fc6uK6W3qsk/zAuOkWv3jarX3eubM/Oe7W35hxt3/B/11xU342kpDd0b9tghFhd++SO54SkCtf2+cecsvOm/iLr3+PW/s9wpGcEkIIIUpEI3tCCCGaxeFZt3w+EnDffMG98MWH3NnzyzlCDwF32i09+rI7dV9yIs27V6L/m4qFHnQee9ktnLjoHv89pnNGIu73Hndu8eXUSOFNt/YT56bvm0g+Q8dNICT/VGN7QgghxoPEnhBCiMYx+SzTOc+6s9+bc8tbI21pVtwrMw+6p3NEINxcW90h3GbeSKaIfvG0e9wtuJdz/vfBie3nJu6bTt4JIYQQ5SOxJ4QQonkwMhe/OeuuvBu/2cbK1x6K/nSnaO7kprvyfeeO/1ZWzE262ZU5d/F7zi18Mz3lUwghhKgmEntCCCEaxop7YfKsm15cd+uL0+7sZGaTlHdfiNfW9VxH99EVt+SOu6nsZi5wYMJNuwfdRN53Eatr2zdxWftZ/uYvQgghRBlI7AkhhGgQbIryULxLJtMsu2vtzrqHUo9OYJdN99WHth6RcA+7cX7vcXfPvq4ovPnOknOPTg04ctddn3fxZ2vJZ+iu45t7OH/8UAghhAiNxJ4QQojGwKYrj7NOb2tnzY6b+eb2RydMPps8GiE5GP1zPEIh2XmT0bjs2rt+mDwZ3eer87efrffuK3FYprQTpxBCiDEhsSeEEKIRdB+PcNHNZdfiHZhxL0eC7uLMPe6FnPV721lxV746pECL7rMUP1sveah6/My9XusChRBCiPDoOXtCCCGEEEII0UA0sieEEEIIIYQQDURiTwghhBBCCCEaiMSeEEIIIYQQQjQQiT0hhBBCCCGEaCASe0IIIYQQQgjRQCT2hBBCCCGEEKKBSOwJIYQQQgghRAOR2BNCCCGEEEKIBiKxJ4QQQgghhBANRGJPCCGEEEIIIRqIxJ4QQgghhBBCNBCJPSGEEEIIIYRoIPt8RPJeCCGEGAsffPCBe+2115JPohfnzp1L3gkhhBB7I7EnhBBi7Lz11lvu6NGj7rd/+7eTMyILgnhtbS35JIQQQuyNxJ4QQoixg9h76qmnYkEjdkL6nDx5UmJPCCHEQGjNnhBCCCGEEEI0EIk9IYQQQgghhGggEntCCCGEEEII0UAk9oQQQgghhBCigUjsCSGEEEIIIUQDkdgTQgghhBBCiAYisSeEEEIIIYQQDURiTwghhBBCCCEaiMSeEEIIIYQQQjQQiT0hhBBCCCGEaCASe0IIIYQQQgjRQCT2hBBCCCGEEKKBSOwJIYQQQgghRAOR2BNCCCGEEEKIBiKxJ4QQQgghhBANRGJPCCGEEEIIIRqIxJ4QQgghhBBCNBCJPSGEEEIIIYRoIBJ7QgghhBBCCNFAJPaEEEIIIYQQooFI7AkhhBBCCCFEA9nnI5L3QgghRHA++OCDHa9vv/22++EPf+jOnTsXn/u1X/u1rVd732beeustd/LkSbe2tpacEUIIIfZGYk8IIUQwEHIIFRN0vE+TFnUGvzUhaBw8eNBNTEy4I0eOuN/+7d+OjzYhsSeEEGIYJPaEEEIUBiLttddei8UJ4g4QcogzBBuviDbe94OJvg8//DAe+UsLRq5r4u+pp56KzzUViT0hhBDDILEnhBBiZJh+aQIPEfbkk08GHYFDBNr9TPxxL7tv05DYE0IIMQwSe0IIIYbCRvGef/75LYHHCFt6SmYZpIUf4bGw2Pq/JiCxJ4QQYhgk9oQQQgyECQ9EFsLqueeeq8w0SqZ7vvrqq+711193NG9Hjx6Nw1e2AC0aiT0hhBDDILEnaoGt2zHscy8Hru6OnRBVhHqH4EB4mMCrcl1jpI/RPcJd95E+iT0hhBDDILEnCseEGK92pOHzvn37tt5TBO0zjkz6u6IxxzR9TyP9HRtI2HvO23e9XoVoOgglpmuyHo6RszqVfZtqCoS9jmv6JPaEEEIMg8Se6BsTX7zaAUybyp6D3YRR3k58fI8AM4GVfm+k36ex+9r/GHw25yj9Xfp8FvuOeIFdO/tqECauy//xnrjxHnhvYU6/2nshqg4igxE8ynRdhRLY9E5EH/Gp29ROiT0hhBDDILEntkDEcOBUQD8ijsOEm322o8mQHji/VB/ek1ZWleyzvbdXe2+YKLQ0zKYfhxDjgvKanrLZlM1OiBeCj3jVaWqnxJ4QQohhkNhrISY6mNoE2edWAb33aRFnz8WSABkdS38EIY4bn01Yg+UFkN5UUdKf92lRCE3cYl6MH8oiZa6OUzb7BfuHeKqLkJXYE0IIMQwSew0Hpw0ngde0qAMcOBN1vEo4VAcbKTQhaNNKewlCIB/Tojx9CNEvlC12sGSqI0KvyVCfiCt1jXhXua4QPok9IYQQgyKx1yBwXOitNnGAuANz+I8cObL1XsKu/pjw45WDKaE4hHbeBCHij+8sz9PlgEMIw0a7EHlVeZRCaKgvNq3zhz/8YWXrhMSeEEKIYZDYqzE4KThnNmJnzjvOPGi0TlBGsuKfc3lCEFPAK2VI5aZ9ICSwJwietuU/dQSBy7P57JESVUNiTwghxDBI7NWIrLgDHHM2GcA5k4MuBmEvIWidBxzpqaEqZ82DqYzkPYKnzfnL2j1sLGKvauv4JPaEEEIMg8RehTFxB/aMKJxtiTsRGsqeHQjB9GdIi0ArhxKC9QShB4zoiepOZZXYE0IIMQwSexXCnGkadaYT8d7EHTRl63NRXyiTTPs0YZAVgulpobY2UAKwuiAesDcSENtB8NHBVqWRTok9IYQQwyCxVwFoxHEuEHg2YoKjTK8y74WoA4i99LRQPlO2ARFoI0gSgdXARrDauEavH2xKJ2W4CnZYYk8IIcQwSOyNCRxh6z3GkdDUTNFUKOu2zpT3dpgDjfij3EsAlgd5gfiW0OsNZdR26ayCwJLYE0IIMQwSeyWC82AjeObsIvI0PVO0DRN8HNlRQOoFh60HlAgsFtKa5zHW5WHi44SRapthwZTOoiAPgOv2i8SeEEKIYZDYKwEEHg4trzTuEnhC5INzzWgTzjDvTQRSbzBVjEZpGuhoaEOWwaAMkmZF2G2uZTM6Bm16JfaEEEIMg8ReINKNugk8rcETYnCoSxyIPxxe3qdHATUNtH8k9IaDMsdo6LDTXtPtAQyz06fEnhBCiGGQ2CsQa9A5cExxCmjQEXpCiGIx0Zc3DZS6pxHA7ZA+Wqc3PLZhC2WtX9Ii74477nC//OUv4/PDNLsSe0IIIYZBYq8A0g06zqWmaQoxHvIEIHUS2j4CiNAj7kWuPWsTlKd+p3P2Enn79+93f/RHfzTwqB5I7AkhhBgGib0RodGXyBOimjDCjnOM850WgGz+wrQ86i0icBjnu04gPBAKMvejYQKO0VHrREjTS+SlYWOcYbBpzBJ7QgghBkFib0gk8oSoJzjkJgLZGRcHGqjLTZ3+aQ/C1/TN0dlthJSy9cwzz7h/+S//ZXJmJ6PkQa/7CiGEEL2Q2BsQiTwhmgfiDzGUXf9nD4OvswBkRI84ET8xOqTlXpu1mOj7d//u37lPPvkkOdtFolsIIUSZSOz1iUSeEO0Chx3xh/AzAUj9B5z1Okz/JMzalKV4sP9M16Rc7EZW9N11113xur319fXkF0IIIURYJPb2QCJPCAE47nYgAnH2AdtQ1c1fGNUDTf0rFsrAII9iMNFn0zslvoUQQpSFxF4PrEdcIk8I0QuceGxFdvOXUFM/uf4g19NavXCQx0D69gvThWlLyEdttCKEEKIMJPYy4LDRG05jzK5pEnlCiH7BfmSnftrOnzb6N4rwMnvUj12yXSElKsJAPjONd5j0pWwAnQFCCCFESCT2UuCY2WgevbVqiIUQo4BTn978BRtjdsXW/A0i/rgGvz9w4IC7ceNGcjYfBCYdVk1/rMQ4sRFcdQoKIYSoKhJ7EThk1guu0TwhRCgQfphcRB/CLb3uDxGXXvuXB/9v3yH43nnnndzfWscVo069riVGR6OnQgghqk7rxV56NI9NDEaZYiWEEINi0z0Rf+mpnzZqhG1K26VDhw65H//4x/H7v/gX/6L79//+3+8QdNqYpRzIr0E2ahFCCCHKptVijxE8jeYJIaoEAsKmfJr4M8GH+OO7//1//9/drVu34t/ffffd7vTp09tsmDZmKY90Z6EQQghRNVop9nCeWMeCQ6TRPCFElcl74Psdd9zhfvnLXya/6GKdVkwtZGSv5ZM2SsPaE/JGCCGEqBqtE3sazRNC1BWEBSNJvfgH/+AfxA/vxqzbekARFk3lFEIIUWV+JXltPDTITLV5/fXX40ZZQk8IUSewYXlCr9PpxK9M52QtHyJPoqM8smsqhRBCiCrRCrFHbzg9rzhK7JqmhlkIUScQeo899ljyqQu7cTJD4X/5X/6XuAPr448/jl9BNq58aGeEEEKIqtH4aZy2fkXTNoUQdQUb9tOf/tT9D//D/xALuV5izqZ5tmx2/tihbWHWiB7BIIQQomo0WuzZ+jytpRBC1BU2aOFRDP1A55ZNVRflQR7RxkjsCSGEqBqNncZJ77Y5PRJ6Qoi60q/QA3bszD5zT5QDU201lVMIIUTVaJzYs00MeNX6PCFEm0Bs8Cw+US4Ictoa2h0hhBCiSjRK7NHQsrYFNJ1GCCGqx8rX9sXPON06vrjobibfbfHuC6nfHHeLHyXnK47EnhBCiKrRGLGXFnparyKEaCPYwSpP40ToPeSW4w1k7Fj+/OPunn0vuJXkN+6jRXd8ctUt3Eh+s/Kge/ze1PcVRdNnhRBCVJFGiD0cHB6tABJ6Qog2U13RseKufNW5uYcnk89dJp9ddnPurLvybvfzyquPu4vnn3YzB7qf3eFTbuHE7e+rClM52ahFCCGEqBK1F3sm9FgvIaEnhGgr1RcaE27ihHNnv5mdtjnpZr13s4d5f9Ot/cS56fu6nXddOm7i89H//WnVx/Y0jVMIIUT1qL3YY+qmhJ4Qou2Y0KjuyF7Hzbyx7Oa+x7TN22v2XsgZsXtwopO86zJx33TyrrpoGqcQQogqUmuxx66bIKEnhGg79RhV6o7ixWvxbiw4JNzZSURf9dfk9YNG9oQQQlSN2oo9RvRoWCX0hBBthsctMJX9qaeeqtfo0oEZtxQLv/V4Td78d29P7lxd2z7Rc+1nF5N3QgghhBiEWoo9nJvXXnvNvfrqq8kZIYRoD3R0nTt3LhZ3dHw9+eSTsU2s9MhS/DiFvBG87pq8iz/jcTnp90Z3HV92Y5cqoqmcQgghqkbtxB5Cj+mbjOjpgelCiDZhIo+RvNdffz0ezeOZopwze1hZwZfsqvlQ9rl6Hy26+a9Ou4WTXTE3eXLBTX91/vaz9d59xT3+vTk3FW/gUl0qLbSFEEK0llqJPRpThN5zzz0noSeEaA1ZkcesBhN59YENWuy5erc3aNl375p72i/dftQC0zvjZ+sl38fP3Jt11R/X08ieEEKI6rHPs1K+JmhDFiFEm2AmA6N3PFaBV8Qdz3PrBeJIsx7GA9NpQcsLhBBCVInajOxJ6Akh2kB6FA8BYVM1ERG7CT3QyNJ42St/hBBCiLKphdjTzptCiKaTnarJpis2VbNfEcfvuI4oH9JdYlsIIUTVqLzY086bQogmkxV5o67Hk9gbD0p3IYQQVaTSYo/GUztvCiGaiD0fj4M1eQg8DqZtDsuRI0fc22+/nXwSZUJ7pXZKCCFE1aj0Bi1apyeEaBIIAmYqMIIHTNVE3BU1/Q8BybR3RKMoD3sMRo32OxNCCNESKjuyh9PCoembQoi6g8gbdT1eP9iaPWynKA/Se5QRWSGEECIUlRV79E7zPD0teBdC1JWsyGNUb5T1eHuBvWQqocReuZDeTKEVQgghqkYlxZ45QqEcIiGECAnOf956PEb0QoPokNgrF63XE0IIUVUqJ/ZwUp5//nlN3xRC1AobxWN0jZkJNlUTW1bmDAVEB2ER5cBoLWgWihBCiCpSuQ1a2JSFRlNiTwhRBxBWOPx0UmG7EHnjnJVAeBhR1C7G5YCwpxk10SeEEEJUiUqJPRpL20lOvaRCiCqTFXmsMa7KJh3qNCuPffv2SVgLIYSoLJWaxonQK3vKkxCiB7c+cZ98civ5IIxe6/GqtBsjI4tatxceG82T0BNCCFFVKiP2EHo0mNq+Wohx84m7+s+Ou7/0mc+6z372M+6eqafdxZYvAbP1eAg8W4/Huap2TlmYNLUwLPZ8vb2grCC+JcCFEEKUTSWmcdIAMu1IU2GEGD+ffP9vuPu/P+WWvz3jJu74xL33L067qa86942VBTfTskH37FTNca/HGwTC+fbbb8d2VRSPtVvpZQeUFxN2jPr++Mc/jg+gbVNeCCGEKJtKiD2tLxFinESC7rtX3K0T0+5QJO7e/DufdVce3XTzD+9Pvr/lVr76kHvop0+7629EAjA522SyIq9K6/H6hThoo5ZwMMJLGsPGxob7D//hP8Tv77zzTvfLX/7S3brVnQJ9xx13uN/8zd+U0BNCCDEWxj6NE4eKXlCcKSHEGHj3ZffrM++5W3fwYb/bf6dzazfX46+67HeT/+u8O/POGfeNf/1Jcq6ZYIsQd7YeD2e+auvxekFYOYgDdpWDuDDVUBQP6cxIL881NKEHP//5z7eE3v79+yX0hBBCjJWxj+xpVE+IMfPuC27fixPu+sXuqN3N7x539/zxMXf9zVPbRvF6na87CCSEkYkiHHjEHXapaiAwOAAx+t5778WvN2/ejM+lOXDggPvjP/7jeAQKsVHF+NQVpshSXugIAEaA/8k/+Sfuk09ud4Yg9BB9tG1aiy6EEGJcjF3sadtqIcZLLOK+f9ytvzHjOpz48zfd737+bHRu2c0etqmcEbeuuKc/87S75+qqO/NAcq7GmMir03o8hB3igTDvhdlVdagVT167Rdn5p//0n24JPsRep9OJyxnpz28ZBZTwE0IIUSZjncZpO3BK6AkRmFv/yV39x8fdr3/+cfeNH950Ox6o8PmJrtCDu4+5U//rfnf2/ILrjlsk7P9199ATV93q+ztHkeoEzjeOOVM1GZ1BBDFCU3WhBwcPHozDSXiZ+s76sLvuuiv5tgsiI21XiZ9Nlxejg3jOa7fIl7//9//+Vn4wqmdiz4Q2Ip1yxzXIE74TQgghQjJWsUdjR2+6ECIgv7zizk7+f507Oe/m//ot9/LUPW5i6mn3yrtd0bZ+c80dujM1ghdx6Esvu7mNv+Ee/9pKShhuuls/d27ini1ZWCsQOzjath4PwVSX9XhZGClCXPyzf/bP4pEkBJ5hUwcNfoswpHNNjIZNo+21xpw8+cf/+B9vE+AIdIShdSowIsgIHx0NVh75P4lxIYQQIRib2EPogaa0CBGYO37d/fpfXnbv/XzCHXtmyV3fuOZePrrmXpi8x/2lL37DvfneVTfRuSf5ccL+Q272uwtu4g+n3fF/eNFd/WDNrfyzs+7M+rw7/pvJb2pAehTPno+Hw43jjQiqM8TLZkcY7PyIEMnGzews/yOGh5E50jI7qpeG7xF88LOf/Sx+TWNCHdFHWaRM8ogMRvsk/IQQQhQOa/bGQdTg+cjhSj4JIUKy+s1D/syfbCafEj5e9QvPHPMTkRmY+tb15GSGj5f9S1+a9lMPT/lT55f8tU+T8xUncqJ9JHpYjxzbGt43hUgkbMWL9xz79++Pzx04cCD51U6wt/wPaSMGh/QbpMm03/eb3vyO/4mE5Fb+RsIxzl8hhBBiWMayQQvTV+j9HMOthWg0a3/8grt6dNZNH0hOGP/+rLvnneNu/SuHkhO3iTdo+b0Jd/n9eTd1Z3KypjCSl950hVGSpkwVJ26M5Nk0Qhul4/MjjzwSb/nPaNFuo07arGU4SHtG3fZK3yyURdJ7kP8B7ke+MuKXvoY2eBFCCDEoYxF7cjiECMFNd/Gv3+NOdy67tRen3LZVeJ+86X73i+vuzJ/kPTbhqvvG5INu6YurbvnLO8VgHcAxRgjhJOMM501lrDMIOwQsDj92Mx03EyKIWpse3wv7bVosir2hzQLEXtlI+AkhhBiF0sWeORusVWiSMyZE6fwyOuIHoSf8+UX3N/6vx90rbtLNX13OPB5hzb3y33/D3fPGS+7Y9s0bY2796dNu4r9fc9+4seRmsqOCFQVbgvPLwVb4iB2c3ybZFeJoIpb45Qm0QW0qosEEscTC3iD0SGPSd9wQDqDMk4/2mbKBABx0BFEIIUTz+QuR81Bq9+6Xv/xl91/+l/+lnAwhRuGjSNj91kV379/5fzvbWuXqPz/lzj34uvuT6Svu//Pdz7i/feLz7vaszM+6fR+dcn/ymafd1P89OZXijv/H/9P9pb/wibt38iF37/8lOVlRcHB5gPWjjz4a76qJLflX/+pfxY5u9jEEdQbTTByJ127TB4mzjfb0A79lB0+eCffAAw+o020XGE1lVI30r0LZIgwc5DXl/q/9tb8Wn0f4EVaWSNhz/pSvQgghoPSRPT1EXYjRYSTuM//iwdsPQnfvuZen5tw931lw03ddcU//5ced+86am384tSV/9D8P/cfH3WpNp2oi8hjRsPV4TR2ZQlwQL2wlUzZD2UrEJOnJ/SQMdkK6MKpXl/aK+kGYEXyWp4TbRv2EEEK0k1IfvYBjAWp4hBgNno237UHo7n53+k8ioccUzDun3NPffMh946svu6vdL2P23/+gm1h5z9Xtkeg4rkxT5Kj78/F2A2cdAYbAIG7EMaSt5B6kqa1HE7epm9ADxB15SpgpO3SGAPEgn5kObG2wEEKI9lDqyB6NDWhjFiH65JP33OLXv+GW751xZ//mlOskA3UrX9vn5n/tult6Yud2K126m64s/711t/SYScLo3KEFd2hl3k1tf4Z65bBRPEYpgNEJ7AcPqG4ixJX44bDjrJc10mbTYLmf7HIXyh7iqCmb2NiInzZ4EUKIdlL6yB4NjBCiT+6acFNfOORuff9xd8/Er7vH/9Gbbu2TNbf2E7fzQejbOOROnz/jln9v3l35eXIqOvfQ/+zcre6Snkpio1s42wg9RB6jFJxrotAjvoy8MDUVcUFcyxJ6YGlqIoDwtBkbRUYENUHoAflKfBDzlC8T9ZQ5G9kl/9ue90II0VRKG9nTs/WEGI2b777i5s+/4L5xNRJ6bs3NLHo3t+sMvJtu8Yv3uJcmq/9IBRxNHM6mr8dLg5ggvoyyMJo3DnD0SXvub7t+ljmyWCUof6RBU0b0+sHqHaN+ts5PO3sKIUSzKG1kj4ZEU0aEGJ7O4VNu/s3rbuN7p93ETedemLrH/bd/62V35aNbyS+ydNzM719wf7Wz3/X6xbgxB5MRBqYU4nwy+tBkW0EcbeQSYTUuoYegIf0Z6SEPcPpx9G2kp00g8jjIi7YIPSDfiS/xpt6R/wg/W+dnZUQIIUR9KW1kj4ajDb31QgTno0V3/N5r7tT7D7n3vvq0m//uhvvsY9Hr+VPu2H3Vf/SAjSak1+NhF5o+mmTxtimb4xQVOPA49Dj52REcwmVTaNsgfGx0E9Gr0awupAdlhHJgHTKkjY36CSGEqA+liT22ES97PYoQjeTdF9y+L+13q1fPOCZnfvKzN90rseh7z33m5AV36Q9OuftvP2CvMqTFDnagLWICTFwR73GLit2EnkE+NX1KI+WROJIeWl7QGxN+2uBFCCHqSSnTOGkgQEJPiNG5eeOac3/5nq2Hqd913zF3ZvGaW7tx3S1/q3pCD2cRwWBTF22jiDYIPeKOsOJAOBHvcQo9Cw9h2S0cOPH8lvwi38yGNwUrj0A6dDqd1nQ8DArtNuXB6i1lBxDKpCGvTSsfQgjRJEoRe/QI0osvhBid9Y/ec+5z6Wfsddl/IDp3R/KhAjAagDPI0eTn4/UiLSiqIm5xzBE3/YSFnToZ/cN2838cCMA6Y2USEUvcOBih+k//6T/FI8733HOPRN8upIUfo6GkH+WE9GT2DmlL+pHOQgghqkEpYg/DP87ebCGaxK2Nq+7QZ6v5oLz0KB7iAKGA0ME5bMvIvo2e2SgmDnEV4k6YCBvh6RfCTX6ayOMadRRDliccViatTeJ1//5ufbp586ZE3wBY+aBMkaakrTZ4EUKIisGavZBEzg6LIZJPQojRWPdLXz7lL1zdTD5Xg8jR888991xc1yMHMH7fRiwNqhZ/wkO+kE+jgD3nOhy8rzrpchmJuuTsdvgN3+cdv/qrv9rasjwKpCnlgzQnHSkvTz31lI9EYfILIYQQZRF8gxbm8tPTRw+3EKJZMGJCHbdNV+jJb+OUbUYvGMkEbF2VZjIQNkZaGH0ZNVzkNyM2XIfrkufkN1P7eF8VCCdlkrJJuPbKE6Yg7obFU6N9g0NeUFa0wYsQQoyH4NM4mcqEURdCNAecN5x+jvR6vLYJPRxZRF7e9MAqUKTQA+LKdWza3nPPPRc78ZQD7jPOjTrIC8QYwo2wsJaMc/3kyeHDh5N3zt1xR3fhK5u28H/EkUNCbzgQd7bOz8oMUJYoN7yOs9wIIUTTCT6yp0cuCNEMcJxxyjio14gbHDWc6jaC88/oEYKANKlaOpBfONNFCRUElImnLFY2bISXNKGTj9eQtt/uS4cDr9xrmBE4y0uD61RthLZpkHccdAjTKQGWf6HLjRBCtImgYg8jTo9eYD0phAhI1pEfxpluEqQHIpfXKqcF4gwYhRsV8p547jVCiOjiN4z24cCTRpSZtPAbVkBxLQ6uy8E9wMrkKFNJaav+9t/+2/H7P/qjP4rvw7k8YSvCQJpjZ6zsWL5SXoYtM0IIIQKLPZwDGn+t1xOifpjzZSKPEaK2r7GxESCbllZVihR6ON5cby+hl4eJMxx4ew+MgjI6TLmiCWIE0s4D7Qa/B17tPb/nMPFYlAggfHYtwsP9EPTcS+1X+VhZsVE/8oH8MfEnhBCif4KKPRpLUGMpRL0wUYNjRf3F2WozOJxpe1Zlh5NwEt4iRqVwuoucCmrCzab327n0NEzS1kSflTteCUeoqbLcn3uQt9ahUXTcxXCQD9UVfivuhX0PubMnFtz6GzPbnn1687vH3T0zzi3cWHIzB5KTCfF33z++43/cuy+4fX/6f3NzX/1budfcut/5Zeefneye4n8mz3bfu+nc+wkhWg5iLxSRUa7F9txCiC6RAx5vl07d/aG2Sd+2dT+vVQd7S1iLyjvKAkdorMyNk7x4kp6qC9WB+kieRII8LufkDe/H62cs+7koLNOL68nniJW5KHzTfuFG8jnNjQU/Hf3enVjwqf+IWT7v/NxK9Cb5zbZrRqwvTm//v/h3qfvE952LQiSEELeR2BNCxNRJ1JSBCae6OPuEsY5C79y5c4WGe1gQEnlQH8YtRMVOyC/KTFr4UV7H4nPEIisRannib4t1v3Bi2s+dz4i2GP7vtlCLhV1ayGWFXQTi0J1PSzuub+EQQoguQcUexq9XAyqEqAYmEuoiakKDzcJpJE3qInwJc5HhNYET2n5b2atyubPygKgQ1YV8otxa3aX88rmsshULrxNzfi4SW9sF2G0QcIjAHSN0gGDMEW7d33XfbxeQeefyBKAQou0EE3vWiAshqkkdRU1oSAfSg3SpC5aPRYW5LAFGuLlPHWZ/WFhVT+rBeIRfd0Sv9zTK2yN3eWLPhOB2klHCE3kjgfmjePG1JfaEECmCPVSdRdV6mLoQ1YQNJ2wHxMgxav0GFLYZB5tARA5hIbtYloVtHFNEmNkAY9idNweFcHMP2xClykRiId68hU1kSCNRbcgvbBrlGPsWCb14x1XKNvXcNjEqlHevuO42KWfdlXfjN9tY+dpD0Z9Zl2yrkuGmu/J9547/1vbtWFz069mVOXfxe84tfDO7WYsQQvRHMLGHYcXgCiGqA6IGhwdRgwOEM9Tmekp6mPBldz8cw9Aip0jIS+JQlDg1ARY6DQg3FBXuMkCUkj4mrkU9wL6Rd2nhB2nhh4gfjRX3wuRZN7247tYXp93ZyReiMynefcE95Jbd7OHkc5aPrrgld9xN5e2ieWDCTbsH3USPHTZX124m77qs/exi8k4IIboEE3sgsSdEdTBRQ73UaF53FCs9mle39CC8xIERpyLA+aVshBZgONdFCtQyQTSQRhJ89cSEH3UmLfzIz+GF3023+MXu4xdefqzjOo+97BZOnHUPfXEx+qbLyp+ede6rD8WPHOG4ZyYSZN973N2zrysKb76z5NyjUwOO3HXcxOedu/iz9CNWbrq1nzg393D++KEQoqUk0zkLJzKq2olTiAoQOdVxfeTgfduJnLzar1UkHwl/UfkZOcBx+QgNbUKR4R4HlJ86lx2xE/KUMmn1gAMbQR7z3W7Ea+Sy6/R6PDrByK7Z23rkQh7xtXqsA9SjF4QQfRBM7NEY7mUkhRDhoP7hrMgxvY2lB45cXe2TCb2iOtOKFo69KOs+ZUDaHzx4sBFxETsx22mdQog/Pmfzuyv08oXant9tib3tj1zYwW5iD5LHPnSPHs/2E0K0mn38iYxEodhmBwEuLYToA9toI3JS4ilLoddgVR1skk0fZG1eXaewmm21qWijYuUkcmKDlhELd+QwN2b68PPPPx9P+YuEQXJGNBHKLvWE6d68YlOpK9iRtttVIUQ9CCL2aABxrCT2hCgXEzU4JU1yrEeBNMAxL0ogjZMiNzYpU4AVGe6q8OGHH26t4at7uRL9IeEnhKgjQcQejgMNoRpAIcrDRA1OBx0uBw8eTL5pJzhjOONsiNCE0U0EE85mUSNJZQmwJgo9o0zBLKqFCT92HsfemvDjkVPYHSGEqApBduNE6AkhygGnA4ea3mZEDU51m4Ue6YHjTZrgdCGO6i70iA/xKkowmXAMLcCKDnfVsFE9nH0cf9EeyHubLYCNsc5t29mTOka5EEKIcRPs0QttH1UQogxwpnEs6E3G4Wh7j7KlB8KX9OBz3UFEMGKLM4mDOSpci2uacxqKdLibDHUOB59DtBMb1aOsM1mKzg1sMnaImQXYJGyROgSEEOMgyDROerQwdE1wtISoIjgN5lziYNR95GpUGD0iPXit8wYsWchn7CnOYxF5XPT1elHWfaqC1u+JXmCTGOFjuif1gjJia/zabreFEOUQbGSviB5oIcR2TNTgSOMwNGGK4qjYaB40ZTQPyGvymfVgReRx0dfrRVn3qRLMZEHk4dSrk1OkwReiTNDxgX2iXiD8qCPYLew5IlAIIUIRZGQPA4ZBa/uUMiGKBEcSxwDnAceh7R0qJiqgiaObFjfyugiKvl4vyrpPFaGO2tTVtnfCiN3BfiHytMGLECI0wUb2hBDFYKIGJ5JOFHqH2yz0SA8bzWvq6GYIoUe6lSH0yrhPVcFJp0zaFGsheoENp7zQMWAjfkDZsRE/RKAQQoyKpnEKUWGaOkVxWOgJJz3Y+ABB0cT0wMkrUjCRRqRb6LVkdp+2Cj3D1u5J8Il+yQo/XpkaTAcf9o5OFOoXdkEIIQYlyDROdp+iwdc0FiGGg0bdRnc0JaybHjjPiAl6wJsqem2qblH2k/SiHIW2x2Xdpy5QXnHSm1xWRTlQlrAL2uBFCDEsGtkTokLQsOMc4ihqA5Yulh7Q5NFNHLkihZ51GCA4QpYhCb2d0P7RScMINOkjxLBQlrB51C+b7qkNXoQQgxBsZA+jJMEnRP+Y02yOYtsdZxvN47Xp6UEcix4JoiwBTmIoTFDSMdFUET4KpAmjMqSTEEVCmaLNsA4F2g1spI36CSGEUbjYM6dFYk+I/qDOtGGK4iCQBrYhTRvSo2hhVobQg7LuU1esblsHjhAhMOGnnT2FEHkEE3sBBgyFaBwmamiYcQbb3kHSxtHNogUTZco2sAlZngg39p6OPdEbHrhOPqgjR5QBdZIDG2DCj4MRPwk/IdpJ4Wv2MDJCiN2hnuAs0yDjBIZ2zKuOpQcH6YGAaIvQI+5FCT3Esj3nLWR5QrRwL41W7Y09cF3r90QZUO+t85BOd2wLI3yUP5bY0Blv9VcI0Q70nD0hSoaGlgaXRhlR0/befksPQPi0JT0QZUUKJq6FeMS5CymUuQ9hD32fJsGIikZWxDigncGmUl9pbyiH6Q1e+E7CT4hmU/g0TqYN4Ahoao8Q26FBxdmjdxUHv+2OMsLONmBp2wYfIYSZdSBwzVCQV9yH8ivhMhhW3smjogS+EMNCecQO2YizjQhqgxchmodG9oQIDI0qQgbnHge5LVMUd4P0aOvopgm9IgU/1wst9ACxQpgl9AaH/KEzlKNN5V1UE8oj9dhG/Jg+DzbiR12nrAoh6k+QkT16ikI7HULUAepDuje/7SIPoUN6QBvTA+GPM0W8ixrdIT1J19CzKQg3yLaPBjbB1lW23R6I6mEjftrZU4jmILEnRABsyhaNpnbh66aHObltTo+iBZONEnK9kMKhLEHZFij/1AfqhRBVhfJp4g+/DhB/Jvx4L4SoPkGmcaoBE20GR45pMEBfStuFHk4t6YGz0LYpm2kQZdjGugk98o+jqJFI0d2wxabKCVFVbFQPm43txtYg9Bj1o/xy8B22SAhRXQof2aPS04CpB1i0DRx5yj6vmqK1PT3atgFLFuJe5A6WpCmOVuhR0rIEZRvR8/dEncEG2YgfryYMtcGLENVDG7QIUQA4azjf9HrS0dH2xs7SA9o8mgc4QkU/qgARzbVCpivOHEIPMSLnrXj0/D1RZxB32Q1ezGZg+7FRKtdCVIMgI3tU9oIvK0QlobzTqIFG824LBFB6hBkZ43qkc+jZE5aPhF2EA8FuU5yFqDs24qcNXoSoDoWP7FGxhWg6Jmo4mLbS9tE80sNG85QeXayMFDkyxgghjlTo9XMSeuVhG11Yp5EQdcZG/LBRtANmq7BdtA/YFm1OJETJMLJXJFHlZkgvfhWiiUTOe1zGIwde5TwiEgRxekSNfPxedKF8cBSFpXPoNKZ8k5f1ZJk5Jd1jcT05F7E4nZyfS06ksf+JfnMjORUT/f8JrvMfuq/Za4Jd98RCcsJI/jf3fjuxdpO0F6KpUM4p49hFazP4rHZDiLBErVGxSOyJpkKZppGyBqrtWHrISd1J0ULP7GrodC5LUAZlJRJYURy2xNuNSIjFn6NjpfuTbZxPvsuKPfs//mfrGunf9BCJ6fv1Kfbg1VdfVYeJaA3YNAk/Icohao2KxZwSXoVoCjRClOsiHfg6k06Pwer6pl+/etlfXrnmNzaTUw3j3LlzseNSpA0sWjzm0QihZ5iAOx8JLxuVOx+JsyxbwpAjI9ri71JizUbx7Dp2j/RoX1poDjCyZ1CvKDtCtAlsJZ0daeH31FNPSfgJURBRa1Q8jXEYROuhEaLh4VCZ7qYHDTLpQeM8EJ8u+7mjHT9xeMpPHb3fdzpT/szF68mXzSCEYLL0Dgn5SrgRG80gNZ0zPnJEl43AbQnCjNhDzG2bnpkayVtJ/jc7fROxF4vBwaZxGla/cHSFaCMm/KgDaeE3cHsjhNgiao2KR2JP1B0aHBu9ao4DPBqjpcemv/yVjj/2h9eSz95vvDPnpzodP7PYDMEXQuhZmoe2pwgMjkaRHrXbMX0zLcbsfVrsJeeyo4HbRgKjI29aaMxwYg+aJ7yFGA4JPyGKIWqNikejIKLOmNOuctyFNDh48OCI6bHuFyLndy7jHG9GzvOk6/jTP9hIztSTEA66lcPQZbCMkcOxsLUWLzqyos2mZMblMU/sJaN4eWJua4po5prbGF7sAc6s7I8Qt8HGUh+wsdQNDmwXn1VPhNidqDUqHiqhel5E3aAxofFQr3qXItLj+sWX/KXYgd7wl77k/LFv7RzFu7444zudGb+UnkJXM0gnjqIIIR7zYH0h9+F+jSI7AsexJdwSIdfr4Hfx/2emdRomFLM7c25jNLEH5tQKIXaCzaKOWBtFXeGzhJ8QOyn8OXsQVbrknRD1wJ4RB/bMuDaTTo+oUR0yPVbc4vScu3qT93e5qROzbvWrZ93Fj+Ivt5h47BW38MQVd/oPr7hbybk6EeKZdDxzLXJigpZDntfH9Ql3s2z2inOTZ7tvF9ejj3Pd95MvdF/7YW3VuRPHnTuQfB4DT+n5e0L0hLph9os2KhJ68YPcsce0XdQbbJwQIsBD1YWoE/bg69dffz1++CsNx8GDB5Nv20c6PWg8RxMCHdd5OFJ6v+x+2n/0affKo5Go+/1Ft9Y9lbDfTf2tOffrr66495IzdQGHgjQrUuiFEI9ZcIK4D/dAVDaKrz3UfT2x4NxjHecOzzp3nhORAPxaJATdZHocLzoiQXiC76eduxF9Phy9/dlF5z7f7ewYF9Q7bBIPoA4p+oWoO9QVOkewZyb8IC38qEdCtJVgYg8HSIgqgwNFQ0BDQQNBY9FmsukxuoP5GffZyNdeXYuH9iLucsdevOh+9/3H3eO/f8V9kpyN2f8Zd1f0szqN7D3//POxA4FDXhSkObazyGtm4fo4PzhEjRN6777g3Fd5Ewm3b87Ep2JORsIPvhoJwXe7b3sTCUKucd94xR6Y4KPzRaMUQuyNCT/qTVr4YfMk/ERb2cdczuR9YdCbcuTIEfVGikqC00RjsG/fvrhBaJzDOyCkBw0gFJ0eK1/b5+Z/7bpbeiLlOP/5FXf2kf/WLd5/wS29eModuvuT6HfH3PSnc27txSm3P/lZlQkxMlbWaBv3gJAjh6JYaEsRfDivQojBoZOLI91xgjB88sknY3vLeyGaShCxh+PIVDiJvepiI6/pV3tvRi/92gRDSPzo0WNEht6+tpfPItPjkz89647/3lV3/19/3E0/csw99Lm7YtG29sfH3V/64Gnnn53s/tD4+Xtu8au/68784yvupuu4qS9/w710fsbdf2fyfYUh3eghLrIMlSn0CL9EQ70gz2hXscMhR32FaAPUJw7avrTww/YyUGGf7bUJ/o9oN0HEHg4QC2XVc1wNMGoYNF7JFzNuRtqoGWYM05jRwxhiFEM6pUWDqDFniXKZjmsbSafHaKN5a+6V31tx/6+/d7+79sMF9+a3LrpX3o2EROd+N/PEGXf83hV3/MaM2+w1YvfLW+6TX+53d9VhOC+COoFgsnJUFDZ9NqTNxC7j3IQWlCIMlL2iOxmEaDrUm7b7P0IEEXs2WqDe4/GAkSIP0oYNI4VxYsSVVzNc/cD1mPJIfnK99HW5Hs4vBrCKa94IO6KGV6ZrtN1JsvQg/4pxGm+5K78/5Vb+xytu9nCi2H5+0733oyvuze8tuFe+/6Z7rzPrlt+Zc5M1GLXbixBTIENcMwv5zX0k9OqNta2afi5EPiH8H3vN+j923ar6P0Jsgdgrmsih0POBxkDkvJf6zJlI/PnIqPrIyMX34+B9yHsOAvEnLUgTETA9rs77QyeXfP5j0a/7hSc6vvPEQvSu3pBuRds1qzshoZ6S75FASM6IOkM9Dl1mhKgb4/B/sKlV9X+ESBNE7JlzwasIC2lsTrwZuHGke9rwpcMyDgiLGV8Z3jLSY8MvnTzmL7yffMzy6bKfO+z85Pllv5mcqhtWx4pMP65V9DXzwAFSh0dzoD6Tn9haIdoMdUH+jxB7E1TsydEOB2l78ODBLcNSpV57M8AmMDCARRng3Rwcuy9pIkMbJj0231/w82/sHKPbvDLrJ75yubeYW1vwM50Jf+qN9eREfQghykJcMw8JvWZibazsnGgj2E18C+pAm/wfIYYliNgDCnloR6aNYDRw3qyhr7oRoQwQXoTpqI4J/3/gwIHk03bMeVa56xIqPdYXp6PrTvq5laysW/Xzh0/5pY+Tjzlsfpw/0bPKWDoWmYZlOeo4GeS/aCY4uLJ3ok3U1f+hnoa290LsRjCxRwFX4S4W0hMjR9pW3chlYW0fBm9Y58Qc5Lvvvjs50yVr/NtO8PR4Z9a7w5N+sjPjFzJFcOPiKX/oxdXkU/2xMld0OpI/HCFBCBB2CYFmQ9mUoBdtoM7+j3XMDOv/CDEqvxJVniBEhTp5J0aFnZ/YcpuHgUaGIj7qlr7shEm4eWVXQNshs18ee+yx+PXP//zP41dgJ0nSBSLj3/qdNtPpQdoGSY87PuPcsW+4hW86d2bycbeYysK7vjDjjn1ryV25lZyoOZTRyLEoNB0p++QNdSEU2AvCzj0Iv2guTz31VNwWkN9CNJEm+D/U01H8HyFGJhF9hUMvzJEjR5JPYhiaOmoVGbmtKWb9xMtGKeyIjGacLv3+f9OxclJ4eqwt+Us/Sd4bawt++oklv+43/fL5Se8Oz/nlTzf96sXL8W6b1799zE8v1m9dXhZLzyIhb6z8hiLUaKSoLspz0USa6v8Qr0H8HyGKIJjYw0FnnZYYDmvAMXaIoyZiIm4vg8c6PX6XPjCW4raAKD491v3CCefnVpKPxo1I7J1YiL6F5LEKneg4Ousvs17v4yV/6oF5X+fJnOfOnYsbYupgUSDwyKeQQg+wFxyiXdg0sdDlS4gySPs/RdrhKtGv/yNEEWgaZwWxaQs29M+DQJsI8YsMeTw9g/jmTWtgukN66ibcfffd7j/7z/6z5FM7yU5tiRqO5JtiWf/4k+RdwoEJd/87a26d95/cdGsfOXfz5k03cfSvuofujs7dfcydfvEh151MWj9IV6Ztkp5F2TDKNVN3okY96LRK7gGUB9EusKVMEdN0TlF3sv5PU33JfvwfIQojEX2FYz0zTe2VCYX19vDaFtLTOtPlhV5q0iLv2L9/fzyi1LZeMdKHtCINQsd9+VmXMyVz2c+5OX/pvQv+1H0df+ybq34jfqxCx88s1vux6VbeeC2SMkbbKAvUH9FesA2UM+yDEHWkjf6PtelZ/0eIIgkm9iCE49RkzIlvY5ph5HBYmfprhv7w4cNxemQPhF76M//TBiNJ+hDfII3CLzb9RuZpCsvn88Tedb/wKOk+6U//4La421y54C9cresj0293ThUtoHG+Q4uwUCJV1I9Q5ViI0Mj/6XbYtUnoivLYx5+oggWBoemo4GpHuD6wXfranl7PP/+8e+211+KpG0znYMrmHXfcEX/+3Oc+tzWllbLFe85zNBnKhe3exVStwnfZ/PmKe+F/fMid/WGUroen3bHp4+7Yw1Nu/78+5J6+8023+uVDyQ+73Hp30V28a9rNfG5/cqb+hJgCST5RnrlmqDpNHSHsIe8h6gX2k3KntlfUBfk/XWgzmNYZpJ0XrSao2KMCHzlyRIV2D0I4mnUGZwVxg+F/6qmnkrPtxAQDDWDY8nHLffLBe2555Yp78/tL7s3vrbg1Tt837c78/uPu+ORD7tB9Hbf/jvjHjSJE/StDhOEc0enx3HPPycaKbZjTuLYW12IhKov8n+3I/xEhCCr2KLCMvsgR6Q1phGOoRnk7GDzKDa9t7OnDkbdGcDy9nbfce//icffr33fu1MZV98q7lM8JN3nimJv6wpQ7fnTK3f9rd7m6j+2FqH9liTA5SaIXlEHKNrMesB9CVBH5P/lodF4UTbDdOAGh9/bbbyefRBYqNIca453Qo0VDwIHj0haIKwIBscBUDhrB8Rj7/e6zd0VS7s7jbm7luvObG+761Xl36nPOXf3WK27pfX5Rb0LVP8oseRZa6FFWJPREHibyKN/qbBVVRP5Pb/B/bHfdNvk/IiCM7IUiqsjaIa4HkZPW2sXI/RIZua1dqtqAlQniW4lysTLn3dYz9ZpFqPoXibxSdt4k7Gst2JRIjEbkSFfHngiREMr+Ngnse5v8HxGWoCN7USFN3ok09NTQM880Lw3R94aRYdKIckQPV1Ox8mBlYnyjeTl8b627dq9BhKp/jKBw7ZA91Ux5sk1fZF/FXqRHCISoAvJ/+gP73gb/R5TDPhRf8r5wPvzww7ig4pioUt8GQweki9gbaxyauEMV8bENWBAJlXLg/+wFd89/7dxFP+smk1NNIET9K2NDljLuIZoH9hNnEduiKXNi3Mj/GYwm+z+iPIKv2auU81oBZOgGxzoMEEU4vE3ADDg75hE3jsrVlc6Ee8hdc+s3k88NIET9K0OEmcOu3nAxKCbytH5PjBv5P4PTRP9HlE9QsQcUVBXQLqQDBw6bGAzKEenWhOkMOFxswMJjSSo1ZXMHd7mpH8y56U7ysebgaCCainY0KJPkYch8tJEZOetiGEzw0bmk9liMA/k/w9Mk/0eMh6DTOAHnhB051ZPTdTYZ7aSHVQxO3acz0NARfnO8NEJTHpQXW+tWZLqX0VNtIpWOASFGgXqg5++JcZBu+8Tg1N3/EeOllJE9CmnbQeDh7EvoDY/1buGs1KlMmZHmIPzVHs1rHtS7EEKPXlbyNqTQo1En/HKQRBGwYQt2VCMEokzM/5EdG566+j+iGpQi9kTXMdTo5uiYs4LzXgdw1pmyCYg89ciVi42mFj2Sah03IZ2XUCJVtBdsJ2WWsitbNA5W3Av79rl9X1x02aXQN7973O3bd9wtfpSc+GjRHee3yXH8uzmLp999we372r/oec2t+31tJfkcwf9sXTd1v4DI/ymGuvk/okIwjTMkkYPb+uep8KyUyFlLPolRqUOZIozkeWSY4+eiifIhD0h/6l+RUO5Clz8r45FjnpwRojgoV9SNNrfL42PZz0V1e3ox9QRTnmnqpv3CjeTzjQU/Hf1mbiX5nPzP7c9dls8n55Lfb7tmxPri9PZnpca/S90nvu9cdPVwyP8pFvnUYhiCiz1oc6NShmPYRs6dO1fZh40i7sjzokWGGAwcjKKdDGtoQwv4EGEXIg1luKo2tPHEIsvE207xt0OkRcTnzqdlGf93W6jF3+8QjKnPEYjD7ddY9wsndorIopD/EwbVXTEowTdoAaZRsfNgG6eN2NqIkNO92kgVn+HItLt0flclXG0Em8O6hkicJWeKgesC5S4UZdxDCOoH9go7qvapfFa+ts899JNIrrmz7uznl51/dvenmca/d6nfMR3zT6dS/3fTLX7xHve4W3Drb0y5K9H7pUfX3dJjtp1y9/vt53KuWyDyf8JA3WV5SJX8H1FxYskXGHohIrGXfGoXJLF6tcJQldEPRntsNC/0iI/YG8uLousdZS10byqjweqxFWVR1ki1yKM7otfXNMqcUTpG8rLTNrdGCU/sHBnsNYq3c8SwOOT/hKMq/o+oB8E3aAF6Dtu4exCL4Il7VCGTM6JIIgdl7OWKPKaHzbYz16YH4yXUpibkK9cO2UNNWQq96YsQaWxUT8/fGwPvXnFn4zdn3ZV34zf5sFHLvY87t/iymzmQnHM33ZXvO3f8t7IPQZ10sytz7uL3nFv45owb5yNS5f+EpQr+j6gPpYm9NoLTSYUUYaARoWyNQ2BhZJluZ3mM0GtrOa8KOKvkSdFCL5SATMM9bMc6OUeiTJ566qn42V025U6UwYp7YfKsm15cd+uL0+7s5AvRmRy2hN72qZfuoytuyR13U1viL8WBCTftHnQTed9FrK5t37Nz7WcXk3fFIv8nLOP0f0T9KE3sscaqTT2HxBVBIMctLDgp9CCWCcZVj1OoFia+cS6KrHOhrpumjHsIsRsIPtppCb4yYO3cQ+7siQX3ciTgOo+97BZOnHUPZR+dwJq8SOg9uOK3C72Im+8sOffo1IAjdx038XnnLv4svY75plv7iXNzDxe7Xk/+Tzng/zAqL8RelLJBC+AcM12kLZVfC5PLgQalrIXK5pRDm8pyHbB8oRwUSajrpinjHkLshdlSOh3UgRUOnqd3z8yDbtnPui2JlR3BSz4j9GYPJ79JwaYqVx7O/677v2vu6fT1jfi7JXf8xlJ3SiiCMvrRtrAUgPyfcijT/xH1ppSRPaDXsE0je4w20esiwkK5wsiF7N3CoNpoHnnKaJ4Ma3UIKfTIewk90QawpVq/F5au0Lvo5lYy4urAjHt5cdpdnLnHvfBuJOZefdwxufLspD38PDni0b8Vd+Wrc24qT+jtRXSfpZUH3eP3JtebXHULN4oVeiD/pxzK8H9EMyhtZA9n+e23326FU0PFY1pMSUnbeihXpDcirGhwenDIzRGSyKsW9CCTR9gV8qgosFeh1+lxfZyiEOVWiGGh7NOGqVyKYcCmYZfl/5QD7R/prfoqdqO0kT1GReglbwNUPsSHKAecfMpWkb3RXA+Rx8G0Jo3mVQ/yG8cCEV6k0OO6ZWzIglOtaU6iamj9nhgF63wV5RDC/xHNo9RpnG2BSsdD5EU5HDx4sFCn3KZsAkaUz6JaUMcQ4kULMhP5ITdLCRV2IYqAtppOCDpSZPvEoMj/KRfqq9oRsRelir229D4QT1W+8hm1bJmjzxQmnB2ccYSkqBYhBRmjGVwzlJNbhpgUYlRM8Gn9nhgU+T/jQfVU7EZpYg+nuQ2je1bh2hDXKkFP4iiLlG00j+swZVPTUKpLKEGGCANEfihCi0khigIbyCYbms4p+kX+z3gY1f8Rzac0sQcYgKb3PtCrpSkM5TOsOKM8IvIwlDj5csKrTShBxho96m7INXSEnXuEFJNCFInW74lB0KjeeFDntNiLUsUeIojFu02G+KlXazzQ0PTbmcBvcb459DiFehBKLFFmEPkIvVB1l+tzHwk9USeoD1q/J/pF/s/4GMT/Ee2jVLGHM02BbDJUNomG8qGB6bd84bTYBiyIPDkx1cfEUtEjb1wTEYkIC1VvuYft7ilHSNQNE3xavyf2gvKhmU3lM4j/I9pJqWJPjJeVr6Uezrr1gNYevPvC7t9XlN2MHd/h2OO0sEGGnO96kBZLRQsyW0MXUuiFFpNChEbr99pL0wR+P34QD7+//ZvjbvGj5IuKI7EnelH6mj0KY5N7B4lfFQUEBu4htxw/6NSO5c8/7u7Z94JbSX6zBUJv8mzyoT7slu42msdvNJpXH0ygM7JQtFjiupQHhFgICDvOsXbeFE1A6/faC20nU3n3oqr+j9GPH4TQu2fmQbdsv1l50D1+b46fVDGqnO5i/JQu9tpQIKsXxxV35avOzT08mXzuMvnssptzZ92Vd5MT0e9eoCdrctXNnZ9OztUHdnylsUlDx0J6A5aipwGKcJjQQygVvQAdh5XrhxJ6wD2wBepYEE2Asqz1e+0D+0veY8/uvffePUVfdX28fvygm+7K9y+66cVTbutXh0+5hRNpP6ma4P98+OGHySchtlP6NE4MQVNH9rJCozpMuIkTzp39Zna6wqSb9d7NHk4+Rkwsrjvvl9yp+5ITNcPygFccEsSCNmCpJyaWihZk2B8clpDCn3IXWkwKUTYm+LR+r10wOwF+/vOf9xR91fV/jH78oI6becO7pcc68Tdd1tza95K3Faf6eSDGRelij8W7TRd71evZwoAtu7nvMV3B5qHvcy/s6KmadDPbjFy9sHSnEdLjFOpNKLGE7eHaXDeU+Gd9IffRKLJoIlq/1z6wlYcPH3affPJJ/DlP9FXX/zH69YO2c/O78+7siQV3KtUpXkWqm+6iCuzzTEouEZwgGosm9kCYI1lykg7OR4vu+L2Pu4vxhzm37GdvT1lIiOetf/+4W39jJjKR9YBGJ+2AWG+kqBdMRSEvcTCK3tkNIUajiLMaCu4RIuxCVAXqKO0ddUnlvB2Q5//yX/7LWOgZd911VywADxw44P67/+6/i+125f0fo18/aMa5hRtLbuZAcrKikPa0PcxiEiJL6WIPkceoS20MwgDQ+CE26lPZbrrFL97jlh5dz0xbqLfY03TN+oJ94AiRh+achuoBDRl2IaoIdQpU5puP2bcsd9xxh7v77rvdX/krfyUuD/UTG/l+UJ2EHkjsiV1B7JVJVBBRef6HP/xhcqY5EKcxJOnerMxF4Zrzy8nHNMvnnXfnd36zvjjt3YkFv558rgOvvvqqP3LkSPJJ1A2rPyFsQ+SM+kjkJZ/CwD04hGgL2FzqVRPbc7EdbBv22Y5I5PlI5Pnnnnsu/r6y/o8xgB8Uf+7x26pCXVT7I3oxlg1aogKZ20NUd2zEoHJxS3aTeij7PJmPFt38V6fdwsns5IV60sQy1RbIO6ZAh3hMAWs26XEOuYaOsEPk8MSvQrQBrd9rB9hPG8W1kbzZ2Vn38ccfb62Jr6z/Y/TpBzGi99BX86d1Vhn5P2I3Shd7hgpmmXR3mOo+T+b2wuR99665p309pij0izU4ol7Y9NuiN9PBQWFqCyKsaBFpEHbsmYSeaCN6/l7zwYZCnsirD/34QSvulRlW8UWiMP2b6Dj+3eyj16uH/B/Ri7GIPRZ0v/3228mn5lD1nq3JZ28/SLR79O656jy25HyN1uuBnjFTT0LtvMk1Q40WGqyT4NDOm6Kt0O5R/qkH2vm4edBh9rOf/Sy2o7uJvKr7P8buflD3MQzbv+8e2X0Nqob8H7EbYxF75tw1EfWsjBelf73AcQgh9CDUaKGBE8Q9Qo4aClEHTPDp+XvN5MaNG33ZUbW/44UHqwuRx1jEHgYBB6+Jgs/iJsqHdFdjUx9siiVOYtH5Fmq00ODaoUcNhagTWr/XTAaxb/J/xof8H7EbYxF71vvQVKMgYzcelO71AaGHWAoxKkYPNNcPObUy9KihEHVE6/eE2uHxoHQXuzG2DVpwlJo43YP1iJrGMh4wdhplqT7kU6hRMRstDDm1krBDqFFDIeoKQk/r99pLU/djqAPyf8RujE3sNdUoUNnUw1I+OBegaQzVJ9SoWEgRaRBm7iOhJ0Q+Jvi0fq99yP8ZD/J/xF6MdWSviUaBysauSGrkyoWOA6YQiWoTclQs9NRKGzUMOT1UiCag9XvtBP8Hv07+T7nI/xF7MTax11QwdjicMnblQnozWiyqC45fqFGx0FMrKV/cg+uHGjUUoklo/V77kP8zHuT/iL0Ym9hrcg+Q5q2XD2VJTnh1YZoJR4hRMUbbyP9QI25cO/T0UCGaBm281u+1D/k/5SP/R+zFWMVeUwsnjiGVT5QDa0OAMiWqBx069O6HGBXj2jiSOJWh8j/09FAhmooJPq3faw/YSvk/5aH1eqIfxj6Ns4kNAJUOY6fGrRxIZ9LcjJ6oDiFHxcj30FMrreMm1PRQIZqO1u+1C/k/5aL1eqIf9vmI5H3p0FNOQW2iI4WTaL2aIiz79u2LjR2NC8WZtMe5CCUARH/Q4JuDF6KOT0xMxHUslP3APjFFdG1tLb6PEGI4zBaoTWwH8n/KA/8nZIenaAZjHdlr8nA/Ixnq2QqPjebRqGDwcM6BxgYxoKl34yOk0DNnIpTQo+7a8/ok9IQYDXP8tX6vHcj/KQfzfyT0xF6MVezRACD2mij4zEHU1MKwsBaEUTwgzXmPU8FoDO8ZOUb0ITyUF+WBGKNehxBj5GWoawNOCuHn+mpEhSgGE3xav9dcaGOxndbpqjY3LNQlTeEUfcE0znFCECKnKvnULJ577jl/5MiR5JMoGsoN5ScSdsmZfPievOC3kcMRv9/rf8TwWFqHqNeW56FsBuXCyogQonioW9Qx0Qx6ta+8/vZv/3byK1E0/fo/QsBY1+wBvUBs1dvEqR2MPjCqFFVKjRAEwKYJ9rsugIfdkxfWs0xPc9QgqWesQEKOipUx4sb1gXsIIYqHdlHr9+oP+cjIHaN45CUzadJ+nPyfsAzq/4h2M/bdOJv8TBYMIEYOcSGKB+ef8tMvBw8ejIUdjQ8NEY0TDZVN89TUotEwMUbjU3TjTn5xbcR5SKHHfST0hAiHiTyEgtbv1Q/yjDaTA9bW1uIjm5fyf8IyqP8j2s3YxR7gYDUVDCCVsslxHAe2JmDYUTmEH3mDY4+AAJx9GjA5IINjYoz8CDFSihjHcQiVN5Qn6ql6SYUIjwk+rd+rB9h3bC87P5JndJQyKYxz5GUvaFvl/xSPtYOalST6ZezTODEEOHL0DDUVnGBr3EQxhNhumAaJ3mZGmnnPtWnUQo0kNQnKOIQYFbMRt1A2AhvEPYouT0KI3cFpRTw0uf2vM9hdOsJoF/Fhhln2IP+nePS4BTEoYxd7GJOmz+tuQxzLJKSwMLKNHKKPRm63Xsy2ElKM4QySD6HqjtVNHBH1kgpRLtQ/rd+rFuQJ7R4inPcm8IZt+8zGyv8phjL8H9FAEHvjJjIiwXbXqwqRwdQOZAVAOaHYllVeoobKR05IvKsY9+WVz6JLJMaC1d8y8pr85BBCjIe1tbW4ntNGivFBPpAH5AU2vcj8kP9TDGX7P6I5VELs4Ww13dBjSIs2oG2EsvLUU08ln8oF4ZduDJ988slWG92QDU8ZDqCEnhDVgA60UJ1GYndMiFm7FqIzU/5PMYzT/xH1ZuzTOIGpWqyTigx9cqaZ2O5jrBGKDF9yVvQL6ceUn3EXWaalkIeU2fQ0T/K2LYRe5xZ6qortvho5IckZIcQ4wX5q/V450IbRdjFF3tqv0MsU7H7YdPk/g1MV/0fUk0qIPZyupm/SYuDEYui0PmEwqjrv3xrNNm3qYnnx3HPPBRG4IdcAgjWaVStLQrQZ6jz1Uu1jOKy9Sou8Mjsp5f8Mh7W5arPE0CD2xg1D/ASF16YTVdo4rprOMBiRgav8lDvKL1MsyN+oQYvzuIllOmReRI5HnH5Ro5acKRauG/L6QojhMV9A7WOxkJ60SZa242qXlL/DUQf/R1SbvxA5V2Ofe3bXXXfF0zeiwtz44X3iSjzpWeP9Aw88kHwjemEjPVevXk3OVBPy86/9tb8W907zHL//4//4P9w//af/NH6FJuR1yOmVNsIfqveSMnTo0KGhtg8XQoQHG4oPgN3EXjbdHwgJ9u6f/JN/EtvsDz/8MB7Fw8ZiW0nnccB9CQttovyf/qiL/yOqTSUeqg4YdQxRG8DY2vSJtsR5WEgjDF0IcREKhB5igjBzHDlyJBYxTMPgfF3znDiEyguuS6OGEAsh9IDwc+0K9G8JIXqAjaR9pL6KwcGWWntDJzpTJtfW1sZq9wgT9+f5cLwnf+nwlv+zO3X0f0RFSUb4xg7D+pEjlnxqB1FFjqdWNHGqXxFEBq4xU+7IY3Y5o4wTJ/K9TlNZQucF6RKy/oe+vhCiOLCX1FemxYu9Ib1oT2hXrG2pgl9BGMjDvDbPwluFcFaRJvk/YvxURuxRoKn4beKDDz6IG7S2xbsfmmzosg0zjWGV4xk6L0ILMUtrIUR9wE5id9ICQWzH2pI8MTVOzOZa/uUJOs7J/8mnyf6PGA+VEXtm2POMQpMxg6cezNtYWWhDI48xz/Z8VqkOhM4LcwpCxVmNphD1hdkQ2AfV3+2Y3cS24T+QTuMGG0640m3ZXvA/8n+2E7rNFe2kMmIP2uqUUbkxjiGd3rpgznnVGrLQMMpr0zyJ+5NPPlmJeBMejhCEFmKhry+ECI8Jm7YzjJgqA8LVa6pmP8j/uY21WRK/omgqJfZwKtvam5Ge0tlWg4e4wdBZGSBNso1bGxx38p/1nOOOd0ihRxyJX6h42fXbak+EaArUZexQWx1g4j+KmAoF4SA8ZmcJ57BYHsv/UZslwlApsUchP3LkSPKpfWDkzIC2YTQrjTVmec4/6WKjXtbgtSF9xhlva3hDwbW5Ryi4dsjrCyHKA1vYJkc47QtYvDk3bixc1h4VmR/pOMv/EaJYKiX2KOgHDx5MPrUXM3hFGtIqY8KiH0OXbhA4MJJtMJBlxpv7hGx4QgsxK09CiOaAAKBeN9nehxRTo0C4yhpdtHauKnEPzSD+jxDDUimxh0HBmIh2DOmT38M65uk1blVrGENDo5BteEnLIuDaXDdUw0O4h8nvfiEtCH9R6SGEqA7U75D2Y1xkbXpVRrYsvQlXke3MXsj/EaJYKin21MPRhfTAEDDaWRXjXxTmlGPsRsXW9llahRz1qhKUDxO8xH3UTV2s/oUqa6GFZOjrCyHGiznI2Pi6Q1ys3eIoU0zthoULW2rhGgeEw9JG/o8Qo1G5YTQK/7iMSxXB4NlmHTRwVWgMRgFHHEGGAS/aKSdt3nrrrW09pG0pS+lyYvEeJH2tYQ3lRIUWYqGvL4SoBtgq6npdbTvhN2e/Sm1UFcOVDlNT/B/SlkNtlSiTyok9KrZ6O3aCkcPYIZSq0jgMAuEnX8tqpK2R4J4mYtpgXIm3jfZZo91Pryi/D1XvCFPIfOf6VXFOhBDhwabVzWHGPhFmEy5VGa1Kh4v32NMqQToRJtKsrnae8Jfp/wiRpXJij5EZKrTI57XXXovTh6MqjcVuYOQwbhi5UGJiL6yhIAzWWFStQQuBpb2Vl16Cl3zh+1CEFJIQ+vpCiOphtq3KpNs/a3uqQFXDlcbyF9tu7bWJfA75P0L0j8ReDckz1GYMqwLhYQ2ZhbEKPbDpTV1sbV8dGoxRsXib4E2PDtvUz1D5Q1qHrM+hry+EqCa0MdR/7FrVIGzZDsYqkOc7VI29wpcXB85ViWz+t2FWkag2lRN7OKZUEFWOvcnuSMkzCscpXupghA3b1KUOYS0S4ojAM5FE/Il7CEILScs/2Qoh2gn2LKQNGwRr/9J2tSptSlXDZVjaET5rj/eC/0n7P7zK/xEin8qJPaDS9lPZxW0wKukNOmxnxtDGxgxcFXsx+4HwV6nBKAsEEvHN5ltR5cWuH0qIhb6+EKIeYK+xX+OyBdYGpu1oFahquNIUFcbsdWjX5P8IcZtKij0qDocYHIwPRo70w/BggNJTFkdpELk2/48xM3GUNnChDWtozHCn49REMUE8iaM1SlZmLE+JO5+HJXv9orHrjxJGIURzwNZgt8rE2tkibGaR5LVjVSNUGK0tS/s/vMr/EW1nH3+iAlspzp07595++20XVazkjBiWDz74IE7Lt956K37PK0QGKn6NhKDbt29f/JmiYOf57Ycffrj1ngP4nuPIkSMuMnjxYfAb+/86Q7wpe6+//nqcXsQpMuYuajCSX9Sbo0ePxq959Ys8fO211+K4A/n75JNPbsvnvdjt+kUQ+vpCiHqB3Tp58mRsqyOnPjlbPGYfn3/++fhe2EbahSq0e/hN2G3CaO1V1drjbPqFble5H204PpC9B0uX7Cv+EOAD8Hvg1d7zO448/0eIKlNJsUeFxHCvra0lZ0RRpA0Xrwg90jkt7DBmZvTMCE5MTMTn7HMe5Bl51yRhRLrgPNCIUlUQGoOKnypB+MnjveoWv7FGksaZvCdPcSh2o9/rD4uEnhAiD+wO7RTtz152alC4dlbkFX2PYahquLJkwzkuH4FwcNh7ezX/hzASrqz/w6sdQtQSxF7VYDicoEUOXXJG1AHyLTLi8bQGjqjhaUweEreoIdg21ZG41gnLG+IyCPw+ciDiuO+Wr1w/ZL2NGuH4/kIIkQdT9bARRdkgs5nYNezPoLYzFNbWVr0tyoaT/KkqlBm1L6KpVFLsAY5llQ2D6A0GnrxLC6Mm5aU1YMSLAyeg6qKW8BUhxIg78U07GZwr6vq9oPyEvL4QohmYbR6WrEDhfVWwuBE2s71VJJuGdbDbhHGUciNElam02KuSkRXDYUYfI8pRB2HULx988EEcl6z4qRqEsWihRL6mBT0H70MQIvxCiGaCbcIWYZcHgf+roi3PCqcq+0XpNCQP+FwXaF9IXyGaSGXFHgaN58aJZoAwavJoH/GjzBK/g8nup1UQJzS2pHdIB4E4k5/cp+i4lxF+IUSz6Ndu8Dt+Y/aL91URKBY2wiWRFx6JPdFkfiWqnJUkMhhbC2hF/bENPiKDGucrC8lZrM2Ces7bLll1hfixMJ74sakJsJkI8eP8uMoym+ZQl0It2rcNU6LGPT7IU+B81HCOfN/Q4RdCNA9sz6vJxlp5bQv2GJuCfeY3tEeRPxSf43/HiYWLA8y2VtEGko7YaMJKG0g4aQPHnYZCiAxdzVc9IqMR9xIVNUIgqgd5zOie9QjSq1bl3stBsfjZyBfxLHM0k/tyhMJ6xIlnFs5Fzkn8Pccwm/WEDr8QotmYjTKwv3y29qZMe7wb2Mu6jOIB4cU2E17CmtcG1A3ap3RZEaJJVFbsAcak6kZPFIM1dhhbDoRRk4R+XmMesoEk/UI2XOQNceknj4hnVtDvFXcrC0IIMSzYGes0Ksv2DgLhyLYLVcYEEeGtUjoWgcSeaDKVFnsYE/Xst4sPkrV9TR3ts/iZ88Fr0b3L5jyEEss08MNcn/+zuJOvveLOdUOGXwjRfNJCiqNKjjzhqpNoMiFk4W0iFkchmkilxd5bb72lytdiEEbWKHI0bbTP4kcDysYmvB81fvw/1wuZTuTFqJ0waUcsvalLGeEXQjQXazNMmFgnE+fGaVfSNo+w8L7qWFrWJbyjQNkgnkI0kUqLPZxhDKMQGOKmjvbhBGQf2D7MaB/XMQcnFIRxVKGXJht3jiKvL4RoPv0IKc6Nw5mXyKsHEnuiyezjT2SEKsu+ffvi3Z0iBzA5I9rMBx984CJxEO+gBpQLdlJrSvkYNn78n+2ASX0JAbuusbNd5LwkZ4qF8BMP48iRI/FOrar7Qog8sBfsAIzNxPZFwiS2GXnwW2wYv3v11VeTs+Fg90zsOPclTISNe1cZCzPQ7lRxB9BQ0LZRPkK1b0KMk8o+esHA0av7tvyiOGgsaYAwyNZgpx9xUHcsfpR5nAPoJ37mxIQSeoQHhyqUk2RCj3y1vKWjJx33tBAUQrQT7AD2ALuAfbAt/zl6CT0wkYcdC9VWWNiwXelHOnDfKgu9bJhJy1BpJIQYA4zsVRmmEESCL/kkxE6iBnarnKTXfzUFi1/kLOTGj3jzXSi4F6YiVJpGTkV8/cjBSM7chnORo7Qtb/kshGgX2ALsILYCe8f7YcB+8P9F2rOiwlYmdQxzSCgPIdtRIcZJ5cWeKqAYBIQRgqCpDdhbb721LX6IIN6HEmI4BFw/VDoS7n7Db6KX3yP8eB8q3kKIakA9x9ZR77F3RXT22DVHJR027DL2supI5OUjX1M0mcqLPXM262BERXWwBs1GvbKjYXWH+KVFX6j4kX4cISC8hH/QcBP311KbuiD8NNonRHMw+50WJEX6AFwL+4HdHJS8sNWBuoa7LCT2RJOpxVaXVMAmOeqiXGjk0sKoaMdhHJhQQuSEip8J5RAQPgvrKHAdpoFyLY5QolcIEZ48WxYK7sV9+r0Hv+e3ZYStSLLhVsdYPhJ7osnUQuzhdNbFsIrqwjRAGjrKU53X9vVyUvLiN2zDbs5BqPQhjBxFQZoQ1hCiVwgRFuoqddbsWln1FvvIfXezc+mwYV/qYlMIp9lxwi+RtzsSe6LJ1ELsYbCOHDmSfBJidPLW9tWlEe9HKOWtb+s3fjR6/F9IoReyUSWeRYleIUQYsmKE9+OA+2btUVXCNgzZsIey401DYk80mVqIPSohTpsQRZMWBhh6hEGVG8dBhRLxS69v43U34cPv+V0o58ackLLSWJu6CFEtsDHpjrZxd8QQHuyijdqlhVIoOxiCbNhl5waD9BqkbRWiTtRC7JkDKuMlQpLX0HOuKhAewjVsmPLil61TOD0cIeBe46rHxF2buggxHsz2YHeqaFtNfHKY6KsLhNXCj32rU9irhMSeaDK1EHuAEZPYE2VQ5Nq3oihSKKXjxzVp4OxzqMYOB4R7VUFgERZt6iJEeKhr2Q6mqpANG3aA17rYAsIvkVcc5Dv5L0QTqZXYq1JDIdrBKGvfiqJIoZfF4kcjZ05DiPtwXY4qQT4iPs1hqpozKkRdSduUKnSWpcmKvHSdt3BXmbTII7wSecUgsSeazK9EBqMWHDlyxL399tvJJyHKIRJ47ty5cy5qUN3zzz8fl8GjR4+6kydPutdeey35VTgiMRbfL2rUXSSWkrPFQfy4LvfhHlFjF99vYmIijncRcD2IGtP4tSoQ18hpcpEjGsf/ySefjPOX8+TvW2+9lfxSCLEX1CFsxr59+9zrr78e16fIx4jrF/Vs3BA27BrHhx9+GNt0jrSdI5xW/6uGtQWEH7ttYSe8QgixK13NV30ix0u9LqIS0JNKjyrVhzIZsnc19IgY4SYexMGw+BE3DnqRhx3t43/rVm8jp2qr53xco7lC1AXqhtUXs4dVwWzZIGHLs4njxEacLEyyRWHQyJ5oMrURezhgGLthnU4hioYyyfQkxBhlk9cipyuFFnqw1z2ob8M6cqRFnessTlV6UxfiX2T+ClFXTERVVYRY+IaxW0A95//GabtMfFj6irBYegvRRGoj9gCnS0ZPVBGEnzkXRYwGlTEitpfQS2Px4/fEj/Dt5gjxHWkxTmepSNLOLcde8ReiiYwqokJjdZTwUUdHscF2rbJJ25mqpW+TkdgTTaZWYg/D169zKsQ4wLkY5Ll2eZQxImYOxTDO0F7THHnPd010VIgb+WPxl0Mm2gC2KF3mqzTCTZ2kDhZdH7ku9pt4lwHhJvyyKeNBYk80mVqJPVVGUSfynJC9BBzf8/u9fjcKRd2D+JmwJX44RTiBfOZoOoOOdgpRJ/LsF+eqQl74ioZ7cP0Q1za4NuEPFQfRH9hu8kCIJlIrsWeGVw6VqBOUWxNB5pjk9YyX4ViEqkNcl3BzbYsD59rCXqOdQtSFdF2uogAhPISL8FHnQtczbDX3K9pmVjmN24jEnmgytRJ7gMMssSfqSt7aPivPZYyI0ZiFuoc5YWlhy2uesG0qOJ6jTuMVYhxY/TURVaV2dtwC1NJmVKoupNuMxJ5oMrUUezREQtSZrCiwxj8k3IsjBDSUxCHtIO4mbNtA1rHTNE9RNaouPqoSPsIxiu9R9XQWEnui2dRO7GEkVSFFk8CJoEzbEUIUcM1Q9Yaw4sT0CjOOTpsfYYDoTY92En85e2KcUCexCVUtj9bOEz7qTRXsBWlGeAZJK4m8+iCxJ5pM7cSeGVwhmoA5AjQ0lO2sKCjCydlLjI3CoA6QOT/EjaNto1022knctamLKJN03bM6y7mqYOEz21e18AH2mLDtVWezcamCWBW7Q56SV0I0kVqqplCOqxBlQhnuVZaLEgW73aMIEKYcg4IzhANU5dGF0JDH2fhXzbkV9SdPRFWJqocvC+EjnHlI5NUX2she+SpE3aml2MO5rHqDIMRumAjbyxnAeWAKpIkCW/vWD/wv/xOqrlAPi2gc2z7aRT5RDiw9eZWTKEbFylRVhQfhIVyEr05lnvpKeLFTRlbktcl+NQWJPdFkain2MKpHjhxJPglRL3AMaFTSzkI/8H/nzp2L/9f+fzenAoeEIwTm2BCmInnrrbeGErZNIes08l6Oo+iXvPJTdB0dhaqHr18IM3Eg/On4qK7WF4k90WRqKfaolDiCQtSRUUUYjga94CaKzGlKw/VDNVzUP+4b0rEhjghbi8dewrZpaFMXMQh5IqpKVD18g0J8rG7yymdRbyT2RJOppdjDsIZ2NoUIQdEizJwormlTIE0EhqgfXLPsukccs8K2Tc6VNnURvbByQd2oYr2o61TNXqRtEfHhPfET9QebqrwUTaWWYg8wtDRuQtQFymtIocQUSOoF9wgxBRJHh8ZwXPUuPdploqfuzuOgpKe5Wl60SfiK2x086TJQJfLCV/cySvjNtqbjwytxpE6KeiOxJ5pMbcUeBhfjK0QdoCHBUQg5IoPjwT1wPNJr+5588slC7kt9q0qds9Eu4mvCtu4O5SAQVxO+5my2Tfi2DfI8LfSrlt+Ez+ok4eN93SFOeSIvDefse1FfJPZEk6mt2KOHWxVT1IEyhB7kiTHumR0JGgYTFVUDRyv9wHZe2yZ68pzs0GVNlIPlLflqgiJPcIwT6puFryn1zxx/S/O9sDSoWt6I/rE8F6KJ1Fbs0bOPIZZxFVWG8tmvwzAKe4kxcxr53aDrvvg/4lB1AWFxJKykBe/bJHryNnVpm/BtCnlluUrkhY9zdWdQkZcGm8r/inoisSeaTG3FHlAx2+TMifqB480REnO6+q0LiAIb7dtrbR/XHOTaVQCns+2ix6a5EneOQcS9GB+WZ1Utt1UXocOSrivDxom04f+pa6J+YB/JPyGaSK3FHs5cUxob0TzKEHqjiDGck/TjDbJr+/iea9dZKKVFz6Ajmk2APCS+Ju7NmeW8qAbkBXlS5fzBBhA2woi9aErnidkGS/dRaYLNbCvYScqBEE2k1mLPDLUQVQPnmrIZ0mkzx6IoJyUrCMoQq2VB/FjbZ3Hca0SziZAGlq/kMWkhp3R8WH6k61yVyAsf55oAcSFOIdLdhHFT0qotSOyJJlNrsYcxVeUUVYNGAwcp9AhSCDFGncJZIfwcCILQ8Sgb4pjerbSJcdwL0iDryLctDcaFCQ3SnvdVEwV5ZaMplBUvbAr3EPUB+6c8E03lVyLDV2s++OAD99ZbbyWfhBgvlMWjR4+6qOFwkRBLzhYP9wDuUyRRY+fefvvt+DVy+uJz3IvPkUCK61vdIS6RoxfHLxK28TniODExEcexDaTzk7Qgzy0NXnvtteRXoihIZ9J737597vXXX3dPPvkkHa3xOfKiCpDv5D8H5YG6QR2pe53Ipr3V/ZDx4h5w8uTJ+FUIIcZKV/PVF0Y2QvbQCdEv9IhTpUKXR64fOYhBRgRsVC89ysN97PEG3Leo5/ZVicghjNOVOLZxbR9YGpDHTc3nsqHukI7UKdKUelQlCB95buHjfQi7Mg7y4lYm3J97Y1NF9cHWUU6EaCK1F3sY8CNHjiSfhBgfCAWOkNAgZcVYUfRzbRwYhFATnUMD0WNxtLV9TYvjbhBXHNRsPov+IP1IL9KtqnXEwtjE/K1S3KhHhKFq+S92IrEnmkztxR4VFIdMiHFShtDDYcCBCSH07Nr9Okb8HkeGONNAIgya1oNNHNMjmk2M416QBpSJdBqEKH9NwNKqygLKxAdhJE+bVJ6z6V+VuFFnCI+oNhJ7osnUXuxh4EM5wEL0gznCoeEe3CsEXHfYa6edrKaOhOU58k2L414Q3+xoX9vSIA/SgXJPulRRQDW97GbjV8X0J1zUHVFdJPZEk6m92AMaWIy9EGVjTkbozoZRxNheFHVtnJrs2r4mjRwAcSROxLGqzn1omOba9jTICowqtj91COMoZONX5Q5fwko421ZP6oTEnmgyjRB7GHwcDiHKhMaBBjy0kxFyGtC55BEERYNzw7XTjibnmoRtaEIcbUSzyg5nCMzhJo85mr6pC/HNjm5WDQQFYbMwNk1gWJmz+NWlvFm+NM0ONgXKEfkjRBNphNjD6VIlFWVCg42zEdqRogHiPiEcmpDXNkgn0qjJo0DE0UY0iSPCr2lx3AvL56oLoWEgbiZoiRvvOVclLIzptK9aGEeF+Fj5oq7VMX4hO+7EaEjsiSbTCLEHNAAhnVYhDJwMGoXQo8khxVjIa/eiLQ6pjZZy4Ny1zS5ZPlM/6pwGeeW1atQhjKNCHOsu8gzCbnVCVAtsFHkjRBNpjNijEWhiQyeqB2UttNDDKcC5CVGmQ167H7h/erSPR6c0cbSvqSNdg0A6ZNOAc1UGpy8d5iqWzTqEcVQoJ2Yj6lBu+oV4EKcm5lmdkdgTTWYffyLDU3vOnTvn3n77bRdV2OSMEMVz9OhR98EHH7iowU7OhIH7QIjyHPLag0Javv7663H9jRpa9+STT7rIwYuPpvDhhx+6yLGL44m5Jf0tnm2BNKC8kQZvvfWWiwS+i8RKfFQByuFrr70Whw/IH8JGmawKdQhjERDPkydPxuUkEnmNjCP5+Pzzz8d1omlxqyuUN8pd6LZdiLGA2GsC1lsmRChsw5GogU7OhIHe7MgBSD4VS8hrjwL1l55uwkcaE8Ym9nxHDsXWiIxt6tI2yOv05j3j3NSFsJAHFpYq5kcdwlgElAHiRzzbUC+wA8RXVAMrf0I0kUapIxqJcTkNotlQrsooX+bUhbiPXRvnscrkObdNq9cmeEx84/i1zXaRBlmBX5aTz324H/cl7RHhVYPyYB0DhLWp0/6Ip+VFWflfBSj/VvfF+LFyKEQTaZTYw2loU2MhyoFGAEcktDMe8j5lxaFIPsg8z62pu1zi9KWdemwY59oE8TUBZg5w0WXV7pFO56qRTYcml4VsPNsIeUt5bKqQrxPYG8qiEE2kUWKPBgOHUIiisMY4tDMS8j51FHpZSB9Gwsw5HOfUv1AQRxO32DEETxudQNKhSPGbd72qQRgJV5XDWBTEzepxk+PZL9Rx0mKUMi5GR2JPNJlGiT2MJY2lEEWB480RmlD3oU40yakiPiaIzDFuoiBiVNOcf1vb1zZnMJ3X5DMCv9+85n9JM9KONOQ9aVo1cDDTQrSJZdkgD4hjk+xRUVAGSBcxPiT2RJNpnDKi0Wxaj78YD+Zkhibkfbg2RxMxh56048BhauJoX/qB7U18TEU/kA7pTV3I97y8tjKR/l3VSAtRCyPnmkrV86MKkP9mw8R4kNgTTaZxYg+nSA2KGBXKEIY/tBNmjlAIkRJSRFaJ7No+4txEQURZ7EfwNBnSIJvXpAPnqj5CRtitvlu4m0qb4loUpBnp1UTbVQck9kSTaZzYw1CqwopRwOjT6IZ2pEPex0RB6DhUDXMysQEcTV/bZ850Gx1E8pW4kwZ2VDEdCGdbpmpK5I2G+S+koygXsydCNJHGiT16+WlohBgGDD7lJ7RAsF7cEM5QWXGoMiaI0k52Ex1PW9tH/GxTl6bne56gIM6W11VY42hhJHwWxnGGJzR5eSKGg3JMGopywYYo3UVTaaQqose7zY6uGA4cFpyVMhwVyihH0Vgc2jjS04us491EQUQcWduXFTxNwvLQ6ihxzmLpQN3it4Ns6lIEVtbaInqy8ZXdGR3S1OyUKA+JPdFkGin2MJIhHGnRbEIJsCwh71NWHOqIre0zQdRUZxxnMf2YijqL21HEk6VD+n9DpQPXTZerposeibywkL6krdK1PCT2RJNppNhTpRWDUpZIMiecxrxoJPT6Jz39kaOJa/sgK0IGEUvjhPpRVLi5Fk4zdaNIcWKCx8oQ70PU6yphcbZ0bGKdqQqUUdK46WWqKshvFE2mkWIP40hjpIZI9ANOZRlGnvIYqlyWFYcmQn7UURANgjnpCJ6qru2zMJIH5EUI8ZS+B8cw6WDXaHJ5yZKNc9XKTlORXS8PyrTSWjSVxu5kglPThkZYjAa9p6EEWBqcJe4TYlpOWXFoOkUIgTrAqKaJ2yptZmJCogy7zT2pN9l02A3KAiPAFk7WBjYd0snSiDZ1nOWkjZDeZotEWCT2RJNprNij4daUNrEbGHecmDIcehqREOWxzDi0CdLTnNyyBEjZ4EiOczMT7sV9LY3LvHca0oHp1XnpwHfkPec5eN8GwUMcrfzz2oY4VxXSnnwYV/1oC9h86vh2lv1clPbuxIJfT84Y64vTUb5M+4UbyQn7bXLMrSSn06zMeXf+Wz2vuXWN88vJ5wj+Z+u66fsJ0T+NFXv5FVdUnc2NDb+xsZl8Coc1oGU48TiRIYRemXFoK7a2z4QAjm8ThTVlKbuZSQgHn2ty7fR9SOOqkE0HXttUx4g/Zd3iHKIMiMGxjhHlRzh6+4xdATa9mJJmsQDbKfS2fnNjwU/nCLPl84kIjL/PXDMiFpBpEZi9TnzfuehuQgxGY8Ue0GA10TFrJtf90smJOM84OkfP+IWfbCTfFU8oAZYFcZDfgIxOWXEQXXC02jDah2NpDj+vRYwocN2syKsitBfpqZqWDrxv8sgK+WNxlcirJiHbErHHAEEyutYdresl/tIibN0vnMiKOf7v9m92jAzmCETE4bZRvuS6uaOGQuxCo8UejRcGUlSf1W9O+snIqHXl3Ya/tnjaT7oJf2rxenymSCgXHKGh8aCBCNHhUFYcxE5MuJD+OAdNHe2zUU3KsK1pGzSe/A9pVGURYflJODmy4Ux/X9XNbYaFeKTzR1QXyiF5JZ8mDFYXehELrxNzfi4SW9sFWA55I3sIwhzh1h3JyxOHeefyBKAQe9NosbdX5RVVYdXPPxAZxowfuHl13h/rdPxMgYLPHPTQUPZCCT1zPMX4wQHD+SKvyZOsUGgCxMfW9pnw222Uy8RROk2qyKDhtHSw/O5nU5eqIpFXTyiD5FmTR5nHxd7+YrKebtdplPab/Cma2XP2++kTmembMfmjePGIoMSeGJBGiz0zjCEcblEAn2767uq8db/0hPOnLu6ctrm5Mucn3WRk8EZfx2drcUKXByt3IZwowq4yXT0YBbPpj00b/UlD2bZnRXKk48l3dditknCmBfowjrOlg3UeEe865Dc2yfJOIq+eUF7JP8qgKA7qL+nak2QqJ0c/0yi3j8Ah3DIjfUZ83bzvJPZEcTRa7AGNsRq1CrK56ucOn/aXEn238YPTvvPArF/+tPs5zfXFmei7eb+afB4GDHlZIokyx1E0ZcZBDE/60QbmVDfNMSM+Jm7NAeKoalwJU1boFBVOrlP1/M7GXdQbyht5KYpjd7F3e51ed61dH5ukpNfxMa0zd/fNiHjKZ971NI1TFMevRA1Uozly5Ih7++23k0+iMuy/5TbfXXbvfdD9eNcjZ9w3Pv+Km/47r7j3ft49Z0w89rR72i24Kz9OTgzIW2+95Y4ePeoi59RFzmlyNgzcJ3L2XdRwJGeKgWty7chRCx4HMRoHDx6My1rk8Mf5hf0h706ePOlee+215Ff1hzJJ3YocJBc5n/Er8Xv++efj81WAMJ47d85NTEy4119/3T355JNxvnCO8BYB18nmN/cjz8ed38Rz3759O+Iu6g3lDLApIjQ33eIXH3JnTyy4lx/ruM5jL7uFE2fdQ19cjL5JfvHd425f6nOWm+8sOffolOskn/uj4yY+79zFn60ln+GmW/tJJCEfnkw+C9EniehrLLv31ojxcd0vPOr8zBupXqtPl/3c0Y7vPDLvV7eN8PHbjp/7UfJxAOhhp5jTExoaesy5V4iRt1CjhaIcKIdWPrBHvOdc3SDcTFMlHpRHRvfSRCJva5SL3/H7cUDapkfbsuEMjeU39yYdCEuZI/LZsiaah7VtZZftptLLV8wdyYtH49Kjbt2Rv9tTLm+PBMafzu8y9bPnyF5EdqOX9GihEAPQeLFnBrHMhlb0x+rXI2H39czkzE+v+Qs8guG+U/6llet+Y2PDX7t42k8eHm4aZ1kiifIVqpwR/rxGSNQPpnjinJGnJgKq7qyZcEmLB87tBt+XvabNwkm6WjhJ73FCmMra1CUvn0SzwXaQ13vVR7E3eWKvK/TyhdqO7xIByDmO7UJwF4G2m9iD1FpBPVRdDEvjxR7gcKjhqx6s03NPLOXMY+fRC2f8sfswbh1//2Mv+dUhHrlXlkiiocUQhyhj5rypMW8eCJGsc16lfCYs6dGxYct33nWKjCfXyqZjFSGcIQRwXeIvwkDdIt/FaOSJPSGaQivEnvV+iTHx6bKfPzHlTz0z7y9cvOxX1za6u3C+f8FPBZqSgMNDnoceTQCcN46iIew4cGXEQYwPnHUb7aPM8jqu0T4TDoSDssd7zhVBOp5FjGpyvbSIHFeaDUM27MOkM7/n/yTy2g3lgPynPInhkdgTTaYVYg9jKKd5THx6zb/9b/+NX/r2vD9zcspPxqN1HBN+8sQxP+mm/YWCBzPKFEnmoBdNmXEQ1SHPgR9UBAxD2cIhPappUxv7iaeFs0pTNUeB+JgAJi36EfrZvKqTyBVhoExQHlQWhoe2NkRbLkQVaIXYAxpRGkhRMu9f8Me+cMFveyz6pxt+/b1lf2nxJX/mkY53h+f88hDTNPPoVyRtbmz4jZzHPAwCU7L6udeg0HCX4XCL6pJe29evCBgGyto4R8e4P2vaLJ5HjhzJDUNW4DSxbmTjSL6kbUv2ezn2Ig3lgXJBORGDI7EnmkxrxB6NJI6EKJtNv3x+0p/+QQ81x4YsTxQj+GjkcIR2dQSTHT/5HcfEiXl/eeeiwT3pV1QOA44vhxAw7ChYL0w04NhwjHq9oiAM1oFi4aJ+1XWq5rCQDsTTBDDxTqdBCJsjmgHlhDIiBkdiTzSZ1og9GlAcJTEGPr7kTyPm4oV6OaQE32qv3/TB3iJpw1/60oSf+U4yzviLdX/568d8pzPl597pX2lSlnC8cEaLhvCrwRF5UO7So2CUk0HED/9PmbX/DVF+i8CcLsJpR1XDGhLyy0Se5Vl2tE+INJQZKydiMCT2RJNpjdgDnCRNfQlPPEVyY7tqu/6tY/7Yt7ZN5txOJPiWLq52N24Zgr2FXsRGJDrd7I4NYa7/4LSfdJN+bqW/u/d1ryEwR1zOnNiLPOHWq9zwnYknnEAEYxXJi5Od47Nt6tL0+pEWedgZPgPxtvPp9BEiDWWCMiJfZzAk9kSTaZXYo3EM4aSLhLVL/szWFMmOn3r2st8aL9tc9nMPhHlGDA7Qrkb6081ERK76uc4hP381/rCN64szvtOZ8Qt7+E6hhB4NDenWdEdWFEt2bR/1gM8mktLCoKqkxY2FPwu/Ket5deMinQ67CTnOW56TXvyPHHuRhvJA2ehVhsROJPZEk2mV2HvrrbdUmUPBWrjDk372zWQB3NqCn+l0tq3V47l6E89cHnr0Lo89RdJmJPAOn/aXkmCsfnPSuxML2zeMiemuLXQnl24L1AysJwrRgHI94iCHTYwCws/Egh1V7dyizCNoqE8cu4mbLPzO6iJHGQ9sDwnxMbE+SDqApSP/a+moDiMB2ALKhOgPiT3RZFol9nCGaBTVGBbP+hsz3mWE3PVvTWXOrfuFE5O5I2vDQD7unZ/LftalRvNiUer85FdSo47Gx0v+lLstDNP0d6/hwNGrqlMuqo85/Ix2mWAYZW1fSPLEyShQH03gFnG9MhlF5GXhf220r2p5LsYDZYJyQP0Qe4MtIb2EaCKtEnuA4ZNjXTyxsHt2+2q4zT85E4+ibdvs8uq8n8yeGwIaMnOSdue6X3jU+Zk3Undci0TdfZHg+7uXMiN8CMMZv5QJnN0rhPNEWVR5FMNAudxLONlv+N4cvxAdFntBONKirOh1gxZP6lLV1/aZU9mf/RqcquS5GD+UhVBtV9OQ2BNNpnViTxW6SK77S29e675FxHXO+EupZ9flij2/6S8/M+HP/MlokzkHEUmrX+/4ztdXk08JH1/2s0ej80dn/dJ7635jY90vf/OYn/jSpR0jfpSXEIIMJ0xlUQwKNiwtnPpx5HD6yh75yYoO3nMuNOnprLa2r4z77gX5RngsLcogW1aqkhaiPKjn5L3yfXfkG4om0zqxh8Gj4aNii9HYfPO0d2lx9IvkNWF9cXr7aN/agj/z5Uv++o1lf3mEdmcQoQesFXRPLO0cTeTRCy/O+Ps7rG+a8MeeWfLXM3EY9F79QgOscij6BbuFo16E027P7eM6IUbB8sI6DgiHTWclHKztCy1w87C0HndamNgnHOT5ONJCjAfym3wXvZHYE02mdWIPaPAwfmJEfjTnOw9fyNnspMv170Ri73wi9pINW2YWd3n8Qh+Ys5LLp8t+/sSUP/XMvL9w8bJfXdvorhd8/4KfcnM7HrmwF6EaSBoVCT3RDyGFk4khyjnXt1GwYeF6CCoLa9FTNUeBsGUf2M65kHAP7lV0vo1KXpmSLWo25Dl5Lb+nNxJ7osm0UuxRqXFsxIjcWPDT7oy/3GNG5vJ55yf/8FrU0hQj9MxByXNMNt9b9T/+8WW/9O15f+bklJ+8z3YknPCTJ475STftLwzg23GPXvcaBRpdrlsl509UD8oHjgdlBQet6HKYxcQQ9zSnsJ97mnCw/+M956oKYbMRLtKW16JHuMxOWXpUlWxaEF6N9jUX8pt8Vh7ng72jDgjRRFop9szohXagms+yn4tEVK9n08WbtpyYKUTokVe75VnuQ9s/3fDr7y37S4sv+TOPdLw7POeXez1XIcVe9xoFHCsOIbJgl8YtFEwA2Ghfr3BUIayjko6DjWqOUufrnB6WFoSdo4wOBlE+1G3yl/wW26G8kzZCNJFWij3A4a5bgzxervtLz0zHUyRfWrzkl9nU5NPuTpdzK8lPMmxemfUdN7rQo2HCidq1R5KHtvM8vY+Tz1k+veYvPLG34LN7hSgbEnoiD8rcXuJqHPRa25eeqtmEUQLSP/2oCuLab7z4X9Koank3LMSnH7Ev6gt5S76K7UjsiSbTWrFnPVyiT26sxiNk88+c8lNH749E3O0HN3d+45g//WxXBF6+et1vbNi8zut++Z3RhR751I9IYiOWyfPL2571t42U4Fvt8aNQgsycZiHARAJlgjrEe85VEcJ19OjRrfrOgcPYRIhrPw9st/wjLfhdEwWRxRF7SBzJ8yaI+7ZDvlp+ittI7Ikm01qxpwesj84mjyt4ccq7L5z2s1+a9lOHJ1IO4YSf+srOxxgMymDi67q/8IVj/sL7ycc8IsG3dHE1VxCaU1M0lDGVtSybfuO9ZX955ZrfyOyA2mTqJBLywsq5Ydb21Q3imTfClU2Ttogf4p2XFqKekHfkpcT7bST2RJNprdgDnHv1bo1G/FiDbc/Si5z49Wt++UrkxCdnhqWn+Pp42c8/1h1dnPjCGX8p5XNsrsz5Q0M8tN0cuKIdVwm9HD5d9nNHJ/z9R6e6HQT3nfIX3us5HtsIcKooz3UQCVnHvldYKdNZAdBE0ulhR1vbDdKiTmVZ9IZ8I/8k2rtI7Ikm02qxp8pdADx+YYjHGuxFT/GFUDg86WffZLrodX/pK5PeHX7JJ492j9jwl7402EPbuUfuvUbEek+b6gQPx6a//JWOn/7O7em9178z4zudmZ4b/dQV8t/KsYkhZhRUEQsr4bQy229Y7X8RAOm1fU0gm4dFPqqi7qTLDEeT8r0tkGfknZA/KJpNq8UejRWNthqoEVhf8jPsyHkj+VwA5EevfFl/Y2b7g9o3L/sziM3NjdtrBXkkxOF5v9r9tCtWBkI4bTi/HGLDX1u8lAjya/6lw9lNfTb98vlItH+h9zMb60RWIFRZEBQdVgRiE8RQNl2ytojvmc5K/eb7Xmv72gBpwSiR5XvVy7y4DXlHfpF3bYf6S1oI0URaLfaAxlqGbhR4/ELvHTkHZTehB+uL0949c/n2mrv3L/hj0e/5H46Jkxf8tU+9X/3mpJ9e3HsyZyhBZk6giFiZi/LGRn/X/cIJ50//IDPJ99NItHc6O8/XCBxc8pxyyHscqapC2NLOedFT8eoqhgi3iTzC3k+Ys2lZ9bwPiaWf5TvpUod8bzPkGWW37dNxKaeUWSGaSOvFHhWcHmgxLF3nvR9htRfW6OAspGEd3ks/Sj5E4m765IK/Hm/qseGXTk760xevd8Xf+iU/e9j5Q+zIiXi474y/HAm/XoQSZDi5xKOtDt8OEHupdZTXv30ss86zSyzkt03JrT7m3KYd/apiYcXeWT0rY1op9626GEqHEbswTPj4HxzmtNBpswNdh3wXXSin5FGb80diTzSZ1os9jBuNkXofh2f1jUh8Je9HASeJYzub/vIzzs+80UNMfrp5e5QPImHR6czFUzjXVy4nonAnJsiKzneup/K0nVjEpcXdx5f86c4hP/tOZl1lPCV3avfdVCsCdiP9vDnWclUVwoqjnXa6xwHhMDFUlbV9hMkESZFiJJ3mNp21qGvXjXS+kx68tlkEVxXqQZvFDrZIYk80ldaLPcDI7RQZokxI/16GdvWbh/yhb/azAi/i6rw/9PDua79CCbJQ160Fv9j01xbP+GNfOOVfurJdmMdiL73OMuL6t47lPO+wO0pc1JTgojEHnnJatDgIAWFLj6xUycHOW9tXZlpyLxMf3DvUCCf3ST+w/ciRI60WOqQH6W1lkjLQSntZQcgby5M2Qjns5YMIUXck9iLeeustVfIxYs/t6uXsxZuyfKnXM/s2/cbHphg2/KVnDvlj3+4t9biHOXhFYg1l0detBb9Y9rNsiPPxql86P+0novTtHD3jL6x0RV8s9s5n92vlmYgufgj+Vr5uLvu5B6o3spd1UKucxxbW9FTNXvWqChA2E0Okbei1fdwvLfLKTBvuZTMKyohrlSEtEL3pzogq16u2QL6QH23skJDYE01GYi8BB0BTS8oHA0vjsqvTw5qvXqN1V+f9lOt0n9n2GxN+6tnLPURhF/KZo2iGve7mRmoX0drCiNz07UcnpETfxIk5P//M1LZHLWzx8eV4jeXEiTN+/sV5f+aRTiz+qpIaadGEE1Bl+4CTRnjr7DgTh6zzz7kiwL6kBfA4MaGDvahD2QqNlV3Sg7TQaN94oSySD0XVvbogsSeajMRegjU2ojzyhB6bsUx1Jvzkw9P+9LMv+YU3L/vVdy74aTfb81l+mzdW/eUr0e9u7C4ThhVke2FOymBc90snJ+L4czAStvCT+u5Eef1bUzt30ty4tiX6pv6wx7Yrv1j3y4svRWIvyutkJHCcmONpTniRgiMEhC0tkJogGoiTiSHiRPyGjZc5rpaXVcPKm4Wx7UInW56rXv+aCnlA+rcJiT3RZCT2EmhQaGDa3NCWiaV31gHb3Fj311Yu+6Vvz/vZL037qcO3BZHr3O+nYhE47y9cvOyX31v3G7vstpnGHKqiHQeuO0y54dEQt6cw8hy6037STfhTi0VsdROIRJid+dJpP/vty349vfkND9fPrMszNn5w2ncKfhZj0VAuLC/NyawqFlbCaXWo6HJdFdL5MsjaPkufquelQZwQplmh01YsPUzw8zqs4BeDQ/qT7pTHtiCxJ5qMxF4KGpQ2N7BlQlpz9Md1f+FR50/9wSW/8Afz/sxJpmx2YqfIdab83MruI3oYcX5btJAf/rqrfv6B1LTHhM2r8/5Yp+Nnqij41i7505Hwnj6/4C+9ueBnH+n4zqOpqbXspPlArwfZdzde6aSfj1gRTBSQj7zvR0iMC8JGGNsoBoh7dm1fnvNPmiAK65w+ls/EgUOjfdvLfbPSY9Nv9tgxetyQ7qR5W0Q2ZYryJUQTkdhLgVFTZQ/PYEIPuo9f2LHua3Njz5G9UA3WUNfdekzEul96IhKvF3dO22Qa66Sb3FPAlsuGv/R3O/7Yt1LpnzwE/fbOmdFvvrTL5iqRkI3j9aPxxyvrPFZdFBDe9IhPW5yvXpAe6Y1OyL865ecg4IBqtK8L+U7Zp+1oTnos+7nOlH/pJ8nHimE+EWnfdCT2RJOR2EuBQaMRaXMvamhwXIYxqDx+Ibt9fz8MLiz7Y+Drbq76ucOn/aVE38VTGx+Y9cs5YvX64kz0Xa9RsrLY8KvffslfipfRRQ5JVC+2PxKhO1qXfv5h7rq9LSLB/gfz/vIYl+XVSTQRVhxZwkl4ed8Gh2sQSA9LHzuaKoStPGBziHOzRrcGJ10/6p0e3Y6/3A2sKsKwbXbdkNgTTeZXogZSJEQV3UWNqTt37lxyRhTJa6+9Fh+RQ5ac6Z+J+x5y7j+uubXkcz8cPXo0fo2MePxaFENdd/8tt/nusnvvg+7Hux45477x+Vfc9N95xb338+45Y+Kxp93TbsFd+XFyYhx89Kab+58/cZ/t8GHCTTxxv9v89Fb8VZd1t/ZOx/36RPyDmIn/+phbfmfVpX91m/1u6u+ecVO3f14KH3zwQVyfJyYm4nw7ePCgixzF+IicmORX1SEd3tdff909+eSTdMjF57BPYnsaQeT0x/nJ68mTJ+N04nt+1xQsTtgcszuUZ9KgaXHtB0sP8t3ak3qmR8dN3N9xF9+/mXy+za1MuzAuqFdA3RJC1JSu5hMGvTus+aDnUBQH6Upx43Uo2ABklx05s1ivb9EM38t53S88un0kzH+67OeOdnznkXm/um2Ej992/NyPko/jYLfHXcD7F/xUZ9ZfTs/KZN1eZ27MI5JdqL+UAcoc+cX7KkN4KVsWXtanie30k6f8xtb28bsmP8ScuBK39GhfU+PaD3VNj/g5silbu/H+JT9/YsK7+475uSu9ZkqUC2lLfWpy+cI3odwI0UQk9nKgsai6c1gnrKEYKU3Xl/xM55Rf6mMa4MjCsgc0dKNcd/XrkbD7ekYKfXrNX+ARDPed8i+tXPcbGxv+2sXTfpKHlCc/Cc7GdX8tk66xA/LEku+V3EzZ7Hwlu+HKHuv2SoAyRoNNPlGPqyyaqBfp8PKec2I7lk6kEWnVr8PJ/53LrO0r2iZUhWwatb0s5aVHZfP+6rw/5Gb95RuX/fxj9/tO534/82Jmt+MKQL0jLZtarigfxE+IJiKxl4MZNTE6NAykJY73aFzzy31sWoLBpoEvumEv4rqs08sXUDx64Yw/dh/rjjr+/sde8qtldeh+uupfeozHW3DfeX/p/e6NEXPufK9xVHYT3b45C+Gfv7Lpr78x6y+UvNlAnmNXZeoW3nGRTadhhTvXwaZjg+xa/QrGutGmuPZDLdJjjefIYvvZ7XjJX9vN9n+86pcW7ZE95TP8zJbqI7EnmozEXg4ffPBB3DAULRjaCI3s6EKvP2jYMdZFO89cl/LQ93U/XfbzJ6b8qWe6zwNcXdvojoAx9dHN9T0VtUw2b1z2L/3NKd+J4jlxYs6fObHLpgHxFM5uPDZ+suDPMBWVh8K/V+5Om+RLeupj1UUT4eWRARZeTdXMh3RKi7winfPstXnfVDufjSt1pc1tmqUHaVGJ9PjFur/84oy/v9PdXKiXvV2/8pKff/a0nz56f2yfd86oKA/S0NKuaUjsiSYjsdcDjFlZIqWpkH5lGs9QwnKg6356zb/9b/9N/FB4ngc4GY/WdXttJ08c85Nu2l+o8iwYeo7Pdx2Qzm/M+Pk3r/mNzHSieITy4dN+FnHYmfJnFqPfJN+Fxhw21tWSrrync6bKmINp4SUOYidZcRLSEede6REfylNTR8CycSVtmxrXfiA9KFvZjqLy6uXtmRxxJ9lP1v2lZ6L32Sn+MZEg/MN5/9LiJX/5B3P+mDvWc5r8ZkkKkHQi3ZpWhiT2RJOR2OuBGbSx9vzVGHPayko/HJkQhnogoQfvX/DHvpDZ2OTTDb/+3rK/tPiSP/NIx7vDc355XPNw+oJpms5P/90zfope5/uO+dN/cNmvJ85EvJ6PKUcvXvLXS4oH9TEtBHhfZeoW3nFCWpnjTV3jc5lwP9b2kU8cjL421e5bubS4jn10a8yQHiaELT1CipiNd+b9NB2A9037+Su3J/Rf/860dycWeq6RhtUXD/nOly7ldqzxuJ6Jv/6K/z9vlKP4SCPSq+y6GhKJPdFkJPZ2gQYA4y8GA6NZptAjj0I0POYUDcamXz4/2ft5c2zI8kTVBR/P1Us2WvnFhl+9ONd1UNg4gDUl/79Vv7ybV1IglCETAuRF1XuTKYPpqZpN6/0uEtLK8nYcIi8L9zfHv+n5Z3FN1622d0iQJtkOmsLbsF+s+9Urqzs3X3lnNrrvLlP8P77kT3cO+fmryecUmytzfupo9L+frvq5TsefuliOcbZ2tylI7IkmI7G3C1R+pveI/iHNaCzLcpK4D/crulG2eAx1XRpmxFyvTtaU4Fsd1+KL3bix4KfdtF+4kXyO2fTrVy74ly6Gn7JpThd1z5yucQuBvSCMhJUyU4fwjhPSxgQxaVXFabhWBslTDhzbom1MVWhTXPuB9Chd9K8lNreH2bj+rWPenVzaaXuj/5uJhR4fug9oP/TNcvZxJp2svDQByjzxEaKJSOztghmzsoRL3SG9aBzLMv4jCbJdGOi6v7juF56Y8vOZZ+LROB/7Vs+n1MWCb+ni6tgW2u9KvBX4Lr3MgTCn0xws3leZuoV33JBe5kCTVnyuOghR7D82jXDTAdHkfMbmWVxVpm/XcdKCI5wQXvazUZrPvpN8TLN52c92On72Sqa1+Dg6f3Rmm0Dk8T7umfI2cCF9KCtN8JHIV/JYiCYisbcHZujF3uDIcZSBCbKiGxlrvPpycmKh1/ETJ5d2Pnx8c9nPPZAdHasJPFD9gfKe82d1jHQP50wVB2Uk7RCrM2h3yM+6ibw8CHfb1vaRb8S1DvUyJKRHWvSTJn21EQPAw9QX3tzZQbi+OO3djnXgUftyeNLPZR5HFP/20YVtv7Udk93hM/5SgDV9pAvpUdd6bVC+iYcQTURibw/0GIb+MKegDGhUTBgUTd+CdTehl8CulRMl9rIWBQ5DJ4pXyJUf5kyGcpxCQBgJq4mWqu8COm7MebL0agplOP5Vgvhm41p3x34UzHaVI4S7zzTdvgactmfCzyzmtDx01NmsjPjRDtN+It5Ma/tD2jc3NvzGRnEtE2lAWtQZiT3RZCT2+gBD1pcAaCk0fBjJshyAvgXZgFjjvTeb/tKXO949mupt3bjml86f8lMPT/vTf3DJX0/WUCycmMxdVF9lNtauB1uXl+c4Vhlz7Nrg1BeF2YM2pJeVD4tvWMd/vBBXRG5a5LR9VDvPnnGuKDavvuSPHU3PsuhuADZ5fjm/EzFZbz2/2N31c+LEvL+c7rX7dNW/dGIi3mxr8jc60fcv+dW4rRoN4mxloq5I7IkmI7HXBxgyjHlTG/FRIE3KTJtQQo9Gmnj03VDziAV75tGNJT/TmfDTz8z7+Rdn/al4ykyyaP7qvJ/cY0vtpkOamkNMGhftEIWA8KWduLY7tf1AvqY31WkTjPJiA7OOf1OxOp2Oa9XrdEiIuwnhkDYjfsTCE9unaW7j00v+dHT/7KMdunRno3T4/2SU79ofHuv5OIdBIQ2Ie11tpcSeaDISe31CI37kyJHkk4CyhR55EMIY9x+P6/7Sm9eS991NWFhLsfDi5PYpNb+47i+ccP7Qi/THbvrLz0z4M39St8mco5PnEFYdwohgIcy811TNvSGdyN+65HForNxbmjR9bV8ZIqdOZPOfdquY/N/019+8tOtI3MbFU951zvjLOb+J1/M9MJvs3JkQjwQWtxkXeU+cSYO6QR4RdiGaiMRen2C8yhQ2VcfSoyznjvuESH+u1+91N9887d22XtDrfiESdc5FjWtWy63M+Y5tcnJj2V9uUac3DX6dRsXMObPwllWm647SbG+wK20d7StO5NQT0iNrC8Pm/6qfP+zyd4GONwzLrv2LeP+Cnyp452XiS1zrBmW1juEWoh8k9gYAIxZiCmEdCTWdMo9BBNkg0BgP1AD/KBJwD2d2RVtb8GeevbxzGgyPL8j+tsHkCaaqj4oR5rQj1vYRiX7Iy2exN5ZupBlHk4UQcaUuabTvNpb/pEmo/N+8Mus77pRf+jg5kWLzT87k7rB8/dvHvCt4mQFxtTjWCYk90WQk9gagbTtz9ornOIReCGdh4HjEU15yRvESNj42ybfhLz1zyB/7dvOlXh2df8KYnqpJHMTu1DGfqwppme5kaHJaWrkhnhxNFrn9kpf/o9ugTb/84jE/FS8dyMJSgryHrbPTp/OnLhaxYm87xIf41UnkS+yJJiOxNyAY6bKEzrjJM3zEvyyDaA1GCGeIPBw8Hst+zk1ve4jtFlfn/ZTr+PuPTvnJ+zp+Km+0r0GYA2f5M7qzEhbCRzjb4GAXidItHHQekp5mi5oshChHOP5ZkdNmLE3If9KE1zDiiF2hnZ9bST4m8GigTme2Z+flqBAX8rmqbQNlMR22PLHHOdk80QQk9gYE44Bhbnrv5GuvvbYjnhjvouO+W0NA48dRNCZYd2+ErvtLz0z7U8/M+5cWL/nl99b9xqfX/cKjOxtNY/PGqr985bJfDfDg2ipAetXN8SfMaQczjDPVPLJ5jT0Q4ciW0yY7mFa2iCcH8W56e7oX2fpWbJp0xd7sO8lH+HTZzz7Q8TNvhN0n2traKkJb0Ol04jCS/qS3hZX3Bw4ciPOD74SoOxJ7Q4BxCCFCqgRxxNBZPDF+fC66Ue7l1IQSen0L1ki4XVp8yc8/c8pPHb3fd6L/4f84Or9xzJ9+tisCL1+9XujDaasIjR07ChJ3GsM6OKLmTBJm3qvB7o+s0ylxXC6W/tg+0r9Yp796EDdra8y2tLmuEnfqXDZNRmX9jRnfOTzrL61t+I21y37ukeQRDMn3oSA+Vo6rBmEjje+44w5/1113bdU5E3kcVQy3EMMgsTcEZiSa3AjffffdcRwxgiaQimh0smBYsw6lGd2iIb9GybfNjXW//OKUd1847We/NO2nDk/E1+seE37qK8U8r6gKUMbJb/LB8p5zVcbCTHiLcpLaQjbtJPLGD3nSFiFk5a/+InfTbybPsBsVSxPSo4g0Wb8y70/RZt036U+9uFxaW0U8KMNVtCmEaf/+/XH47DV9NLW+ifYhsTckZoSbihk7M4AhRtmsEfjVX/3V5Iz3586di88V3dCb0Bu1wWGdw/bdyzb9xvo1v3zlWiOEnjkYpJU5mFWHMKed4qHz+Bcb/trKZb/8XpNXW24nm9/1dLCbDXlEmW7LaF+2PlM+OVcPlv1cZ8q/9JPkY0HUO02qu36P8JCmeQfpLURTkNgbEoyEGd2mgWHOM342v31UwWRwHaZQcG2cFxNkRTsyZtALMd48fqHg5xJVAfLCdqikXBeVxyGh7hFWwjyq87N5dd4f60z4yYen/NRvdHznkfldH15cd0grcx4REaOknSiPdL7V0ekfBOKFHUqL3OrbpXW/9ITz098JM0Eymya81sFWA/lHmKsG6adRPdF0JPZGAFGC8WqaUTBnYreDRmZUUWb3ufPOO+N05H3RQg8IK0chrC/5GXbkvJF8rjGUW5xF0p30r4PjmBfmodnY8N3VlmxBPunnr8YfIq77hSfKWdNSNqSfrb+kTlT9WYgiH/KxfkJoePLqfYi2oghWv97x7tmd3YGbBXce1SlNgPBaWa0ShIs0TB9VC6MQoyKxNyKFComKYOv10gcjcJynQSnKQczeh4YAh6XIBqv4/OHxC7135KwDeU5C1SHM6U1iRt4d8kfz/v7DyUOG4+cnZkZrP73sz3Q6/vQPmjGlk/SzzhXym8+iGeTV56bmL/EykZtuM6oEm6G4hy9sdRRtvH/Jz59grdwxP3eleHuSlyZVtemElTBWLc8IT3p0r6n1R7QXib0RMeNV5R61QTGDZwebqBTdeJBe2fswwmcGlymjOPejpCuNHw1fsXS3sZ5eDLtldQjIQ9KD9K2LQxgqzNe/M+3dl5INdeLR2tP+UsYPu/7tY9594bbTVkdIL3MC65LnYjjIW3P6qTNtG+0jvpVoh6/O+0Nu1l++cdnPP3Z/1Jbd72devOzXUxu3bG5s+A1mFhS0mYthaUJ6VCpNUlAmCVuVbBFhoRxxaFRPNBGJvQLAuLLeqQlgiM3oYZBDOQtcF3Fn97LDznFv0nVYzAkI0dCtvlGf6X1Zh2iUNC2LMsK8fN75Q9+Mx/UimMbp/KmLGbUXj+4dSk3vrA+Ue9KONCT9quRYifDk1aGmlgHiRXtSmdG+tQt+OgoHOzRPn1/y17aZlU2//PUp34m+m3x40k90pvyZH4RpTbABNppftTJAuAhTlTDfR7ZSNBGJvQLAOJgxrQuEmYMGgQNDR/itV5hdMe27EMbPGiE77Fk3RTRIhJlr8tpWSMN0Qz9W56dPCHNhz/Pb3PAbH132s1+Y8BMn5v3yx8n5mO7obHqKZv4o3qa//ExaFFYfyjxpRxrWyR6JMFCn0kKI1zrYgmEhvpR76gAHNrC0duAX6/7yizP+/k63TcvfpGXDXz5/xi9ZE/fxkj/dSa8XLp50GbA0GXcZIEwWlnHA/TkoGxykB2EhTLznsO/4nRB1R2KvIN56663YUJTWsAyAGXsTczRE6YNwc/CdHXzO+x3fcZ1R45ler1fkNFHCxTWrmA+hIZ/Tjg7v69BQWZjJt6LCzMhdvK5y/XJ3vQw96Iv2eIxVP5cdsfv4UuR0HYr+Z/sD8tcXU9M9KwzpxuwCy3chsph9MFteVF2rIsTLHPh0fMOw4a8tnvHH7nO+c/SMX/jJur/0TPT+6/11El3+Sv6ygM3tpqgQ8srAuNpKwkI4yKeQWFkgrlXxf4QoG4m9AsEIYBDG3YCaQU8bNsJFw2eGapAw8ls2ZeH/stfFwRy0p5DNNfjfQf9vLwgn1yWMbcLy2/K5DvEPHWZE2m0HajN2xqY6XWds6UdL/rQ74y9nnKl4Hd/hOb+c2jXv+rem+nbaxgHpRvrVJd/F+KHuYXfNjvMa2uEeJ2ZrrJ7Q7hTlrG+8M++nI5Hn7pv281duC7bYlmx7Hut2toTcxqV4I6jZK9uN0fXFGT/x11/x/+eNAIovIlsGSJdxlAHuyb0JT1FYfhfp/3Dk+T923SbXH9EMJPYKBIOAIThy5EhyplzShggjZIYtFMQX4Yax435m+Pa65yi7ee5mpIk7R1sgf0lz8pt4j7xDZQmQf5SRdBkdic11v75timbCypx35zPbn29c8wtfZr1M1FD/5kv+WnL6NskjFx6Z80tXLvvLF+f8sftm/MJ4+25ysbwvJA1Fa6E+Un7KajPGTZ792a1N2ZNfrPvVK6vbNl+JeWc2ukeP57F+etnP/kYnDgPr+o6dv7xt5sBmZLumjtLpxAyEjj91MexmYFYGzJ7004YXifkPo0IcyvZ/EHkW/nGknRD9IrFXMBgAMzRlYIa6sMZrSNKGLx2Woul1zbYIvark96AQTsJLuIsMMz3onbxpljxOoUfP+saVWX/IHfMX3k9ObGPDX4tE3qmHp/ypZy74y2H9rIHJ5r0QRWD2O+0sN3m0Ih1f4lq4k77G41ymtzqKNj9e9xvbBuk2/PL5KX/s25kup+j/ZmKhx4fuA9rLWjNMmpAG2TY8dPvC9S0PBoX/zdrE0OHNg3uW4f8IMSwSewFg5IoKH7KHh2szhbKKDbMZYMJlRrwoA0x8s3G1BrvJkH51a0isHIQL84ZfOknveJ5w43mIPXrWkw1aDp1fTh6qXm3Cp6MQt8krb00ercizrZwbjWU/G11v9p3k0/nITmVnGrx/wU+lbdTHl/3s0e0zCeIHtD9zuXQ7RfyzYjikj8H9SP9+70F5JFyWZ23xf4QYFom9QFhlL7qScz3rfS2mUQoLRpnwIkwJ7yhg0Ik3z+AzuCbnmuiMWKNhop73RT3QPiSEu3BheuOyn/vy9kdeMN3p0AOzfu6Zju98JesQIeim/cKN5GOGzSuzvuNO+aW8KaAVwfK/0HQUok8of+bwWxmsklNdNOn4mpM+Snx5mPrCm12LxdrfrGjbfPO0d505H4/bfbrs5w5P5m8Q9eh2u7fxkwV/5mgkAg+f8ZcCrelLk2eHBm1v+7FdpDXX53694Ls6+j+y32LcSOwFhMYCR70og2QGF+NRdSOXhfVkGDyOYYUZjYE9dJ1rcNj7JkHeWl7XqZEgnKGEabzhwbPpnvFr/qWjh/zsO5Gz8/4Ff4wpUxlht7UjZy7X/YUvOD/1hztX7o2buua/aC5WJs2G07Y1ze6myauDI8U33u130p9eXPXrGxt+/eoFf+o+5yfjKZqsFZ7wM4s5j2pg7bGN/sWPdpj2Ezy/L/ch7WGFH2liYtjSpV8x3K8do1zx2zwsP+ro/5iQ5WhyvRHVRWIvIBgkM16jGCeMQxMMRboBJV0GTRP+h/9F8FmD0yTDaeVl0IZ0nKTzlDD306APzoa/9CXnZ97YvoBu/b1rSU8533f8oRe3r23ZviNnDiH2Nh+BbFrWIf9Fu6CMDuvw15FC4/vxsn/pS8e6z+G775g//e3VyHJt+uXzk36y15Ry1h67aT+/2N31k2eGbltH/Omqfyl+tMz9fvI3OtH3L/nV1G7CoTBbRXpw0G7t1hYfPnx46zm6u8F17XqG/B8hRkdiLzCMbphRHLRy83trZPYyknWCNMHYkSaDxIt0SB/8Pw1vExoARsQsPerQCBDGtDAtqnyu/2DWH/uNKX/m28upnuuc5+JluTrvD3VO+0vpaZl5O3JWECsD6TItRNWxckuZ5djL4a872XpaRHzjRyw8sX2a5jY+veRP095lHu3QJdk9mP9PbOW1PzyWv2FVIEgT7NVebYF9j+DbK824Jr/lOk30f4gf6dErrYQIgcReCaQbxX4bBzN4GLs6rNMaBhqJfg25/TZ93HnnnVvTOlnHVydnw8oEYa+T0SecodcQrl/JPLsq7t3e+Vy87XQ3XTn27ZTbtMuOnFUgWwaa7CiL5kI5xj5rtG9QNv31Ny/tOhK3cfGUd53I9uX8Jl7P98DstueCdm1lr42pwmL2jHQhTdLtMeetrb777rvj3+6G2UWutddv64r5NMRViNBI7JUIlRpHea/KjYHECGAsmw6GnIaBYzejjmFE3JEu6cPO1cXBIO8JK2Emf+sQZmvELZ1LaZx+se6Xv919EPrEfRM7NinII950pTObEoWrfv6xvf+vbLLpKZEnmoKVbco1R5064IYhbHwj+3XY+WPfyrFgm8t+7oGOP/2DzBhedofPMUG6kBZm4zhM7HEcOHAg/k0e8n+EKB6JvZI5d+7cliHLq9zW21MHEVAU6WmdvQye9aLacccdd2ytAaj6yCdxSjv3vK8DhDvdYI8l3BvX/EsnyPOOn/rygl/ddffM7qYru67TGyOk55NPPhmnJ+W5qSP2QlDWacPGbj9KIkR8d9sxePNPznj3wHx3J88U1799zLsKzWawdCFN0mKPI0/wtdH/IQ328n+EGBWJvTFglTs7ymcNRRt7+kkT0oI0yTP0pIs1FjQSdXAcLJ8Jc52cHcJJeAk378fbAHU3Z5n+5oKfZyOCnJ3o0myuX/cbPb4rGyvTJvBIU8rDeNNTiHKxekD5tzqg0b692PTLLx7zU5lNp7ps+svP5D1sfdXPP+D8qYtlrdjbG9KCzVmyQo+Dc7Tlhvyfbplpk9AV5SGxN0bo2bf57bZBRxsNXRpGPkkHDJ9hvX11cBLSRpsw855zVcfCTZiz6T9e2Jyl4+d+1P2UXs83d/FaaRsR9Iulo41EW1q2vV4LQd3AlptTXy07EwbinI3v6O1Bd31y9rEyGz84nZnGPl6IJ0KPuOcdzM7hlXQxP6jtdpLy0YZ6IcpHYq8CmLETXUzcWQ9XHRoAc/Kt8aqLsc5zRirFGhsOnPaX0qqO5039wWl/6ksv+eUKPBTd8p70S6fj6E6dEM0kXWc46tCRNwrEl/bMRM1o8e2Kvdl3ko/w6bKffaCz4/E044L4YgvtYFMWRvEQf8SdvOcgTUgP+T+3yfo/QhSBxN6YwfBh7MR2MHSMdlbdASB8abFUFwOdFidVFia91qaME9KKfCfdzJnBWeGzEGIwsja06fUI+5GN76D2d/2NGd85POsvrW34jbXLfu6R5BEMyffjhjztp+2W/5OPieB+0lCIfpDYGyPWg6MKnY9N6ayaECE85uhbY12HzTbywl11Vr95yLtnLuc/cLhELO0Qden0U++rEMVgdYy6xYEQaHLbSHyxH+nRvkHsCVPaTx2e8O6+SX/qxeXKTWnfC/k/u2N1gXIixKhI7I0JDJwM3e6kd+msAnUUS0C4sz3J9WDdL/3NaT+/Mh43Ju18ptNOdVaIsFDH6mmzhiOvbWmynZH/szfWblMehBgVib0xQCXG0DW9ASsC0oqeT4zeuCCfzOEnHISpDqTDzfu6hHuc4HyQVqQZhzleSjshyod6R/1Lj341WSAQXxvtM/vTtNkDxNHaJLE7pNW4/R/RDCT2xgCVl0P0BwbPnO5RGKTRNCcj7fDXgbqGe1xYemUfj9BPum1eveBPHe3E/8fuoC/9qG4TqYSoD9RV6mZbbFvWljdF6Mr/GQzKgdpyMSr7+BMZE1ESR48ejV8jox2/iv744IMP3MTERJxuUUORnO2fkydPuoMHD7pz584lZ/LhPvzm9ddfd5GBdZEI2PN/qgDhfu2119zzzz9fq3CPA0urt99+27311ltb6UW52qts3fq5c/vvjN78+Zvudz//irv/T19xp3/jLnfz35x108euuONXl92ZB7q/FUIUT7r+8p46a/W3iRBH7BRtUtpe1dG+y/8ZDsrAKP6PEBrZKxF65UhyXsXg0LNFD9egWO9or5E960Hl2vyO95yrA3UNd9lk85jXwdJr3S890fHTi92tzdkNL7txzPVvHfPuCxcqsyOeEE2H+psd7WuyDUzbMY46jfbJ/xkNy3chhkFir0R++7d/O54uJoaDhs4a9H6xBoYjK/as4Uw7CnWgruEuE9KIvLd04qD+DZ1WG5f8aTflL7zf/bi+OO3dly5t3wHv4yV/yh3y81eTz0KIUqC+21q3uomgYbD41mlaK3lDeMVwkOdq78WwSOyVBIYZoyxGg3TE4GH49iIt9Pbv378l9ng9cuTIViNp56sOcTbxIqO/E0sfnIp0GvWXv5t+ff2mX7+65C98Z3XnNuYrc77Tmbv9vL93ZnOe/7fpL3+l4zvnl5PPQoiywQ60cbSvykIXG0x+iNEgHcnjJpdnEQbVvpLA0DW5p7FM+ukhxBiS5umDUVVe6+YAEFbCTNib7rgMijk6lj6WtwPXtfcv+KlnLvub78z5Yx3nO49EQi6l+K5/a2r7tM14pG/nKF4VHwIvRBvBNuAct2W0D4hzFYUu4ZH/UwwaIRXDILFXAlRMKqgoBhqvvRqPw4cPx7/JHjR+dcBEDGG2Rlt0Id8tbdLpM5BTs7m5/UHtNxb89IkFH6/I21j18490vOsc8/PxDpsb/tKXnD/9g/R436a//Izzh17MyDqu4077SzuGBoUQ4yLPnlZBBIWCuFVF6Mr/KRbylnIs8SwGQWIvMFRIVcziOXfuXNyI5YHQY9qmiYH08Q/+wT9IflVN8pyStmNpkh6ZxYEYOG1+seGvXVnwc4/d7ztuIhJyyXlgpO7RhdTmKht+9Q+m/UT0u1PfvuDPdKb9wo3kK+PqvD/kTvmlj5PPEIu9M/7yNiUphKgCeSKIz02GOBPPdJvCuTKQ/xMG8rCX/yNEHhJ7gcHIcohi+eCDD3IbEWvUeh2IQMRg1TDjTRh5T/zajAk8nDLSxJyU4ZyGTX/tWzP+fqZn/saMn1u87K+lBVrMsp9zc9Hf7Wz85II/dV9Udj6XNzWT0b2O7zwRicRfdM9c//a0dyeXdq75E0JUCrMxaftSlggaB8QtLXR5HVTokkaDIP8nDOQl5VYiWvSLnrMXmH379unZKIHIPrOHZ9HwnDn46U9/6m7duuVu3rwZf7ZXg2fu2TOLxgXh1bPxbmPpwfOkeG9pEjkLg+fTzy663/3quju1eNodij5e/ccPugc3Xnb+/GT3+x1cdd849KZ76Oqs2/GLH3/DPXjoijv9/iUXCb/t/Pw998rf+6vub/yb/W7y7g13897fdRe+M+um7k6+F0JUiFvu1i/3u/13JB8jsDX2HDve01YfOXIktjtNJa/tId57+Sk8622Qdkr+Tzj0zEIxELHkE0Gg1ywypMknUTT0ag2SvlEDF/eIcUSN+9h6cblvtke5jZAO5KGlBUfkFBSSHmyokt4Vc+MHp7celbB5Y9VfvnLZX165nhqBW/cLJ3KmasZc9xe+4Pyxb/d+gt7mxobf2NDcTSGqzbKf60z5l36SfMyQZ5vH1U6UAXGz0T6L826jfbYWvh8bLf8nLIP6P6LdSOwFZC/DKUanKHFQBoTz4MGDW40l4rNtmDOVdi74PGw92Vxb9guLl/16Mo2ySyTOHu742Ssp8cX6ugfm/dLijO/cN+mnHp7yk/c53zk655c/5Qc8NL2X2GN65jHtsilE7aGeOz/9nd4dN5AVQbw2vS0324xN5mD6JYIijaXHXXfdtecUQvk/4amT/yPGi8ReIDCEGMUm9wpWARoTBFRVsQY0LWzaRtqJSKfDXs5CP2z8ZMGfPoxoO+OXrKq9f8Efy26SEj8qIfpdan2d/0UkCk84f+j8crwz5/L5jp9Lb9qSJt54Zcq/9F7yWQhRS1a/3vHu2Z3PwtyMO312kmfDm9yuE7e00E23W7zeeeed8fm77767pw2X/1MO5BP5I8ReSOwFQguTy4HGhEalCOFQJHkOQpsgPyz+6TQI0vj/Yt1fenYq3mHz1Lev+WuLM1tTNm9zzS89+5K/nBm5i5+Llzwsffm883Mr3fN5bGqWphC1Z/2NyD48fGFr592N9y/5+RMT3t13zM9d6b21UlYEtXG0jyO90/WBAwdybbr8n3Ig7cmHqvk/onpI7AVCFbA8aHSr0rDQMKanagYRNxXEnIKRH48wAhs/eslPs3NmdP+ZxfiJeXvz3kt+MtmFc31xOvMsPSFE44gfmTLrL9+47Od5DEvnfj/z4vap4JtXl/zS1d2FH7bNbB3vm9zep+ObPfIEH+fl/5RDlfwfUV0k9gLw2muvxcZOlAObrdDgjou8hr8NWLyz033G2sh/vORPRWFxnSl/ZvHa9gen/2LdLy8u+dXUdK3r3zq2NQq4/sYpf+ZNiT0hGs3aBT+NjXATfvr8kr+WrfKfLvvZBzqRCHR+4gun/UtX1rfbkRTYwOyUxyaO9hHPTqcTxzF7MNKH4DOIP+dFOdDejtP/EfVANTIAmsJQLmx0QuNStshoo8izOBPfdLw5XwXiaZkPv+QvXTzjp3DWTrzkV82Z21z1c6zve2TWL7x5yS+cn/YT9526vdZPCNFcfrHuL7/Yfd4mtit/k5YNf+lLkdB75rLf/MWGX704F88W4PmcC+8nP+lBXnvQhNEt4kCc8o70lE4THPJ/yoVyR/o3oayJcPxKVEhEwfDMHp7TI8qBZ+b9donP8eEZQzxviAMiYxsfTXxGHs9jojwTN56ZRJzffvvt+FlLkf3YinfU0Cf/MV6uvrvgOr/1oDv26Ly7/JNld9p9wz14/3/rnv7+mnP7D7nZd9bdwqOfdev/8T23cd/TbvknF9x0NYIuhAjCJ+697z7t/ur997jH/8097uyfrrtLzzi3/NEnyfe3WfvuaXfq6u+6i1+dcvvvuMsdenTWLb2/6a7+we+6Q5lnbN66lbxJwAZiC7GJkdCL7STPQsNm8ky7OoLtt+e53X333e7AgQPu8OHD8TMIieP/9r/9b+7VV1+Nn/XGK8j/KRfKXZn+j6gpXc0nioRkpbdFlAfTaOhJDQX5me21bSoW1+z0zOpPT1r18w9kHrngN/y1xdN+kilb38pM6xRCNJqNd+a763jvm/bzV26v473+nWnvTiz4bSt7P77kT3UYxbvf3/8bU/4UUzx77NB5fXHGT/z1V/z/eWN3i2K2FBvKwYhXnUZghvFj5P+UT2j/R9Qfib2CsSkPolysQd2LQRsha6ybLvLSTkk6rrWaGhJvvJB55IIQor38Yt2vXlnNPIcz4p3ZyM51N2ZKs3Hjut/gtx+v+oW/O9l9VEv3qy02V+b8VPx8zlU/1+n4Uxf33gwK+0pnWboDrfqdZ4Mj/2c89Ov/iPaiaZwFw7Q3TWEoH6aV7AVTaciffmjDVM3s9MzXX389np6Zjmudpoes/ehNd/VLU+7B/ckJIUS7uaPjDh095Dp3JJ+NA7/upt2qW0uag1t/ftN98kvn7jow4e7it3cfcjMvzrnH//iMW/yz7m9iPlh0p34/kok/mHWTd97j7n/4plv9YD35sjeRIx63UUx3xLZiZ59//vnY7p48eTK2xU2A9rVObUZT6Mf/Ee1GYq9gmKePYRflY+vL8uA8jepuecP/m/gx4eO9j881IU8tfjQMxJH0+PDDD+O1F8TTBF494/qJu7n/lFv+6jF3V3JGCCFy+bUJd7+76K591P149Y/ucZ89v9L9YOz/jPusu+lcJAJj/vyKO/s/X3J/9dsIPU503MT9HXd1fcNllu/tCvYVO4vww/aCre3jfJ2R/zM+dvN/hJDYKxgqm3q2yocGhnTH4GXhnC0yz8NEkI1u0QA3ZRTP4mbOBPEjrayHmUX1TYiniyTe5BMzbrKTfBRCiJ5Muqffv+R+/dO1+NP+Ow85d2tzu2j78bJbcqfc/WzM8vMV98IjZ91nvv6Km0lpmXt+7SHnfnbTpcf2PvmPi+7pqXvcvsmn3Zsf9ZaB2GE63rDBNtqHfa7zaB9h1sym8tnN/xECJPZayMrX9sUjO1vHFxfpv9zOuy+kfvOCy/R5VpassePz5ORk8mk7JvA4GOGiwW2CyEuLVxN4NMDp+KlDQgjRZu6675ib+UJ3mv6hE2fdzB+fdU9/96q7+ckn7uaPF93vfulpt//rp92xu9fc4t953F37ewtu9vD2OeKdiQed+/5at/385U135R8ddw9+/qxb+8KCW39n3h070P39reian3yyu/DDLjdxtK9q9OX/bHHTLX5xnzv+3d6/qBLNE3sr7oUeeXTzu8ej/DvuFpPR+dvwP3nnI/Brv/Yvel5z635fS3m823zhHtetARJ7BUNlw3BXFQzdQ245nrZnx/LnH3f3pAUdhXty1S3c6H6/vrjqHtrVIFaDvHR/7LHH3M2b20NO40nFTU/VpHe1yvm2G5Q5elQtXjgIVX48ghBCVIoD027hJ99w979z1k3d/1l36IkFt//vXXNXvnK/u/q1x91Lf3nBvfJYVxhu48BEvPZv+bvfcMfvv8f9jR895C6sX3dLz0x11wn+/Kp7+Yt/yX3m/ofcsd+acH/piy+7qz/v/mse2Og6j/Y1wv9JcfO7p93j30s+VJxmtu+TbtYvu7nvPe5OpwV35KPeM+MiH3XJzRxIzsUg1h5yZ5NPWVb+9Kybe/hvutkbC246e82Im9+dd2dPLLj1Z5MBgo8W3fGUL+xXHnSP31ufwY9tRBEQBUKSRkY6+VQ1lv1cFL65leTjFtvPL5933p1P7VN2Y8FPu2kfFfhKw45UUeOYfOpuR5x+6KsdkVGs/a6alDHiQBzTcWriDm9CCDEO4kcs5OzIucWnl/xp2pXMox26XPcLT3S6O3omu4Fe+8NjvvOlS36j+7Fv2OUyEoGVb78IX939ny3we07M+bkTzk8v7r3j6rihTFBGGsnKXFy2unnUza9snsR+K+fPz/XwV/m/2zvwri9OR79P/S7Hz93hC/t1vxCVh51lqPpI7BUIRq7axq5bUHc8X2gP4kox4P+MA4zdkSNHtt6TF+kD4fc7v/M78fd1xAQejT3xsUYfR0AIIUSRbPrrb17yqz2etQcbF0951znjL+f8Jm43H5j1y+nvYody5yMf+iXdBnDg3FfF/jfL/+G3OP7d/6mL2KPzt6nEwisR39sFWJflxSRfew1OIBhzhFu3POTlc37e7xSA9UDTOAvE5ktHRjh+rR4dN/NGd0j8nq05yPvcC+8mX2dJ5irHw+XfnIn+u9pYujPVhW2ts9y6dcv9q3/1r9y9995bm7nt2emZNvU0alC1/k4IIYKx30184Zg7FO+8mcdV98qLr7hj50+7qexvbq1E3y270+efTnbuTLi16T5J3g4DbRw2H9vPVE+oytq+Rvk/777iHv/805kpgtWmuuleDJPPkndn3dnvzbllm2aZYvKx3X3Um2urbvq+9FTs2+Xh9BdPu8fdgnv5sZ1XeHBi+7mJ+6aTd/VCYq91MAc6mX/MvOXozNlJjF7OPOTDs93f+afd2r27iMIKQYNjO2/u378/Pu6666749c4773S//OUv3UcffeR+8zd/s5KCjzDRaLNug4aoWY9HEEKIZnDrh0tu/t1T7tSjO9fy3XpnyZ11T7tTj2x/EMzaOxfdlRMTLmf138DQyZde28c67bqs7Rsf/fg/K+6FSEvkCYqqYz6N+REcPF+410E5SR/8XxX9oph3ryRr8c66KwP7ojfdle87d/y3smIuKg8rc+7i9+oxoDEK+6JCz9C7KAAqC4YW41sv2HHqHrf06LpbyunZgK2FzRU2gBgvS38zWAglK+Kc4zP89Kc/dZ/73OfiRnLcI2OEi7DTWFOGEHIWLo3aCSFE1bjlVv7R8cjtnHOXnzmUnDNuuSv/62fc0/esutUvp7+76r5x6EH33lc33IVHwzwNlLaEWS20J9aO4PCXQVP8H3ydKw97N3t453dVhjwn70l/8iJvdhPkibm8c9ahnH09ePBg/D59hKe78crq4rp72Z1298w86Jb9bCTVcmBTlXuX3PH05i2c+z3nXn4jR9DFv19zT++4Xn7e18EXzkNir0CoYIwqVTZJ4102XW4luV2AJ2pbwDF2HORD1TGBx7RM3mMwaZgZ0SvHeAohhCierpO49nsmGLp88q9/193/t+5yC2tzbmr7ExwKx9oXOhB5T6dh6I7NZvg/rvdujuer7//gT/D4jmFJiz7e22deraPczpmfZf6KCT8e82Tniilv3frENMv1WKxlP2fIEXs8puF0JBNzBXtPsZfn9+bX7VqA2BPFsFbXBcrZBa3xzkepReTx55wFrxWDBcq2QUvVoEywkJ4wUkY4IkMYfxZCCNEUuu3s7DvJR/g0khgPdPzMG+Vv9EHbM+pOnv1sAtMY/2cb+Zt0VBHyFZ+iTMyvYRdwDsoZYTAfh/LGOb4bdiOh7q6ZmU2N4jzrkS85+cmmKj130Ix/32PTpL184xqhNXutggWp9lyZ2wuU98W9Gqkh78Oz3Wfr2ffxc0ayzzOpJtajVAXoAWMKjS2gZ4oLsM4iqntxD1xZU2yEEEKUQcdNnZhxrzxz1r35wSfukw+uuBdmpt0rn/+GmzuRM7IQGNpEW9sXCYKh1vYxYlT/tqpP/0f0DWWL0TtmJHFQzvBr8G+svAHlx/wgXilL/ZQ9RuTumbno5lYyo24HZtzLi9Pu4sw9fewlseKufHXOTQ0zEhfdZyl+tl7aF945AlgHNI2zYCgQFPZihq/FINB4UZyZzjAuEHh50zMpDyoTQgjRDm7+8Bvu7O+/7F7584479be+4eafmXRhVuoNDm1Tdm0fznqvzlLaVnay/v73v79rOyb/Z3yYeCdvO51OvAkdm9IxrZL86JW3ZUG4OAhjdn8CdXqHR2KvYOi5oHdDxq58MHYsHi7bcGC0OGxBdD+NpxBCCDFOzPm2zkn8lry1fbSptG933323+9GPftSzXZP/Mz7M//m3//bfuj/7sz+Ldx5nF3IeOQUIQPKNjelsXd0484nyVva60jajaZwFQwWi4IryId3LEFfch8YPMUdPJkZWj0cQQghRJ2ijaMcYjeMAm25HG2a+DL/jEUYIiMnJyZ4+jvyf8WH+zz/8h/8wFnlgQg9u3rzp3n333VhgPfvss7HIHyeElTKWV/ZUhopHYi8AKqjjYa905/thp3jyvxgmM0b0hGKsMFKIO3oz+V4IIYSoG7Rn2bV9tHd0ZvIe4fDJJ5+4n//85+63fuu3kv/aifyf8WDpzsjYfffdF79PgwBkdI+8vXHjRqX8lXTZY3TP1vWJ4tA0zoKhgNq0PlEujLJhLDAcWcgPDAjirN9pAiYOs+vvND1TCCFE07E2kCmcrP9C6AHCgSmdiIY0+D8IQxupEeWR9n/wdx555JGt/ALO830dIPx0MoCmBReDRvYKhkKpnq3ysRG73YQe7CbSyDd+S4OF4WQEj4YLgafpmUIIIdoEbZ21d2nhwCgf0wLNITfk/4yHrP/Da3p074EHHohf6zJFknJEhwG+F2UMv0yMhsRewVDJWL+lwlkuiDJG3LKkhR6YMTQwfAg4foMhTPcmIfAwOHwvhBBCtAnavqygM1i/h8hIt4+0r9ZpKsoj6/+QD3//7//9eDSWA7Fn4qkuUySJA+E0wadOhNGQ2CsYCii9EjJ25UJ6s8NUmqzQw2iACTzEna2/438xhjZ6lycchRBCiDZA22k7TKdh+iZrvxAQ+Dp0bpsjLv9nPOT5P+QDo3uMyNrumyaeyNe0b1Rl8MWIS13CW1W0Zi8AVCjNWy+X7Hq9rNCjd+s//8//87hhAn6H0dP6OyGEEOI2tJ8ctI3WPqbf74b8n/LptV8BI6+MimW/Q5ybf1SHNXEWXsJJeMXgSOwFwIbUqWAiPIzMkd5WlM3A5cHvZCyEEEKI4kEkmsAQ4TF/J8+VRyTxXZ7w5jv+F/+Jjm9EepVRuRoNib0AMHpELwoVrOo9Jk3AhB0ibjeh12sHMSGEEEKMDiKC5RHyf8oh7f/kQX7sNiJro2ZAnvUzejsOVK5GQ2v2AnDw4MG4MNJjIsKDwLP1eIyq2s5TgMBLP2CUHcTuvffe+LMQQgghigOxIP+nPNL+Tx57iTcbmOAaiL6qjvBZuWKETwyORvYCoSHncthrCgPij+94/fGPfxwfgCDneyGEEEIUh/yfctjN/xkGrmeb8lRxlE/rQYdHI3uBsEpC5RHhsPnmeZAHfGfr9K5evRobRRogDJrEnhBCCFEs8n/KwfYrKAquVfVRvqoJ0Lqgkb2AUFHo4dKwcxhIVwwS4k0GQAghhKgGGoUJS2j/x0ZnoSqjfBYebbI3OBrZCwi9JBg7ib0wWK+WhJ4QQghRHWib8X3k/4QhtP/D+rgqjvKxBEcMjsReQKiEWqgcDhqR7INEhRBCCDFe5P+EpQz/hzxE5CH6yEd2wxyn6CPO6twfDom9wNhUTq0PKxZbREzPlhBCCCGqxXPPPSf/JwAmuMryfxBYNsqH74XoI1/LhDLEQQeCGByt2SsBhsCpLJpnXBz79u2LjY8qvhBCCFFN5P8Uzzj9HwSX7dqJ2ETQlzHapvV6oyGxVwJUDj0MsjhoPID0FEIIIUQ1kf9TLFXxf8hXBB8jfLbreUjRpw7+0ZDYKwmG3ZnzrOfOjAaGBWOnSi+EEEJUH/k/xVBF/wfRx6gbr6FEH+VHO7uOhsReSVARqKRUBptvLQaHNNSUECGEEKIeyP8phir7P0ztRNCT1whR8roIQcp1EZPq4B8Nib0SodBi6OidKWOOc9OwSq8iK4QQQtQHW+eF0y7/Z3Dq4v8g9iyvyedRBL7FWUJvdCT2SkYjU8OBAdG8fyGEEKKeyP8Zjjr6Pyb67NEb5DuPiiD8e8UhLRjl8xWDxF7JfPjhh3GhZwcjTWfoHxoJoOILIYQQol6YaJH/Mxh19n/Ic2BGG8LPZrbZkYXv+R8EHp0Ceb8RgyOxNwYozAxNY/D0nLjdsZ4h0qxXb2CeMehlSIQQQggxHuT/DAZCD/HDdEjYza/Jfmefq+QLEZf0wQCIcfDgwfg19M6ebURib0wgYujZ4lVD1L0xQ5et+JzLI++8/S+GhO17+Uyx59UO5YEQQggRHnwfOnHpwFXb2xtLJ4SxTYfMkufz7OYHZV/xi8wPskM0D4m9McJ8ZMQeQ/OqYDuhBxCxN8ycbTN29BpRxPmM0GPrZ+tJst9wH7A8YF45v+WVc2qMhBBCiOIwISP/J59R/B8jLfp4b5953csP4pXD/CCQL1RfJPbGCJWN4Woqm54/s50iDN0gmCHk4Hkudi5tAG1xsaaeCCGEEMND+8p0Tl7l/2ynbP/HMB+IA/CFeJ/2gwiPOsLrh8TemKEiYfCoONqhqgtpUqVF3GbsMHy88lniTwghhBge+T87Sfs/VVq7lvaD7D1hS/tCEn/VRWKvAljlptK0fUoDBoQeLdLgV3/1V939999fuV6krNHjIIwYZhk7IYQQoj9oP2nzQf5P1//Bl0D82udOp+N+8zd/0915551bwmrc6WS+j/lCvBImPTi/mkjsVQTW7lkPV1sNnqWB9WghgPfv3x9/d+vWLXf33Xe7O+64w/2Vv/JXKiUAMXi2/tKMXZV65IQQQoiqQhtqUzrl/2yf0TQ5Oen+7M/+zP3yl7+M/SF8IUAAkk6f+9znKuEPkXfEwTrBCQu+kDrAKwJiT4yHV1991UeGLX4fVQ4fVVaEd/zKd20iEkdx3C094Hd+53d8ZNzi8+njzjvv9JHo2/ocGTq/traW/Nf4IAzkW2Tc4jyMjHbyzSgs+znieWLBrydnjPXF6Sj+037hRnJiC/4n73zEypx357/V85pb9zu/nHyO4H+StM6/nxBCCDE8tJ+0mfJ/tsM5fJ7bbfDO48CBAwX5G8VAXlqcyM/h/bMB/J8bC346lSbTizu9mzb7PxJ7Y4CCf/jw4bjwpCsBBo6KQSUpTixUHxNHWUOHAL5dyXYeGLiqNgrkK3HKi9fgdA3QNuMVG6BeQo/0yTdKy+edn1uJ3iSGMWsQYwOaNoLx71LXiu87F91FCCGEKBYTfG33f9I88MADW36PHXSEdzqdSqcTftDo+dmH/5P4M7FvE9P9n9ufu7TZ/5HYKxkKfLrCZns8qPiIPUQM3zfZ4BF3M3S9YHTvrrvu2pZmHKMLqPCYoSskH5Pepa7xyjF+ERgyfjN9fm67gdqC/7ttqPJ7xrb/X3zNdC9XZAYXTuw0okIIIUQRyP/ZTt7oXj//VxUIP+HlGMp328P/2SHSIuJz23yXdvs/EnslQcVmNC87LTEr9vjMeSoE76kcBw8ebNy0BhNBGLvdsPRIH6RJnRoBy0eOUYgNz4k5PxcZm+0GqMvyYmLscoxWDAYzx3B1jWT3/XYBmXcuzwAKIYQQxZFuN5vg/+Dr4LcQr379H4P/SY/u8d7Shu/qgMWbMA8j+Pbyf7Ls8FNa7v9I7JWAVey8Iw8MAKN7QAU5d+5c/FvO1aVi94JKjngdpMKn1+6RBvxfHQ0d4bV8HY5uj9ae0wh6iD16srKGy645fWJnz5gZu2wv1s4eMyGEEKJYTCA0wf8xoWO+36C+AIKX0T0OSwu7Jq91wcI8eF726f9Ajg/Udv/nV6JCJwLBjkTspMROjYMQVYZ4G1uIKkX8OaoY8edICNZyW1vSgi2EbVth4kNc+uEf/aN/tLUDlW07TPqw0xPXq0N6kI+RSI13qxo6vO9ecWfjN2fdlXfjNwNw0135vnPHf6uTfDYm3ezKnLv4PecWvjnjst8KIYQQ44B2k/bS/J+6tPdZ8H9sl0r8OQ7es+M4ceL9XuD33Hfffe7nP//51u6bpAV+ED4m16kD+H/EZeDw9uv/fLTojt/7uHOLL7uZA8k5+T+RpBVBsDnn2SO9i+Sv/uqvJr/eDj0efJ838hWJhbhXhKMOUxuICz05xCeq4MnZwWF0j2twvTR2bV7rAHlG3vU7qnmbpAdqcT2Za75L71beyB7ndvRcJcS/z7tes6YxCCGEqC/WfjbF/7HviQ+vWf8mi/mV2d/x2dJlcN+ifCy8/Y9u9un/xL7MTp9F/o+mcZYCBdsKNxXVjv/mv/lvkl/sBMPQqyJwLTMg/RqJsiE8Tz755FYYRzVAXI9r5fFB8tgKjqqlQx7kLXnWP12jc3uaQfZzhth49TOFIaGnscszbPlTG4QQQojQ1MX/wX/r1//h9/gFFp9e2O/ysHTZ6xpVgTQhrHvTp/+zbROX7cj/kdgrDQo2BdFeOXYTe/1UBEQOPT1Ufq7H8+bG2dtlxoawmMHhXFHsZQT5nvWAVTd01jvZL7k9WbGByunBghyxh9HqaaB2MXY7rhUb1B6/FUIIIQJDG0o7n/Z/eK27/2O+wW7+wV7X5Hu7xqD3LxPCRlrtJYT78n+Sz718HPk/EnulYZUfqNAUcka+etFvRTD4/blkIxfuxbW5T+jKzvWJV7oXy+I5DiwNMPyh4z4slrf9hK9r6Hr3VuV+lzVQkWlKbzm8g92MHSQ9Zt1ju4gUQgghysREkWF+CG0U5/FH6ur/cE2uk47foFi4ighPSPDTdgtfv/5PPAIX+yeZIx79k/8D+/gTRUIEhE05WEAbVcD4M4txH3vsMfdf/Bf/RfxdL1jAykLcQRYkc202L2ExMK98Pnjw4Na1osrf98YoWbhW9vrANVkkHBm8+P24IYyk6+uvvx6Ha5D0KwvyIzJyQ+eFEEII0UZo40+ePLnDP8r6J3w2n6dM/4fvRmnbuQ8+Atf74Q9/mJwdHPM9getY+KoCeUdajhJH0R8SeyWwb9++uDCnKz+VmYq4mxDBmCHURhErZjR45f5pAwVcn/DxmaJg5/n9hx9+uPWeA/ieA8PJ9SxOfG/C1a6RJnvOrhOSKhs6duFC7NFACCGEEKI3+EFpn8Pad+tEzwO/xMSZvQfzBbKv+EOA72M+D6/2nt9xZP2fNPht7Jj5ve99LzkzHNwT3417vPrqq8nZweE6pFUVO78JC2k9SvxEf0jsBYaKT2XL67mgkJtxyYOKMGqvB/enoj/wwAPu6tWr2wwXrwg9jGVa2GHMLFxmBBEnnLPPWTCiJqwMu4+R/QxcjyLI9e29GVA+5xnTQTBDUjVDZ+neKz2FEEKItoNv8cQTT7iPPvpoR5tpo1/9igV8EPND0q97+T+82rEbhIfwHj582K2srCRnh4fwcE3iN6ovRLjwB6Eqnd8WHom98EjsBYTKRUXNjur1i/XGDCv2uPe7774bP6Ou0+m49fX15JvxkzW0FEOErZ2zAzBKpN8o0zDShq4IwzkqEntCCCFEPrT/6dk5kG0zrV2vQpvOM5V//OMfF+5vDSpod8PStCqd3+QdwrpKo41NRWIvIFRSCjKVaxjMkGHgBiUt9AzLaip8HUSGiUDSITsNg3RlCiQGvl8jnx3lG9caQ+JA/qjqCSGEENuxNvKOO+5wv/zlL5Ozt32YNEWKoWHAL2EPBhN6UKTYMz+wyNE4wky6wThFn5azlEhUeUQAooqJVRppNyj+d5gsOnz4sN+/f3/8v+nDwhJVrK1dmkYJ3zggvByRgN7acjkSfvHOW/3C//O/lgZlQ/pzCCGEEKILbTP+S9Z3sSMPfC3a8nFAePPCyVEkxI94Fglhx/8hrCGuvxeWdryK8PxKlNgiAPTE0GMRVaLkzPDQC9Mv6akEWew6hIveHEbLGBWjh2fY0cd+R9WKgvTkIPz0dEWGIk5rpnrQS0QP0V7pxf/zv6QDo3z8X5k9W6Q14RdCCCFEt12kLWZG0iDQntPm26yfsuB+hLcXg/hte2FxLBKuid+DD4U/gh+IL1X0fXqBz4a/RjhEeCT2AmBzzMseGkfo2dTN/fv3x4dx1113bVViq+QIHgQfa+EIs53vF37L/5dtZNMQZkQbBov4MFUTo9VPPDA0/A+GzsRi6LggLglz2SJZCCGEqCIIvX/+z/95vJEcUyCNO++8M3nXnRqZh7WnZfoh3MumQeJb5VGWaBoV8/vwocD8p9DhV6d3ySQjfKJASNZBphX2IhIifU8HYFrggQMHth5SycH/2sG0Ts7tBveLKn7f0xvvvvvu+LqREU7OjJ/IQG3FvZ84GEwlsP9jWihpEQLStoiyIYQQQjQVfBl8mjvuuCNul5ne2QvaVNrWMsA3wN/CX+Dg3uY7pI8ifQjz68oAX4j7mR/I56LhutxDlIfEXsFgBIoqxIOIvSyvvfZa/L9UVDM+hG0v0qKHyt6romPg7LoIvqoJGMJN+BFug8D/nTt3biv+RRpYM6BCCCGEyMf8C9pjOpN5/zu/8zvJtzvhd/wmVCftXuBbcRDuu+66Kw5LkT5RmWLPIPzmsxC3otLW8nZcedVWJPYKpshCTKUYVhyY8QFGuwjXbj1jWWyEjPvnxccMsB1VGt0zTPBZOgwC/2u9T0UYOwk9IYQQYm/wKUwsmTjYqx0fhyAyCJ/5B4SBz0WGJX39sjFfiDDgw4wSLwm98aE1ewXC4tbI4BS6HiuqXMm7wUjPh+YxBVGFdTdv3ow/9wP/w7xtrpFdtMu6s+y1Pvnkk/h3VYK0Y269HYPA/xL/yChtbenMXHbW9RFP0rcfuK8t4iYPhBBCCJGP+VGRuIs/88pDyveCNtsejl4m5guY34ffEAmi+H0RZK9fNuYL4b/gD9qmdra2rx/fCv+R35K3+FTjikub0XP2CoLCTAUosiBTOezZcIOAcaBSFZW1hINrUqmp+FTyvAp+9913ux/96Efxb6oEaUH+kDejQF5wDTalMQNMXMlv0poHpSOSDdv0BgNJGgohhBAin15+FOdpc3drR/mOtnnUdn5Q8Ido57N+Gj5SEb4g/gsM6geGgrwA4ofwM7/Qjix8z/+QFsQh7zciPBJ7BdGrwo/CsJXchJ4JkiJAuHA9wkJcgd0+bedPe/2f/qf/qTJGycDYkCZFj6ylxV8WRB/lwXonhRBCCNGbUfwo/BP8lLJn0NDJyz1DiRjELyOFVfUlEHLpIz26ap3fhF0ib7xI7BUAYgIjle2NGpVhKznGp+iwUIGprBxUaCBcxJ37/PSnP40f+8BWyf/6X//rQu89KoSXtFRRF0IIIaqH+VHDCqdQnbq7EXo0cdQ0EcLQmr0CoDeJqXpFCxxEyqDXtNG8osNCDw3CkzBhdDBu9L7xnuf0raysxOf+q//qv4rTo4qYSBVCCCFEdcBvwMcYVtTwf2W38UxjtL0RQkCaaFRMFIHE3ojQ88JR9JosRBuCbdBKTi9T6OF+RF5aTJqB5ZyJwCphaSixJ4QQQlQL/J2i/Kiy2nnCzL1C+VvmWxa52YtoLxJ7IxKq5wXRNsw1MUChepowxAg6DJCRF8ai02JUQo12CiGEEGI0mH45aidx2X5H6I51jeqJIpHYGwHrjQoxksV1mR45CEwpgLJFTXpBbhUpY7RTCCGEEIOB0MNnGbWNLnvmzjA+Wr+E9C1FO5HYGwHEVSgRgeEaVLRhHMoWNazlq/r0yJBGWQghhBCDg++AsCliqqL5IWWMhBFm7hfK37L1i0IUhcTekFjPS4gKSU8XRmRQo0WYQi4WhrpNKUCQhzTKQgghhBgcG9Wr2xKLkLOF7PETRe8DIdqNxN6Q2KheCPEzzEgUQg/KNpo80qDKI3uki4SeEEIIUR3wc4rsMMcPKaszOtRsoaLTRAhDYm8IQlbIYacH0NMUelQPiHfaoFZ5pC/k6KsQQgghhsM2ICmyg7oMf2RYH20vuGaI5zULARJ7QxBylyRGDIcRJ4ia0AYiz8iRBpzjqBKEhykiGM4qC1IhhBCiTYToMKfNL6OtDzWFs65TWkU9kNgbkBBGyrBrD2pIQvU0Zcm7Bxu0mOCrEjKcQgghRPUI0WFe1q7g+GhFT+FkRA8fis5pIUIgsTcgoUf1hrl2WY8WIHx5Ro7wYgCrgolmbVsshBBCVIdQyyu4buhdt0N0rFt6yF8RIZHYGwAqeQgjBVybSj/MujvCFNrIcQ/CmDdSxr0RnFWAMNJLRh6FEORCCCGEGA57rECR7TO+E4Tu9C66Yx2/ypabaBaSCInE3gCEHNUbZdphLxFWJHvFnTCMGxN6pIW2LRZCCCGqg42MhWifQws9KLJjnWtpQxZRFhJ7A4ChCjGCNsowPv8bSoAahI2j14hmVQwVgpl00Lx3IYQQolrQaRxiumJZM4uK6lg3oUdaSOiJMpDY65NQ0wQwHjaMP4xgK8PIYaCZXtorfJwnHhiwcYHhBAk9IYQQolrYqF6IEbhQHfFpzAcctWOdNLClJmWMRgoB+3xE8l7sApUTY1L09INRRcq+ffuCTgPAwCFG19bWdjVyodKnH7g3BpQwCiGEEKJaTExMBBE45qOEdmW5B4wyMomfQjqQBtqQRZSJRvb6wKYxFm2k2N2S6w5b6fl/CDkNoN/F1Ai9cWzSggHGgMpwCiGEENUj5Khe0Zum9AJfbZTRQ+KPv4K/Jn9FlI1G9vqgiB6dLNbDwzWHNVSMovFsmVCGY5ARM37H78scXSNfTCxr3rsQQghRPfB1WAoSYuZP6NlNBvfZa4ZTL0zogZaaiHGgkb0+KHo+uAk9RN4oPVL0aPFQ8xDYaGa/QhIDyGHz2kODsJTQE0IIIaqLjeqFEHpcG78jtA+ArwHDCj38PZDQE+NCYm8PbKpkUdMErOIXMZSPAQph5AgjYmrQ3jIEsaVXSNIjjhJ6QgghRDXBJ+i1k/eo2DKT0OBvDCP08NGsY19CT4wTib09oLKGEHqjVnwbQQshdmxe+aDX5vfEkSMEXBehB9qMRQghhKgu+Cn4UKFG9fAJivLPdoP7DOoPEW/8FcIXaqmN+P+3dwetbZx5HMf/ehcOOKSGXnvxqTIsLF4Ce62EArEvuyx7yq10T1ZDmsi3EtiDT6X0JAUa7L6AgttQsHLypdeAAjFY+ypmn98z88ij0WgsyyNbGn0/i7bWaDQaTeu/n9/MM8+DWRH2rqFf2DK6cKpYhBBVxhkedeFUH/iyhatm8+yjvpvOfulsW9nSQY8zZAAALDdd1VtUGFvktrM0NsJNhKCnq44EPSwDwt415jmjkxV+8aXMoDJPt4Ii4SzcbYqT3qtt6FEW7ZeuiOr7EvQAAFhuoR2wiG6Wi9x2HrUDZz3pr6uYau+pLbSIK5rAPAh7BRQyFDBuE6rCL76uwpUZVFToygx72p6uPGofbxNutU96fxlX98LVPO2Xinp8/Pp2WKtZ7UnPhvFqI8M3TavVmta7SBZc9KypdZNH8032Hc77Q6u9+mHqNkef96qfPHf0ntF2U58HAABGV97KbKcEal8satvTqD1SJG6vbNt/1fb5a9v+nrnqONE+CW2L5HH4PlmcRvsEZdHUC8jnAkbkQlry7GYGg0HkQk/kilHkQkqytDz6V6fPKIP2T9sraz+1X9qejt+8wj7p+E1+z7Oo415r9C6T506/49ZvRN1PyfNP3ajh1un0k+fJe66ex85eJsuS9ce26Vz2GpG1utFoqV8v9Tn+cztu6wAAQMpsU6SpXaF2wV1ywdI/plEbRfsU79cM7ZPsOtl2RYL2CcpC2CugX+55wp6KkQpdUXG4jZ9++slvvwwhVGmbZQr7eNPAp6IZjl/he30RC+FtsrhOFEHHL3uZLnt631Uh9K9PBMbxAqziO76Ny6jbmgyRAACsI/3918nuspV9YnpWaovkfZ90e2WsvXdN+2QyhMXtiPEwR/sE5SHsFdAv703CitYNZ3cWWYzKKqRlXIEr8vHjx5m3r33R8db6sx4/X9hanajjitl4gcs3UQhVcHMKYxwS84pv3rK8AgsAwHrS3/CyTyCL2j2LOoleJFy5C+2SdMib1l65Ufsk78oe7ROUiLBXYNbCol/6R48e+V/6RQWnNO3TbQteCHqLLpyhSOr46NioKGqZ/qk/BuHYhVCogDi7+IzZTN0UcoqpzpRlC2PYZqM1eWUwFNPsWbLJK4YAAKyf0KunbGofqC1xX8L3Co/r23uztE/COpMhjfYJykTYK6BAoiCSJ3tmp/iXvlwKobc5a6Z91zbKuDo4C33eixcv/OelC6UeWjb3sUu6SuhR2E3BB728s2CZM2mB327eaxRTAACm0d/0sk8iqy2mv/N5V9Duktoy4XGtWdsnifErcLRPUC5G4yzgwoifX0WjQaYnB9UIkZoKQKNNuaDiJ/i+yyF2rxsVqkg8YtTdzlen46jjpM9z/835h46ZHlo237Hr22G9bS7AmStm1q4fuiU5NCLnw30zt97x041koXNxasfWtN3N5Hna5pY1bNu28l5zzgfjY2INPpwkPwEAsL7UTipzDmBtL0xl4IJksvR+qC0THsVmbJ+k1B93zJ6fxuvRPkHJCHsF9AutcPTo0SMf7BT6NJm55ltRSLnrkHdb+i7VmK9uaL0nO9Zude3IBbiNp0fWbbVtJzs0sYYgdkFvux+NBz1n+Mex2Ve7Nr70Ohu29YXZyYdB8lyGNvjTrPO4njwHAGD96KS4lBXK0kHvH3c0gfrtXd8+8dMw5E6lEKN9gtL563tYKfrX5sJa8mw2Wl/vW/Q9enfBd0vI9oPPdtVMnk/rPqEuE1O7Vvj3Tulnn733z3epmOGeQQAAKkzti7LaGKHNcptbVu7DTO2T5N67qzZIci9e8jrtE5SNsLeCVABn6jOeCEXzLu8rXJS4kOYXwvRrvv+7+3ni4W9qVmEtKIBFxVRSffHz+84DALBePvusnFE4VzvoXd8+8ZIAGNoS40GQ9gnKVdP/uf8osEJqtZrvhjlLVwl1q1D309XqBgEAAFZFaGvo9pbr72mbTrfGfPfdd769onYLgNvjnr0VpJA3yyAt6uuu4qtgSNADAACLorbJvEEvDB6n8RHUZiHoAeUh7K2oorCn18LgMjrLdt8jWAEAgOoK7Y55aCAWDR4ntFmA8hH2VpCGNdbZrywVW3WBUNHUlbzbdqcAAAC4jqapuim1WXQ1T48wPROA8hH2VlDoKpGd/y/M/aeCuUpTQgAAgNWmaapmkT4xHXog0WYBFocBWlaUCqTCXvhZ4U/Bb9ZiCwAAUIbQHim6105tFbVTNACL2iy6msd4AsDiEfYAAAAwN/UwCqNxZinkKeAp6KlnkgIht5gAd4ewBwAAgFvRvXcKdhpXQN69e+dDoISreIQ84O6twD17fTus1az2pGfDZEkwfNO0Wq1pvYtkwftDPwdd+tF8k3mX1nn1w9Rtjj7vVT957oxtN/V5AAAAS+F+20t+yoT//M1fxdPj99//Zwc//2a6pqB78gh6wP1YkSt7Kig7dt67tOOnG/EiFaH6uXU/HdveZryo/6pmp48jO/gyfp5ntM5mz5oP983S23RUEB/80rTLn/fML73QesfWDJ/jP9fsLDow9w8AAIAlQXsJwLjV6cbpi0bbOn0Vp5xiZkPrPXlm9vqqmE3S+05tNyk8vlDt2VUBzBYqR8Vux84s+jaUKn3OAxt8XVwkAQAA7hztJQApqzP1wpcHdvbSrP360A6f7Fj75dnYGSazgfuf2fHDoi4Jp+59u6MzTBtPj6zbOrH9r9U9wRWlr3Xm6ihV/IY2+NOs8Xk82Wdsw7a+cPvxa6qbJwAAwDKgvQQgZaXm2at/e2adt21rv+3Y2ejMUeJiYOdvT2y7H/n+4VF0Ztt7D8YK2HBwPlGI9n7WNvft2ZNntm9dOxoriLHtrfFlW583kp8AAACWC+0lAMFqTaquM03+h7advvc/XNncs2NXtK66CtTtoN+xk70fLT6nNLTTX8yaf8kWp2S9t2bd10m/cwAAgFVFewlAYoXCXt8O621r9C7tstewdv0wKUoFNrdsdE7p4tSOrWm7ef3T/XrbtpX3mnM+GO/eMPhwkvy0COonX5ttNK2wbvI4zBZ0Ud99Rh8FAGBNrEt7CcAsViTs6SbfHWu34m4Dcd/xtu2kwosPQtkwczGwk9aWqSPC8I9js692b3gmKu5vfvJBvduDuF9653GmW0Rp6nYQJV0l0n3oXQAbuznah7T4pmvfDeNT187rk8Gs/2vb7eu/7cC93shu0xm++d4f18vQzUM3XftRu5LuHf1t2384wx8KAABwz9apvQRgJq5Bv/Que43IlYvoLHnufepGDbf7jd7l2PNOP34aubU7qednL9OvZfj3ZrYf+NcakQs/sX5ncl8WwX9O2Of4u4y+q0zsx2XUbWXW8e+7Wic+jqnvkv1ujo6TvUx/u3i7U48dAABYCmvZXgJQaOnDXly48gvPxGtJAdMyPa6Cz3jomVBUvCQJXvFjPBwtkg9erU7UcWFrPIDlyBZZ0X7nBDdrdd1PeeEwb1leAAQAAMtkndtLAKZbnXn21lLcVbNtnYJJScM6rqyOzaMTd9V4ZkeZIZeT7p+thp1YajJUL39OHD+/zodvUnPnAAAAAFh2qzUa57opGk1rRPf4xffXffPhQWqgFUbTAgAAANYZYW9p3Xw0rfrjjtnz03g9RtMCAAAA1hphbynNOZpWCqNpAQAAAOuNsLeEhm+e2f7bjp2N7qfbsL3X41MnbDz9xk/P8OOoe2e4Evgvf2+frsZtb928k2b9n+5znn9/NYXD+x/9vuym7uEDAAAAsPwIe0vGD4ayd2KdfmZAls09O+o17GTvQTJ5et3PnXdeD5Ofx3PuxYOx9O30+ZwBzX3OsZ9bL9mun3Nv2uAwAAAAAJYVo3ECAAAAQAVxZQ8AAAAAKoiwBwAAAAAVRNgDAAAAgAoi7AEAAABABRH2AAAAAKCCCHsAAAAAUEGEPQAAAACoIMIeAAAAAFQQYQ8AAAAAKoiwBwAAAAAVRNgDAAAAgAoi7AEAAABABRH2AAAAAKCCCHsAAAAAUEGEPQAAAACoIMIeAAAAAFQQYQ8AAAAAKoiwBwAAAAAVRNgDAAAAgAoi7AEAAABABRH2AAAAAKCCCHsAAAAAUEGEPQAAAACoIMIeAAAAAFQQYQ8AAAAAKoiwBwAAAAAVRNgDAAAAgAoi7AEAAABABRH2AAAAAKCCCHsAAAAAUEGEPQAAAACoIMIeAAAAAFQQYQ8AAAAAKoiwBwAAAAAVRNgDAAAAgAoi7AEAAABABRH2AAAAAKCCCHsAAAAAUEGEPQAAAACoHLP/AxXtbFUYA4V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99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(DZ)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вхід пристрою подаються цифри 0,1,2.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подає на вихід одиничний сигнал, якщо накопичена сума вхідних сигналів дорівнює або більше 3. Синтезувати абстрактний автомат.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таблиця абстрактного автомата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Повна матриця абстрактного автомата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Граф-схема абстрактного автомата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49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АБСТРАКТНІ ЦИФРОВІ АВТОМАТИ</a:t>
            </a:r>
            <a:b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абстрактного автомата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 algn="just"/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Абстрактний кінцевий автомат описується трьома кінцевими множинами і двома функціями: </a:t>
            </a:r>
          </a:p>
          <a:p>
            <a:pPr indent="457200"/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= 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 Y, S , δ, λ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},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де </a:t>
            </a:r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множина вхідних сигналів або вхідний алфавіт,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 algn="just"/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множина вихідних сигналів або вихідний алфавіт,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 algn="just"/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множина станів або алфавіт станів,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 algn="just"/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функція переходів, </a:t>
            </a:r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+ 1) = δ(</a:t>
            </a:r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)),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800100" algn="just"/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λ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функція виходів, </a:t>
            </a:r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λ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56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абстрактного автомата.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457200" algn="just">
              <a:lnSpc>
                <a:spcPct val="100000"/>
              </a:lnSpc>
              <a:spcBef>
                <a:spcPts val="0"/>
              </a:spcBef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Функція переходів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δ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задає відображення (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показує, що автомат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А,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знаходячись у деякому стані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під час появи вхідного сигналу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uk-UA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переходить в деякий стан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uk-UA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Це записується виразом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indent="457200" algn="just">
              <a:lnSpc>
                <a:spcPct val="100000"/>
              </a:lnSpc>
              <a:spcBef>
                <a:spcPts val="0"/>
              </a:spcBef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Функція виходів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задає відображення (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або відображення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показує, що автомат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знаходячись в деякому стані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uk-UA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S,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під час появи вхідного сигналу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виробляє вихідний сигнал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uk-UA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Це записується виразом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uk-UA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00000"/>
              </a:lnSpc>
              <a:spcBef>
                <a:spcPts val="0"/>
              </a:spcBef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Абстрактний цифровий автомат називається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ініціальним,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якщо на множині його станів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виділяється спеціальний початковий стан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тобто ініціальний абстрактний автомат описується сукупністю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шести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об’єктів: {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}.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4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Маємо англійський текст, який містить букви 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b, c…z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пробіл. Підрахувати кількість слів, які починаються на букву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та закінчуються на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»..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d”</a:t>
            </a:r>
          </a:p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Рішити задачу через «основну таблицю абстрактного автомата»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08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Вихідні сигнали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рахуємо слово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-рахуємо слово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Визначаємо множину вхідних сигналів. Через те, що на вхід подаються 27 різних сигналів беремо з них значущі. Значення мають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d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пробіл.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Х={х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Х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поява букви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Х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поява букв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Х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поява пробілу; Х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Визначаємо 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множину станів або алфавіт станів: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початковий стан;</a:t>
            </a:r>
          </a:p>
          <a:p>
            <a:r>
              <a:rPr lang="en-US" dirty="0">
                <a:latin typeface="Times New Roman" panose="02020603050405020304" pitchFamily="18" charset="0"/>
              </a:rPr>
              <a:t>S</a:t>
            </a:r>
            <a:r>
              <a:rPr lang="uk-UA" sz="2400" dirty="0">
                <a:latin typeface="Times New Roman" panose="02020603050405020304" pitchFamily="18" charset="0"/>
              </a:rPr>
              <a:t>1</a:t>
            </a:r>
            <a:r>
              <a:rPr lang="uk-UA" dirty="0">
                <a:latin typeface="Times New Roman" panose="02020603050405020304" pitchFamily="18" charset="0"/>
              </a:rPr>
              <a:t>-поява букви </a:t>
            </a:r>
            <a:r>
              <a:rPr lang="en-US" dirty="0"/>
              <a:t>b </a:t>
            </a:r>
            <a:r>
              <a:rPr lang="uk-UA" dirty="0"/>
              <a:t>;</a:t>
            </a:r>
          </a:p>
          <a:p>
            <a:r>
              <a:rPr lang="en-US" dirty="0">
                <a:latin typeface="Times New Roman" panose="02020603050405020304" pitchFamily="18" charset="0"/>
              </a:rPr>
              <a:t>S</a:t>
            </a:r>
            <a:r>
              <a:rPr lang="uk-UA" sz="2400" dirty="0">
                <a:latin typeface="Times New Roman" panose="02020603050405020304" pitchFamily="18" charset="0"/>
              </a:rPr>
              <a:t>2</a:t>
            </a:r>
            <a:r>
              <a:rPr lang="uk-UA" dirty="0">
                <a:latin typeface="Times New Roman" panose="02020603050405020304" pitchFamily="18" charset="0"/>
              </a:rPr>
              <a:t>-поява букв </a:t>
            </a:r>
            <a:r>
              <a:rPr lang="en-US" dirty="0"/>
              <a:t>b</a:t>
            </a:r>
            <a:r>
              <a:rPr lang="uk-UA" dirty="0"/>
              <a:t>..</a:t>
            </a:r>
            <a:r>
              <a:rPr lang="en-US" dirty="0"/>
              <a:t>d </a:t>
            </a:r>
            <a:r>
              <a:rPr lang="uk-UA" dirty="0"/>
              <a:t>;</a:t>
            </a:r>
          </a:p>
          <a:p>
            <a:r>
              <a:rPr lang="en-US" dirty="0">
                <a:latin typeface="Times New Roman" panose="02020603050405020304" pitchFamily="18" charset="0"/>
              </a:rPr>
              <a:t>S</a:t>
            </a:r>
            <a:r>
              <a:rPr lang="uk-UA" sz="2400" dirty="0">
                <a:latin typeface="Times New Roman" panose="02020603050405020304" pitchFamily="18" charset="0"/>
              </a:rPr>
              <a:t>3</a:t>
            </a:r>
            <a:r>
              <a:rPr lang="uk-UA" dirty="0">
                <a:latin typeface="Times New Roman" panose="02020603050405020304" pitchFamily="18" charset="0"/>
              </a:rPr>
              <a:t>-очікування пробілу.</a:t>
            </a:r>
            <a:endParaRPr lang="ru-RU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1236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таблиця абстрактного автомата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02042"/>
              </p:ext>
            </p:extLst>
          </p:nvPr>
        </p:nvGraphicFramePr>
        <p:xfrm>
          <a:off x="838200" y="1825625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3114202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23069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55639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594963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507563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СТАНИ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Х О Д И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156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0t</a:t>
                      </a:r>
                      <a:r>
                        <a:rPr lang="uk-UA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X1t 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X2t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X3t 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ru-RU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75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S0(t-1)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38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S1(t-1)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30482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S2(t-1)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b…d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S0/y1t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60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S3(t-1) </a:t>
                      </a:r>
                      <a:r>
                        <a:rPr lang="uk-UA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очікує проб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S3/y0t</a:t>
                      </a:r>
                      <a:endParaRPr lang="ru-RU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037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29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граф-схема абстрактного автомата 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1737" y="4771388"/>
            <a:ext cx="835224" cy="859611"/>
          </a:xfrm>
          <a:prstGeom prst="rect">
            <a:avLst/>
          </a:prstGeom>
        </p:spPr>
      </p:pic>
      <p:sp>
        <p:nvSpPr>
          <p:cNvPr id="6" name="Блок-схема: узел 5"/>
          <p:cNvSpPr/>
          <p:nvPr/>
        </p:nvSpPr>
        <p:spPr>
          <a:xfrm>
            <a:off x="2560320" y="2759948"/>
            <a:ext cx="822960" cy="84908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S0</a:t>
            </a:r>
            <a:endParaRPr lang="ru-RU" sz="20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37" y="4771386"/>
            <a:ext cx="835224" cy="85961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519" y="2636340"/>
            <a:ext cx="835224" cy="85961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0" y="4771387"/>
            <a:ext cx="835224" cy="8596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78389" y="2881479"/>
            <a:ext cx="49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S1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8058" y="5016525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S3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154649" y="5001931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S2</a:t>
            </a:r>
            <a:endParaRPr lang="ru-RU" sz="2000" dirty="0"/>
          </a:p>
        </p:txBody>
      </p:sp>
      <p:cxnSp>
        <p:nvCxnSpPr>
          <p:cNvPr id="22" name="Прямая со стрелкой 21"/>
          <p:cNvCxnSpPr>
            <a:stCxn id="6" idx="6"/>
          </p:cNvCxnSpPr>
          <p:nvPr/>
        </p:nvCxnSpPr>
        <p:spPr>
          <a:xfrm>
            <a:off x="3383280" y="3184491"/>
            <a:ext cx="4381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07453" y="280871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X0/y0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>
            <a:off x="3395544" y="3281589"/>
            <a:ext cx="4368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00704" y="335327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X2/y0</a:t>
            </a:r>
            <a:endParaRPr lang="ru-RU" dirty="0"/>
          </a:p>
        </p:txBody>
      </p:sp>
      <p:sp>
        <p:nvSpPr>
          <p:cNvPr id="27" name="Дуга 26"/>
          <p:cNvSpPr/>
          <p:nvPr/>
        </p:nvSpPr>
        <p:spPr>
          <a:xfrm>
            <a:off x="7764519" y="1690688"/>
            <a:ext cx="1544373" cy="1302697"/>
          </a:xfrm>
          <a:prstGeom prst="arc">
            <a:avLst>
              <a:gd name="adj1" fmla="val 8923507"/>
              <a:gd name="adj2" fmla="val 49986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X0t,X3t/y0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4" idx="2"/>
          </p:cNvCxnSpPr>
          <p:nvPr/>
        </p:nvCxnSpPr>
        <p:spPr>
          <a:xfrm>
            <a:off x="8182131" y="3495951"/>
            <a:ext cx="41785" cy="1275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29349" y="413366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X1t/y0</a:t>
            </a:r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7911737" y="3446435"/>
            <a:ext cx="66652" cy="1555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90544" y="4318333"/>
            <a:ext cx="112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X0,X3/y0</a:t>
            </a:r>
            <a:endParaRPr lang="ru-RU" dirty="0"/>
          </a:p>
        </p:txBody>
      </p:sp>
      <p:sp>
        <p:nvSpPr>
          <p:cNvPr id="34" name="Дуга 33"/>
          <p:cNvSpPr/>
          <p:nvPr/>
        </p:nvSpPr>
        <p:spPr>
          <a:xfrm>
            <a:off x="8329349" y="4687665"/>
            <a:ext cx="1324317" cy="1398342"/>
          </a:xfrm>
          <a:prstGeom prst="arc">
            <a:avLst>
              <a:gd name="adj1" fmla="val 13967987"/>
              <a:gd name="adj2" fmla="val 94653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8599743" y="5402041"/>
            <a:ext cx="110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X1t/y0</a:t>
            </a:r>
            <a:endParaRPr lang="ru-RU" dirty="0"/>
          </a:p>
        </p:txBody>
      </p:sp>
      <p:cxnSp>
        <p:nvCxnSpPr>
          <p:cNvPr id="37" name="Прямая со стрелкой 36"/>
          <p:cNvCxnSpPr>
            <a:stCxn id="6" idx="4"/>
            <a:endCxn id="15" idx="0"/>
          </p:cNvCxnSpPr>
          <p:nvPr/>
        </p:nvCxnSpPr>
        <p:spPr>
          <a:xfrm>
            <a:off x="2971800" y="3609034"/>
            <a:ext cx="6132" cy="116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01190" y="450299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X1t, X3t/y0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13" idx="1"/>
            <a:endCxn id="6" idx="5"/>
          </p:cNvCxnSpPr>
          <p:nvPr/>
        </p:nvCxnSpPr>
        <p:spPr>
          <a:xfrm flipH="1" flipV="1">
            <a:off x="3262760" y="3484688"/>
            <a:ext cx="4648977" cy="1716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61351" y="4687665"/>
            <a:ext cx="8098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X2t/y1</a:t>
            </a:r>
            <a:endParaRPr lang="ru-RU" dirty="0"/>
          </a:p>
        </p:txBody>
      </p:sp>
      <p:sp>
        <p:nvSpPr>
          <p:cNvPr id="42" name="Дуга 41"/>
          <p:cNvSpPr/>
          <p:nvPr/>
        </p:nvSpPr>
        <p:spPr>
          <a:xfrm>
            <a:off x="2768058" y="4872331"/>
            <a:ext cx="2193425" cy="1348587"/>
          </a:xfrm>
          <a:prstGeom prst="arc">
            <a:avLst>
              <a:gd name="adj1" fmla="val 13576635"/>
              <a:gd name="adj2" fmla="val 105847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375890" y="5402041"/>
            <a:ext cx="158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X0t,X1t,X3t/y0</a:t>
            </a:r>
            <a:endParaRPr lang="ru-RU" dirty="0"/>
          </a:p>
        </p:txBody>
      </p:sp>
      <p:sp>
        <p:nvSpPr>
          <p:cNvPr id="45" name="Дуга 44"/>
          <p:cNvSpPr/>
          <p:nvPr/>
        </p:nvSpPr>
        <p:spPr>
          <a:xfrm>
            <a:off x="2173574" y="2330141"/>
            <a:ext cx="1209706" cy="1165810"/>
          </a:xfrm>
          <a:prstGeom prst="arc">
            <a:avLst>
              <a:gd name="adj1" fmla="val 5988889"/>
              <a:gd name="adj2" fmla="val 9929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2278506" y="2001280"/>
            <a:ext cx="109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X2t/y0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768058" y="3609034"/>
            <a:ext cx="0" cy="126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46134" y="413366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X2t/y0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06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Підкидають 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нету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Побудувати абстрактний автомат, який видає приз, якщо випадає два орла, або дві решки підряд. 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Рішати через «повну матрицю абстрактного автомата» та «основну таблицю абстрактного автомата»; побудувати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граф-схему автомата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«Повна матриця» описує всі можливі переходи</a:t>
            </a:r>
          </a:p>
          <a:p>
            <a:pPr lvl="0"/>
            <a:r>
              <a:rPr lang="uk-UA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кожній строчці мають бути всі Х, тобто вся множина вхідних сигналів.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05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 Рішення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Вихідні сигнали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Y={y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}:y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нічого не робити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-видати приз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Визначаємо множину вхідних сигналів. Х={х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,} х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поява орла; х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поява решки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Визначаємо 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множину станів або алфавіт станів: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,} </a:t>
            </a:r>
            <a:endParaRPr lang="uk-UA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початковий стан;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S</a:t>
            </a:r>
            <a:r>
              <a:rPr lang="uk-UA" sz="2400" dirty="0">
                <a:latin typeface="Times New Roman" panose="02020603050405020304" pitchFamily="18" charset="0"/>
              </a:rPr>
              <a:t>1</a:t>
            </a:r>
            <a:r>
              <a:rPr lang="uk-UA" dirty="0">
                <a:latin typeface="Times New Roman" panose="02020603050405020304" pitchFamily="18" charset="0"/>
              </a:rPr>
              <a:t>-поява орла</a:t>
            </a:r>
            <a:r>
              <a:rPr lang="uk-UA" dirty="0"/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S</a:t>
            </a:r>
            <a:r>
              <a:rPr lang="uk-UA" sz="2400" dirty="0">
                <a:latin typeface="Times New Roman" panose="02020603050405020304" pitchFamily="18" charset="0"/>
              </a:rPr>
              <a:t>2</a:t>
            </a:r>
            <a:r>
              <a:rPr lang="uk-UA" dirty="0">
                <a:latin typeface="Times New Roman" panose="02020603050405020304" pitchFamily="18" charset="0"/>
              </a:rPr>
              <a:t>-поява решки</a:t>
            </a:r>
            <a:r>
              <a:rPr lang="uk-UA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6869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778</Words>
  <Application>Microsoft Office PowerPoint</Application>
  <PresentationFormat>Широкий екран</PresentationFormat>
  <Paragraphs>226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6" baseType="lpstr">
      <vt:lpstr>Тема Office</vt:lpstr>
      <vt:lpstr>Формальні мови, граматики і автомати </vt:lpstr>
      <vt:lpstr>АБСТРАКТНІ ЦИФРОВІ АВТОМАТИ Завдання абстрактного автомата</vt:lpstr>
      <vt:lpstr>Завдання абстрактного автомата. </vt:lpstr>
      <vt:lpstr>Задача 1</vt:lpstr>
      <vt:lpstr>Рішення</vt:lpstr>
      <vt:lpstr>Основна таблиця абстрактного автомата</vt:lpstr>
      <vt:lpstr>граф-схема абстрактного автомата </vt:lpstr>
      <vt:lpstr>Задача 2</vt:lpstr>
      <vt:lpstr>Задача 2 Рішення</vt:lpstr>
      <vt:lpstr>Задача 2 Рішення</vt:lpstr>
      <vt:lpstr>Задача 3</vt:lpstr>
      <vt:lpstr>Задача 3 Рішення Основна таблиця абстрактного автомата</vt:lpstr>
      <vt:lpstr>Задача 3 Рішення Повна матриця абстрактного автомата</vt:lpstr>
      <vt:lpstr>Задача 3 Рішення граф-схема абстрактного автомата  </vt:lpstr>
      <vt:lpstr>Задача 4 (DZ)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Формальні мови, граматики і автомати  </dc:title>
  <dc:creator>TheJackson</dc:creator>
  <cp:lastModifiedBy>TheJackson</cp:lastModifiedBy>
  <cp:revision>119</cp:revision>
  <dcterms:created xsi:type="dcterms:W3CDTF">2023-03-08T15:29:27Z</dcterms:created>
  <dcterms:modified xsi:type="dcterms:W3CDTF">2024-09-09T11:29:49Z</dcterms:modified>
</cp:coreProperties>
</file>