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93" r:id="rId4"/>
    <p:sldId id="292" r:id="rId5"/>
    <p:sldId id="271" r:id="rId6"/>
    <p:sldId id="286" r:id="rId7"/>
    <p:sldId id="287" r:id="rId8"/>
    <p:sldId id="274" r:id="rId9"/>
    <p:sldId id="294" r:id="rId10"/>
    <p:sldId id="295" r:id="rId11"/>
    <p:sldId id="296" r:id="rId12"/>
    <p:sldId id="297" r:id="rId13"/>
    <p:sldId id="298" r:id="rId14"/>
    <p:sldId id="277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60428-B7AD-435D-A3E2-DD4291C800BD}" type="datetimeFigureOut">
              <a:rPr lang=""/>
              <a:pPr>
                <a:defRPr/>
              </a:pPr>
              <a:t>04/04/2024</a:t>
            </a:fld>
            <a:endParaRPr lang="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" noProof="0"/>
          </a:p>
        </p:txBody>
      </p:sp>
      <p:sp>
        <p:nvSpPr>
          <p:cNvPr id="2053" name="Заметки 4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/>
              <a:t>Образец текста</a:t>
            </a:r>
          </a:p>
          <a:p>
            <a:pPr lvl="1" eaLnBrk="1" hangingPunct="1">
              <a:defRPr/>
            </a:pPr>
            <a:r>
              <a:rPr lang="ru-RU" altLang="ru-RU"/>
              <a:t>Второй уровень</a:t>
            </a:r>
          </a:p>
          <a:p>
            <a:pPr lvl="2" eaLnBrk="1" hangingPunct="1">
              <a:defRPr/>
            </a:pPr>
            <a:r>
              <a:rPr lang="ru-RU" altLang="ru-RU"/>
              <a:t>Третий уровень</a:t>
            </a:r>
          </a:p>
          <a:p>
            <a:pPr lvl="3" eaLnBrk="1" hangingPunct="1">
              <a:defRPr/>
            </a:pPr>
            <a:r>
              <a:rPr lang="ru-RU" altLang="ru-RU"/>
              <a:t>Четвертый уровень</a:t>
            </a:r>
          </a:p>
          <a:p>
            <a:pPr eaLnBrk="1" hangingPunct="1">
              <a:defRPr/>
            </a:pPr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544A51-2738-43D5-B9CD-A77E0B600BB3}" type="slidenum">
              <a:rPr lang=""/>
              <a:pPr>
                <a:defRPr/>
              </a:pPr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262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7D6D17-4B78-4DB9-B459-752ABCB49B2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601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44A51-2738-43D5-B9CD-A77E0B600BB3}" type="slidenum">
              <a:rPr lang="" smtClean="0"/>
              <a:pPr>
                <a:defRPr/>
              </a:pPr>
              <a:t>12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6643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44A51-2738-43D5-B9CD-A77E0B600BB3}" type="slidenum">
              <a:rPr lang="" smtClean="0"/>
              <a:pPr>
                <a:defRPr/>
              </a:pPr>
              <a:t>13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2166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93BE80-A441-42B5-9DDC-6512DBE4E9FC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88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93BE80-A441-42B5-9DDC-6512DBE4E9FC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996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ru-RU" altLang="ru-RU" sz="1200">
              <a:latin typeface="Calibri" panose="020F0502020204030204" pitchFamily="34" charset="0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93BE80-A441-42B5-9DDC-6512DBE4E9FC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758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DD1E88-8F62-438B-A252-41AEF5AB3DDE}" type="slidenum">
              <a:rPr lang="" altLang="ru-RU" smtClean="0"/>
              <a:pPr/>
              <a:t>6</a:t>
            </a:fld>
            <a:endParaRPr lang="" altLang="ru-RU"/>
          </a:p>
        </p:txBody>
      </p:sp>
    </p:spTree>
    <p:extLst>
      <p:ext uri="{BB962C8B-B14F-4D97-AF65-F5344CB8AC3E}">
        <p14:creationId xmlns:p14="http://schemas.microsoft.com/office/powerpoint/2010/main" val="404417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DD1E88-8F62-438B-A252-41AEF5AB3DDE}" type="slidenum">
              <a:rPr lang="" altLang="ru-RU" smtClean="0"/>
              <a:pPr/>
              <a:t>7</a:t>
            </a:fld>
            <a:endParaRPr lang="" altLang="ru-RU"/>
          </a:p>
        </p:txBody>
      </p:sp>
    </p:spTree>
    <p:extLst>
      <p:ext uri="{BB962C8B-B14F-4D97-AF65-F5344CB8AC3E}">
        <p14:creationId xmlns:p14="http://schemas.microsoft.com/office/powerpoint/2010/main" val="154759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44A51-2738-43D5-B9CD-A77E0B600BB3}" type="slidenum">
              <a:rPr lang="" smtClean="0"/>
              <a:pPr>
                <a:defRPr/>
              </a:pPr>
              <a:t>9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15708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44A51-2738-43D5-B9CD-A77E0B600BB3}" type="slidenum">
              <a:rPr lang="" smtClean="0"/>
              <a:pPr>
                <a:defRPr/>
              </a:pPr>
              <a:t>10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68056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44A51-2738-43D5-B9CD-A77E0B600BB3}" type="slidenum">
              <a:rPr lang="" smtClean="0"/>
              <a:pPr>
                <a:defRPr/>
              </a:pPr>
              <a:t>11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091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87E6-23AE-4BD6-BABD-5A5676727328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178487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9066-44CD-40A5-A617-54C7DFC57D45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3314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95B67-B5E6-47FE-9B56-7BFF2A6A6EE9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23555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48488" y="-1588"/>
            <a:ext cx="2170112" cy="365126"/>
          </a:xfrm>
        </p:spPr>
        <p:txBody>
          <a:bodyPr/>
          <a:lstStyle>
            <a:lvl1pPr>
              <a:defRPr sz="1200" dirty="0" smtClean="0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r>
              <a:rPr lang="uk-UA" altLang=""/>
              <a:t>Тема 1, лекція 1, слайд </a:t>
            </a:r>
            <a:fld id="{CAA73113-CBC5-4741-940C-5C073601CBF5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14403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692A2-34E6-42E5-8D16-0BB6384F1937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385913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AE01-2601-496A-B15A-F6BB487EFEA1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375098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45CF-96F3-4681-BB76-9DB524E85383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396739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0CF7-BA16-493B-AF92-59DCE662D8D0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9597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DC303-3D4E-4519-9902-F13DF767DD24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167244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DBF10-9B74-4289-802A-9801C2CB07C4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28986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989E0-1363-4E19-ACE7-45C5A35109B7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  <p:extLst>
      <p:ext uri="{BB962C8B-B14F-4D97-AF65-F5344CB8AC3E}">
        <p14:creationId xmlns:p14="http://schemas.microsoft.com/office/powerpoint/2010/main" val="34849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EF427C-7ACA-40A1-A90A-6EAFED7335AB}" type="slidenum">
              <a:rPr lang="ru-RU" altLang=""/>
              <a:pPr>
                <a:defRPr/>
              </a:pPr>
              <a:t>‹#›</a:t>
            </a:fld>
            <a:endParaRPr lang="ru-RU" altLang="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chuk56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MJU17COF9O5E11HEhS_Ou6B9VEyltOu?usp=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r.nmu.org.ua/bitstream/handle/123456789/164331/DyskretnaMatematyka%28Slesarev_Novytskyi_Us%29.pdf?sequence=1&amp;isAllowed=y" TargetMode="External"/><Relationship Id="rId4" Type="http://schemas.openxmlformats.org/officeDocument/2006/relationships/hyperlink" Target="https://dspace.uzhnu.edu.ua/jspui/bitstream/lib/3415/1/%D0%BD%D0%B0%D0%B2%D1%87%D0%B0%D0%BB%D1%8C%D0%BD%D0%BE-%D0%BC%D0%B5%D1%82%D0%BE%D0%B4%D0%B8%D1%87%D0%BD%D0%B8%D0%B9%20%D0%BF%D0%BE%D1%81%D1%96%D0%B1%D0%BD%D0%B8%D0%BA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2099" y="603304"/>
            <a:ext cx="7988300" cy="1439863"/>
          </a:xfrm>
        </p:spPr>
        <p:txBody>
          <a:bodyPr anchor="ctr"/>
          <a:lstStyle/>
          <a:p>
            <a:pPr eaLnBrk="1" hangingPunct="1"/>
            <a:r>
              <a:rPr lang="uk-UA" altLang="ru-RU" sz="4400" dirty="0"/>
              <a:t>Навчальна дисципліна:​</a:t>
            </a:r>
            <a:br>
              <a:rPr lang="uk-UA" altLang="ru-RU" sz="4400" dirty="0"/>
            </a:br>
            <a:r>
              <a:rPr lang="uk-UA" altLang="ru-RU" sz="5400" b="1" dirty="0"/>
              <a:t>Дискретна математика</a:t>
            </a:r>
            <a:endParaRPr lang="ru-RU" altLang="ru-RU" sz="4400" b="1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E91567-BE48-462E-AB81-933EEB93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" y="1916832"/>
            <a:ext cx="79216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uk-UA" altLang="ru-RU" sz="2400" dirty="0"/>
          </a:p>
          <a:p>
            <a:pPr eaLnBrk="1" hangingPunct="1"/>
            <a:endParaRPr lang="uk-UA" altLang="ru-RU" sz="2400" dirty="0"/>
          </a:p>
          <a:p>
            <a:pPr eaLnBrk="1" hangingPunct="1"/>
            <a:r>
              <a:rPr lang="uk-UA" altLang="ru-RU" sz="2400" dirty="0"/>
              <a:t>Лектор: </a:t>
            </a:r>
          </a:p>
          <a:p>
            <a:pPr eaLnBrk="1" hangingPunct="1"/>
            <a:r>
              <a:rPr lang="uk-UA" altLang="ru-RU" sz="2400" dirty="0"/>
              <a:t>професор Кучук Георгій Анатолійович</a:t>
            </a:r>
            <a:r>
              <a:rPr lang="en-US" altLang="ru-RU" sz="2400" dirty="0"/>
              <a:t>​</a:t>
            </a:r>
          </a:p>
          <a:p>
            <a:pPr eaLnBrk="1" hangingPunct="1"/>
            <a:r>
              <a:rPr lang="uk-UA" altLang="ru-RU" sz="2400" dirty="0"/>
              <a:t>E-</a:t>
            </a:r>
            <a:r>
              <a:rPr lang="uk-UA" altLang="ru-RU" sz="2400" dirty="0" err="1"/>
              <a:t>mail</a:t>
            </a:r>
            <a:r>
              <a:rPr lang="uk-UA" altLang="ru-RU" sz="2400" dirty="0"/>
              <a:t>: </a:t>
            </a:r>
            <a:r>
              <a:rPr lang="uk-UA" altLang="ru-RU" sz="2400" u="sng" dirty="0">
                <a:solidFill>
                  <a:srgbClr val="0070C0"/>
                </a:solidFill>
                <a:hlinkClick r:id="rId3"/>
              </a:rPr>
              <a:t> kuchuk56@</a:t>
            </a:r>
            <a:r>
              <a:rPr lang="en-US" altLang="ru-RU" sz="2400" u="sng" dirty="0">
                <a:solidFill>
                  <a:srgbClr val="0070C0"/>
                </a:solidFill>
              </a:rPr>
              <a:t>ukr.net</a:t>
            </a:r>
            <a:endParaRPr lang="uk-UA" altLang="ru-RU" sz="2400" dirty="0"/>
          </a:p>
          <a:p>
            <a:pPr eaLnBrk="1" hangingPunct="1"/>
            <a:endParaRPr lang="uk-UA" altLang="ru-RU" sz="2400" dirty="0"/>
          </a:p>
          <a:p>
            <a:pPr eaLnBrk="1" hangingPunct="1"/>
            <a:r>
              <a:rPr lang="uk-UA" altLang="ru-RU" sz="2400" dirty="0"/>
              <a:t>​</a:t>
            </a:r>
          </a:p>
          <a:p>
            <a:pPr eaLnBrk="1" hangingPunct="1"/>
            <a:r>
              <a:rPr lang="en-US" altLang="ru-RU" sz="2400"/>
              <a:t>3</a:t>
            </a:r>
            <a:r>
              <a:rPr lang="uk-UA" altLang="ru-RU" sz="2400"/>
              <a:t> </a:t>
            </a:r>
            <a:r>
              <a:rPr lang="uk-UA" altLang="ru-RU" sz="2400" dirty="0"/>
              <a:t>семестр навчання на бакалавраті</a:t>
            </a:r>
            <a:r>
              <a:rPr lang="en-US" altLang="ru-RU" sz="2400" dirty="0"/>
              <a:t>​</a:t>
            </a:r>
          </a:p>
          <a:p>
            <a:pPr eaLnBrk="1" hangingPunct="1"/>
            <a:r>
              <a:rPr lang="uk-UA" altLang="ru-RU" sz="2400" dirty="0"/>
              <a:t>Наприкінці семестру - іспит</a:t>
            </a:r>
            <a:r>
              <a:rPr lang="en-US" altLang="ru-RU" sz="2400" dirty="0"/>
              <a:t>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10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4F6A67-FB42-409E-BB4A-0ECA0BE1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4" y="2348880"/>
            <a:ext cx="8366053" cy="3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sz="2800" dirty="0"/>
              <a:t>                                                  		Не входить до 									класифікації</a:t>
            </a:r>
          </a:p>
          <a:p>
            <a:pPr eaLnBrk="1" hangingPunct="1"/>
            <a:r>
              <a:rPr lang="uk-UA" sz="2800" dirty="0"/>
              <a:t>1) Замкненість(4</a:t>
            </a:r>
            <a:r>
              <a:rPr lang="uk-UA" sz="2800" dirty="0">
                <a:sym typeface="Symbol" panose="05050102010706020507" pitchFamily="18" charset="2"/>
              </a:rPr>
              <a:t></a:t>
            </a:r>
            <a:r>
              <a:rPr lang="uk-UA" sz="2800" dirty="0"/>
              <a:t>2=8)			Групоїд</a:t>
            </a:r>
          </a:p>
          <a:p>
            <a:pPr eaLnBrk="1" hangingPunct="1"/>
            <a:r>
              <a:rPr lang="uk-UA" sz="2800" dirty="0"/>
              <a:t>2) Асоціативність</a:t>
            </a:r>
            <a:r>
              <a:rPr lang="en-US" sz="2800" dirty="0"/>
              <a:t>(</a:t>
            </a:r>
            <a:r>
              <a:rPr lang="uk-UA" sz="2800" dirty="0">
                <a:sym typeface="Symbol" panose="05050102010706020507" pitchFamily="18" charset="2"/>
              </a:rPr>
              <a:t></a:t>
            </a:r>
            <a:r>
              <a:rPr lang="uk-UA" sz="2800" dirty="0"/>
              <a:t>)				</a:t>
            </a:r>
            <a:r>
              <a:rPr lang="uk-UA" sz="2800" b="1" i="1" dirty="0"/>
              <a:t>Півгрупа</a:t>
            </a:r>
            <a:endParaRPr lang="uk-UA" sz="2800" dirty="0"/>
          </a:p>
          <a:p>
            <a:pPr eaLnBrk="1" hangingPunct="1"/>
            <a:r>
              <a:rPr lang="uk-UA" sz="2800" dirty="0"/>
              <a:t>3) </a:t>
            </a:r>
            <a:r>
              <a:rPr lang="uk-UA" sz="2800" dirty="0">
                <a:solidFill>
                  <a:srgbClr val="FF0000"/>
                </a:solidFill>
              </a:rPr>
              <a:t>Нейтральний елемент</a:t>
            </a:r>
            <a:r>
              <a:rPr lang="uk-UA" sz="2800" dirty="0"/>
              <a:t>(</a:t>
            </a:r>
            <a:r>
              <a:rPr lang="en-US" sz="2800" dirty="0">
                <a:highlight>
                  <a:srgbClr val="FFFF00"/>
                </a:highlight>
              </a:rPr>
              <a:t>e = </a:t>
            </a:r>
            <a:r>
              <a:rPr lang="uk-UA" sz="2800" dirty="0">
                <a:highlight>
                  <a:srgbClr val="FFFF00"/>
                </a:highlight>
              </a:rPr>
              <a:t>1 ???</a:t>
            </a:r>
            <a:r>
              <a:rPr lang="uk-UA" sz="2800" dirty="0"/>
              <a:t>)	Моноїд</a:t>
            </a:r>
          </a:p>
          <a:p>
            <a:pPr eaLnBrk="1" hangingPunct="1"/>
            <a:r>
              <a:rPr lang="uk-UA" sz="2800" dirty="0"/>
              <a:t>4) Обернений елемент			Група</a:t>
            </a:r>
          </a:p>
          <a:p>
            <a:pPr eaLnBrk="1" hangingPunct="1"/>
            <a:r>
              <a:rPr lang="uk-UA" sz="2800" dirty="0"/>
              <a:t>5) Комутативність				Абелева група</a:t>
            </a:r>
            <a:endParaRPr lang="en-US" alt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2CDF4C-2D23-4512-94BC-2F6D36F1BFC6}"/>
              </a:ext>
            </a:extLst>
          </p:cNvPr>
          <p:cNvSpPr/>
          <p:nvPr/>
        </p:nvSpPr>
        <p:spPr>
          <a:xfrm>
            <a:off x="1025328" y="90872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2. </a:t>
            </a:r>
            <a:r>
              <a:rPr lang="uk-UA" sz="2400" dirty="0"/>
              <a:t>Яку алгебраїчну систему утворюють парні </a:t>
            </a:r>
            <a:br>
              <a:rPr lang="uk-UA" sz="2400" dirty="0"/>
            </a:br>
            <a:r>
              <a:rPr lang="uk-UA" sz="2400" dirty="0"/>
              <a:t>цілі числа з мультиплікативною операцією? </a:t>
            </a:r>
          </a:p>
        </p:txBody>
      </p:sp>
    </p:spTree>
    <p:extLst>
      <p:ext uri="{BB962C8B-B14F-4D97-AF65-F5344CB8AC3E}">
        <p14:creationId xmlns:p14="http://schemas.microsoft.com/office/powerpoint/2010/main" val="31398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11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4F6A67-FB42-409E-BB4A-0ECA0BE1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4" y="2348880"/>
            <a:ext cx="8366053" cy="3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sz="2800" dirty="0"/>
              <a:t>                                                  		Не входить до 									класифікації</a:t>
            </a:r>
          </a:p>
          <a:p>
            <a:pPr eaLnBrk="1" hangingPunct="1"/>
            <a:r>
              <a:rPr lang="uk-UA" sz="2800" dirty="0"/>
              <a:t>1) Замкненість(-4</a:t>
            </a:r>
            <a:r>
              <a:rPr lang="uk-UA" sz="2800" dirty="0">
                <a:sym typeface="Symbol" panose="05050102010706020507" pitchFamily="18" charset="2"/>
              </a:rPr>
              <a:t>-</a:t>
            </a:r>
            <a:r>
              <a:rPr lang="uk-UA" sz="2800" dirty="0"/>
              <a:t>2=-6)			</a:t>
            </a:r>
            <a:r>
              <a:rPr lang="uk-UA" sz="2800" b="1" i="1" dirty="0"/>
              <a:t>Групоїд</a:t>
            </a:r>
            <a:endParaRPr lang="uk-UA" sz="2800" dirty="0"/>
          </a:p>
          <a:p>
            <a:pPr eaLnBrk="1" hangingPunct="1"/>
            <a:r>
              <a:rPr lang="uk-UA" sz="2800" dirty="0"/>
              <a:t>2) </a:t>
            </a:r>
            <a:r>
              <a:rPr lang="uk-UA" sz="2800" dirty="0">
                <a:solidFill>
                  <a:srgbClr val="FF0000"/>
                </a:solidFill>
              </a:rPr>
              <a:t>Асоціативність </a:t>
            </a:r>
            <a:r>
              <a:rPr lang="en-US" sz="2800" dirty="0"/>
              <a:t>(</a:t>
            </a:r>
            <a:r>
              <a:rPr lang="uk-UA" sz="2800" dirty="0">
                <a:sym typeface="Symbol" panose="05050102010706020507" pitchFamily="18" charset="2"/>
              </a:rPr>
              <a:t>6-3-16-(3-1)</a:t>
            </a:r>
            <a:r>
              <a:rPr lang="uk-UA" sz="2800" dirty="0"/>
              <a:t>)	Півгрупа</a:t>
            </a:r>
          </a:p>
          <a:p>
            <a:pPr eaLnBrk="1" hangingPunct="1"/>
            <a:r>
              <a:rPr lang="uk-UA" sz="2800" dirty="0"/>
              <a:t>3) Нейтральний елемент			Моноїд</a:t>
            </a:r>
          </a:p>
          <a:p>
            <a:pPr eaLnBrk="1" hangingPunct="1"/>
            <a:r>
              <a:rPr lang="uk-UA" sz="2800" dirty="0"/>
              <a:t>4) Обернений елемент			Група</a:t>
            </a:r>
          </a:p>
          <a:p>
            <a:pPr eaLnBrk="1" hangingPunct="1"/>
            <a:r>
              <a:rPr lang="uk-UA" sz="2800" dirty="0"/>
              <a:t>5) Комутативність				Абелева група</a:t>
            </a:r>
            <a:endParaRPr lang="en-US" alt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2CDF4C-2D23-4512-94BC-2F6D36F1BFC6}"/>
              </a:ext>
            </a:extLst>
          </p:cNvPr>
          <p:cNvSpPr/>
          <p:nvPr/>
        </p:nvSpPr>
        <p:spPr>
          <a:xfrm>
            <a:off x="827584" y="90872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3. </a:t>
            </a:r>
            <a:r>
              <a:rPr lang="uk-UA" sz="2400" dirty="0"/>
              <a:t>Яку алгебраїчну систему утворюють парні </a:t>
            </a:r>
            <a:br>
              <a:rPr lang="uk-UA" sz="2400" dirty="0"/>
            </a:br>
            <a:r>
              <a:rPr lang="uk-UA" sz="2400" dirty="0"/>
              <a:t>цілі числа з операцією віднімання? </a:t>
            </a:r>
          </a:p>
        </p:txBody>
      </p:sp>
    </p:spTree>
    <p:extLst>
      <p:ext uri="{BB962C8B-B14F-4D97-AF65-F5344CB8AC3E}">
        <p14:creationId xmlns:p14="http://schemas.microsoft.com/office/powerpoint/2010/main" val="111137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12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4F6A67-FB42-409E-BB4A-0ECA0BE1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4" y="2348880"/>
            <a:ext cx="8366053" cy="3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sz="2800" dirty="0"/>
              <a:t>                                                  	</a:t>
            </a:r>
            <a:r>
              <a:rPr lang="uk-UA" sz="2800" b="1" i="1" dirty="0"/>
              <a:t>Не входить до 									класифікації</a:t>
            </a:r>
          </a:p>
          <a:p>
            <a:pPr eaLnBrk="1" hangingPunct="1"/>
            <a:r>
              <a:rPr lang="uk-UA" sz="2800" dirty="0"/>
              <a:t>1) </a:t>
            </a:r>
            <a:r>
              <a:rPr lang="uk-UA" sz="2800" dirty="0">
                <a:solidFill>
                  <a:srgbClr val="FF0000"/>
                </a:solidFill>
              </a:rPr>
              <a:t>Замкненість </a:t>
            </a:r>
            <a:r>
              <a:rPr lang="uk-UA" sz="2800" dirty="0"/>
              <a:t>(</a:t>
            </a:r>
            <a:r>
              <a:rPr lang="uk-UA" sz="2800" dirty="0">
                <a:highlight>
                  <a:srgbClr val="FFFF00"/>
                </a:highlight>
              </a:rPr>
              <a:t>4</a:t>
            </a:r>
            <a:r>
              <a:rPr lang="uk-UA" sz="2800" dirty="0">
                <a:highlight>
                  <a:srgbClr val="FFFF00"/>
                </a:highlight>
                <a:sym typeface="Symbol" panose="05050102010706020507" pitchFamily="18" charset="2"/>
              </a:rPr>
              <a:t>-</a:t>
            </a:r>
            <a:r>
              <a:rPr lang="uk-UA" sz="2800" dirty="0">
                <a:highlight>
                  <a:srgbClr val="FFFF00"/>
                </a:highlight>
              </a:rPr>
              <a:t>6=</a:t>
            </a:r>
            <a:r>
              <a:rPr lang="en-US" sz="2800" dirty="0">
                <a:highlight>
                  <a:srgbClr val="FFFF00"/>
                </a:highlight>
              </a:rPr>
              <a:t>-2???</a:t>
            </a:r>
            <a:r>
              <a:rPr lang="uk-UA" sz="2800" dirty="0"/>
              <a:t>)		Групоїд</a:t>
            </a:r>
          </a:p>
          <a:p>
            <a:pPr eaLnBrk="1" hangingPunct="1"/>
            <a:r>
              <a:rPr lang="uk-UA" sz="2800" dirty="0"/>
              <a:t>2) Асоціативність			Півгрупа</a:t>
            </a:r>
          </a:p>
          <a:p>
            <a:pPr eaLnBrk="1" hangingPunct="1"/>
            <a:r>
              <a:rPr lang="uk-UA" sz="2800" dirty="0"/>
              <a:t>3) Нейтральний елемент		Моноїд</a:t>
            </a:r>
          </a:p>
          <a:p>
            <a:pPr eaLnBrk="1" hangingPunct="1"/>
            <a:r>
              <a:rPr lang="uk-UA" sz="2800" dirty="0"/>
              <a:t>4) Обернений елемент		Група</a:t>
            </a:r>
          </a:p>
          <a:p>
            <a:pPr eaLnBrk="1" hangingPunct="1"/>
            <a:r>
              <a:rPr lang="uk-UA" sz="2800" dirty="0"/>
              <a:t>5) Комутативність			Абелева група</a:t>
            </a:r>
            <a:endParaRPr lang="en-US" alt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2CDF4C-2D23-4512-94BC-2F6D36F1BFC6}"/>
              </a:ext>
            </a:extLst>
          </p:cNvPr>
          <p:cNvSpPr/>
          <p:nvPr/>
        </p:nvSpPr>
        <p:spPr>
          <a:xfrm>
            <a:off x="827584" y="90872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4</a:t>
            </a:r>
            <a:r>
              <a:rPr lang="uk-UA" sz="2400" dirty="0"/>
              <a:t>. Яку алгебраїчну систему утворюють невід'ємні цілі числа (додатні  та 0) з операцією віднімання? </a:t>
            </a:r>
          </a:p>
        </p:txBody>
      </p:sp>
    </p:spTree>
    <p:extLst>
      <p:ext uri="{BB962C8B-B14F-4D97-AF65-F5344CB8AC3E}">
        <p14:creationId xmlns:p14="http://schemas.microsoft.com/office/powerpoint/2010/main" val="201551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13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4F6A67-FB42-409E-BB4A-0ECA0BE1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4" y="2348880"/>
            <a:ext cx="8366053" cy="3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sz="2800" dirty="0"/>
              <a:t>                                                  		Не входить до 									класифікації</a:t>
            </a:r>
          </a:p>
          <a:p>
            <a:pPr eaLnBrk="1" hangingPunct="1"/>
            <a:r>
              <a:rPr lang="uk-UA" sz="2800" dirty="0"/>
              <a:t>1) Замкненість(4</a:t>
            </a:r>
            <a:r>
              <a:rPr lang="uk-UA" sz="2800" dirty="0">
                <a:sym typeface="Symbol" panose="05050102010706020507" pitchFamily="18" charset="2"/>
              </a:rPr>
              <a:t>+</a:t>
            </a:r>
            <a:r>
              <a:rPr lang="uk-UA" sz="2800" dirty="0"/>
              <a:t>6=10)				Групоїд</a:t>
            </a:r>
          </a:p>
          <a:p>
            <a:pPr eaLnBrk="1" hangingPunct="1"/>
            <a:r>
              <a:rPr lang="uk-UA" sz="2800" dirty="0"/>
              <a:t>2) Асоціативність(+)					Півгрупа</a:t>
            </a:r>
          </a:p>
          <a:p>
            <a:pPr eaLnBrk="1" hangingPunct="1"/>
            <a:r>
              <a:rPr lang="uk-UA" sz="2800" dirty="0"/>
              <a:t>3) Нейтральний елемент(</a:t>
            </a:r>
            <a:r>
              <a:rPr lang="uk-UA" sz="2800" i="1" dirty="0"/>
              <a:t>е</a:t>
            </a:r>
            <a:r>
              <a:rPr lang="uk-UA" sz="2800" dirty="0"/>
              <a:t> = 0)		</a:t>
            </a:r>
            <a:r>
              <a:rPr lang="uk-UA" sz="2800" b="1" i="1" dirty="0"/>
              <a:t>Моноїд</a:t>
            </a:r>
            <a:endParaRPr lang="uk-UA" sz="2800" dirty="0"/>
          </a:p>
          <a:p>
            <a:pPr eaLnBrk="1" hangingPunct="1"/>
            <a:r>
              <a:rPr lang="uk-UA" sz="2800" dirty="0"/>
              <a:t>4) </a:t>
            </a:r>
            <a:r>
              <a:rPr lang="uk-UA" sz="2800" dirty="0">
                <a:solidFill>
                  <a:srgbClr val="FF0000"/>
                </a:solidFill>
              </a:rPr>
              <a:t>Обернений елемент </a:t>
            </a:r>
            <a:r>
              <a:rPr lang="uk-UA" sz="2800" dirty="0"/>
              <a:t>(5 + </a:t>
            </a:r>
            <a:r>
              <a:rPr lang="uk-UA" sz="2800" dirty="0">
                <a:highlight>
                  <a:srgbClr val="FFFF00"/>
                </a:highlight>
              </a:rPr>
              <a:t>(-5)</a:t>
            </a:r>
            <a:r>
              <a:rPr lang="uk-UA" sz="2800" dirty="0"/>
              <a:t> = 0)		Група</a:t>
            </a:r>
          </a:p>
          <a:p>
            <a:pPr eaLnBrk="1" hangingPunct="1"/>
            <a:r>
              <a:rPr lang="uk-UA" sz="2800" dirty="0"/>
              <a:t>5) Комутативність					Абелева гр.</a:t>
            </a:r>
            <a:endParaRPr lang="en-US" alt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2CDF4C-2D23-4512-94BC-2F6D36F1BFC6}"/>
              </a:ext>
            </a:extLst>
          </p:cNvPr>
          <p:cNvSpPr/>
          <p:nvPr/>
        </p:nvSpPr>
        <p:spPr>
          <a:xfrm>
            <a:off x="827584" y="90872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5. </a:t>
            </a:r>
            <a:r>
              <a:rPr lang="" sz="2400" dirty="0"/>
              <a:t>Яку алгебраїчну систему утворюють невід'ємні числа (додатні  та 0)  з адитивною операцією</a:t>
            </a:r>
            <a:r>
              <a:rPr lang="ru-RU" sz="2400" dirty="0"/>
              <a:t>?</a:t>
            </a:r>
            <a:r>
              <a:rPr lang="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17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FD4A69D6-DD54-4528-8113-E74635995727}" type="slidenum">
              <a:rPr lang="ru-RU" altLang="">
                <a:solidFill>
                  <a:srgbClr val="00B050"/>
                </a:solidFill>
              </a:rPr>
              <a:pPr/>
              <a:t>14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8B0D26B-A9DA-4777-B3AD-9C8DC624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3538"/>
            <a:ext cx="7921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/>
              <a:t>3. </a:t>
            </a:r>
            <a:r>
              <a:rPr lang="uk-UA" sz="3600" b="1" dirty="0"/>
              <a:t>Приклади груп, </a:t>
            </a:r>
            <a:br>
              <a:rPr lang="uk-UA" sz="3600" b="1" dirty="0"/>
            </a:br>
            <a:r>
              <a:rPr lang="uk-UA" sz="3600" b="1" dirty="0"/>
              <a:t>які часто використовуються</a:t>
            </a:r>
            <a:endParaRPr lang="ru-RU" alt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EC661E-8310-4941-9C68-7AD5F9F3E0D1}"/>
              </a:ext>
            </a:extLst>
          </p:cNvPr>
          <p:cNvSpPr/>
          <p:nvPr/>
        </p:nvSpPr>
        <p:spPr>
          <a:xfrm>
            <a:off x="539552" y="1728938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3.1. Група переставлень </a:t>
            </a:r>
            <a:r>
              <a:rPr lang="en-US" sz="22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b="1" i="1" spc="2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2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або симетрична група </a:t>
            </a:r>
            <a:r>
              <a:rPr lang="uk-UA" sz="2200" b="1" i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порядку </a:t>
            </a:r>
            <a:r>
              <a:rPr lang="en-US" sz="2200" b="1" i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uk-UA" sz="2200" b="1" i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UA" sz="22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41F742A-BC37-4CB2-BD77-6F473FD5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18719"/>
              </p:ext>
            </p:extLst>
          </p:nvPr>
        </p:nvGraphicFramePr>
        <p:xfrm>
          <a:off x="1546323" y="2201457"/>
          <a:ext cx="6051354" cy="58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3" imgW="2984500" imgH="292100" progId="Equation.DSMT4">
                  <p:embed/>
                </p:oleObj>
              </mc:Choice>
              <mc:Fallback>
                <p:oleObj name="Equation" r:id="rId3" imgW="29845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323" y="2201457"/>
                        <a:ext cx="6051354" cy="58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ECB030-1AD2-424B-91DD-4C295221362F}"/>
              </a:ext>
            </a:extLst>
          </p:cNvPr>
          <p:cNvSpPr/>
          <p:nvPr/>
        </p:nvSpPr>
        <p:spPr>
          <a:xfrm>
            <a:off x="467544" y="2967335"/>
            <a:ext cx="81369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Запис елемента множини </a:t>
            </a:r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А. Верхній ря</a:t>
            </a:r>
            <a:r>
              <a:rPr lang="uk-UA" sz="2000" i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док показує розташування елементів до переставлення, нижній – після пе</a:t>
            </a:r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реставлення, наприклад</a:t>
            </a:r>
            <a:r>
              <a:rPr lang="uk-UA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n = 3, M = {a, b, c})</a:t>
            </a:r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Приклад множини А для </a:t>
            </a:r>
            <a:r>
              <a:rPr lang="en-US" sz="2400" b="1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uk-UA" sz="3200" b="1" i="1" spc="-1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uk-UA" sz="2000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b="1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Операція композиції</a:t>
            </a:r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sz="1050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Це скінчена група з нейтральним елементом             , але не є </a:t>
            </a:r>
            <a:r>
              <a:rPr lang="uk-UA" sz="2000" i="1" spc="-1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абелевою</a:t>
            </a:r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UA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2FB3F53-DD92-4E47-B113-B71A9DC12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11858"/>
              </p:ext>
            </p:extLst>
          </p:nvPr>
        </p:nvGraphicFramePr>
        <p:xfrm>
          <a:off x="3816350" y="3675063"/>
          <a:ext cx="7905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5" imgW="431640" imgH="393480" progId="Equation.DSMT4">
                  <p:embed/>
                </p:oleObj>
              </mc:Choice>
              <mc:Fallback>
                <p:oleObj name="Equation" r:id="rId5" imgW="431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3675063"/>
                        <a:ext cx="790575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0BB752F-7A36-4074-A302-45C32B1EC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58282"/>
              </p:ext>
            </p:extLst>
          </p:nvPr>
        </p:nvGraphicFramePr>
        <p:xfrm>
          <a:off x="3705352" y="4246289"/>
          <a:ext cx="5132688" cy="74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7" imgW="2882880" imgH="419040" progId="Equation.DSMT4">
                  <p:embed/>
                </p:oleObj>
              </mc:Choice>
              <mc:Fallback>
                <p:oleObj name="Equation" r:id="rId7" imgW="2882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352" y="4246289"/>
                        <a:ext cx="5132688" cy="746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00F4EEA1-C15D-4DA2-ADE7-1EE9DBD6E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16380"/>
              </p:ext>
            </p:extLst>
          </p:nvPr>
        </p:nvGraphicFramePr>
        <p:xfrm>
          <a:off x="3059832" y="5152276"/>
          <a:ext cx="2617606" cy="7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9" imgW="1434960" imgH="393480" progId="Equation.DSMT4">
                  <p:embed/>
                </p:oleObj>
              </mc:Choice>
              <mc:Fallback>
                <p:oleObj name="Equation" r:id="rId9" imgW="1434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52276"/>
                        <a:ext cx="2617606" cy="725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8934744-24DE-4ED7-9E8E-331DE59A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737984"/>
              </p:ext>
            </p:extLst>
          </p:nvPr>
        </p:nvGraphicFramePr>
        <p:xfrm>
          <a:off x="5436096" y="5928875"/>
          <a:ext cx="676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928875"/>
                        <a:ext cx="676275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FD4A69D6-DD54-4528-8113-E74635995727}" type="slidenum">
              <a:rPr lang="ru-RU" altLang="">
                <a:solidFill>
                  <a:srgbClr val="00B050"/>
                </a:solidFill>
              </a:rPr>
              <a:pPr/>
              <a:t>15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EC661E-8310-4941-9C68-7AD5F9F3E0D1}"/>
              </a:ext>
            </a:extLst>
          </p:cNvPr>
          <p:cNvSpPr/>
          <p:nvPr/>
        </p:nvSpPr>
        <p:spPr>
          <a:xfrm>
            <a:off x="683568" y="5486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uk-UA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остач за модулем n </a:t>
            </a:r>
            <a:r>
              <a:rPr lang="uk-UA" sz="2400" b="1" i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ECB030-1AD2-424B-91DD-4C295221362F}"/>
              </a:ext>
            </a:extLst>
          </p:cNvPr>
          <p:cNvSpPr/>
          <p:nvPr/>
        </p:nvSpPr>
        <p:spPr>
          <a:xfrm>
            <a:off x="323528" y="1194779"/>
            <a:ext cx="813690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алгебраїчна система складається з множини остач від ділення цілих додатних чисел на n та операції складання за модулем n, тобто</a:t>
            </a:r>
            <a:r>
              <a:rPr lang="uk-UA" sz="2400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uk-UA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400" b="1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Особливість</a:t>
            </a:r>
            <a:r>
              <a:rPr lang="uk-UA" sz="24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: обернений елемент знаходиться за таким правилом:</a:t>
            </a:r>
          </a:p>
          <a:p>
            <a:endParaRPr lang="uk-UA" sz="1200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тому що  </a:t>
            </a:r>
          </a:p>
          <a:p>
            <a:endParaRPr lang="uk-UA" sz="2000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uk-UA" i="1" dirty="0" err="1"/>
              <a:t>Z</a:t>
            </a:r>
            <a:r>
              <a:rPr lang="uk-UA" i="1" baseline="-25000" dirty="0" err="1"/>
              <a:t>n</a:t>
            </a:r>
            <a:r>
              <a:rPr lang="uk-UA" i="1" dirty="0"/>
              <a:t> є скінченою </a:t>
            </a:r>
            <a:r>
              <a:rPr lang="uk-UA" i="1" dirty="0" err="1"/>
              <a:t>абелевою</a:t>
            </a:r>
            <a:r>
              <a:rPr lang="uk-UA" i="1" dirty="0"/>
              <a:t> групою.</a:t>
            </a:r>
            <a:endParaRPr lang="uk-UA" sz="2000" i="1" spc="-1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uk-UA" sz="2000" i="1" spc="-1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UA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08C2C1F-ED27-4B3A-9158-2B9E62970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84408"/>
              </p:ext>
            </p:extLst>
          </p:nvPr>
        </p:nvGraphicFramePr>
        <p:xfrm>
          <a:off x="518549" y="2370856"/>
          <a:ext cx="810690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3" imgW="4292600" imgH="304800" progId="Equation.DSMT4">
                  <p:embed/>
                </p:oleObj>
              </mc:Choice>
              <mc:Fallback>
                <p:oleObj name="Equation" r:id="rId3" imgW="42926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49" y="2370856"/>
                        <a:ext cx="810690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9BC9019-8F8A-4838-B820-A9D338905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396055"/>
              </p:ext>
            </p:extLst>
          </p:nvPr>
        </p:nvGraphicFramePr>
        <p:xfrm>
          <a:off x="1979712" y="3497340"/>
          <a:ext cx="1312641" cy="45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97340"/>
                        <a:ext cx="1312641" cy="454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E95F82B-0EC1-486C-9801-6AA4B877E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07837"/>
              </p:ext>
            </p:extLst>
          </p:nvPr>
        </p:nvGraphicFramePr>
        <p:xfrm>
          <a:off x="1979712" y="4047759"/>
          <a:ext cx="4168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7" imgW="1981080" imgH="215640" progId="Equation.DSMT4">
                  <p:embed/>
                </p:oleObj>
              </mc:Choice>
              <mc:Fallback>
                <p:oleObj name="Equation" r:id="rId7" imgW="198108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47759"/>
                        <a:ext cx="41687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33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FD4A69D6-DD54-4528-8113-E74635995727}" type="slidenum">
              <a:rPr lang="ru-RU" altLang="">
                <a:solidFill>
                  <a:srgbClr val="00B050"/>
                </a:solidFill>
              </a:rPr>
              <a:pPr/>
              <a:t>16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EC661E-8310-4941-9C68-7AD5F9F3E0D1}"/>
              </a:ext>
            </a:extLst>
          </p:cNvPr>
          <p:cNvSpPr/>
          <p:nvPr/>
        </p:nvSpPr>
        <p:spPr>
          <a:xfrm>
            <a:off x="503548" y="692696"/>
            <a:ext cx="8136904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Група коренів рівняння х</a:t>
            </a: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endParaRPr lang="uk-UA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 –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 чисел (дійсних або комплексних).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 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 множина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AutoNum type="arabicParenR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 множина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Tx/>
              <a:buAutoNum type="arabicParenR"/>
            </a:pPr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 множина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AutoNum type="arabicParenR"/>
            </a:pPr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i="1" dirty="0"/>
              <a:t>Це скінчена абелева група.</a:t>
            </a:r>
          </a:p>
          <a:p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Група n-розрядних двійкових чисел з операцією підсумування розрядами (XOR)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Особливість</a:t>
            </a:r>
            <a:r>
              <a:rPr lang="uk-UA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кожний елемент групи є обернений сам до себе.</a:t>
            </a:r>
          </a:p>
          <a:p>
            <a:endParaRPr lang="uk-UA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i="1" dirty="0"/>
              <a:t>Це скінчена абелева група.</a:t>
            </a:r>
          </a:p>
          <a:p>
            <a:endParaRPr lang="ru-U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5A1E2A6-291A-46F0-8B1B-5518E8641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28528"/>
              </p:ext>
            </p:extLst>
          </p:nvPr>
        </p:nvGraphicFramePr>
        <p:xfrm>
          <a:off x="4560888" y="2586162"/>
          <a:ext cx="34925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1726920" imgH="520560" progId="Equation.DSMT4">
                  <p:embed/>
                </p:oleObj>
              </mc:Choice>
              <mc:Fallback>
                <p:oleObj name="Equation" r:id="rId3" imgW="172692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586162"/>
                        <a:ext cx="3492500" cy="1058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25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FD4A69D6-DD54-4528-8113-E74635995727}" type="slidenum">
              <a:rPr lang="ru-RU" altLang="">
                <a:solidFill>
                  <a:srgbClr val="00B050"/>
                </a:solidFill>
              </a:rPr>
              <a:pPr/>
              <a:t>17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EC661E-8310-4941-9C68-7AD5F9F3E0D1}"/>
              </a:ext>
            </a:extLst>
          </p:cNvPr>
          <p:cNvSpPr/>
          <p:nvPr/>
        </p:nvSpPr>
        <p:spPr>
          <a:xfrm>
            <a:off x="755576" y="228123"/>
            <a:ext cx="81369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Група багаточленів у двійковій системі числення</a:t>
            </a:r>
          </a:p>
          <a:p>
            <a:endParaRPr lang="uk-UA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 –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багаточленів за модулем 2.</a:t>
            </a:r>
          </a:p>
          <a:p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приклад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uk-UA" i="1" dirty="0"/>
              <a:t>.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 множина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i="1" dirty="0"/>
              <a:t>0, </a:t>
            </a:r>
            <a:r>
              <a:rPr lang="uk-UA" i="1" dirty="0"/>
              <a:t>1,  </a:t>
            </a:r>
            <a:r>
              <a:rPr lang="en-US" i="1" dirty="0"/>
              <a:t>x</a:t>
            </a:r>
            <a:r>
              <a:rPr lang="ru-RU" i="1" dirty="0"/>
              <a:t>,  </a:t>
            </a:r>
            <a:r>
              <a:rPr lang="en-US" i="1" dirty="0"/>
              <a:t>x</a:t>
            </a:r>
            <a:r>
              <a:rPr lang="ru-RU" i="1" dirty="0"/>
              <a:t> + 1,  </a:t>
            </a:r>
            <a:r>
              <a:rPr lang="en-US" i="1" dirty="0"/>
              <a:t>x</a:t>
            </a:r>
            <a:r>
              <a:rPr lang="ru-RU" i="1" baseline="30000" dirty="0"/>
              <a:t>2</a:t>
            </a:r>
            <a:r>
              <a:rPr lang="ru-RU" i="1" dirty="0"/>
              <a:t> + 1,  </a:t>
            </a:r>
            <a:r>
              <a:rPr lang="uk-UA" i="1" dirty="0"/>
              <a:t>х</a:t>
            </a:r>
            <a:r>
              <a:rPr lang="uk-UA" i="1" baseline="30000" dirty="0"/>
              <a:t>2</a:t>
            </a:r>
            <a:r>
              <a:rPr lang="uk-UA" i="1" dirty="0"/>
              <a:t> + х</a:t>
            </a:r>
            <a:r>
              <a:rPr lang="ru-RU" i="1" dirty="0"/>
              <a:t>,  </a:t>
            </a:r>
            <a:r>
              <a:rPr lang="uk-UA" i="1" dirty="0"/>
              <a:t>х</a:t>
            </a:r>
            <a:r>
              <a:rPr lang="uk-UA" i="1" baseline="30000" dirty="0"/>
              <a:t>2</a:t>
            </a:r>
            <a:r>
              <a:rPr lang="uk-UA" i="1" dirty="0"/>
              <a:t> + х</a:t>
            </a:r>
            <a:r>
              <a:rPr lang="ru-RU" i="1" dirty="0"/>
              <a:t> + 1,  </a:t>
            </a:r>
            <a:r>
              <a:rPr lang="uk-UA" i="1" dirty="0"/>
              <a:t>х</a:t>
            </a:r>
            <a:r>
              <a:rPr lang="uk-UA" i="1" baseline="30000" dirty="0"/>
              <a:t>3</a:t>
            </a:r>
            <a:r>
              <a:rPr lang="uk-UA" i="1" dirty="0"/>
              <a:t>,  х</a:t>
            </a:r>
            <a:r>
              <a:rPr lang="uk-UA" i="1" baseline="30000" dirty="0"/>
              <a:t>3</a:t>
            </a:r>
            <a:r>
              <a:rPr lang="uk-UA" i="1" dirty="0"/>
              <a:t> + 1,  х</a:t>
            </a:r>
            <a:r>
              <a:rPr lang="uk-UA" i="1" baseline="30000" dirty="0"/>
              <a:t>3</a:t>
            </a:r>
            <a:r>
              <a:rPr lang="uk-UA" i="1" dirty="0"/>
              <a:t> + х,  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ru-RU" i="1" dirty="0"/>
              <a:t> + 1,  </a:t>
            </a:r>
            <a:r>
              <a:rPr lang="uk-UA" i="1" dirty="0"/>
              <a:t>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uk-UA" i="1" baseline="30000" dirty="0"/>
              <a:t>2</a:t>
            </a:r>
            <a:r>
              <a:rPr lang="uk-UA" i="1" dirty="0"/>
              <a:t>,  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uk-UA" i="1" baseline="30000" dirty="0"/>
              <a:t>2</a:t>
            </a:r>
            <a:r>
              <a:rPr lang="uk-UA" i="1" dirty="0"/>
              <a:t> + 1,  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uk-UA" i="1" baseline="30000" dirty="0"/>
              <a:t>2</a:t>
            </a:r>
            <a:r>
              <a:rPr lang="uk-UA" i="1" dirty="0"/>
              <a:t> + х,  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uk-UA" i="1" baseline="30000" dirty="0"/>
              <a:t>2</a:t>
            </a:r>
            <a:r>
              <a:rPr lang="uk-UA" i="1" dirty="0"/>
              <a:t> + х</a:t>
            </a:r>
            <a:r>
              <a:rPr lang="ru-RU" i="1" dirty="0"/>
              <a:t> + 1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операції додавання:</a:t>
            </a:r>
            <a:endParaRPr lang="ru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i="1" dirty="0"/>
          </a:p>
          <a:p>
            <a:r>
              <a:rPr lang="uk-UA" i="1" dirty="0"/>
              <a:t>(х</a:t>
            </a:r>
            <a:r>
              <a:rPr lang="uk-UA" i="1" baseline="30000" dirty="0"/>
              <a:t>3</a:t>
            </a:r>
            <a:r>
              <a:rPr lang="uk-UA" i="1" dirty="0"/>
              <a:t> + х + 1) </a:t>
            </a:r>
            <a:r>
              <a:rPr lang="uk-UA" i="1" dirty="0">
                <a:sym typeface="Symbol" panose="05050102010706020507" pitchFamily="18" charset="2"/>
              </a:rPr>
              <a:t></a:t>
            </a:r>
            <a:r>
              <a:rPr lang="uk-UA" i="1" dirty="0"/>
              <a:t> (х</a:t>
            </a:r>
            <a:r>
              <a:rPr lang="uk-UA" i="1" baseline="30000" dirty="0"/>
              <a:t>3</a:t>
            </a:r>
            <a:r>
              <a:rPr lang="uk-UA" i="1" dirty="0"/>
              <a:t> + х</a:t>
            </a:r>
            <a:r>
              <a:rPr lang="uk-UA" i="1" baseline="30000" dirty="0"/>
              <a:t>2</a:t>
            </a:r>
            <a:r>
              <a:rPr lang="uk-UA" i="1" dirty="0"/>
              <a:t> + х) = х</a:t>
            </a:r>
            <a:r>
              <a:rPr lang="uk-UA" i="1" baseline="30000" dirty="0"/>
              <a:t>2</a:t>
            </a:r>
            <a:r>
              <a:rPr lang="uk-UA" i="1" dirty="0"/>
              <a:t> + 1.</a:t>
            </a:r>
            <a:endParaRPr lang="ru-UA" dirty="0"/>
          </a:p>
          <a:p>
            <a:endParaRPr lang="uk-U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Особливість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кожний елемент групи є обернений сам до себе.</a:t>
            </a:r>
          </a:p>
          <a:p>
            <a:endParaRPr lang="uk-UA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i="1" dirty="0"/>
          </a:p>
          <a:p>
            <a:r>
              <a:rPr lang="uk-UA" sz="2400" i="1" dirty="0"/>
              <a:t>Це скінчена (або є варіант нескінченої) абелева група.</a:t>
            </a:r>
          </a:p>
          <a:p>
            <a:endParaRPr lang="ru-UA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Номер слайда 14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588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sz="1200" dirty="0">
                <a:solidFill>
                  <a:srgbClr val="00B050"/>
                </a:solidFill>
              </a:rPr>
              <a:t>Тема 4, лекція 1, слайд </a:t>
            </a:r>
            <a:fld id="{3E372E17-D74D-4149-BC80-4DE6AF381FDF}" type="slidenum">
              <a:rPr lang="uk-UA" altLang="" sz="1200" smtClean="0">
                <a:solidFill>
                  <a:srgbClr val="00B050"/>
                </a:solidFill>
              </a:rPr>
              <a:t>2</a:t>
            </a:fld>
            <a:endParaRPr lang="ru-RU" altLang="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1A7F4-96D1-40A9-B988-E2CF762A27D2}"/>
              </a:ext>
            </a:extLst>
          </p:cNvPr>
          <p:cNvSpPr txBox="1"/>
          <p:nvPr/>
        </p:nvSpPr>
        <p:spPr>
          <a:xfrm>
            <a:off x="863600" y="836712"/>
            <a:ext cx="7416800" cy="49552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uk-UA" sz="3200" b="1" dirty="0"/>
              <a:t>Тема 4. Алгебраїчні структури</a:t>
            </a:r>
            <a:endParaRPr lang="ru-UA" sz="3200" b="1" dirty="0"/>
          </a:p>
          <a:p>
            <a:r>
              <a:rPr lang="uk-UA" b="1" cap="all" dirty="0"/>
              <a:t> </a:t>
            </a:r>
            <a:endParaRPr lang="ru-UA" dirty="0"/>
          </a:p>
          <a:p>
            <a:pPr algn="ctr"/>
            <a:r>
              <a:rPr lang="uk-UA" sz="3200" b="1" dirty="0"/>
              <a:t>Лекція 4.1. Множини з однією операцією</a:t>
            </a:r>
            <a:endParaRPr lang="ru-UA" sz="3200" b="1" dirty="0"/>
          </a:p>
          <a:p>
            <a:pPr algn="ctr" eaLnBrk="1" hangingPunct="1">
              <a:defRPr/>
            </a:pPr>
            <a:endParaRPr lang="uk-UA" sz="3200" b="1" dirty="0"/>
          </a:p>
          <a:p>
            <a:pPr algn="ctr" eaLnBrk="1" hangingPunct="1">
              <a:defRPr/>
            </a:pPr>
            <a:r>
              <a:rPr lang="uk-UA" sz="2000" b="1" dirty="0"/>
              <a:t>Питання лекції</a:t>
            </a:r>
            <a:endParaRPr lang="uk-UA" sz="2000" dirty="0"/>
          </a:p>
          <a:p>
            <a:pPr eaLnBrk="1" hangingPunct="1">
              <a:defRPr/>
            </a:pPr>
            <a:r>
              <a:rPr lang="uk-UA" sz="2000" b="1" cap="all" dirty="0"/>
              <a:t> </a:t>
            </a:r>
            <a:endParaRPr lang="uk-UA" sz="2000" dirty="0"/>
          </a:p>
          <a:p>
            <a:pPr lvl="0"/>
            <a:r>
              <a:rPr lang="uk-UA" sz="2800" dirty="0"/>
              <a:t>1. Групоїди. </a:t>
            </a:r>
            <a:endParaRPr lang="ru-UA" sz="2800" dirty="0"/>
          </a:p>
          <a:p>
            <a:pPr lvl="0"/>
            <a:r>
              <a:rPr lang="uk-UA" sz="2800" dirty="0"/>
              <a:t>2. Приклади розв’язання задач.</a:t>
            </a:r>
            <a:endParaRPr lang="ru-UA" sz="2800" dirty="0"/>
          </a:p>
          <a:p>
            <a:pPr marL="357188" lvl="0" indent="-357188"/>
            <a:r>
              <a:rPr lang="uk-UA" sz="2800" dirty="0"/>
              <a:t>3. Приклади груп, що часто використовуються.</a:t>
            </a:r>
            <a:endParaRPr lang="ru-UA" sz="2800" dirty="0"/>
          </a:p>
          <a:p>
            <a:pPr eaLnBrk="1" hangingPunct="1">
              <a:defRPr/>
            </a:pPr>
            <a:endParaRPr lang="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Номер слайда 14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588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sz="1200" dirty="0">
                <a:solidFill>
                  <a:srgbClr val="00B050"/>
                </a:solidFill>
              </a:rPr>
              <a:t>Тема 4, лекція 1, слайд </a:t>
            </a:r>
            <a:fld id="{13FE9088-8223-410E-894B-0799D2A14F5A}" type="slidenum">
              <a:rPr lang="uk-UA" altLang="" sz="1200" smtClean="0">
                <a:solidFill>
                  <a:srgbClr val="00B050"/>
                </a:solidFill>
              </a:rPr>
              <a:t>3</a:t>
            </a:fld>
            <a:endParaRPr lang="ru-RU" altLang="" sz="1200" dirty="0">
              <a:solidFill>
                <a:srgbClr val="00B050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4FB379A-06A0-4DAA-AB04-714D8DFB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20713"/>
            <a:ext cx="7633221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/>
              <a:t>Рекомендована література</a:t>
            </a:r>
            <a:r>
              <a:rPr lang="uk-UA" altLang="ru-RU" dirty="0"/>
              <a:t> </a:t>
            </a:r>
          </a:p>
          <a:p>
            <a:pPr eaLnBrk="1" hangingPunct="1"/>
            <a:endParaRPr lang="uk-UA" altLang="ru-RU" dirty="0"/>
          </a:p>
          <a:p>
            <a:pPr marL="342900" indent="-342900" eaLnBrk="1" hangingPunct="1">
              <a:buAutoNum type="arabicPeriod"/>
            </a:pPr>
            <a:r>
              <a:rPr lang="uk-UA" altLang="ru-RU" i="1" dirty="0"/>
              <a:t>Конспект лекцій.</a:t>
            </a:r>
            <a:r>
              <a:rPr lang="en-US" altLang="ru-RU" i="1" dirty="0"/>
              <a:t>URL:</a:t>
            </a:r>
          </a:p>
          <a:p>
            <a:pPr eaLnBrk="1" hangingPunct="1"/>
            <a:r>
              <a:rPr lang="en-GB" altLang="ru-RU" i="1" dirty="0">
                <a:hlinkClick r:id="rId3"/>
              </a:rPr>
              <a:t>https://drive.google.com/drive/folders/1OMJU17COF9O5E11HEhS_Ou6B9VEyltOu?usp=share_link</a:t>
            </a:r>
            <a:endParaRPr lang="uk-UA" altLang="ru-RU" i="1" dirty="0"/>
          </a:p>
          <a:p>
            <a:pPr eaLnBrk="1" hangingPunct="1"/>
            <a:endParaRPr lang="uk-UA" altLang="ru-RU" i="1" dirty="0"/>
          </a:p>
          <a:p>
            <a:r>
              <a:rPr lang="uk-UA" i="1" dirty="0"/>
              <a:t>2. </a:t>
            </a:r>
            <a:r>
              <a:rPr lang="ru-RU" i="1" dirty="0"/>
              <a:t>Балога  С.І. </a:t>
            </a:r>
            <a:r>
              <a:rPr lang="ru-RU" dirty="0"/>
              <a:t>Дискретна математика</a:t>
            </a:r>
            <a:r>
              <a:rPr lang="uk-UA" i="1" dirty="0"/>
              <a:t>. Навчальний посібник. – Ужгород: ПП «АУТДОР-ШАРК», 2021. – 124 с. </a:t>
            </a:r>
            <a:endParaRPr lang="en-US" i="1" dirty="0"/>
          </a:p>
          <a:p>
            <a:r>
              <a:rPr lang="en-GB" sz="1600" i="1" dirty="0">
                <a:hlinkClick r:id="rId4"/>
              </a:rPr>
              <a:t>https://dspace.uzhnu.edu.ua/jspui/bitstream/lib/3415/1/%D0%BD%D0%B0%D0%B2%D1%87%D0%B0%D0%BB%D1%8C%D0%BD%D0%BE-%D0%BC%D0%B5%D1%82%D0%BE%D0%B4%D0%B8%D1%87%D0%BD%D0%B8%D0%B9%20%D0%BF%D0%BE%D1%81%D1%96%D0%B1%D0%BD%D0%B8%D0%BA.pdf</a:t>
            </a:r>
            <a:endParaRPr lang="en-GB" sz="1600" i="1" dirty="0"/>
          </a:p>
          <a:p>
            <a:endParaRPr lang="ru-UA" dirty="0"/>
          </a:p>
          <a:p>
            <a:r>
              <a:rPr lang="uk-UA" i="1" dirty="0"/>
              <a:t>3. </a:t>
            </a:r>
            <a:r>
              <a:rPr lang="uk-UA" dirty="0" err="1"/>
              <a:t>Слєсарєв</a:t>
            </a:r>
            <a:r>
              <a:rPr lang="uk-UA" dirty="0"/>
              <a:t> В. В., Новицький І. В., </a:t>
            </a:r>
            <a:r>
              <a:rPr lang="uk-UA" dirty="0" err="1"/>
              <a:t>Ус</a:t>
            </a:r>
            <a:r>
              <a:rPr lang="uk-UA" dirty="0"/>
              <a:t> С. А. Дискретна математика: </a:t>
            </a:r>
            <a:r>
              <a:rPr lang="uk-UA" dirty="0" err="1"/>
              <a:t>навч</a:t>
            </a:r>
            <a:r>
              <a:rPr lang="uk-UA" dirty="0"/>
              <a:t>. посібник. Дніпро : НТУ «ДП», 2023. 183 с. URL : </a:t>
            </a:r>
            <a:r>
              <a:rPr lang="uk-UA" u="sng" dirty="0">
                <a:hlinkClick r:id="rId5"/>
              </a:rPr>
              <a:t>https://ir.nmu.org.ua/bitstream/handle/123456789/164331/DyskretnaMatematyka%28Slesarev_Novytskyi_Us%29.pdf?sequence=1&amp;isAllowed=y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125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4513" y="1462663"/>
            <a:ext cx="7988300" cy="1584176"/>
          </a:xfrm>
        </p:spPr>
        <p:txBody>
          <a:bodyPr anchor="ctr"/>
          <a:lstStyle/>
          <a:p>
            <a:pPr algn="l" eaLnBrk="1" hangingPunct="1"/>
            <a:br>
              <a:rPr lang="uk-UA" altLang="ru-RU" sz="2800" b="1" dirty="0"/>
            </a:br>
            <a:r>
              <a:rPr lang="uk-UA" sz="2800" b="1" dirty="0">
                <a:latin typeface="Calibri" panose="020F0502020204030204" pitchFamily="34" charset="0"/>
                <a:cs typeface="Calibri" panose="020F0502020204030204" pitchFamily="34" charset="0"/>
              </a:rPr>
              <a:t>Групоїд</a:t>
            </a:r>
            <a:r>
              <a:rPr lang="uk-UA" sz="2800" b="1" dirty="0"/>
              <a:t> – </a:t>
            </a:r>
            <a:r>
              <a:rPr lang="uk-UA" sz="2800" dirty="0"/>
              <a:t>це множина з замкненою операцією, тобто результат операції не виходить за межі цієї множини</a:t>
            </a:r>
            <a:r>
              <a:rPr lang="en-US" sz="2800" dirty="0"/>
              <a:t>:</a:t>
            </a:r>
            <a:br>
              <a:rPr lang="uk-UA" altLang="ru-RU" sz="2800" b="1" dirty="0"/>
            </a:br>
            <a:endParaRPr lang="ru-RU" altLang="ru-RU" sz="2000" b="1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6267" y="3046839"/>
            <a:ext cx="7921625" cy="3383483"/>
          </a:xfrm>
        </p:spPr>
        <p:txBody>
          <a:bodyPr/>
          <a:lstStyle/>
          <a:p>
            <a:r>
              <a:rPr lang="en-US" sz="2400" i="1" dirty="0"/>
              <a:t>G</a:t>
            </a:r>
            <a:r>
              <a:rPr lang="en-US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</a:t>
            </a:r>
            <a:r>
              <a:rPr lang="en-US" sz="2400" i="1" dirty="0"/>
              <a:t>M</a:t>
            </a:r>
            <a:r>
              <a:rPr lang="en-US" sz="2400" dirty="0"/>
              <a:t>, ◦</a:t>
            </a:r>
            <a:r>
              <a:rPr lang="en-US" sz="2400" dirty="0">
                <a:sym typeface="Symbol" panose="05050102010706020507" pitchFamily="18" charset="2"/>
              </a:rPr>
              <a:t></a:t>
            </a:r>
            <a:r>
              <a:rPr lang="en-US" sz="2400" dirty="0"/>
              <a:t> – </a:t>
            </a:r>
            <a:r>
              <a:rPr lang="ru-RU" sz="2400" dirty="0"/>
              <a:t>групо</a:t>
            </a:r>
            <a:r>
              <a:rPr lang="uk-UA" sz="2400" dirty="0"/>
              <a:t>ї</a:t>
            </a:r>
            <a:r>
              <a:rPr lang="ru-RU" sz="2400" dirty="0"/>
              <a:t>д   </a:t>
            </a:r>
            <a:r>
              <a:rPr lang="ru-RU" sz="2400" dirty="0">
                <a:sym typeface="Symbol" panose="05050102010706020507" pitchFamily="18" charset="2"/>
              </a:rPr>
              <a:t></a:t>
            </a:r>
            <a:r>
              <a:rPr lang="ru-RU" sz="2400" dirty="0"/>
              <a:t>   </a:t>
            </a:r>
            <a:r>
              <a:rPr lang="ru-RU" sz="2400" i="1" dirty="0"/>
              <a:t>а</a:t>
            </a:r>
            <a:r>
              <a:rPr lang="ru-RU" sz="2400" dirty="0"/>
              <a:t>◦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ru-RU" sz="2400" i="1" dirty="0"/>
              <a:t>М</a:t>
            </a:r>
            <a:r>
              <a:rPr lang="ru-RU" sz="2400" dirty="0"/>
              <a:t>  </a:t>
            </a:r>
            <a:r>
              <a:rPr lang="ru-RU" sz="2400" dirty="0">
                <a:sym typeface="Symbol" panose="05050102010706020507" pitchFamily="18" charset="2"/>
              </a:rPr>
              <a:t></a:t>
            </a:r>
            <a:r>
              <a:rPr lang="ru-RU" sz="2400" dirty="0"/>
              <a:t> 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ru-RU" sz="2400" i="1" dirty="0"/>
              <a:t>М.</a:t>
            </a:r>
            <a:endParaRPr lang="ru-RU" sz="2400" dirty="0"/>
          </a:p>
          <a:p>
            <a:pPr algn="l" eaLnBrk="1" hangingPunct="1"/>
            <a:endParaRPr lang="uk-UA" altLang="ru-RU" sz="2400" dirty="0"/>
          </a:p>
          <a:p>
            <a:pPr algn="l"/>
            <a:r>
              <a:rPr lang="uk-UA" sz="2400" i="1" dirty="0"/>
              <a:t>Властивість – </a:t>
            </a:r>
            <a:r>
              <a:rPr lang="uk-UA" sz="2400" dirty="0"/>
              <a:t>замкненість.</a:t>
            </a:r>
            <a:endParaRPr lang="ru-UA" sz="2400" dirty="0"/>
          </a:p>
          <a:p>
            <a:pPr algn="l"/>
            <a:r>
              <a:rPr lang="uk-UA" sz="2400" i="1" dirty="0"/>
              <a:t>Приклади. </a:t>
            </a:r>
          </a:p>
          <a:p>
            <a:pPr algn="l"/>
            <a:r>
              <a:rPr lang="uk-UA" sz="2400" dirty="0"/>
              <a:t>1. Цілі числа з відніманням – групоїд.</a:t>
            </a:r>
            <a:endParaRPr lang="ru-UA" sz="2400" dirty="0"/>
          </a:p>
          <a:p>
            <a:pPr algn="l"/>
            <a:r>
              <a:rPr lang="uk-UA" sz="2400" dirty="0"/>
              <a:t>2. Натуральні числа з відніманням – не групоїд.</a:t>
            </a:r>
            <a:endParaRPr lang="ru-UA" sz="2400" dirty="0"/>
          </a:p>
          <a:p>
            <a:pPr algn="l"/>
            <a:r>
              <a:rPr lang="uk-UA" sz="2400" dirty="0"/>
              <a:t>3. Раціональні числа з операцією ділення – не групоїд, через нуль.</a:t>
            </a:r>
            <a:endParaRPr lang="en-US" altLang="ru-RU" sz="2400" dirty="0"/>
          </a:p>
        </p:txBody>
      </p:sp>
      <p:sp>
        <p:nvSpPr>
          <p:cNvPr id="6148" name="Номер слайда 14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588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sz="1200" dirty="0">
                <a:solidFill>
                  <a:srgbClr val="00B050"/>
                </a:solidFill>
              </a:rPr>
              <a:t>Тема 4, лекція 1, слайд </a:t>
            </a:r>
            <a:fld id="{525846AC-4FA4-4D73-9A6A-ACA58E4043EB}" type="slidenum">
              <a:rPr lang="uk-UA" altLang="" sz="1200" smtClean="0">
                <a:solidFill>
                  <a:srgbClr val="00B050"/>
                </a:solidFill>
              </a:rPr>
              <a:t>4</a:t>
            </a:fld>
            <a:r>
              <a:rPr lang="uk-UA" altLang="" sz="1200" dirty="0">
                <a:solidFill>
                  <a:srgbClr val="00B050"/>
                </a:solidFill>
              </a:rPr>
              <a:t> </a:t>
            </a:r>
            <a:endParaRPr lang="ru-RU" altLang="" sz="1200" dirty="0">
              <a:solidFill>
                <a:srgbClr val="00B050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A015D01-7623-46EB-B1F5-66259A1D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7921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/>
              <a:t>1. </a:t>
            </a:r>
            <a:r>
              <a:rPr lang="uk-UA" sz="3600" b="1" dirty="0"/>
              <a:t>Групоїди</a:t>
            </a: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8844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28178"/>
            <a:ext cx="835292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Півгрупа – </a:t>
            </a:r>
            <a:r>
              <a:rPr lang="uk-UA" sz="2800" dirty="0"/>
              <a:t>групоїд з асоціативною операцією</a:t>
            </a:r>
            <a:r>
              <a:rPr lang="ru-RU" sz="2800" dirty="0"/>
              <a:t>:</a:t>
            </a:r>
          </a:p>
          <a:p>
            <a:endParaRPr lang="en-US" sz="1600" i="1" dirty="0"/>
          </a:p>
          <a:p>
            <a:r>
              <a:rPr lang="ru-RU" sz="2400" i="1" dirty="0"/>
              <a:t>G</a:t>
            </a:r>
            <a:r>
              <a:rPr lang="ru-RU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 </a:t>
            </a:r>
            <a:r>
              <a:rPr lang="ru-RU" sz="2400" i="1" dirty="0"/>
              <a:t>M</a:t>
            </a:r>
            <a:r>
              <a:rPr lang="ru-RU" sz="2400" dirty="0"/>
              <a:t>, ◦</a:t>
            </a:r>
            <a:r>
              <a:rPr lang="en-US" sz="2400" dirty="0">
                <a:sym typeface="Symbol" panose="05050102010706020507" pitchFamily="18" charset="2"/>
              </a:rPr>
              <a:t></a:t>
            </a:r>
            <a:r>
              <a:rPr lang="ru-RU" sz="2400" dirty="0"/>
              <a:t> – півгрупа   </a:t>
            </a:r>
            <a:r>
              <a:rPr lang="ru-RU" sz="2400" dirty="0">
                <a:sym typeface="Symbol" panose="05050102010706020507" pitchFamily="18" charset="2"/>
              </a:rPr>
              <a:t></a:t>
            </a:r>
            <a:r>
              <a:rPr lang="ru-RU" sz="2400" dirty="0"/>
              <a:t>   (</a:t>
            </a:r>
            <a:r>
              <a:rPr lang="ru-RU" sz="2400" i="1" dirty="0"/>
              <a:t>а</a:t>
            </a:r>
            <a:r>
              <a:rPr lang="ru-RU" sz="2400" dirty="0"/>
              <a:t>◦</a:t>
            </a:r>
            <a:r>
              <a:rPr lang="ru-RU" sz="2400" i="1" dirty="0"/>
              <a:t>b</a:t>
            </a:r>
            <a:r>
              <a:rPr lang="ru-RU" sz="2400" dirty="0"/>
              <a:t>)◦</a:t>
            </a:r>
            <a:r>
              <a:rPr lang="ru-RU" sz="2400" i="1" dirty="0"/>
              <a:t>с</a:t>
            </a:r>
            <a:r>
              <a:rPr lang="ru-RU" sz="2400" dirty="0"/>
              <a:t> = </a:t>
            </a:r>
            <a:r>
              <a:rPr lang="ru-RU" sz="2400" i="1" dirty="0"/>
              <a:t>а</a:t>
            </a:r>
            <a:r>
              <a:rPr lang="ru-RU" sz="2400" dirty="0"/>
              <a:t>◦(</a:t>
            </a:r>
            <a:r>
              <a:rPr lang="ru-RU" sz="2400" i="1" dirty="0" err="1"/>
              <a:t>b</a:t>
            </a:r>
            <a:r>
              <a:rPr lang="ru-RU" sz="2400" dirty="0" err="1"/>
              <a:t>◦</a:t>
            </a:r>
            <a:r>
              <a:rPr lang="ru-RU" sz="2400" i="1" dirty="0" err="1"/>
              <a:t>с</a:t>
            </a:r>
            <a:r>
              <a:rPr lang="ru-RU" sz="2400" dirty="0"/>
              <a:t>)   </a:t>
            </a:r>
            <a:r>
              <a:rPr lang="ru-RU" sz="2400" dirty="0">
                <a:sym typeface="Symbol" panose="05050102010706020507" pitchFamily="18" charset="2"/>
              </a:rPr>
              <a:t></a:t>
            </a:r>
            <a:r>
              <a:rPr lang="ru-RU" sz="2400" dirty="0"/>
              <a:t> </a:t>
            </a:r>
            <a:r>
              <a:rPr lang="ru-RU" sz="2400" i="1" dirty="0"/>
              <a:t>а</a:t>
            </a:r>
            <a:r>
              <a:rPr lang="ru-RU" sz="2400" dirty="0"/>
              <a:t>, </a:t>
            </a:r>
            <a:r>
              <a:rPr lang="ru-RU" sz="2400" i="1" dirty="0"/>
              <a:t>b</a:t>
            </a:r>
            <a:r>
              <a:rPr lang="ru-RU" sz="2400" dirty="0"/>
              <a:t>, </a:t>
            </a:r>
            <a:r>
              <a:rPr lang="ru-RU" sz="2400" i="1" dirty="0"/>
              <a:t>с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</a:t>
            </a:r>
            <a:r>
              <a:rPr lang="ru-RU" sz="2400" dirty="0"/>
              <a:t> </a:t>
            </a:r>
            <a:r>
              <a:rPr lang="ru-RU" sz="2400" i="1" dirty="0"/>
              <a:t>М</a:t>
            </a:r>
            <a:endParaRPr lang="ru-RU" sz="2400" dirty="0"/>
          </a:p>
          <a:p>
            <a:endParaRPr lang="en-US" i="1" dirty="0"/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Властивість –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замкненість, асоціативність.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Приклади.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1. Цілі числа з відніманням – не півгрупа: </a:t>
            </a:r>
            <a:b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(5-3)-1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 5-(3-1)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2. Множина слів в алфавіті А з операцією ‼ (конкатенація) – півгрупа: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(a!!b)!!c = a!!(b!!c) 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uk-U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a!!b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аа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3. Множина натуральних чисел з операцією додавання </a:t>
            </a:r>
            <a:b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(N, +) – півгрупа.</a:t>
            </a:r>
          </a:p>
          <a:p>
            <a:endParaRPr lang="uk-U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Циклічна півгрупа </a:t>
            </a:r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півгрупа, яку можна побудувати лише за допомогою одного елемента та операції.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Приклад 2 –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ні.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Приклад 3.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Так, є такий елемент – 1 (називається утворюючим), позначається  N = [{1}].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3E661400-431D-4771-85A0-8F4833EDA4EE}" type="slidenum">
              <a:rPr lang="ru-RU" altLang="">
                <a:solidFill>
                  <a:srgbClr val="00B050"/>
                </a:solidFill>
              </a:rPr>
              <a:pPr/>
              <a:t>5</a:t>
            </a:fld>
            <a:endParaRPr lang="ru-RU" altLang="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043608" y="692696"/>
            <a:ext cx="7920037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3200" b="1" i="1" dirty="0"/>
              <a:t>Моноїд</a:t>
            </a:r>
            <a:r>
              <a:rPr lang="ru-RU" sz="3200" dirty="0"/>
              <a:t> </a:t>
            </a:r>
            <a:r>
              <a:rPr lang="ru-RU" sz="2800" dirty="0"/>
              <a:t>– </a:t>
            </a:r>
            <a:r>
              <a:rPr lang="uk-UA" sz="2400" dirty="0"/>
              <a:t>півгрупа з нейтральним елементом</a:t>
            </a:r>
            <a:r>
              <a:rPr lang="ru-RU" sz="2400" dirty="0"/>
              <a:t> </a:t>
            </a:r>
            <a:r>
              <a:rPr lang="ru-RU" sz="2400" i="1" dirty="0"/>
              <a:t>е</a:t>
            </a:r>
            <a:r>
              <a:rPr lang="ru-RU" sz="2400" dirty="0"/>
              <a:t>, для </a:t>
            </a:r>
            <a:r>
              <a:rPr lang="uk-UA" sz="2400" dirty="0"/>
              <a:t>якої</a:t>
            </a:r>
            <a:r>
              <a:rPr lang="ru-RU" sz="2400" dirty="0"/>
              <a:t> при </a:t>
            </a:r>
            <a:r>
              <a:rPr lang="ru-RU" sz="2400" dirty="0">
                <a:sym typeface="Symbol" panose="05050102010706020507" pitchFamily="18" charset="2"/>
              </a:rPr>
              <a:t></a:t>
            </a:r>
            <a:r>
              <a:rPr lang="ru-RU" sz="2400" i="1" dirty="0" err="1"/>
              <a:t>a</a:t>
            </a:r>
            <a:r>
              <a:rPr lang="ru-RU" sz="2400" i="1" baseline="-25000" dirty="0" err="1"/>
              <a:t>i</a:t>
            </a:r>
            <a:r>
              <a:rPr lang="en-US" sz="2400" i="1" baseline="-25000" dirty="0"/>
              <a:t>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Властивість – наявність нейтрального елемента.</a:t>
            </a:r>
          </a:p>
          <a:p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Приклади.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1. Множина слів А*, складених з алфавіту А (операція !!) разом з порожнім словом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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– моноїд, без порожнього слова – не моноїд.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2. Множина невід'ємних цілих чисел з операцією додавання, тобто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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{N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0}, +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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 – моноїд.</a:t>
            </a:r>
          </a:p>
          <a:p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Теорема.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Моноїд має тільки один нейтральний елемент.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7078663" y="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E0032EC8-CCBA-4928-9F06-54ED0A97E148}" type="slidenum">
              <a:rPr lang="ru-RU" altLang="">
                <a:solidFill>
                  <a:srgbClr val="00B050"/>
                </a:solidFill>
              </a:rPr>
              <a:pPr/>
              <a:t>6</a:t>
            </a:fld>
            <a:endParaRPr lang="ru-RU" altLang="" dirty="0">
              <a:solidFill>
                <a:srgbClr val="00B05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3994"/>
              </p:ext>
            </p:extLst>
          </p:nvPr>
        </p:nvGraphicFramePr>
        <p:xfrm>
          <a:off x="2771800" y="1844824"/>
          <a:ext cx="3306679" cy="53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4" imgW="1511300" imgH="241300" progId="Equation.DSMT4">
                  <p:embed/>
                </p:oleObj>
              </mc:Choice>
              <mc:Fallback>
                <p:oleObj name="Equation" r:id="rId4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844824"/>
                        <a:ext cx="3306679" cy="536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827584" y="476672"/>
            <a:ext cx="7920037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sz="3200" b="1" i="1" dirty="0"/>
              <a:t>Група</a:t>
            </a:r>
            <a:r>
              <a:rPr lang="uk-UA" sz="2400" b="1" i="1" dirty="0"/>
              <a:t> </a:t>
            </a:r>
            <a:r>
              <a:rPr lang="uk-UA" sz="2400" dirty="0"/>
              <a:t>– Моноїд </a:t>
            </a:r>
            <a:r>
              <a:rPr lang="ru-RU" sz="2400" i="1" dirty="0"/>
              <a:t>G</a:t>
            </a:r>
            <a:r>
              <a:rPr lang="ru-RU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 </a:t>
            </a:r>
            <a:r>
              <a:rPr lang="ru-RU" sz="2400" i="1" dirty="0"/>
              <a:t>M</a:t>
            </a:r>
            <a:r>
              <a:rPr lang="ru-RU" sz="2400" dirty="0"/>
              <a:t>, ◦</a:t>
            </a:r>
            <a:r>
              <a:rPr lang="en-US" sz="2400" dirty="0">
                <a:sym typeface="Symbol" panose="05050102010706020507" pitchFamily="18" charset="2"/>
              </a:rPr>
              <a:t></a:t>
            </a:r>
            <a:r>
              <a:rPr lang="uk-UA" sz="2400" i="1" dirty="0"/>
              <a:t>,</a:t>
            </a:r>
            <a:r>
              <a:rPr lang="uk-UA" sz="2400" dirty="0"/>
              <a:t> в якому для кожного елемента існує обернений, тобто:</a:t>
            </a:r>
          </a:p>
          <a:p>
            <a:endParaRPr lang="uk-UA" sz="2400" dirty="0"/>
          </a:p>
          <a:p>
            <a:endParaRPr lang="uk-UA" sz="1400" dirty="0"/>
          </a:p>
          <a:p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Приклади.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1. Множина невироджених квадратних матриць </a:t>
            </a:r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2400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(визначники яких не дорівнюють нулю) з операцією множення матриць.</a:t>
            </a:r>
          </a:p>
          <a:p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2. Множина цілих чисел з адитивною операцією.</a:t>
            </a:r>
          </a:p>
          <a:p>
            <a:endParaRPr lang="uk-UA" sz="1100" dirty="0"/>
          </a:p>
          <a:p>
            <a:r>
              <a:rPr lang="uk-UA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Теорема.</a:t>
            </a:r>
            <a:r>
              <a:rPr lang="uk-UA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Кожний елемент групи має тільки один обернений елемент.</a:t>
            </a:r>
            <a:endParaRPr lang="ru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uk-UA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Наслідки: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</a:rPr>
              <a:t>У групі однозначно вирішується рівняння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uk-UA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US" sz="2400" dirty="0"/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7078663" y="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" dirty="0">
                <a:solidFill>
                  <a:srgbClr val="00B050"/>
                </a:solidFill>
              </a:rPr>
              <a:t> </a:t>
            </a:r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E0032EC8-CCBA-4928-9F06-54ED0A97E148}" type="slidenum">
              <a:rPr lang="ru-RU" altLang="">
                <a:solidFill>
                  <a:srgbClr val="00B050"/>
                </a:solidFill>
              </a:rPr>
              <a:pPr/>
              <a:t>7</a:t>
            </a:fld>
            <a:endParaRPr lang="ru-RU" altLang="" dirty="0">
              <a:solidFill>
                <a:srgbClr val="00B05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30789"/>
              </p:ext>
            </p:extLst>
          </p:nvPr>
        </p:nvGraphicFramePr>
        <p:xfrm>
          <a:off x="2314575" y="1412875"/>
          <a:ext cx="4514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4" imgW="2082600" imgH="266400" progId="Equation.DSMT4">
                  <p:embed/>
                </p:oleObj>
              </mc:Choice>
              <mc:Fallback>
                <p:oleObj name="Equation" r:id="rId4" imgW="208260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412875"/>
                        <a:ext cx="4514850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B0DE9C5-38E9-4C8B-8D98-BB5C7F0C3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11632"/>
              </p:ext>
            </p:extLst>
          </p:nvPr>
        </p:nvGraphicFramePr>
        <p:xfrm>
          <a:off x="1356756" y="5140424"/>
          <a:ext cx="2952328" cy="4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6" imgW="1689100" imgH="279400" progId="Equation.DSMT4">
                  <p:embed/>
                </p:oleObj>
              </mc:Choice>
              <mc:Fallback>
                <p:oleObj name="Equation" r:id="rId6" imgW="1689100" imgH="279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756" y="5140424"/>
                        <a:ext cx="2952328" cy="492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55AB2AF-0815-4800-BA4B-337D4C75E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33779"/>
              </p:ext>
            </p:extLst>
          </p:nvPr>
        </p:nvGraphicFramePr>
        <p:xfrm>
          <a:off x="1406862" y="5656849"/>
          <a:ext cx="3165138" cy="43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8" imgW="1676400" imgH="228600" progId="Equation.DSMT4">
                  <p:embed/>
                </p:oleObj>
              </mc:Choice>
              <mc:Fallback>
                <p:oleObj name="Equation" r:id="rId8" imgW="1676400" imgH="2286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862" y="5656849"/>
                        <a:ext cx="3165138" cy="431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F901A1B-85E5-41B8-A679-96F5E0C1D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393760"/>
              </p:ext>
            </p:extLst>
          </p:nvPr>
        </p:nvGraphicFramePr>
        <p:xfrm>
          <a:off x="1403648" y="6020619"/>
          <a:ext cx="763265" cy="43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0" imgW="406224" imgH="228501" progId="Equation.DSMT4">
                  <p:embed/>
                </p:oleObj>
              </mc:Choice>
              <mc:Fallback>
                <p:oleObj name="Equation" r:id="rId10" imgW="406224" imgH="228501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020619"/>
                        <a:ext cx="763265" cy="432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4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538096" y="463404"/>
            <a:ext cx="84966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sz="3200" b="1" i="1" dirty="0"/>
              <a:t>Комутативна або абелева група</a:t>
            </a:r>
            <a:r>
              <a:rPr lang="uk-UA" sz="3200" dirty="0"/>
              <a:t> – </a:t>
            </a:r>
            <a:r>
              <a:rPr lang="uk-UA" sz="2400" dirty="0"/>
              <a:t>група </a:t>
            </a:r>
            <a:r>
              <a:rPr lang="uk-UA" sz="2400" i="1" dirty="0"/>
              <a:t>G</a:t>
            </a:r>
            <a:r>
              <a:rPr lang="uk-UA" sz="2400" dirty="0"/>
              <a:t> = </a:t>
            </a:r>
            <a:r>
              <a:rPr lang="uk-UA" sz="2400" dirty="0">
                <a:sym typeface="Symbol" panose="05050102010706020507" pitchFamily="18" charset="2"/>
              </a:rPr>
              <a:t> </a:t>
            </a:r>
            <a:r>
              <a:rPr lang="uk-UA" sz="2400" i="1" dirty="0"/>
              <a:t>M</a:t>
            </a:r>
            <a:r>
              <a:rPr lang="uk-UA" sz="2400" dirty="0"/>
              <a:t>, ◦</a:t>
            </a:r>
            <a:r>
              <a:rPr lang="uk-UA" sz="2400" dirty="0">
                <a:sym typeface="Symbol" panose="05050102010706020507" pitchFamily="18" charset="2"/>
              </a:rPr>
              <a:t></a:t>
            </a:r>
            <a:r>
              <a:rPr lang="uk-UA" sz="2400" dirty="0"/>
              <a:t>, операція якої комутативна, тобто:</a:t>
            </a:r>
            <a:r>
              <a:rPr lang="uk-UA" sz="3200" dirty="0"/>
              <a:t> </a:t>
            </a:r>
            <a:endParaRPr lang="uk-UA" sz="3200" b="1" i="1" dirty="0"/>
          </a:p>
          <a:p>
            <a:pPr algn="ctr" eaLnBrk="1" hangingPunct="1"/>
            <a:endParaRPr lang="uk-UA" altLang="ru-RU" sz="3200" b="1" i="1" dirty="0"/>
          </a:p>
        </p:txBody>
      </p:sp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8</a:t>
            </a:fld>
            <a:endParaRPr lang="ru-RU" altLang="" dirty="0">
              <a:solidFill>
                <a:srgbClr val="00B050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52378"/>
              </p:ext>
            </p:extLst>
          </p:nvPr>
        </p:nvGraphicFramePr>
        <p:xfrm>
          <a:off x="2030413" y="1558925"/>
          <a:ext cx="42656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558925"/>
                        <a:ext cx="4265612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77659"/>
              </p:ext>
            </p:extLst>
          </p:nvPr>
        </p:nvGraphicFramePr>
        <p:xfrm>
          <a:off x="2627784" y="2033064"/>
          <a:ext cx="789176" cy="46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5" imgW="457002" imgH="266584" progId="Equation.DSMT4">
                  <p:embed/>
                </p:oleObj>
              </mc:Choice>
              <mc:Fallback>
                <p:oleObj name="Equation" r:id="rId5" imgW="457002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33064"/>
                        <a:ext cx="789176" cy="460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84131"/>
              </p:ext>
            </p:extLst>
          </p:nvPr>
        </p:nvGraphicFramePr>
        <p:xfrm>
          <a:off x="1128878" y="3146052"/>
          <a:ext cx="1352756" cy="45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7" imgW="799753" imgH="266584" progId="Equation.DSMT4">
                  <p:embed/>
                </p:oleObj>
              </mc:Choice>
              <mc:Fallback>
                <p:oleObj name="Equation" r:id="rId7" imgW="799753" imgH="26658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78" y="3146052"/>
                        <a:ext cx="1352756" cy="450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89799"/>
              </p:ext>
            </p:extLst>
          </p:nvPr>
        </p:nvGraphicFramePr>
        <p:xfrm>
          <a:off x="1259632" y="4564174"/>
          <a:ext cx="951501" cy="53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9" imgW="647700" imgH="368300" progId="Equation.DSMT4">
                  <p:embed/>
                </p:oleObj>
              </mc:Choice>
              <mc:Fallback>
                <p:oleObj name="Equation" r:id="rId9" imgW="647700" imgH="368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64174"/>
                        <a:ext cx="951501" cy="536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2E2DF2-813F-4811-AFD4-3B53F3A50251}"/>
              </a:ext>
            </a:extLst>
          </p:cNvPr>
          <p:cNvSpPr/>
          <p:nvPr/>
        </p:nvSpPr>
        <p:spPr>
          <a:xfrm>
            <a:off x="425298" y="2033064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uk-UA" sz="2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Приклади.</a:t>
            </a: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1.            – цілі числа з операцією додавання (адитивна нескінченна комутативна група).</a:t>
            </a:r>
            <a:endParaRPr lang="ru-UA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М = {0, 1}, операція ХОR (адитивна скінченна </a:t>
            </a:r>
            <a:r>
              <a:rPr lang="uk-UA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комут</a:t>
            </a: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група).</a:t>
            </a:r>
            <a:endParaRPr lang="ru-UA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                   – раціональні числа без нуля з операцією множення (мультиплікативна нескінченна комутативна група).</a:t>
            </a:r>
            <a:endParaRPr lang="ru-UA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Корені рівняння   </a:t>
            </a:r>
            <a:r>
              <a:rPr lang="uk-UA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х</a:t>
            </a:r>
            <a:r>
              <a:rPr lang="uk-UA" sz="2400" baseline="30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1 (мультиплікативна скінченна комутативна група)</a:t>
            </a:r>
            <a:endParaRPr lang="ru-UA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               – булеан базової множини з операцією «симетрична різниця»; при цьому порожня множина - нейтральний елемент, а обернений - доповнення до </a:t>
            </a:r>
            <a:r>
              <a:rPr lang="uk-UA" sz="24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</a:t>
            </a:r>
            <a:r>
              <a:rPr lang="uk-UA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UA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uk-UA" sz="24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Неабелева група – квадратні матриці 2</a:t>
            </a:r>
            <a:r>
              <a:rPr lang="uk-UA" sz="24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uk-UA" sz="24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 відносно множення.</a:t>
            </a:r>
            <a:endParaRPr lang="ru-UA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48488" y="-12221"/>
            <a:ext cx="2170112" cy="365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" dirty="0">
                <a:solidFill>
                  <a:srgbClr val="00B050"/>
                </a:solidFill>
              </a:rPr>
              <a:t>Тема 4, лекція 1, слайд </a:t>
            </a:r>
            <a:fld id="{BD079901-8AE8-4D72-B042-80AE1BE37372}" type="slidenum">
              <a:rPr lang="ru-RU" altLang="">
                <a:solidFill>
                  <a:srgbClr val="00B050"/>
                </a:solidFill>
              </a:rPr>
              <a:pPr/>
              <a:t>9</a:t>
            </a:fld>
            <a:endParaRPr lang="ru-RU" altLang="" dirty="0">
              <a:solidFill>
                <a:srgbClr val="00B050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66C6C17F-FA9E-448E-9A64-85110E30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7921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/>
              <a:t>2. </a:t>
            </a:r>
            <a:r>
              <a:rPr lang="uk-UA" sz="3600" b="1" dirty="0"/>
              <a:t>Приклади розв’язання задач</a:t>
            </a:r>
            <a:endParaRPr lang="ru-RU" altLang="ru-RU" sz="36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C4F6A67-FB42-409E-BB4A-0ECA0BE1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0927"/>
            <a:ext cx="8366053" cy="3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uk-UA" sz="2800" dirty="0"/>
              <a:t>                                                  		Не входить до 									класифікації</a:t>
            </a:r>
          </a:p>
          <a:p>
            <a:pPr eaLnBrk="1" hangingPunct="1"/>
            <a:r>
              <a:rPr lang="uk-UA" sz="2800" dirty="0"/>
              <a:t>1) Замкненість (4+2=6)			Групоїд</a:t>
            </a:r>
          </a:p>
          <a:p>
            <a:pPr eaLnBrk="1" hangingPunct="1"/>
            <a:r>
              <a:rPr lang="uk-UA" sz="2800" dirty="0"/>
              <a:t>2) Асоціативність (+)				Півгрупа</a:t>
            </a:r>
          </a:p>
          <a:p>
            <a:pPr eaLnBrk="1" hangingPunct="1"/>
            <a:r>
              <a:rPr lang="uk-UA" sz="2800" dirty="0"/>
              <a:t>3) Нейтральний елемент (e = 0)	Моноїд</a:t>
            </a:r>
          </a:p>
          <a:p>
            <a:pPr eaLnBrk="1" hangingPunct="1"/>
            <a:r>
              <a:rPr lang="uk-UA" sz="2800" dirty="0"/>
              <a:t>4) Обернений елемент (-6 + 6 = 0)	Група</a:t>
            </a:r>
          </a:p>
          <a:p>
            <a:pPr eaLnBrk="1" hangingPunct="1"/>
            <a:r>
              <a:rPr lang="uk-UA" sz="2800" dirty="0"/>
              <a:t>5) Комутативність (+)				</a:t>
            </a:r>
            <a:r>
              <a:rPr lang="uk-UA" sz="2800" b="1" i="1" dirty="0"/>
              <a:t>Абелева група</a:t>
            </a:r>
            <a:endParaRPr lang="uk-UA" altLang="ru-RU" sz="2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2CDF4C-2D23-4512-94BC-2F6D36F1BFC6}"/>
              </a:ext>
            </a:extLst>
          </p:cNvPr>
          <p:cNvSpPr/>
          <p:nvPr/>
        </p:nvSpPr>
        <p:spPr>
          <a:xfrm>
            <a:off x="611188" y="1608487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2400" dirty="0"/>
              <a:t>Яку алгебраїчну систему утворюють парні цілі числа з адитивною операцією? </a:t>
            </a:r>
          </a:p>
        </p:txBody>
      </p:sp>
    </p:spTree>
    <p:extLst>
      <p:ext uri="{BB962C8B-B14F-4D97-AF65-F5344CB8AC3E}">
        <p14:creationId xmlns:p14="http://schemas.microsoft.com/office/powerpoint/2010/main" val="1757895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1739</Words>
  <Application>Microsoft Office PowerPoint</Application>
  <PresentationFormat>Экран (4:3)</PresentationFormat>
  <Paragraphs>198</Paragraphs>
  <Slides>17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Equation</vt:lpstr>
      <vt:lpstr>Навчальна дисципліна:​ Дискретна математика</vt:lpstr>
      <vt:lpstr>Презентация PowerPoint</vt:lpstr>
      <vt:lpstr>Презентация PowerPoint</vt:lpstr>
      <vt:lpstr> Групоїд – це множина з замкненою операцією, тобто результат операції не виходить за межі цієї множини: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Красота математики</dc:title>
  <dc:creator>PV</dc:creator>
  <cp:lastModifiedBy>Георгій Анатолійович Кучук</cp:lastModifiedBy>
  <cp:revision>91</cp:revision>
  <dcterms:created xsi:type="dcterms:W3CDTF">2017-09-23T20:46:57Z</dcterms:created>
  <dcterms:modified xsi:type="dcterms:W3CDTF">2024-04-04T13:34:04Z</dcterms:modified>
</cp:coreProperties>
</file>