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Inter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Inter-bold.fntdata"/><Relationship Id="rId12" Type="http://schemas.openxmlformats.org/officeDocument/2006/relationships/slide" Target="slides/slide7.xml"/><Relationship Id="rId56" Type="http://schemas.openxmlformats.org/officeDocument/2006/relationships/font" Target="fonts/Inter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d15e38c32_0_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27d15e38c32_0_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7d15e38c32_0_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d3d9d065d_2_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7d3d9d065d_2_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7d3d9d065d_2_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d3d9d065d_2_2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27d3d9d065d_2_2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7d3d9d065d_2_2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3d9d065d_2_1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7d3d9d065d_2_1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7d3d9d065d_2_1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d3d9d065d_2_15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7d3d9d065d_2_15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7d3d9d065d_2_15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d3d9d065d_2_1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7d3d9d065d_2_1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7d3d9d065d_2_1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3d9d065d_2_10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27d3d9d065d_2_10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7d3d9d065d_2_10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d3d9d065d_2_10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7d3d9d065d_2_10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7d3d9d065d_2_10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d3d9d065d_2_1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27d3d9d065d_2_1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7d3d9d065d_2_1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d3d9d065d_2_12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27d3d9d065d_2_12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7d3d9d065d_2_12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d3d9d065d_2_1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7d3d9d065d_2_1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7d3d9d065d_2_1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15e38c32_0_1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27d15e38c32_0_1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7d15e38c32_0_1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d3d9d065d_2_16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27d3d9d065d_2_16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7d3d9d065d_2_16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d3d9d065d_2_8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27d3d9d065d_2_8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7d3d9d065d_2_8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d3d9d065d_2_17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27d3d9d065d_2_17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7d3d9d065d_2_17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3d9d065d_2_4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27d3d9d065d_2_4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7d3d9d065d_2_4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d3d9d065d_2_18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27d3d9d065d_2_18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7d3d9d065d_2_18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d3d9d065d_2_18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27d3d9d065d_2_18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7d3d9d065d_2_18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d3d9d065d_1_5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27d3d9d065d_1_5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7d3d9d065d_1_5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d3d9d065d_2_5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7d3d9d065d_2_5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7d3d9d065d_2_5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d3d9d065d_2_20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7d3d9d065d_2_20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7d3d9d065d_2_20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dfeca41af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7dfeca41af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7dfeca41af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d15e38c32_0_2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7d15e38c32_0_2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7d15e38c32_0_2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dfeca41af_0_3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27dfeca41af_0_3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7dfeca41af_0_3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dfeca41af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27dfeca41af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7dfeca41af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d3d9d065d_2_21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27d3d9d065d_2_21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7d3d9d065d_2_21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dfeca41af_0_7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g27dfeca41af_0_7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7dfeca41af_0_7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dfeca41af_0_8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27dfeca41af_0_8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7dfeca41af_0_8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7d3d9d065d_2_21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27d3d9d065d_2_21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7d3d9d065d_2_21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dfeca41af_0_10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27dfeca41af_0_10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7dfeca41af_0_10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dfeca41af_0_11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27dfeca41af_0_11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7dfeca41af_0_11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d3d9d065d_2_22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27d3d9d065d_2_22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7d3d9d065d_2_22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d3d9d065d_2_23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27d3d9d065d_2_23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7d3d9d065d_2_23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d3d9d065d_1_10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27d3d9d065d_1_10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7d3d9d065d_1_10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d3d9d065d_2_23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g27d3d9d065d_2_23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7d3d9d065d_2_23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dfeca41af_0_12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27dfeca41af_0_12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7dfeca41af_0_12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d3d9d065d_2_24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27d3d9d065d_2_24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7d3d9d065d_2_24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d3d9d065d_2_25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g27d3d9d065d_2_25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7d3d9d065d_2_25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d3d9d065d_2_2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g27d3d9d065d_2_2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7d3d9d065d_2_2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d3d9d065d_2_26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d3d9d065d_2_26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27d3d9d065d_2_26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dfeca41af_0_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g27dfeca41af_0_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7dfeca41af_0_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d3d9d065d_2_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7d3d9d065d_2_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7d3d9d065d_2_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3d9d065d_2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7d3d9d065d_2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7d3d9d065d_2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d3d9d065d_1_1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27d3d9d065d_1_1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7d3d9d065d_1_1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3d9d065d_2_7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27d3d9d065d_2_7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7d3d9d065d_2_7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3d9d065d_1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27d3d9d065d_1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7d3d9d065d_1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3c.github.io/DOM-Parsing/#widl-Element-inner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habr.com/ru/articles/517338/" TargetMode="External"/><Relationship Id="rId10" Type="http://schemas.openxmlformats.org/officeDocument/2006/relationships/hyperlink" Target="https://www.w3schools.com/js/js_hoisting.asp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learn.javascript.ru/script-async-defer" TargetMode="External"/><Relationship Id="rId4" Type="http://schemas.openxmlformats.org/officeDocument/2006/relationships/hyperlink" Target="https://www.w3schools.com/js/js_datatypes.asp" TargetMode="External"/><Relationship Id="rId9" Type="http://schemas.openxmlformats.org/officeDocument/2006/relationships/hyperlink" Target="https://developer.mozilla.org/ru/docs/Glossary/Hoisting" TargetMode="External"/><Relationship Id="rId5" Type="http://schemas.openxmlformats.org/officeDocument/2006/relationships/hyperlink" Target="https://learn.javascript.ru/symbol" TargetMode="External"/><Relationship Id="rId6" Type="http://schemas.openxmlformats.org/officeDocument/2006/relationships/hyperlink" Target="https://learn.javascript.ru/alert-prompt-confirm#alert" TargetMode="External"/><Relationship Id="rId7" Type="http://schemas.openxmlformats.org/officeDocument/2006/relationships/hyperlink" Target="https://www.w3schools.com/jsref/met_win_alert.asp" TargetMode="External"/><Relationship Id="rId8" Type="http://schemas.openxmlformats.org/officeDocument/2006/relationships/hyperlink" Target="https://medium.com/nuances-of-programming/var-let-const-%D0%B2-%D1%87%D0%B5%D0%BC-%D1%80%D0%B0%D0%B7%D0%BD%D0%B8%D1%86%D0%B0-dc6c3beb0b12" TargetMode="Externa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hyperlink" Target="https://learn.javascript.ru/introduction-browser-events" TargetMode="External"/><Relationship Id="rId10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learn.javascript.ru/object" TargetMode="External"/><Relationship Id="rId4" Type="http://schemas.openxmlformats.org/officeDocument/2006/relationships/hyperlink" Target="https://doka.guide/js/function-as-datatype/#:~:text=%D0%92%20JavaScript%20%D1%84%D1%83%D0%BD%D0%BA%D1%86%D0%B8%D1%8F%20%E2%80%94%20%D1%8D%D1%82%D0%BE%20%D1%82%D0%B8%D0%BF,%D0%B0%D1%80%D0%B3%D1%83%D0%BC%D0%B5%D0%BD%D1%82%D0%B0%20%D1%84%D1%83%D0%BD%D0%BA%D1%86%D0%B8%D0%B8%2C%20%D0%B2%D0%BE%D0%B7%D0%B2%D1%80%D0%B0%D1%89%D0%B0%D1%82%D1%8C%20%D0%B8%D0%B7%20%D1%84%D1%83%D0%BD%D0%BA%D1%86%D0%B8%D0%B9" TargetMode="External"/><Relationship Id="rId9" Type="http://schemas.openxmlformats.org/officeDocument/2006/relationships/hyperlink" Target="https://learn.javascript.ru/basic-dom-node-properties" TargetMode="External"/><Relationship Id="rId5" Type="http://schemas.openxmlformats.org/officeDocument/2006/relationships/hyperlink" Target="https://www.w3schools.com/js/js_functions.asp" TargetMode="External"/><Relationship Id="rId6" Type="http://schemas.openxmlformats.org/officeDocument/2006/relationships/hyperlink" Target="https://learn.javascript.ru/dom-nodes" TargetMode="External"/><Relationship Id="rId7" Type="http://schemas.openxmlformats.org/officeDocument/2006/relationships/hyperlink" Target="https://learn.javascript.ru/dom-navigation" TargetMode="External"/><Relationship Id="rId8" Type="http://schemas.openxmlformats.org/officeDocument/2006/relationships/hyperlink" Target="https://learn.javascript.ru/searching-elements-d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fr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Повторение Basic JavaScript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fr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DOM 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9" name="Google Shape;5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ДОПОЛНИТЕЛЬНОЕ ЗАНЯТИЕ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691750" y="205450"/>
            <a:ext cx="6029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Типы данных в JavaScript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100" y="863350"/>
            <a:ext cx="7396001" cy="351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700" y="4436125"/>
            <a:ext cx="4767030" cy="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В имени использовать только латинские буквы, _, цифры. (JS)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Переменная не может начинаться с цифры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Переменная должна быть осмысленной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Не использовать транслитерацию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JavaScript case sensitive -  const b !== const B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Названия переменных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25" y="3324125"/>
            <a:ext cx="7620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мы не можем переназначить const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мы можем перезаписать значение let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let const</a:t>
            </a:r>
            <a:r>
              <a:rPr b="1" lang="fr" sz="3300">
                <a:solidFill>
                  <a:srgbClr val="FFFFFF"/>
                </a:solidFill>
              </a:rPr>
              <a:t>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2132275"/>
            <a:ext cx="8221133" cy="25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152850" y="996875"/>
            <a:ext cx="35280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850" lvl="1" marL="361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let имеет блочную область видимости</a:t>
            </a:r>
            <a:endParaRPr>
              <a:solidFill>
                <a:schemeClr val="lt1"/>
              </a:solidFill>
            </a:endParaRPr>
          </a:p>
          <a:p>
            <a:pPr indent="-91950" lvl="0" marL="8191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Блок — это фрагмент кода, ограниченный фигурными скобками {}. Всё, что находится внутри фигурных скобок, относится к блоку</a:t>
            </a:r>
            <a:endParaRPr>
              <a:solidFill>
                <a:schemeClr val="lt1"/>
              </a:solidFill>
            </a:endParaRPr>
          </a:p>
          <a:p>
            <a:pPr indent="-91950" lvl="0" marL="361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нет поднятия (Hoisting) </a:t>
            </a:r>
            <a:endParaRPr>
              <a:solidFill>
                <a:schemeClr val="lt1"/>
              </a:solidFill>
            </a:endParaRPr>
          </a:p>
          <a:p>
            <a:pPr indent="-180850" lvl="1" marL="361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 Var-объявления могут обладать видимостью глобальной или локальной (область видимости в пределах функции).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let var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225" y="891050"/>
            <a:ext cx="4845749" cy="40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1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Поднятие — механизм в JavaScript, по которому переменные и объявления функций перемещаются в верхнюю часть своей области видимости, прежде чем начнется выполнение кода.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Поднятие(Hoisting)</a:t>
            </a:r>
            <a:r>
              <a:rPr b="1" lang="fr" sz="3300">
                <a:solidFill>
                  <a:srgbClr val="FFFFFF"/>
                </a:solidFill>
              </a:rPr>
              <a:t>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50" y="1971100"/>
            <a:ext cx="7453151" cy="29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Математические операции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51" y="951000"/>
            <a:ext cx="5562888" cy="3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Конкатенация и интерполяция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1031475"/>
            <a:ext cx="5564501" cy="18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50" y="3107925"/>
            <a:ext cx="6098932" cy="1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Волшебный JS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343025"/>
            <a:ext cx="6457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Сравнение в JS. Строгое и не очень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75" y="2482200"/>
            <a:ext cx="52197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665375" y="1244900"/>
            <a:ext cx="7646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Строгое сравнение используется для приведения типов, строка не равна числу!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Старайтесь всегда использовать строгое сравнение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Логические операторы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75" y="2482200"/>
            <a:ext cx="52197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65375" y="1244900"/>
            <a:ext cx="76467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Строгое сравнение используется для приведения типов, строка не равна числу!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Старайтесь всегда использовать строгое сравнение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468000" y="486000"/>
            <a:ext cx="612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fr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r>
              <a:rPr b="1" lang="fr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JavaScript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68000" y="1119900"/>
            <a:ext cx="60783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413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Типы данных в JavaScript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Сравнение, приведение типов, typeof, NaN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Переменные let, cont, var (Поднятие и область видимости)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Математические операторы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Условный оператор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console.log, prompt(), alert()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Массивы</a:t>
            </a:r>
            <a:endParaRPr sz="7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" sz="1600"/>
              <a:t>Циклы 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Объект, свойства объекта (ключ : значение)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Функции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0" name="Google Shape;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О</a:t>
            </a:r>
            <a:r>
              <a:rPr b="1" lang="fr" sz="3300">
                <a:solidFill>
                  <a:srgbClr val="FFFFFF"/>
                </a:solidFill>
              </a:rPr>
              <a:t>ператоры сравнения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88" y="1198950"/>
            <a:ext cx="5941025" cy="33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152850" y="731100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Мы можем вывести переменную или результат выполнения кода в консоль браузера при помощи console.log()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Alert показывает сообщение и ждeт, пока пользователь нажмeт кнопку «ОК». Это модальное окно, то есть пользователь не может взаимодействовать с другим интерфейсом, пока его не закроет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Prompt принимает два аргумента</a:t>
            </a:r>
            <a:br>
              <a:rPr lang="fr" sz="1800">
                <a:solidFill>
                  <a:schemeClr val="lt1"/>
                </a:solidFill>
              </a:rPr>
            </a:br>
            <a:r>
              <a:rPr b="1" lang="fr" sz="1800">
                <a:solidFill>
                  <a:srgbClr val="E2E3E7"/>
                </a:solidFill>
              </a:rPr>
              <a:t>title -  </a:t>
            </a:r>
            <a:r>
              <a:rPr lang="fr" sz="1800">
                <a:solidFill>
                  <a:srgbClr val="E2E3E7"/>
                </a:solidFill>
              </a:rPr>
              <a:t>Текст для отображения в окне.</a:t>
            </a:r>
            <a:endParaRPr sz="1800">
              <a:solidFill>
                <a:srgbClr val="E2E3E7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2E3E7"/>
                </a:solidFill>
              </a:rPr>
              <a:t>default - </a:t>
            </a:r>
            <a:r>
              <a:rPr lang="fr" sz="1800">
                <a:solidFill>
                  <a:srgbClr val="E2E3E7"/>
                </a:solidFill>
              </a:rPr>
              <a:t>Необязательный второй параметр, который устанавливает начальное значение в поле для текста в окне.</a:t>
            </a:r>
            <a:endParaRPr sz="1800">
              <a:solidFill>
                <a:srgbClr val="E2E3E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Вызов prompt возвращает текст, указанный в поле для ввода, или null, если ввод отменён пользователем</a:t>
            </a:r>
            <a:r>
              <a:rPr lang="fr" sz="1800">
                <a:solidFill>
                  <a:srgbClr val="E2E3E7"/>
                </a:solidFill>
                <a:highlight>
                  <a:srgbClr val="232529"/>
                </a:highlight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000">
                <a:solidFill>
                  <a:srgbClr val="FFFFFF"/>
                </a:solidFill>
              </a:rPr>
              <a:t>Взаимодействие с пользователем. Консоль</a:t>
            </a:r>
            <a:endParaRPr b="1" sz="3000">
              <a:solidFill>
                <a:srgbClr val="FFFFFF"/>
              </a:solidFill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5" y="4256575"/>
            <a:ext cx="4615950" cy="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152850" y="996875"/>
            <a:ext cx="8745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Позволяет выполнять определенный код в зависимости от условия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3985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Оператор if else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00" y="2087375"/>
            <a:ext cx="765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152850" y="996875"/>
            <a:ext cx="88392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Позволяют хранить коллекцию элементов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Данные могут быть любого типа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Индексация элементов начинается с 0 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У нас есть определенные методы массивов, которые позволяют работать с массивом, например push() и pop() (больше методов мы будем проходить дальше)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Мы можем пройтись по массиву,  используя цикл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typeof array - object 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arenR"/>
            </a:pPr>
            <a:r>
              <a:rPr lang="fr" sz="2400">
                <a:solidFill>
                  <a:schemeClr val="lt1"/>
                </a:solidFill>
              </a:rPr>
              <a:t>Сравниваются по ссылке, а не значению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3985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Массивы</a:t>
            </a:r>
            <a:r>
              <a:rPr b="1" lang="fr" sz="3300">
                <a:solidFill>
                  <a:srgbClr val="FFFFFF"/>
                </a:solidFill>
              </a:rPr>
              <a:t> 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3985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Массивы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1381324"/>
            <a:ext cx="8263451" cy="25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позволяет итерироваться по массиву 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внутри for 1) отсчет 2) условие окончания 3) шаг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в фигурных скобках код , который надо выполнить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3985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Цикл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13826" l="4309" r="768" t="4600"/>
          <a:stretch/>
        </p:blipFill>
        <p:spPr>
          <a:xfrm>
            <a:off x="1542925" y="1935925"/>
            <a:ext cx="6210551" cy="30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>
            <a:off x="140400" y="685150"/>
            <a:ext cx="45834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Позволяют хранить данные в паре ключ значение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Можем получить по ключу значение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Можем перезаписать значение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Используя глобальный объект Object, можем получать данные из объекта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Можем удалять данные из объекта </a:t>
            </a:r>
            <a:endParaRPr sz="1500">
              <a:solidFill>
                <a:schemeClr val="lt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lphaLcParenR"/>
            </a:pPr>
            <a:r>
              <a:rPr lang="fr" sz="1500">
                <a:solidFill>
                  <a:schemeClr val="lt1"/>
                </a:solidFill>
              </a:rPr>
              <a:t>Сравниваются по ссылке а не значению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322350" y="130975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Объекты</a:t>
            </a:r>
            <a:r>
              <a:rPr b="1" lang="fr" sz="3300">
                <a:solidFill>
                  <a:srgbClr val="FFFFFF"/>
                </a:solidFill>
              </a:rPr>
              <a:t>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25" y="231275"/>
            <a:ext cx="4088750" cy="30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00" y="3380275"/>
            <a:ext cx="5203878" cy="1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Служит для изолирования логики и дальнейшего переиспользования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Чтобы получить результат вычисления, необходимо вызвать функцию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Чтобы функция возвращала результат необходимо написать условие</a:t>
            </a:r>
            <a:r>
              <a:rPr b="1" lang="fr" sz="2100">
                <a:solidFill>
                  <a:schemeClr val="lt1"/>
                </a:solidFill>
              </a:rPr>
              <a:t> return</a:t>
            </a:r>
            <a:endParaRPr b="1"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Переменные в объявление функции называются параметрами, а фактические данные передаваемые при вызове - аргументами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lphaLcParenR"/>
            </a:pPr>
            <a:r>
              <a:rPr lang="fr" sz="2100">
                <a:solidFill>
                  <a:schemeClr val="lt1"/>
                </a:solidFill>
              </a:rPr>
              <a:t>Функция переданная в объект называется метод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Функции</a:t>
            </a:r>
            <a:r>
              <a:rPr b="1" lang="fr" sz="3300">
                <a:solidFill>
                  <a:srgbClr val="FFFFFF"/>
                </a:solidFill>
              </a:rPr>
              <a:t> 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Функции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13580" l="12600" r="13325" t="13325"/>
          <a:stretch/>
        </p:blipFill>
        <p:spPr>
          <a:xfrm>
            <a:off x="3237175" y="379262"/>
            <a:ext cx="4424125" cy="43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2900">
                <a:solidFill>
                  <a:srgbClr val="FFFFFF"/>
                </a:solidFill>
              </a:rPr>
              <a:t>Объявление, инициализация, присваивание</a:t>
            </a:r>
            <a:endParaRPr b="1" sz="2900">
              <a:solidFill>
                <a:srgbClr val="FFFFFF"/>
              </a:solidFill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75" y="891050"/>
            <a:ext cx="6967044" cy="394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468000" y="486000"/>
            <a:ext cx="612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fr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r>
              <a:rPr b="1" lang="fr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DOM JS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8000" y="1076274"/>
            <a:ext cx="47874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3495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fr" sz="1500"/>
              <a:t>Что такое DOM дерево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Как мы можем взаимодействовать с элементами html через JavaScript: querySelector(), querySelectorAll()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innerHTML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createElement()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appendChild()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Атрибуты </a:t>
            </a:r>
            <a:endParaRPr sz="1500">
              <a:solidFill>
                <a:schemeClr val="dk1"/>
              </a:solidFill>
            </a:endParaRPr>
          </a:p>
          <a:p>
            <a:pPr indent="-234950" lvl="0" marL="279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classList </a:t>
            </a:r>
            <a:endParaRPr sz="1500">
              <a:solidFill>
                <a:schemeClr val="dk1"/>
              </a:solidFill>
            </a:endParaRPr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События в JS, addEventListener()</a:t>
            </a:r>
            <a:endParaRPr sz="1500"/>
          </a:p>
          <a:p>
            <a:pPr indent="-23495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/>
              <a:t>Объект event, preventDefault()</a:t>
            </a:r>
            <a:endParaRPr sz="1500"/>
          </a:p>
        </p:txBody>
      </p:sp>
      <p:pic>
        <p:nvPicPr>
          <p:cNvPr descr="preencoded.png"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2900">
                <a:solidFill>
                  <a:srgbClr val="FFFFFF"/>
                </a:solidFill>
              </a:rPr>
              <a:t>Объявление, инициализация, присваивание</a:t>
            </a:r>
            <a:endParaRPr b="1" sz="2900">
              <a:solidFill>
                <a:srgbClr val="FFFFFF"/>
              </a:solidFill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12314" l="13401" r="14155" t="12367"/>
          <a:stretch/>
        </p:blipFill>
        <p:spPr>
          <a:xfrm>
            <a:off x="322350" y="819100"/>
            <a:ext cx="3512901" cy="42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4196325" y="1127025"/>
            <a:ext cx="46878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>
                <a:solidFill>
                  <a:schemeClr val="lt1"/>
                </a:solidFill>
              </a:rPr>
              <a:t>При объявлении через var сразу идет инициализация переменной со значением  undefined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>
                <a:solidFill>
                  <a:schemeClr val="lt1"/>
                </a:solidFill>
              </a:rPr>
              <a:t>При объявлении let нет инициализации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>
                <a:solidFill>
                  <a:schemeClr val="lt1"/>
                </a:solidFill>
              </a:rPr>
              <a:t>Нельзя просто объявить const, надо сразу присвоить значение переменной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Hoisting (поднятие)</a:t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155875" y="1079050"/>
            <a:ext cx="8776200" cy="3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это механизм в JavaScript, в котором </a:t>
            </a:r>
            <a:r>
              <a:rPr b="1" lang="fr" sz="1600">
                <a:solidFill>
                  <a:schemeClr val="lt1"/>
                </a:solidFill>
              </a:rPr>
              <a:t>переменные и объявления функций,</a:t>
            </a:r>
            <a:r>
              <a:rPr lang="fr" sz="1600">
                <a:solidFill>
                  <a:schemeClr val="lt1"/>
                </a:solidFill>
              </a:rPr>
              <a:t> </a:t>
            </a:r>
            <a:r>
              <a:rPr lang="fr" sz="1600">
                <a:solidFill>
                  <a:schemeClr val="lt1"/>
                </a:solidFill>
              </a:rPr>
              <a:t>передвигаются вверх своей области видимости перед тем, как код будет выполнен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Компилятор Javascript, под капотом, </a:t>
            </a:r>
            <a:r>
              <a:rPr b="1" lang="fr" sz="1600">
                <a:solidFill>
                  <a:schemeClr val="lt1"/>
                </a:solidFill>
              </a:rPr>
              <a:t>в самом верху</a:t>
            </a:r>
            <a:r>
              <a:rPr lang="fr" sz="1600">
                <a:solidFill>
                  <a:schemeClr val="lt1"/>
                </a:solidFill>
              </a:rPr>
              <a:t>, добавляет строку с объявлением нашей переменной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передвигает </a:t>
            </a:r>
            <a:r>
              <a:rPr lang="fr" sz="1600" u="sng">
                <a:solidFill>
                  <a:schemeClr val="lt1"/>
                </a:solidFill>
              </a:rPr>
              <a:t>только! </a:t>
            </a:r>
            <a:r>
              <a:rPr b="1" lang="fr" sz="1600">
                <a:solidFill>
                  <a:schemeClr val="lt1"/>
                </a:solidFill>
              </a:rPr>
              <a:t>объявления функции или переменной(var).</a:t>
            </a:r>
            <a:r>
              <a:rPr lang="fr" sz="1600">
                <a:solidFill>
                  <a:schemeClr val="lt1"/>
                </a:solidFill>
              </a:rPr>
              <a:t> Назначения переменным остаются на своих местах. (у переменной var инициализация undefined)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Применительно к функциям, "поднятие" работает только с </a:t>
            </a:r>
            <a:r>
              <a:rPr b="1" lang="fr" sz="1600" u="sng">
                <a:solidFill>
                  <a:schemeClr val="lt1"/>
                </a:solidFill>
              </a:rPr>
              <a:t>объявлением</a:t>
            </a:r>
            <a:r>
              <a:rPr lang="fr" sz="1600" u="sng">
                <a:solidFill>
                  <a:schemeClr val="lt1"/>
                </a:solidFill>
              </a:rPr>
              <a:t> </a:t>
            </a:r>
            <a:r>
              <a:rPr lang="fr" sz="1600">
                <a:solidFill>
                  <a:schemeClr val="lt1"/>
                </a:solidFill>
              </a:rPr>
              <a:t>функций!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Поднятие в JS </a:t>
            </a:r>
            <a:r>
              <a:rPr b="1" lang="fr" sz="1600">
                <a:solidFill>
                  <a:schemeClr val="lt1"/>
                </a:solidFill>
              </a:rPr>
              <a:t>не работает</a:t>
            </a:r>
            <a:r>
              <a:rPr lang="fr" sz="1600">
                <a:solidFill>
                  <a:schemeClr val="lt1"/>
                </a:solidFill>
              </a:rPr>
              <a:t> при использовании </a:t>
            </a:r>
            <a:r>
              <a:rPr b="1" lang="fr" sz="1600" u="sng">
                <a:solidFill>
                  <a:schemeClr val="lt1"/>
                </a:solidFill>
              </a:rPr>
              <a:t>функциональных выражений</a:t>
            </a:r>
            <a:r>
              <a:rPr lang="fr" sz="1600" u="sng">
                <a:solidFill>
                  <a:schemeClr val="lt1"/>
                </a:solidFill>
              </a:rPr>
              <a:t>, </a:t>
            </a:r>
            <a:r>
              <a:rPr b="1" lang="fr" sz="1600" u="sng">
                <a:solidFill>
                  <a:schemeClr val="lt1"/>
                </a:solidFill>
              </a:rPr>
              <a:t>стрелочных функций</a:t>
            </a:r>
            <a:r>
              <a:rPr lang="fr" sz="1600">
                <a:solidFill>
                  <a:schemeClr val="lt1"/>
                </a:solidFill>
              </a:rPr>
              <a:t> и любых других способов создания функций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Переменные let, const поднимаются, но не инициализируются</a:t>
            </a:r>
            <a:endParaRPr sz="16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/>
          <p:nvPr/>
        </p:nvSpPr>
        <p:spPr>
          <a:xfrm>
            <a:off x="152850" y="996875"/>
            <a:ext cx="89205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 Object Model, сокращённо DOM – объектная модель документа, которая представляет все содержимое страницы в виде объектов, которые можно менять.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В соответствии с объектной моделью документа («Document Object Model», коротко DOM), 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Все эти объекты доступны при помощи JavaScript, мы можем использовать их для изменения страницы.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Например, document.body – объект для тега &lt;body&gt;.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Можно использовать для обращения: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querySelector() - для одного элемента (возвращает первый)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lt1"/>
                </a:solidFill>
              </a:rPr>
              <a:t>querySelectorAll() - для нескольких элементов (возвращает все) 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/>
          <p:nvPr/>
        </p:nvSpPr>
        <p:spPr>
          <a:xfrm>
            <a:off x="164875" y="972850"/>
            <a:ext cx="89205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fr" sz="1600">
                <a:solidFill>
                  <a:schemeClr val="lt1"/>
                </a:solidFill>
              </a:rPr>
              <a:t>Дочерние узлы (или дети)</a:t>
            </a:r>
            <a:r>
              <a:rPr lang="fr" sz="1600">
                <a:solidFill>
                  <a:schemeClr val="lt1"/>
                </a:solidFill>
              </a:rPr>
              <a:t> – элементы, которые являются непосредственными детьми узла. Другими словами, элементы, которые лежат непосредственно внутри данного. Например, &lt;head&gt; и &lt;body&gt; являются детьми элемента &lt;html&gt;.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fr" sz="1600">
                <a:solidFill>
                  <a:schemeClr val="lt1"/>
                </a:solidFill>
              </a:rPr>
              <a:t>Потомки</a:t>
            </a:r>
            <a:r>
              <a:rPr lang="fr" sz="1600">
                <a:solidFill>
                  <a:schemeClr val="lt1"/>
                </a:solidFill>
              </a:rPr>
              <a:t> – все элементы, которые лежат внутри данного, включая детей, их детей и т.д.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Коллекция childNodes содержит список всех детей, включая текстовые узлы.</a:t>
            </a:r>
            <a:endParaRPr sz="16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fr" sz="1600">
                <a:solidFill>
                  <a:schemeClr val="lt1"/>
                </a:solidFill>
              </a:rPr>
              <a:t>Свойства firstChild и lastChild обеспечивают быстрый доступ к первому и последнему дочернему элементу</a:t>
            </a:r>
            <a:r>
              <a:rPr lang="fr" sz="1200">
                <a:solidFill>
                  <a:srgbClr val="E2E3E7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07" name="Google Shape;307;p46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DOM. Дети и потомки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3703075"/>
            <a:ext cx="8821649" cy="77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Коллекция элементов похожа на массив, но есть два различия принципиальных 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Коллекция - это особый перебираемый объект-псевдомассив.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Для перебора </a:t>
            </a:r>
            <a:r>
              <a:rPr i="1" lang="fr" sz="1600">
                <a:solidFill>
                  <a:schemeClr val="lt1"/>
                </a:solidFill>
              </a:rPr>
              <a:t>коллекции</a:t>
            </a:r>
            <a:r>
              <a:rPr lang="fr" sz="1600">
                <a:solidFill>
                  <a:schemeClr val="lt1"/>
                </a:solidFill>
              </a:rPr>
              <a:t> мы можем использовать for..of: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Методы массивов не будут работать, потому что коллекция – это не массив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DOM-коллекции доступны только для чтения.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lphaLcParenR"/>
            </a:pPr>
            <a:r>
              <a:rPr lang="fr" sz="1600">
                <a:solidFill>
                  <a:schemeClr val="lt1"/>
                </a:solidFill>
              </a:rPr>
              <a:t>Все методы "getElementsBy*" возвращают </a:t>
            </a:r>
            <a:r>
              <a:rPr i="1" lang="fr" sz="1600">
                <a:solidFill>
                  <a:schemeClr val="lt1"/>
                </a:solidFill>
              </a:rPr>
              <a:t>живую</a:t>
            </a:r>
            <a:r>
              <a:rPr lang="fr" sz="1600">
                <a:solidFill>
                  <a:schemeClr val="lt1"/>
                </a:solidFill>
              </a:rPr>
              <a:t> коллекцию. Такие коллекции всегда отражают текущее состояние документа и автоматически обновляются при его изменении.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2E3E7"/>
              </a:solidFill>
              <a:highlight>
                <a:srgbClr val="232529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15" name="Google Shape;315;p47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 Коллекция элементов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Многие устарели. Используются в основном querySelector(), querySelectorAll()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arenR"/>
            </a:pPr>
            <a:r>
              <a:rPr lang="fr" sz="1800">
                <a:solidFill>
                  <a:schemeClr val="lt1"/>
                </a:solidFill>
              </a:rPr>
              <a:t>getElementById() - если только один элемент уникальный, и нет в js глобальной переменной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 Селекторы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2204800"/>
            <a:ext cx="8167877" cy="24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/>
          <p:nvPr/>
        </p:nvSpPr>
        <p:spPr>
          <a:xfrm>
            <a:off x="152850" y="972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У разных DOM-узлов могут быть разные свойства. Например, у узла, соответствующего тегу &lt;a&gt;, есть свойства, связанные со ссылками, а у соответствующего тегу &lt;input&gt; – свойства, связанные с полем ввода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Текстовые узлы отличаются от узлов-элементов. Но у них есть общие свойства и методы, потому что все классы DOM-узлов образуют единую иерархию.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fr" sz="1600">
                <a:solidFill>
                  <a:schemeClr val="lt1"/>
                </a:solidFill>
              </a:rPr>
              <a:t>Основные классы документов: Node, Document, CharacterData(text, comment), Element, HTMLElement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узлы.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узлы.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75" y="891050"/>
            <a:ext cx="6344451" cy="39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/>
          <p:nvPr/>
        </p:nvSpPr>
        <p:spPr>
          <a:xfrm>
            <a:off x="152850" y="972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fr" sz="2300">
                <a:solidFill>
                  <a:schemeClr val="lt1"/>
                </a:solidFill>
              </a:rPr>
              <a:t>Свойство </a:t>
            </a:r>
            <a:r>
              <a:rPr lang="fr" sz="23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innerHTML</a:t>
            </a:r>
            <a:r>
              <a:rPr lang="fr" sz="2300">
                <a:solidFill>
                  <a:schemeClr val="lt1"/>
                </a:solidFill>
              </a:rPr>
              <a:t> позволяет получить HTML-содержимое элемента в виде строки.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fr" sz="2300">
                <a:solidFill>
                  <a:schemeClr val="lt1"/>
                </a:solidFill>
              </a:rPr>
              <a:t>Мы также можем изменять его. Это один из самых мощных способов менять содержимое на странице.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fr" sz="2300">
                <a:solidFill>
                  <a:schemeClr val="lt1"/>
                </a:solidFill>
              </a:rPr>
              <a:t>Свойство innerHTML есть только у узлов-элементов.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344" name="Google Shape;344;p51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 InnerHTML 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/>
          <p:nvPr/>
        </p:nvSpPr>
        <p:spPr>
          <a:xfrm>
            <a:off x="152700" y="891050"/>
            <a:ext cx="88485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У HTML-атрибутов есть следующие особенности:</a:t>
            </a:r>
            <a:endParaRPr sz="20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None/>
            </a:pPr>
            <a:r>
              <a:rPr lang="fr" sz="2000">
                <a:solidFill>
                  <a:schemeClr val="lt1"/>
                </a:solidFill>
              </a:rPr>
              <a:t>Их имена регистронезависимы (id то же самое, что и ID).</a:t>
            </a:r>
            <a:endParaRPr sz="20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" sz="2000">
                <a:solidFill>
                  <a:schemeClr val="lt1"/>
                </a:solidFill>
              </a:rPr>
              <a:t>Их значения всегда являются строками.</a:t>
            </a:r>
            <a:endParaRPr sz="20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fr" sz="2000">
                <a:solidFill>
                  <a:schemeClr val="lt1"/>
                </a:solidFill>
              </a:rPr>
              <a:t>elem.hasAttribute(name) – проверяет наличие атрибута.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fr" sz="2000">
                <a:solidFill>
                  <a:schemeClr val="lt1"/>
                </a:solidFill>
              </a:rPr>
              <a:t>elem.getAttribute(name) – получает значение атрибута.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fr" sz="2000">
                <a:solidFill>
                  <a:schemeClr val="lt1"/>
                </a:solidFill>
              </a:rPr>
              <a:t>elem.setAttribute(name, value) – устанавливает значение атрибута.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fr" sz="2000">
                <a:solidFill>
                  <a:schemeClr val="lt1"/>
                </a:solidFill>
              </a:rPr>
              <a:t>elem.removeAttribute(name) – удаляет атрибут.</a:t>
            </a:r>
            <a:endParaRPr sz="20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fr" sz="2000">
                <a:solidFill>
                  <a:schemeClr val="lt1"/>
                </a:solidFill>
              </a:rPr>
              <a:t>elem.attributes - получить все атрибуты </a:t>
            </a:r>
            <a:endParaRPr sz="2000">
              <a:solidFill>
                <a:schemeClr val="lt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fr" sz="1800">
                <a:solidFill>
                  <a:schemeClr val="lt1"/>
                </a:solidFill>
              </a:rPr>
              <a:t>Использование data-* атрибутов – валидный, безопасный способ передачи пользовательских данных.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E2E3E7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52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 attribute 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Подключаем js к index.html</a:t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1700" y="891050"/>
            <a:ext cx="8194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arenR"/>
            </a:pPr>
            <a:r>
              <a:rPr lang="fr" sz="2000">
                <a:solidFill>
                  <a:schemeClr val="lt1"/>
                </a:solidFill>
              </a:rPr>
              <a:t>внизу тега боди, после всего html пишет тег script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arenR"/>
            </a:pPr>
            <a:r>
              <a:rPr lang="fr" sz="2000">
                <a:solidFill>
                  <a:schemeClr val="lt1"/>
                </a:solidFill>
              </a:rPr>
              <a:t>в атрибут src прокидываем название нужно файла js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arenR"/>
            </a:pPr>
            <a:r>
              <a:rPr lang="fr" sz="2000">
                <a:solidFill>
                  <a:schemeClr val="lt1"/>
                </a:solidFill>
              </a:rPr>
              <a:t>файлов js может быть несколько, каждый выносится  в отдельный тег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25" y="2445650"/>
            <a:ext cx="4463549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58" name="Google Shape;358;p53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DOM. createElement() / appendChild() 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3" y="1054125"/>
            <a:ext cx="8116167" cy="3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/>
          <p:nvPr/>
        </p:nvSpPr>
        <p:spPr>
          <a:xfrm>
            <a:off x="152850" y="996875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66" name="Google Shape;366;p54"/>
          <p:cNvSpPr/>
          <p:nvPr/>
        </p:nvSpPr>
        <p:spPr>
          <a:xfrm>
            <a:off x="286300" y="238800"/>
            <a:ext cx="30786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DOM. Добавление элементов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0" y="2929249"/>
            <a:ext cx="8625198" cy="19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775" y="117775"/>
            <a:ext cx="5005874" cy="2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25" y="2037450"/>
            <a:ext cx="2724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/>
          <p:nvPr/>
        </p:nvSpPr>
        <p:spPr>
          <a:xfrm>
            <a:off x="152400" y="792575"/>
            <a:ext cx="88392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можно задать напрямую : </a:t>
            </a:r>
            <a:r>
              <a:rPr b="1" lang="fr" sz="1800">
                <a:solidFill>
                  <a:schemeClr val="lt1"/>
                </a:solidFill>
              </a:rPr>
              <a:t>element.style.color  = ‘black’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можно переписать несколько, используя cssText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(можем перезаписать стили):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solidFill>
                  <a:schemeClr val="lt1"/>
                </a:solidFill>
              </a:rPr>
              <a:t>ЛУЧШЕ ВСЕГО ИСПОЛЬЗОВАТЬ КЛАССЫ !!!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можно использовать classList -  специальный объект с методами для добавления/удаления одного класса.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chemeClr val="lt1"/>
                </a:solidFill>
              </a:rPr>
              <a:t>elem.classList.add/remove("class") – добавить/удалить класс.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chemeClr val="lt1"/>
                </a:solidFill>
              </a:rPr>
              <a:t>elem.classList.toggle("class") – добавить класс, если его нет, иначе удалить.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>
                <a:solidFill>
                  <a:schemeClr val="lt1"/>
                </a:solidFill>
              </a:rPr>
              <a:t>elem.classList.contains("class") – проверка наличия класса, возвращает true/false.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55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 дерево. classList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77" name="Google Shape;377;p55"/>
          <p:cNvPicPr preferRelativeResize="0"/>
          <p:nvPr/>
        </p:nvPicPr>
        <p:blipFill rotWithShape="1">
          <a:blip r:embed="rId3">
            <a:alphaModFix/>
          </a:blip>
          <a:srcRect b="0" l="2100" r="-2100" t="0"/>
          <a:stretch/>
        </p:blipFill>
        <p:spPr>
          <a:xfrm>
            <a:off x="4423425" y="1499199"/>
            <a:ext cx="2570775" cy="1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/>
          <p:nvPr/>
        </p:nvSpPr>
        <p:spPr>
          <a:xfrm>
            <a:off x="152850" y="637175"/>
            <a:ext cx="88632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Событие</a:t>
            </a:r>
            <a:r>
              <a:rPr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это сигнал от браузера о том, что что-то произошло. Все DOM-узлы подают такие сигналы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События мыши: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click – происходит, когда кликнули на элемент левой кнопкой мыши (на устройствах с сенсорными экранами оно происходит при касании).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contextmenu – происходит, когда кликнули на элемент правой кнопкой мыши.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mouseover / mouseout – когда мышь наводится на / покидает элемент.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mousedown / mouseup – когда нажали / отжали кнопку мыши на элементе.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mousemove – при движении мыши.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События на элементах управления: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submit – пользователь отправил форму &lt;form&gt;.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focus – пользователь фокусируется на элементе, например нажимает на &lt;input&gt;.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Клавиатурные события: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keydown и keyup – когда пользователь нажимает / отпускает клавишу.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6"/>
          <p:cNvSpPr/>
          <p:nvPr/>
        </p:nvSpPr>
        <p:spPr>
          <a:xfrm>
            <a:off x="322350" y="83025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DOM. event()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/>
        </p:nvSpPr>
        <p:spPr>
          <a:xfrm>
            <a:off x="322350" y="1164750"/>
            <a:ext cx="88383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DOM. addEventListener()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1215850"/>
            <a:ext cx="8499298" cy="27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/>
          <p:nvPr/>
        </p:nvSpPr>
        <p:spPr>
          <a:xfrm>
            <a:off x="110400" y="199800"/>
            <a:ext cx="8929800" cy="4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Async/defer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https://learn.javascript.ru/script-async-defer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Типы данных</a:t>
            </a:r>
            <a:r>
              <a:rPr lang="fr" sz="1200">
                <a:solidFill>
                  <a:schemeClr val="dk1"/>
                </a:solidFill>
              </a:rPr>
              <a:t>:</a:t>
            </a:r>
            <a:br>
              <a:rPr lang="fr" sz="1200">
                <a:solidFill>
                  <a:schemeClr val="dk1"/>
                </a:solidFill>
              </a:rPr>
            </a:br>
            <a:r>
              <a:rPr lang="fr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https://www.w3schools.com/js/js_datatypes.asp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Символы:</a:t>
            </a:r>
            <a:br>
              <a:rPr lang="fr" sz="1200">
                <a:solidFill>
                  <a:schemeClr val="dk1"/>
                </a:solidFill>
              </a:rPr>
            </a:br>
            <a:r>
              <a:rPr lang="fr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https://learn.javascript.ru/symbol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alert, prompt: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https://learn.javascript.ru/alert-prompt-confirm#alert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https://www.w3schools.com/jsref/met_win_alert.asp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Var, let, const: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8"/>
              </a:rPr>
              <a:t>https://medium.com/nuances-of-programming/var-let-const-%D0%B2-%D1%87%D0%B5%D0%BC-%D1%80%D0%B0%D0%B7%D0%BD%D0%B8%D1%86%D0%B0-dc6c3beb0b12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Поднятие: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https://developer.mozilla.org/ru/docs/Glossary/Hoisting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https://www.w3schools.com/js/js_hoisting.asp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Область видимости в JS: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chemeClr val="hlink"/>
                </a:solidFill>
                <a:hlinkClick r:id="rId11"/>
              </a:rPr>
              <a:t>https://habr.com/ru/articles/517338/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9" name="Google Shape;399;p58"/>
          <p:cNvSpPr/>
          <p:nvPr/>
        </p:nvSpPr>
        <p:spPr>
          <a:xfrm>
            <a:off x="5203475" y="199800"/>
            <a:ext cx="3750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Полезные статьи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/>
          <p:nvPr/>
        </p:nvSpPr>
        <p:spPr>
          <a:xfrm>
            <a:off x="110400" y="199800"/>
            <a:ext cx="8929800" cy="4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Объекты: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https://learn.javascript.ru/object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Функции: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https://doka.guide/js/function-as-datatype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https://www.w3schools.com/js/js_functions.asp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lt1"/>
                </a:solidFill>
              </a:rPr>
              <a:t>DOM  дерево</a:t>
            </a:r>
            <a:endParaRPr sz="12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https://learn.javascript.ru/dom-nodes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https://learn.javascript.ru/dom-navigation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hlink"/>
                </a:solidFill>
                <a:hlinkClick r:id="rId8"/>
              </a:rPr>
              <a:t>https://learn.javascript.ru/searching-elements-dom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hlink"/>
                </a:solidFill>
                <a:hlinkClick r:id="rId9"/>
              </a:rPr>
              <a:t>https://learn.javascript.ru/basic-dom-node-properties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chemeClr val="hlink"/>
                </a:solidFill>
                <a:hlinkClick r:id="rId10"/>
              </a:rPr>
              <a:t>https://learn.javascript.ru/modifying-document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https://learn.javascript.ru/introduction-browser-events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06" name="Google Shape;406;p59"/>
          <p:cNvSpPr/>
          <p:nvPr/>
        </p:nvSpPr>
        <p:spPr>
          <a:xfrm>
            <a:off x="5203475" y="199800"/>
            <a:ext cx="3750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Полезные статьи</a:t>
            </a:r>
            <a:endParaRPr b="1"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Почему script в самом низу? </a:t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27200" y="1189875"/>
            <a:ext cx="77016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arenR"/>
            </a:pPr>
            <a:r>
              <a:rPr lang="fr" sz="2000">
                <a:solidFill>
                  <a:schemeClr val="lt1"/>
                </a:solidFill>
              </a:rPr>
              <a:t>Когда браузер загружает HTML и доходит до тега &lt;script&gt;...&lt;/script&gt;, он не может продолжать строить DOM. Он должен сначала выполнить скрипт)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lphaLcParenR"/>
            </a:pPr>
            <a:r>
              <a:rPr lang="fr" sz="2000">
                <a:solidFill>
                  <a:srgbClr val="E2E3E7"/>
                </a:solidFill>
              </a:rPr>
              <a:t>Если вверху страницы объемный скрипт, он «блокирует» страницу.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2000"/>
              <a:buAutoNum type="alphaLcParenR"/>
            </a:pPr>
            <a:r>
              <a:rPr lang="fr" sz="2000">
                <a:solidFill>
                  <a:srgbClr val="E2E3E7"/>
                </a:solidFill>
              </a:rPr>
              <a:t>Скрипты не видят DOM-элементы ниже себя, поэтому к ним нельзя добавить обработчики и т.д.</a:t>
            </a:r>
            <a:endParaRPr sz="2000">
              <a:solidFill>
                <a:srgbClr val="E2E3E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DOMContentLoaded</a:t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27200" y="1189875"/>
            <a:ext cx="80253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arenR"/>
            </a:pPr>
            <a:r>
              <a:rPr lang="fr" sz="1600">
                <a:solidFill>
                  <a:schemeClr val="lt1"/>
                </a:solidFill>
              </a:rPr>
              <a:t>Браузер полностью загрузил HTML, было построено DOM-дерево, но внешние ресурсы, такие как картинки &lt;img&gt; и стили, могут быть ещё не загружены.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arenR"/>
            </a:pPr>
            <a:r>
              <a:rPr lang="fr" sz="1600">
                <a:solidFill>
                  <a:schemeClr val="lt1"/>
                </a:solidFill>
              </a:rPr>
              <a:t>Событие DOMContentLoaded срабатывает на объекте document.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arenR"/>
            </a:pPr>
            <a:r>
              <a:rPr lang="fr" sz="1600">
                <a:solidFill>
                  <a:schemeClr val="lt1"/>
                </a:solidFill>
              </a:rPr>
              <a:t>Мы должны использовать addEventListener, чтобы поймать его: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2100"/>
              </a:spcAft>
              <a:buNone/>
            </a:pPr>
            <a:r>
              <a:t/>
            </a:r>
            <a:endParaRPr sz="1200">
              <a:solidFill>
                <a:srgbClr val="E2E3E7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5475"/>
            <a:ext cx="8839201" cy="94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defer vs async</a:t>
            </a:r>
            <a:endParaRPr b="1" sz="3300">
              <a:solidFill>
                <a:srgbClr val="FFFF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7200" y="1189875"/>
            <a:ext cx="80253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arenR"/>
            </a:pPr>
            <a:r>
              <a:rPr b="1" lang="fr" sz="1500" u="sng">
                <a:solidFill>
                  <a:schemeClr val="lt1"/>
                </a:solidFill>
              </a:rPr>
              <a:t>Defer</a:t>
            </a:r>
            <a:endParaRPr b="1" sz="1500" u="sng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Атрибут </a:t>
            </a:r>
            <a:r>
              <a:rPr b="1" lang="fr" u="sng">
                <a:solidFill>
                  <a:schemeClr val="lt1"/>
                </a:solidFill>
              </a:rPr>
              <a:t>defer</a:t>
            </a:r>
            <a:r>
              <a:rPr b="1" lang="fr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сообщает браузеру, что он должен продолжать обрабатывать страницу и загружать скрипт в фоновом режиме, а затем запустить этот скрипт, когда DOM дерево будет полностью построено.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Скрипты с </a:t>
            </a:r>
            <a:r>
              <a:rPr b="1" lang="fr" u="sng">
                <a:solidFill>
                  <a:schemeClr val="lt1"/>
                </a:solidFill>
              </a:rPr>
              <a:t>defer</a:t>
            </a:r>
            <a:r>
              <a:rPr lang="fr" u="sng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никогда не блокируют страницу.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Скрипты с</a:t>
            </a:r>
            <a:r>
              <a:rPr b="1" lang="fr">
                <a:solidFill>
                  <a:schemeClr val="lt1"/>
                </a:solidFill>
              </a:rPr>
              <a:t> </a:t>
            </a:r>
            <a:r>
              <a:rPr b="1" lang="fr" u="sng">
                <a:solidFill>
                  <a:schemeClr val="lt1"/>
                </a:solidFill>
              </a:rPr>
              <a:t>defer </a:t>
            </a:r>
            <a:r>
              <a:rPr lang="fr">
                <a:solidFill>
                  <a:schemeClr val="lt1"/>
                </a:solidFill>
              </a:rPr>
              <a:t>всегда выполняются, когда дерево DOM готово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Отложенные с помощью </a:t>
            </a:r>
            <a:r>
              <a:rPr b="1" lang="fr" u="sng">
                <a:solidFill>
                  <a:schemeClr val="lt1"/>
                </a:solidFill>
              </a:rPr>
              <a:t>defer</a:t>
            </a:r>
            <a:r>
              <a:rPr b="1" lang="fr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скрипты сохраняют порядок относительно друг друга, как и обычные скрипты.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arenR"/>
            </a:pPr>
            <a:r>
              <a:rPr lang="fr">
                <a:solidFill>
                  <a:schemeClr val="lt1"/>
                </a:solidFill>
              </a:rPr>
              <a:t>Но </a:t>
            </a:r>
            <a:r>
              <a:rPr b="1" lang="fr" u="sng">
                <a:solidFill>
                  <a:schemeClr val="lt1"/>
                </a:solidFill>
              </a:rPr>
              <a:t>defer</a:t>
            </a:r>
            <a:r>
              <a:rPr b="1" lang="fr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не только говорит браузеру «не блокировать рендеринг», он также обеспечивает правильную последовательность выполнения скриптов.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/>
            </a:pPr>
            <a:r>
              <a:rPr b="1" lang="fr" u="sng">
                <a:solidFill>
                  <a:schemeClr val="lt1"/>
                </a:solidFill>
              </a:rPr>
              <a:t>Async</a:t>
            </a:r>
            <a:endParaRPr b="1" u="sng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arenR"/>
            </a:pPr>
            <a:r>
              <a:rPr lang="fr">
                <a:solidFill>
                  <a:schemeClr val="lt1"/>
                </a:solidFill>
              </a:rPr>
              <a:t>А</a:t>
            </a:r>
            <a:r>
              <a:rPr lang="fr">
                <a:solidFill>
                  <a:schemeClr val="lt1"/>
                </a:solidFill>
              </a:rPr>
              <a:t>трибут </a:t>
            </a:r>
            <a:r>
              <a:rPr b="1" lang="fr" u="sng">
                <a:solidFill>
                  <a:schemeClr val="lt1"/>
                </a:solidFill>
              </a:rPr>
              <a:t>async </a:t>
            </a:r>
            <a:r>
              <a:rPr lang="fr">
                <a:solidFill>
                  <a:schemeClr val="lt1"/>
                </a:solidFill>
              </a:rPr>
              <a:t>означает, что скрипт абсолютно независим:Страница не ждёт асинхронных скриптов, содержимое обрабатывается и отображается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arenR"/>
            </a:pPr>
            <a:r>
              <a:rPr lang="fr">
                <a:solidFill>
                  <a:schemeClr val="lt1"/>
                </a:solidFill>
              </a:rPr>
              <a:t>Остальные скрипты не ждут</a:t>
            </a:r>
            <a:r>
              <a:rPr b="1" lang="fr">
                <a:solidFill>
                  <a:schemeClr val="lt1"/>
                </a:solidFill>
              </a:rPr>
              <a:t> </a:t>
            </a:r>
            <a:r>
              <a:rPr b="1" lang="fr" u="sng">
                <a:solidFill>
                  <a:schemeClr val="lt1"/>
                </a:solidFill>
              </a:rPr>
              <a:t>async</a:t>
            </a:r>
            <a:r>
              <a:rPr b="1" lang="fr">
                <a:solidFill>
                  <a:schemeClr val="lt1"/>
                </a:solidFill>
              </a:rPr>
              <a:t>, </a:t>
            </a:r>
            <a:r>
              <a:rPr lang="fr">
                <a:solidFill>
                  <a:schemeClr val="lt1"/>
                </a:solidFill>
              </a:rPr>
              <a:t>и скрипты c </a:t>
            </a:r>
            <a:r>
              <a:rPr b="1" lang="fr" u="sng">
                <a:solidFill>
                  <a:schemeClr val="lt1"/>
                </a:solidFill>
              </a:rPr>
              <a:t>async</a:t>
            </a:r>
            <a:r>
              <a:rPr lang="fr">
                <a:solidFill>
                  <a:schemeClr val="lt1"/>
                </a:solidFill>
              </a:rPr>
              <a:t> не ждут другие скрипты.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322350" y="274850"/>
            <a:ext cx="8499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defer vs async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50" y="1578118"/>
            <a:ext cx="8499300" cy="208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5131500" y="322800"/>
            <a:ext cx="33090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" sz="3300">
                <a:solidFill>
                  <a:srgbClr val="FFFFFF"/>
                </a:solidFill>
              </a:rPr>
              <a:t>Типы данных в JavaScript</a:t>
            </a:r>
            <a:endParaRPr b="1" sz="3300">
              <a:solidFill>
                <a:srgbClr val="FFFFFF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600" y="3474650"/>
            <a:ext cx="4072911" cy="1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76" y="263775"/>
            <a:ext cx="3560650" cy="4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