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x="6858000" cy="9144000"/>
  <p:embeddedFontLst>
    <p:embeddedFont>
      <p:font typeface="Inter"/>
      <p:regular r:id="rId50"/>
      <p:bold r:id="rId51"/>
    </p:embeddedFont>
    <p:embeddedFont>
      <p:font typeface="Inter ExtraLight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622902-4D28-4655-8E9C-7CD1FDB963D5}">
  <a:tblStyle styleId="{61622902-4D28-4655-8E9C-7CD1FDB963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6A42D6C-C387-44D1-9F17-148FCFD3FC1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Inter-bold.fntdata"/><Relationship Id="rId50" Type="http://schemas.openxmlformats.org/officeDocument/2006/relationships/font" Target="fonts/Inter-regular.fntdata"/><Relationship Id="rId53" Type="http://schemas.openxmlformats.org/officeDocument/2006/relationships/font" Target="fonts/InterExtraLight-bold.fntdata"/><Relationship Id="rId52" Type="http://schemas.openxmlformats.org/officeDocument/2006/relationships/font" Target="fonts/InterExtraLight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9234bee13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g1b9234bee13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занятию, сбор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1b9234bee13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57fb4a1d8_1_7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1d57fb4a1d8_1_7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Рассказать, вспомнить, показать, нарисовать алгоритмы - не обязательно показывать в коде, важно вспомнить определения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" name="Google Shape;160;g1d57fb4a1d8_1_7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57fb4a1d8_1_8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1d57fb4a1d8_1_8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нужно задать вопросы из списка разным студентам, называя имя/фамилию и прося включить микрофон для ответа.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d57fb4a1d8_1_8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9234bee13_0_14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1b9234bee13_0_14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вопросы студентов ТОЛЬКО по тому материалу, который только что повторили.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 студентам задать вопросы, которые остались  непонятными после занятий, самостоятельной работы и повторения на текущем занятии.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b9234bee13_0_14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8913b0bb8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1c8913b0bb8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студентам, что будем разбирать сегодня в основном блоке занятия и почему это важно знать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c8913b0bb8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9234bee13_0_15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g1b9234bee13_0_15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b9234bee13_0_15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8913b0bb8_0_16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1c8913b0bb8_0_16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c8913b0bb8_0_16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4177d984d_0_2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1d4177d984d_0_2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d4177d984d_0_2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4177d984d_0_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1d4177d984d_0_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d4177d984d_0_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57fb4a1d8_1_16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g1d57fb4a1d8_1_16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нужно задать вопросы из списка разным студентам, называя имя/фамилию и прося включить микрофон для ответа.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d57fb4a1d8_1_16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4177d984d_0_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1d4177d984d_0_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d4177d984d_0_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2056d210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82056d210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4177d984d_0_2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g1d4177d984d_0_2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d4177d984d_0_2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4177d984d_0_11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g1d4177d984d_0_11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Текстовое описание - представляет собой описание структуры алгоритма на естественном языке.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к приборам бытовой техники, как правило, прилагается инструкция по эксплуатации, т.е. описание алгоритма, в соответствии с которым данный прибор должен использоваться.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Графическое описание алгоритма в виде блок-схемы – это описание структуры алгоритма с помощью геометрических фигур с линиями связи.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схема алгоритма – это графическое представление метода решения задачи, в котором используются специальные символы для отображения операций.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Псевдокод – описание структуры алгоритма на естественном, но частично формализованном языке. В псевдокоде используются некоторые формальные конструкции и общепринятая математическая символика. Строгих синтаксических правил для записи псевдокода не предусмотрено.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d4177d984d_0_11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8913b0bb8_0_2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1c8913b0bb8_0_2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c8913b0bb8_0_2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57fb4a1d8_1_3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g1d57fb4a1d8_1_3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Псевдокод это сочетание человеческого языка и языка программирования: </a:t>
            </a: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псевдокод использует синтаксис компьютерного кода, но его основная задача — быть читаемым и понятным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d57fb4a1d8_1_3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57fb4a1d8_1_2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g1d57fb4a1d8_1_2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нужно задать вопросы из списка разным студентам, называя имя/фамилию и прося включить микрофон для ответа.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d57fb4a1d8_1_2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4177d984d_0_10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1d4177d984d_0_10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d4177d984d_0_10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d4177d984d_0_17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g1d4177d984d_0_17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d4177d984d_0_17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4177d984d_0_18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1d4177d984d_0_18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d4177d984d_0_18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5b0036614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g205b0036614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05b0036614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c8913b0bb8_0_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g1c8913b0bb8_0_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Просим конкретного студента привести пример простого словесного алгоритма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1c8913b0bb8_0_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9234bee13_0_6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1b9234bee13_0_6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Организационный момент, напоминаем студентам правила поведения на занятии, для комфортного обучения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b9234bee13_0_6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d4177d984d_0_20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g1d4177d984d_0_20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Просим конкретного студента расшарить экран и привести пример простого графического алгоритма (можно нарисовать в пэинте, например)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d4177d984d_0_20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4177d984d_0_2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g1d4177d984d_0_2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Просим конкретного студента расшарить экран и привести пример простого алгоритма на алгоритмическом языке (написать код, можно в блокноте)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1d4177d984d_0_2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8913b0bb8_0_4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1c8913b0bb8_0_4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1c8913b0bb8_0_4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c8913b0bb8_0_6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g1c8913b0bb8_0_6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1c8913b0bb8_0_6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b9234bee13_0_22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g1b9234bee13_0_22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разбить на команды и дать поработать вместе.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1b9234bee13_0_22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b9234bee13_0_2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g1b9234bee13_0_2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Завершаем теоретический блок закреплением материала. Предлагаем студентам выполнить практическую работу. Ответы можно собрать в чате или точечно спросить несколько человек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b9234bee13_0_2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d57fb4a1d8_1_11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g1d57fb4a1d8_1_11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 разбирает этот пример. Объяснение “на пальцах”, порисовать в зуме прямо на слайде, нарисовать массив, заполнить числами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Перейти к лайфкодингу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1d57fb4a1d8_1_11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b9234bee13_0_23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g1b9234bee13_0_23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Показываем реализацию на псевдокоде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1b9234bee13_0_23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57fb4a1d8_1_46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g1d57fb4a1d8_1_46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 разбирает это задание на примере джавы и джава скрипта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1d57fb4a1d8_1_46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b9234bee13_0_24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g1b9234bee13_0_24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оставшиеся после консультации вопросы студентов по изученному материалу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1b9234bee13_0_24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9234bee13_0_7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1b9234bee13_0_7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 о том, как будет построено сегодняшнее занятие.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b9234bee13_0_7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00a6239b28_0_7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g200a6239b28_0_7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200a6239b28_0_7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b9234bee13_0_25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g1b9234bee13_0_25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 предлагаем материал для самостоятельного изучения по желанию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1b9234bee13_0_25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b9234bee13_0_57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g1b9234bee13_0_57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хвалим студентов за продуктивную неделю, можно немного проспойлерить темы следующей недели, чтобы подогреть интерес к будущим занятиям.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1b9234bee13_0_57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49154b230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2049154b230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живем в мире данных, которые передаются повсеместно. Повышение эффективности обработки, одна галочка для изучения алгоритмов: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максимально быстрые алгоритмы для обработки данных и эффективные структуры для их организации, избавляют от необходимости изобретать велосипед при решении типовых задач, позволяют прогнозировать производительность ПО и повышать эффективность.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*Развитие аналитических способностей и алгоритмического мышления, вторая галочка для изучения алгоритмов: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Изучение и реализация алгоритмов улучшают навыки программирования, не зависимо от выбранного направления - разносить сложные задачи на логически связанные шаги, необходимые для их эффективного решения, пригодится везде – от планирования отпуска до разработки интерпрайз стратегии. Найти правильную последовательность, выделить важнуе шаги - основа успеха всей архитектуры проекта.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*Ваша теренировка, еще одна галочка: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Знание алгоритмов необходимо для решения тренировочных задач. Какие задачи помогут решить вам типовые алгоритмические паттерны: скользящее окно, жадные алгоритмы, разделяй и властвуй? Какую задачу элементарно решает алгоритм Кнута-Морриса-Пратта, или как найти самый быстрых путь из т. А в т. Б? Не изучив основы, вы не справитесь с этими элементарными вопросами. А гдеже будут эти вопросы, спросите вы?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*Успешное прохождение собеседований, жирная галочка: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Чем сложнее задачи, которые предстоит решать разработчикам компании, тем выше вероятность, что значительная часть вопросов будет посвящена алгоритмам и структурам данных. Работодатели отдают предпочтение кандидатам, которые способны найти самое эффективное и эргономичное решение проблемы.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*Уже все давно написали за вас, еще одна галочка: за 80 лет написали много - нет смысла, начинать с чистого листа, можете продолжить. А сейчас, просто задайте себе вопрос - Знаю ли я как работает сортировка в Java или JS? Если да, то стоит начать искать работу, если нет, то это причина, почему стоит пройти курс Алгоритмы и Структуры.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 галочек: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Зачем мне алгоритмы и структцры, чтобы писать простенькие сайты и скрипты?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быть квалифицированным! специалистом и эффективно использовать доступные инструменты, включая язык, на котором вы пишите.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Алгоритмы и анализ данных, дают представления о том, как эффективно организовать эти данные, как писать код с максимальной производительностью, где в системе возможно узкое место (бутылочное горлышко) и как решить эту проблему. Вы изучаете готовые паттерны, не изобретаете колесо, вам не надо бежать в гугл, каждый раз, когда необходимо применить эффективное решение.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знания алгоритмов вы будете применять каждый день и не задумываться над этим. Любая задача: простой сайт с выборкой данных из БД, или скрипт на сервере. Вы будете использовать какие-то структуры данных. Но какие? Есть ответ? Главная страница, вашего простенького сайта грузится 10 секунд - проанализируйте почему? Ого - тут используется тройной цикл! Есть ответ, как оптимизировать?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Итак: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Быть квалифицированным специалистом в своей профессии.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Иметь карьерный рост.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Уважение коллег.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Эффективно решать поставленные задачи.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049154b230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49154b230_0_1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2049154b230_0_1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1016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Знание алгоритмов и тесно связанной с ними организации структуры данных необходимо для серьезной работы в любой отрасли информационных технологий.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049154b230_0_1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9234bee13_0_7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1b9234bee13_0_7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зависит от вашей группы, если она знаю массивы, то повторить, если не знают, то поверхностно объяснить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b9234bee13_0_7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7fb4a1d8_1_5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1d57fb4a1d8_1_5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- все определения свести к обобщающим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 — это группа переменных одинакового типа, на которые ссылается общее имя.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хранятся как последовательные ячейки памяти.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в массиве упорядочены, и каждая имеет индекс, начинающийся с в Java и JS индексы начинаются с 0, т.е. Первый элемент лежит в ячейке с индексом 0, втором с индексом 1.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массива должен быть указан как целое значение.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Создание, инициализация и доступ к массиву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массива состоит из двух компонентов: типа и имени.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Синтаксис: Java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&lt;type&gt;[] &lt;name&gt; = new &lt;type&gt;[&lt;size&gt;]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 intArray; //declaring array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intArray = new int[20]; // allocating memory to array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 intArray = new int[20];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Синтаксис: JavaScript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while declaring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Creates an array having elements 10, 20, 30, 40, 50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house = new Array(10, 20, 30, 40, 50);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Creates an array of 5 undefined elements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house1 = new Array(5);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Creates an array with element 1BHK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home = new Array("1BHK");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console.log(house)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console.log(house1)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console.log(home)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d57fb4a1d8_1_5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57fb4a1d8_1_6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1d57fb4a1d8_1_6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нужно задать вопросы из списка разным студентам, называя имя/фамилию и прося включить микрофон для ответа.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d57fb4a1d8_1_6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931391" y="4803219"/>
            <a:ext cx="192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33.png"/><Relationship Id="rId7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hyperlink" Target="https://github.com/mduisenov/GrokkingAlgorithms/blob/master/%D0%91%D1%85%D0%B0%D1%80%D0%B3%D0%B0%D0%B2%D0%B0%20%D0%90.%20-%20%D0%93%D1%80%D0%BE%D0%BA%D0%B0%D0%B5%D0%BC%20%D0%90%D0%BB%D0%B3%D0%BE%D1%80%D0%B8%D1%82%D0%BC%D1%8B.%20%D0%98%D0%BB%D0%BB%D1%8E%D1%81%D1%82%D1%80%D0%B8%D1%80%D0%BE%D0%B2%D0%B0%D0%BD%D0%BD%D0%BE%D0%B5%20%D0%BF%D0%BE%D1%81%D0%BE%D0%B1%D0%B8%D0%B5%20%D0%B4%D0%BB%D1%8F%20%D0%BF%D1%80%D0%BE%D0%B3%D1%80%D0%B0%D0%BC%D0%BC%D0%B8%D1%81%D1%82%D0%BE%D0%B2%20%D0%B8%20%D0%BB%D1%8E%D0%B1%D0%BE%D0%BF%D1%8B%D1%82%D1%81%D1%82%D0%B2%D1%83%D1%89%D0%B8%D1%85%20-%202017.PDF" TargetMode="External"/><Relationship Id="rId6" Type="http://schemas.openxmlformats.org/officeDocument/2006/relationships/hyperlink" Target="https://en.wikipedia.org/wiki/Introduction_to_Algorithms" TargetMode="External"/><Relationship Id="rId7" Type="http://schemas.openxmlformats.org/officeDocument/2006/relationships/hyperlink" Target="https://en.wikipedia.org/wiki/Pseudocode" TargetMode="External"/><Relationship Id="rId8" Type="http://schemas.openxmlformats.org/officeDocument/2006/relationships/hyperlink" Target="https://en.wikipedia.org/wiki/Data_structur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25" y="476250"/>
            <a:ext cx="2105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014933" y="1747842"/>
            <a:ext cx="5876913" cy="23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560813" y="1030241"/>
            <a:ext cx="6858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Что такое алгоритмы?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0" name="Google Shape;7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/>
        </p:nvSpPr>
        <p:spPr>
          <a:xfrm>
            <a:off x="647088" y="523861"/>
            <a:ext cx="1986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Algorithms 1</a:t>
            </a:r>
            <a:endParaRPr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06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Вспомним: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472525" y="1301350"/>
            <a:ext cx="60378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Алгоритм: Сортировка пузырьком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(Bubble sorting)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Описание: последовательно сравнивать значения соседних элементов и менять местами элементы, если предыдущий больше последующего.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Таким образом элементы с большим значением оказываются в конце списка, а с меньшим в начале.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2" name="Google Shape;17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468000" y="486000"/>
            <a:ext cx="6953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</a:t>
            </a: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кспресс-опрос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468000" y="1326375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1. 							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искомый элемент всегда лежит в конце списка, будет ли эффективным алгоритм линейного поиска, для нахождения элемента?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Объясните почему “да” или “нет”.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 2. 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 вы думаете из сортировки “пузырьком” можно ли сделать сортировку “камнем”?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ПОВТОРЕНИЮ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83" name="Google Shape;1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85" name="Google Shape;18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2" name="Google Shape;1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Введение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468000" y="1205475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такое алгоритмы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Характеристики алгоритмов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Свойства алгоритмов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Типы алгоритмов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 создавать алгоритмы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Способы описания алгоритмов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Элементы блок-схем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Синтаксис псевдо-кода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Эффективность алгоритма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Преимущества и недостатки алгоритмов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Примеры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5" name="Google Shape;20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2" name="Google Shape;2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/>
          <p:nvPr/>
        </p:nvSpPr>
        <p:spPr>
          <a:xfrm>
            <a:off x="468000" y="486000"/>
            <a:ext cx="696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такое алгоритмы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означает набор правил, которым необходимо следовать при вычислениях или других операциях по решению задач.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относится к последовательности конечных шагов для решения конкретной проблемы.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Алгоритмы могут быть простыми и сложными в зависимости от того, чего вы хотите достичь.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Алгоритмизация – процесс разработки алгоритма для решения какой-либо задачи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						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/>
          <p:nvPr/>
        </p:nvSpPr>
        <p:spPr>
          <a:xfrm>
            <a:off x="468000" y="486000"/>
            <a:ext cx="6115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Характеристики алгоритмов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2"/>
          <p:cNvGraphicFramePr/>
          <p:nvPr/>
        </p:nvGraphicFramePr>
        <p:xfrm>
          <a:off x="467972" y="1121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{F6A42D6C-C387-44D1-9F17-148FCFD3FC10}</a:tableStyleId>
              </a:tblPr>
              <a:tblGrid>
                <a:gridCol w="1391800"/>
                <a:gridCol w="1391800"/>
                <a:gridCol w="1391800"/>
                <a:gridCol w="1391800"/>
                <a:gridCol w="1391800"/>
                <a:gridCol w="1391800"/>
              </a:tblGrid>
              <a:tr h="53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Inter"/>
                          <a:ea typeface="Inter"/>
                          <a:cs typeface="Inter"/>
                          <a:sym typeface="Inter"/>
                        </a:rPr>
                        <a:t>Ясный и не двусмыслен</a:t>
                      </a:r>
                      <a:endParaRPr sz="10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Inter"/>
                          <a:ea typeface="Inter"/>
                          <a:cs typeface="Inter"/>
                          <a:sym typeface="Inter"/>
                        </a:rPr>
                        <a:t>ный</a:t>
                      </a:r>
                      <a:endParaRPr sz="10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Inter"/>
                          <a:ea typeface="Inter"/>
                          <a:cs typeface="Inter"/>
                          <a:sym typeface="Inter"/>
                        </a:rPr>
                        <a:t>Четко определенные входные данные</a:t>
                      </a:r>
                      <a:endParaRPr sz="10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Inter"/>
                          <a:ea typeface="Inter"/>
                          <a:cs typeface="Inter"/>
                          <a:sym typeface="Inter"/>
                        </a:rPr>
                        <a:t>Четко определенные результаты</a:t>
                      </a:r>
                      <a:endParaRPr sz="10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Inter"/>
                          <a:ea typeface="Inter"/>
                          <a:cs typeface="Inter"/>
                          <a:sym typeface="Inter"/>
                        </a:rPr>
                        <a:t>Конечный</a:t>
                      </a:r>
                      <a:endParaRPr sz="10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Inter"/>
                          <a:ea typeface="Inter"/>
                          <a:cs typeface="Inter"/>
                          <a:sym typeface="Inter"/>
                        </a:rPr>
                        <a:t>Выполнимый</a:t>
                      </a:r>
                      <a:endParaRPr sz="10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Inter"/>
                          <a:ea typeface="Inter"/>
                          <a:cs typeface="Inter"/>
                          <a:sym typeface="Inter"/>
                        </a:rPr>
                        <a:t>Независимый от языка</a:t>
                      </a:r>
                      <a:endParaRPr sz="10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 anchor="ctr"/>
                </a:tc>
              </a:tr>
              <a:tr h="213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Каждый шаг алгоритма должен быть ясен во всех аспектах и ​​должен вести только к одному смыслу.</a:t>
                      </a:r>
                      <a:endParaRPr sz="100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Если алгоритм говорит принимать входные данные, это должны быть четко определенные входные данные.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Алгоритм должен четко определять, какой результат будет получен, и он также должен быть четко определен.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Алгоритм должен быть конечным, т.е. он должен завершаться через конечное время.</a:t>
                      </a:r>
                      <a:endParaRPr sz="100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Алгоритм должен быть простым, универсальным и практичным, чтобы его можно было выполнить с доступными ресурсами.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Алгоритм должен быть независимым от языка, т. е. это должны быть простые инструкции, которые могут быть реализованы на любом языке, и при этом вывод будет таким же, как и ожидалось.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2875" marB="22875" marR="45725" marL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9" name="Google Shape;2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Свойства алгоритмов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должен завершиться через конечное время.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должен принимать ноль или более входных данных.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должен давать один и тот же результат для одного и того же входного случая.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Каждый шаг в алгоритме должен быть эффективным.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		</a:t>
            </a: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					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7" name="Google Shape;2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8" name="Google Shape;23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Экспресс-опрос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468000" y="1336075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1. 							</a:t>
            </a:r>
            <a:endParaRPr b="1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Как вы поняли, что такое алгоритм?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2. 									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Какие характеристики алгоритмов вы запомнили?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 3. 									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Может ли результат одного и того же входного случая быть разным?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6" name="Google Shape;2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7" name="Google Shape;24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Типы алгоритмов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468000" y="11392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грубой силы.</a:t>
            </a:r>
            <a:endParaRPr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Рекурсивный алгоритм.</a:t>
            </a:r>
            <a:endParaRPr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поиска с возвратом.</a:t>
            </a:r>
            <a:endParaRPr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поиска.</a:t>
            </a:r>
            <a:endParaRPr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сортировки.</a:t>
            </a:r>
            <a:endParaRPr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хеширования.</a:t>
            </a:r>
            <a:endParaRPr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«разделяй и властвуй».</a:t>
            </a:r>
            <a:endParaRPr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Жадный алгоритм.</a:t>
            </a:r>
            <a:endParaRPr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динамического программирования.</a:t>
            </a:r>
            <a:endParaRPr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Рандомизированный алгоритм.</a:t>
            </a:r>
            <a:endParaRPr b="0" i="0" sz="10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/>
        </p:nvSpPr>
        <p:spPr>
          <a:xfrm>
            <a:off x="3997350" y="980869"/>
            <a:ext cx="4650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i="0" lang="en" sz="2300" u="none" cap="none" strike="noStrike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Камянецкий Сергей</a:t>
            </a:r>
            <a:endParaRPr i="0" sz="1400" u="none" cap="none" strike="noStrike">
              <a:solidFill>
                <a:srgbClr val="000000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i="0" lang="en" sz="2300" u="none" cap="none" strike="noStrike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ksergey.ru</a:t>
            </a:r>
            <a:endParaRPr i="0" sz="2300" u="none" cap="none" strike="noStrike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t/>
            </a:r>
            <a:endParaRPr sz="23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Знакомство с программированием 2007/08 гг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C# c 2011 гг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2014/16 Microsoft Rus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2016/ .. freelance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2016/18 гг боты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2018/20 гг Swift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2020/2022 Python Data Science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с 2010 стараюсь делиться знаниями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</p:txBody>
      </p:sp>
      <p:pic>
        <p:nvPicPr>
          <p:cNvPr id="77" name="Google Shape;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831" y="513038"/>
            <a:ext cx="2146087" cy="216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8"/>
          <p:cNvPicPr preferRelativeResize="0"/>
          <p:nvPr/>
        </p:nvPicPr>
        <p:blipFill rotWithShape="1">
          <a:blip r:embed="rId4">
            <a:alphaModFix/>
          </a:blip>
          <a:srcRect b="22982" l="16003" r="15135" t="14498"/>
          <a:stretch/>
        </p:blipFill>
        <p:spPr>
          <a:xfrm>
            <a:off x="1613644" y="2609963"/>
            <a:ext cx="1774462" cy="168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5" name="Google Shape;2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6" name="Google Shape;25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/>
          <p:nvPr/>
        </p:nvSpPr>
        <p:spPr>
          <a:xfrm>
            <a:off x="468000" y="486000"/>
            <a:ext cx="6890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 создавать алгоритмы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Проблема, которая должна быть решена с помощью этого алгоритма, т.е. четкое определение проблемы.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 решении проблемы необходимо учитывать все ограничения.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Входные данные, которые необходимо принять для решения этой проблемы.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Ожидаемый результат после решения проблемы.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Решение этой проблемы находится в рамках заданных ограничений.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					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5" name="Google Shape;2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/>
          <p:nvPr/>
        </p:nvSpPr>
        <p:spPr>
          <a:xfrm>
            <a:off x="468000" y="486000"/>
            <a:ext cx="69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Способы описания алгоритмов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468000" y="1733556"/>
            <a:ext cx="1879800" cy="9621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Текстовый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479347" y="3066841"/>
            <a:ext cx="1838400" cy="96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Расписать шаги алгоритма последовательно в тексте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4998955" y="3046903"/>
            <a:ext cx="1838400" cy="96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Специальный символьный язык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2740742" y="1733525"/>
            <a:ext cx="1879800" cy="9621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Графический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4978177" y="1733525"/>
            <a:ext cx="1879800" cy="9621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Псевдокод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2761521" y="3066841"/>
            <a:ext cx="1838400" cy="96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Изобразить графически в виде блок-схем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468000" y="1265750"/>
            <a:ext cx="6157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Существует три основных способа описания алгоритма: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Основные элементы блок-схем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472525" y="3060050"/>
            <a:ext cx="59589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 — начало (конец) алгори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тма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б — бло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 ввода/вывода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— операционный блок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г — логический (условный) блок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 — цикл с параметром (для параметра цикла указывается его начальное и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конечное значение, шаг равен единице)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75" y="1301350"/>
            <a:ext cx="6250776" cy="14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225" y="1196950"/>
            <a:ext cx="2127025" cy="28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Синтаксис </a:t>
            </a: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псевдокода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51717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Псевдокод = алгоритмический язык</a:t>
            </a: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START / END - начало / конец алгоритма</a:t>
            </a: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WRITE / READ - в</a:t>
            </a: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вод / вывод данных </a:t>
            </a: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IF THEN ELSE - в</a:t>
            </a: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ыбор</a:t>
            </a: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FOR / WHILE / REPEAT - и</a:t>
            </a: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терация(Циклы)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91" name="Google Shape;2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8" name="Google Shape;29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5800" y="3205621"/>
            <a:ext cx="2638199" cy="193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Экспресс-опрос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468000" y="1336075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1. 							</a:t>
            </a:r>
            <a:endParaRPr b="1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За что отвечает этот элемент блок-схемы</a:t>
            </a:r>
            <a:r>
              <a:rPr lang="en" sz="1200">
                <a:latin typeface="Inter"/>
                <a:ea typeface="Inter"/>
                <a:cs typeface="Inter"/>
                <a:sym typeface="Inter"/>
              </a:rPr>
              <a:t>?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2. 									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Для чего используется данный элемент блок-схемы?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 3. 									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Когда необходимо использовать следующий элемент блок-схемы?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4071950" y="1446600"/>
            <a:ext cx="1467900" cy="486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0"/>
          <p:cNvSpPr/>
          <p:nvPr/>
        </p:nvSpPr>
        <p:spPr>
          <a:xfrm>
            <a:off x="5753100" y="2807500"/>
            <a:ext cx="1704900" cy="728700"/>
          </a:xfrm>
          <a:prstGeom prst="diamond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"/>
          <p:cNvSpPr/>
          <p:nvPr/>
        </p:nvSpPr>
        <p:spPr>
          <a:xfrm>
            <a:off x="4843475" y="2239600"/>
            <a:ext cx="1467900" cy="486600"/>
          </a:xfrm>
          <a:prstGeom prst="parallelogram">
            <a:avLst>
              <a:gd fmla="val 25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9" name="Google Shape;30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0" name="Google Shape;31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Эффективность алгоритма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Чтобы стандартный алгоритм был хорошим, он должен быть эффективным. Следовательно, эффективность алгоритма должна проверяться и поддерживаться.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Фактор времени : время измеряется путем подсчета количества ключевых операций.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Фактор пространства : пространство измеряется путем подсчета максимального объема памяти, требуемого алгоритмом.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						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8" name="Google Shape;3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2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Преимущества алгоритмов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легко понять.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— это пошаговое представление решения данной задачи.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алгоритме проблема разбивается на более мелкие части или шаги, поэтому программисту легче преобразовать ее в настоящую программу.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						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7" name="Google Shape;32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8" name="Google Shape;32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3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Недостатки</a:t>
            </a: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алгоритмов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43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Написание алгоритма занимает много времени.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Понимание сложной логики с помощью алгоритмов может быть очень трудным.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Операторы ветвления и цикла трудно показать в алгоритме.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						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6" name="Google Shape;3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/>
          <p:nvPr/>
        </p:nvSpPr>
        <p:spPr>
          <a:xfrm>
            <a:off x="1137397" y="111106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ПРИМЕРЫ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38" name="Google Shape;3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9" name="Google Shape;339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5" name="Google Shape;3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Текстовый, с</a:t>
            </a: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ловесный</a:t>
            </a: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алгоритм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5"/>
          <p:cNvSpPr/>
          <p:nvPr/>
        </p:nvSpPr>
        <p:spPr>
          <a:xfrm>
            <a:off x="472525" y="1301350"/>
            <a:ext cx="63534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сравнения переменных: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Ввести z, x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z&gt;x, то выводим z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x&gt;z, то выводим x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выполнения домашнего задания: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Узнать домашнее задание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Выполнить домашнее задание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домашнее задание выполнено, то отдыхай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домашнее задание не выполнено, то выполняй домашнее задание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48" name="Google Shape;34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4" name="Google Shape;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Камера должна быть включена на протяжении всего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у Вас возник вопрос в процессе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занятия,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пожалуйста, поднимите руку и дождитесь, пока преподаватель закончит мысль и спросит Вас, также можно задать вопрос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чате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или когда преподаватель с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кажет, что начался блок вопросов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Организационные вопросы по обучению решаются с кураторами, а не на тематических занятиях.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Вести себя уважительно и этично по отношению к остальным участникам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 время занятия будут интерактивные задания, будьте готовы включить камеру или демонстрацию экрана по просьбе преподавателя.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Графический алгоритм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55" name="Google Shape;3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515650"/>
            <a:ext cx="3144550" cy="27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/>
          <p:nvPr/>
        </p:nvSpPr>
        <p:spPr>
          <a:xfrm>
            <a:off x="5925725" y="1033788"/>
            <a:ext cx="1138200" cy="428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Начало</a:t>
            </a:r>
            <a:endParaRPr/>
          </a:p>
        </p:txBody>
      </p:sp>
      <p:sp>
        <p:nvSpPr>
          <p:cNvPr id="358" name="Google Shape;358;p46"/>
          <p:cNvSpPr/>
          <p:nvPr/>
        </p:nvSpPr>
        <p:spPr>
          <a:xfrm>
            <a:off x="5239025" y="2282788"/>
            <a:ext cx="2511600" cy="840600"/>
          </a:xfrm>
          <a:prstGeom prst="diamond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ДЗ сделано?</a:t>
            </a: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4768325" y="3317038"/>
            <a:ext cx="1157400" cy="385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Отдыхать</a:t>
            </a: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7063925" y="3284250"/>
            <a:ext cx="1157400" cy="385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Делать ДЗ</a:t>
            </a:r>
            <a:endParaRPr/>
          </a:p>
        </p:txBody>
      </p:sp>
      <p:sp>
        <p:nvSpPr>
          <p:cNvPr id="361" name="Google Shape;361;p46"/>
          <p:cNvSpPr/>
          <p:nvPr/>
        </p:nvSpPr>
        <p:spPr>
          <a:xfrm>
            <a:off x="5925725" y="3992738"/>
            <a:ext cx="1138200" cy="428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Конец</a:t>
            </a:r>
            <a:endParaRPr/>
          </a:p>
        </p:txBody>
      </p:sp>
      <p:sp>
        <p:nvSpPr>
          <p:cNvPr id="362" name="Google Shape;362;p46"/>
          <p:cNvSpPr/>
          <p:nvPr/>
        </p:nvSpPr>
        <p:spPr>
          <a:xfrm>
            <a:off x="5925725" y="1666638"/>
            <a:ext cx="1138200" cy="428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Узнать ДЗ</a:t>
            </a:r>
            <a:endParaRPr/>
          </a:p>
        </p:txBody>
      </p:sp>
      <p:cxnSp>
        <p:nvCxnSpPr>
          <p:cNvPr id="363" name="Google Shape;363;p46"/>
          <p:cNvCxnSpPr>
            <a:stCxn id="357" idx="2"/>
            <a:endCxn id="362" idx="0"/>
          </p:cNvCxnSpPr>
          <p:nvPr/>
        </p:nvCxnSpPr>
        <p:spPr>
          <a:xfrm>
            <a:off x="6494825" y="1462488"/>
            <a:ext cx="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6"/>
          <p:cNvCxnSpPr/>
          <p:nvPr/>
        </p:nvCxnSpPr>
        <p:spPr>
          <a:xfrm>
            <a:off x="6494825" y="2095250"/>
            <a:ext cx="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6"/>
          <p:cNvCxnSpPr/>
          <p:nvPr/>
        </p:nvCxnSpPr>
        <p:spPr>
          <a:xfrm>
            <a:off x="6493200" y="3823375"/>
            <a:ext cx="15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6"/>
          <p:cNvCxnSpPr/>
          <p:nvPr/>
        </p:nvCxnSpPr>
        <p:spPr>
          <a:xfrm>
            <a:off x="5033325" y="2735750"/>
            <a:ext cx="2100" cy="5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46"/>
          <p:cNvCxnSpPr/>
          <p:nvPr/>
        </p:nvCxnSpPr>
        <p:spPr>
          <a:xfrm>
            <a:off x="7952900" y="2728000"/>
            <a:ext cx="33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6"/>
          <p:cNvCxnSpPr/>
          <p:nvPr/>
        </p:nvCxnSpPr>
        <p:spPr>
          <a:xfrm>
            <a:off x="7750625" y="2703100"/>
            <a:ext cx="1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6"/>
          <p:cNvCxnSpPr>
            <a:endCxn id="358" idx="1"/>
          </p:cNvCxnSpPr>
          <p:nvPr/>
        </p:nvCxnSpPr>
        <p:spPr>
          <a:xfrm flipH="1" rot="10800000">
            <a:off x="5028725" y="2703088"/>
            <a:ext cx="210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6"/>
          <p:cNvCxnSpPr/>
          <p:nvPr/>
        </p:nvCxnSpPr>
        <p:spPr>
          <a:xfrm flipH="1" rot="10800000">
            <a:off x="5033475" y="3816975"/>
            <a:ext cx="14730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6"/>
          <p:cNvCxnSpPr/>
          <p:nvPr/>
        </p:nvCxnSpPr>
        <p:spPr>
          <a:xfrm>
            <a:off x="5034375" y="3702850"/>
            <a:ext cx="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6"/>
          <p:cNvCxnSpPr>
            <a:stCxn id="360" idx="3"/>
          </p:cNvCxnSpPr>
          <p:nvPr/>
        </p:nvCxnSpPr>
        <p:spPr>
          <a:xfrm>
            <a:off x="8221325" y="3477150"/>
            <a:ext cx="468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6"/>
          <p:cNvCxnSpPr/>
          <p:nvPr/>
        </p:nvCxnSpPr>
        <p:spPr>
          <a:xfrm flipH="1" rot="10800000">
            <a:off x="8689175" y="2176550"/>
            <a:ext cx="14100" cy="13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6"/>
          <p:cNvSpPr txBox="1"/>
          <p:nvPr/>
        </p:nvSpPr>
        <p:spPr>
          <a:xfrm>
            <a:off x="4963475" y="2270550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</a:t>
            </a:r>
            <a:endParaRPr/>
          </a:p>
        </p:txBody>
      </p:sp>
      <p:sp>
        <p:nvSpPr>
          <p:cNvPr id="375" name="Google Shape;375;p46"/>
          <p:cNvSpPr txBox="1"/>
          <p:nvPr/>
        </p:nvSpPr>
        <p:spPr>
          <a:xfrm>
            <a:off x="7501025" y="2270550"/>
            <a:ext cx="6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НЕТ</a:t>
            </a:r>
            <a:endParaRPr/>
          </a:p>
        </p:txBody>
      </p:sp>
      <p:cxnSp>
        <p:nvCxnSpPr>
          <p:cNvPr id="376" name="Google Shape;376;p46"/>
          <p:cNvCxnSpPr/>
          <p:nvPr/>
        </p:nvCxnSpPr>
        <p:spPr>
          <a:xfrm rot="10800000">
            <a:off x="6493200" y="2168238"/>
            <a:ext cx="22158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2" name="Google Shape;38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7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Псевдокод, специальный язык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7"/>
          <p:cNvSpPr/>
          <p:nvPr/>
        </p:nvSpPr>
        <p:spPr>
          <a:xfrm>
            <a:off x="472525" y="1301350"/>
            <a:ext cx="24039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сравнения переменных: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START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Number input: Z, X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IF Z &gt; X THEN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output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Z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ELSE output X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END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85" name="Google Shape;38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7"/>
          <p:cNvSpPr/>
          <p:nvPr/>
        </p:nvSpPr>
        <p:spPr>
          <a:xfrm>
            <a:off x="3370050" y="1301350"/>
            <a:ext cx="24039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выполнения домашнего задания: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START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READ d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etermine the task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WHILE (task is done)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doing task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END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2" name="Google Shape;39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8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ОСНОВНОМУ БЛОКУ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95" name="Google Shape;39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97" name="Google Shape;39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3" name="Google Shape;40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9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06" name="Google Shape;40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08" name="Google Shape;40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15" name="Google Shape;4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0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50"/>
          <p:cNvSpPr/>
          <p:nvPr/>
        </p:nvSpPr>
        <p:spPr>
          <a:xfrm>
            <a:off x="1300125" y="1407188"/>
            <a:ext cx="55500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0"/>
          <p:cNvSpPr/>
          <p:nvPr/>
        </p:nvSpPr>
        <p:spPr>
          <a:xfrm>
            <a:off x="1126275" y="999143"/>
            <a:ext cx="5975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1500" u="none" cap="small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0"/>
          <p:cNvSpPr txBox="1"/>
          <p:nvPr/>
        </p:nvSpPr>
        <p:spPr>
          <a:xfrm>
            <a:off x="1300125" y="1984992"/>
            <a:ext cx="55500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Придумайте алгоритм не более, чем из 5 действий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Создайте его: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в текстовом виде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в виде блок-схемы, графический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на псевдокоде, специальном языке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Можно использовать любую удобную программу для реализации.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21" name="Google Shape;421;p50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422" name="Google Shape;422;p50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0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424" name="Google Shape;42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0" name="Google Shape;43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1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ПРАКТИЧЕСК</a:t>
            </a: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АЯ РАБОТА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33" name="Google Shape;43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5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35" name="Google Shape;43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1" name="Google Shape;44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2" name="Google Shape;44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2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Практическое задание 1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Рассмотрим приведенный ниже алгоритм линейного поиска: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Шаг 1: НАЧАТЬ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Шаг 2: Получить массив в arr и число для поиска в x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Шаг 3: Начните с крайнего левого элемента arr[] и один за другим сравните x с каждым элементом arr[]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Шаг 4: Если x соответствует элементу Print True.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Шаг 5: Если x не совпадает ни с одним из элементов, выведите False.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Шаг 6: КОНЕЦ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0" name="Google Shape;45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143000"/>
            <a:ext cx="8199750" cy="33718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reencoded.png" id="451" name="Google Shape;45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3"/>
          <p:cNvSpPr/>
          <p:nvPr/>
        </p:nvSpPr>
        <p:spPr>
          <a:xfrm>
            <a:off x="468000" y="486000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Реализация задания 1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3"/>
          <p:cNvSpPr txBox="1"/>
          <p:nvPr/>
        </p:nvSpPr>
        <p:spPr>
          <a:xfrm>
            <a:off x="705025" y="1251125"/>
            <a:ext cx="30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Реализация на псевдокоде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4" name="Google Shape;454;p53"/>
          <p:cNvSpPr/>
          <p:nvPr/>
        </p:nvSpPr>
        <p:spPr>
          <a:xfrm>
            <a:off x="705025" y="1765525"/>
            <a:ext cx="3658500" cy="235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 txBox="1"/>
          <p:nvPr/>
        </p:nvSpPr>
        <p:spPr>
          <a:xfrm>
            <a:off x="856025" y="2016325"/>
            <a:ext cx="51750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1" sz="1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READ array arr[], key k</a:t>
            </a:r>
            <a:endParaRPr b="1" sz="1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FOR i = 0 to end array do</a:t>
            </a:r>
            <a:endParaRPr b="1" sz="1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IF arr[i] = k THEN </a:t>
            </a:r>
            <a:endParaRPr b="1" sz="1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true</a:t>
            </a:r>
            <a:endParaRPr b="1" sz="1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 </a:t>
            </a:r>
            <a:endParaRPr b="1" sz="1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456" name="Google Shape;45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3562" y="3688241"/>
            <a:ext cx="5838813" cy="172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2" name="Google Shape;46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4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Реализация задания 1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64" name="Google Shape;46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5" name="Google Shape;46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7825" y="1143000"/>
            <a:ext cx="418095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6" name="Google Shape;466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475" y="1143000"/>
            <a:ext cx="4379527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4"/>
          <p:cNvSpPr txBox="1"/>
          <p:nvPr/>
        </p:nvSpPr>
        <p:spPr>
          <a:xfrm>
            <a:off x="287975" y="1251125"/>
            <a:ext cx="30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Реализация на Java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4739100" y="1284550"/>
            <a:ext cx="30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Реализация на Java Script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69" name="Google Shape;46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476" y="1714952"/>
            <a:ext cx="4379525" cy="25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7825" y="1714950"/>
            <a:ext cx="4180951" cy="25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6" name="Google Shape;47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5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79" name="Google Shape;47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5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81" name="Google Shape;481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/>
          <p:nvPr/>
        </p:nvSpPr>
        <p:spPr>
          <a:xfrm>
            <a:off x="468000" y="486000"/>
            <a:ext cx="5620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68000" y="1235250"/>
            <a:ext cx="62049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15900" lvl="0" marL="279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i="0" lang="en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П</a:t>
            </a:r>
            <a:r>
              <a:rPr lang="en" sz="1200">
                <a:latin typeface="Inter"/>
                <a:ea typeface="Inter"/>
                <a:cs typeface="Inter"/>
                <a:sym typeface="Inter"/>
              </a:rPr>
              <a:t>овторение изученного</a:t>
            </a:r>
            <a:r>
              <a:rPr lang="en" sz="1200"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Вопросы по повторению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Вопросы по основному блоку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Задание для закрепления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Практическая работа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0" marL="177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99" name="Google Shape;9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7" name="Google Shape;48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8" name="Google Shape;48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6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0" name="Google Shape;490;p56"/>
          <p:cNvSpPr/>
          <p:nvPr/>
        </p:nvSpPr>
        <p:spPr>
          <a:xfrm>
            <a:off x="468000" y="1212250"/>
            <a:ext cx="6157800" cy="27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Выполнить тест для лучшего усвоения пройденного материала.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Вы получите ссылку на Google Forms, по ссылке найдете тест.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Написать псевдокод для алгоритма: сложить три числа и вывести сумму.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Реализовать алгоритм в коде.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91" name="Google Shape;49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96" y="2652721"/>
            <a:ext cx="5057604" cy="2490775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97" name="Google Shape;49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8" name="Google Shape;49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7"/>
          <p:cNvSpPr/>
          <p:nvPr/>
        </p:nvSpPr>
        <p:spPr>
          <a:xfrm>
            <a:off x="29039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0" name="Google Shape;500;p57"/>
          <p:cNvSpPr/>
          <p:nvPr/>
        </p:nvSpPr>
        <p:spPr>
          <a:xfrm>
            <a:off x="595788" y="1530713"/>
            <a:ext cx="39762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1" name="Google Shape;501;p57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Полезные ссылки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Грокаем Алгоритмы. Иллюстрированное пособие для программистов и любопытствущих - 2017.PDF at master · mduisenov/GrokkingAlgorithms · GitHub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Introduction to Algorithms - Wikipedia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Pseudocode - Wikipedia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8"/>
              </a:rPr>
              <a:t>Data structure - Wikipedia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02" name="Google Shape;502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8" name="Google Shape;50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9" name="Google Shape;50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8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1" name="Google Shape;511;p58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12" name="Google Shape;51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5001" y="1476950"/>
            <a:ext cx="4213999" cy="3061700"/>
          </a:xfrm>
          <a:prstGeom prst="rect">
            <a:avLst/>
          </a:prstGeom>
          <a:noFill/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5" name="Google Shape;1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6" name="Google Shape;1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>
            <a:off x="468000" y="486000"/>
            <a:ext cx="5620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АЛГОРИТМЫ, ЗАЧЕМ?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468000" y="1235250"/>
            <a:ext cx="62049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76200" lvl="0" marL="177800" marR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Знание алгоритмов позволяет: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Быть квалифицированным специалистом в своей профессии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Иметь карьерный рост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Уважение коллег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Эффективно решать поставленные задачи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9" name="Google Shape;10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468000" y="486000"/>
            <a:ext cx="5620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АЛГОРИТМЫ, ЗАЧЕМ?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68000" y="1235250"/>
            <a:ext cx="62049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101600" marR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Примеры: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Протоколы маршрутизации в коммуникационных сетях используют классические алгоритмы поиска кратчайшего пути.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Шифрование с открытым ключом опирается на эффективные теоретико-числовые алгоритмы.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Компьютерная графика задействует вычислительные примитивы, которые предоставляют геометрические алгоритмы.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Индексация в базах данных опирается на структуры данных сбалансированных деревьев поиска.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Алгоритмы применяют для парсинга данных, фильтрации дубликатов, отрисовки динамических списков, хранения и вывода оповещений для пользователя.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76200" lvl="0" marL="177800" marR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9" name="Google Shape;11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7" name="Google Shape;1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29" name="Google Shape;12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/>
          <p:nvPr/>
        </p:nvSpPr>
        <p:spPr>
          <a:xfrm>
            <a:off x="2495350" y="1268025"/>
            <a:ext cx="6077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ПОВТОРЕНИЕ ИЗУЧЕННОГО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06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Вспомним: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472525" y="1214703"/>
            <a:ext cx="5463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Массивы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Одномерный массив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Максимальный и минимальный индекс в массиве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24"/>
          <p:cNvGraphicFramePr/>
          <p:nvPr/>
        </p:nvGraphicFramePr>
        <p:xfrm>
          <a:off x="1126150" y="27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{61622902-4D28-4655-8E9C-7CD1FDB963D5}</a:tableStyleId>
              </a:tblPr>
              <a:tblGrid>
                <a:gridCol w="737975"/>
                <a:gridCol w="737975"/>
                <a:gridCol w="737975"/>
                <a:gridCol w="737975"/>
                <a:gridCol w="737975"/>
                <a:gridCol w="737975"/>
                <a:gridCol w="737975"/>
                <a:gridCol w="737975"/>
              </a:tblGrid>
              <a:tr h="66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0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1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2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3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4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5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6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7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5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8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10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12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-9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10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11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-3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24"/>
          <p:cNvSpPr txBox="1"/>
          <p:nvPr/>
        </p:nvSpPr>
        <p:spPr>
          <a:xfrm>
            <a:off x="472525" y="3478300"/>
            <a:ext cx="52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</a:t>
            </a:r>
            <a:endParaRPr sz="1800"/>
          </a:p>
        </p:txBody>
      </p:sp>
      <p:sp>
        <p:nvSpPr>
          <p:cNvPr id="142" name="Google Shape;142;p24"/>
          <p:cNvSpPr/>
          <p:nvPr/>
        </p:nvSpPr>
        <p:spPr>
          <a:xfrm rot="-5400000">
            <a:off x="3815550" y="-28450"/>
            <a:ext cx="525000" cy="560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 rot="5400000">
            <a:off x="3815550" y="1647025"/>
            <a:ext cx="525000" cy="560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2403000" y="2158225"/>
            <a:ext cx="34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EAD3"/>
                </a:highlight>
              </a:rPr>
              <a:t>Номера (индексы) элементов массива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121650" y="4665900"/>
            <a:ext cx="19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Элементы</a:t>
            </a:r>
            <a:r>
              <a:rPr lang="en">
                <a:highlight>
                  <a:srgbClr val="FFF2CC"/>
                </a:highlight>
              </a:rPr>
              <a:t> массива</a:t>
            </a:r>
            <a:endParaRPr>
              <a:highlight>
                <a:srgbClr val="FFF2CC"/>
              </a:highlight>
            </a:endParaRPr>
          </a:p>
        </p:txBody>
      </p:sp>
      <p:cxnSp>
        <p:nvCxnSpPr>
          <p:cNvPr id="146" name="Google Shape;146;p24"/>
          <p:cNvCxnSpPr>
            <a:endCxn id="141" idx="2"/>
          </p:cNvCxnSpPr>
          <p:nvPr/>
        </p:nvCxnSpPr>
        <p:spPr>
          <a:xfrm rot="10800000">
            <a:off x="735025" y="3940000"/>
            <a:ext cx="38700" cy="5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4"/>
          <p:cNvSpPr txBox="1"/>
          <p:nvPr/>
        </p:nvSpPr>
        <p:spPr>
          <a:xfrm>
            <a:off x="184200" y="4474850"/>
            <a:ext cx="2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Название массива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4" name="Google Shape;1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468000" y="486000"/>
            <a:ext cx="7092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Экспресс-опрос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468000" y="1321050"/>
            <a:ext cx="61578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1. 							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 в памяти хранятся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массивы?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 2. 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Какого типа данные, могут храниться в массивах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