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7427F1-C50B-4747-9497-5A24DEF05B8F}">
  <a:tblStyle styleId="{647427F1-C50B-4747-9497-5A24DEF05B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dcedda4ed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5dcedda4ed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dcedda4ed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dcedda4ed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dcedda4ed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dcedda4ed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9075f13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59075f13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075f13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9075f13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075f13c4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075f13c4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9075f13c4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59075f13c4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9075f13c4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9075f13c4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9075f13c4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9075f13c4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9075f13c4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9075f13c4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9075f1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9075f1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9075f13c4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9075f13c4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dcedda4e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dcedda4e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dcedda4ed_2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dcedda4ed_2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9075f13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9075f13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dcedda4e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dcedda4e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9075f13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9075f13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dcedda4ed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dcedda4ed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dcedda4ed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dcedda4ed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dcedda4ed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dcedda4ed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Ulya Azmah Khairiah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750975"/>
            <a:ext cx="70305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K = 4</a:t>
            </a:r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13" y="1556375"/>
            <a:ext cx="30861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 txBox="1"/>
          <p:nvPr/>
        </p:nvSpPr>
        <p:spPr>
          <a:xfrm>
            <a:off x="5283025" y="2251263"/>
            <a:ext cx="33108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In this cluster division, we can't find any clusters with high value of C. 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We should check if we should add the number of clusters.</a:t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750975"/>
            <a:ext cx="70305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K = 5</a:t>
            </a:r>
            <a:endParaRPr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613" y="1543788"/>
            <a:ext cx="348615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 txBox="1"/>
          <p:nvPr/>
        </p:nvSpPr>
        <p:spPr>
          <a:xfrm>
            <a:off x="5283025" y="2251263"/>
            <a:ext cx="33108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We finally get the cluster with high value of C. 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The clusters also divided beautifully.</a:t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750975"/>
            <a:ext cx="70305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K = 6</a:t>
            </a:r>
            <a:endParaRPr/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2160" r="-2160" t="6296"/>
          <a:stretch/>
        </p:blipFill>
        <p:spPr>
          <a:xfrm>
            <a:off x="1569025" y="1449425"/>
            <a:ext cx="3533575" cy="32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 txBox="1"/>
          <p:nvPr/>
        </p:nvSpPr>
        <p:spPr>
          <a:xfrm>
            <a:off x="5283025" y="2251263"/>
            <a:ext cx="3310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There is an overlapping of cluster 4 and cluster 5 (the only difference is the range, but there is no need to make them separate categories)</a:t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Visualization in Different k</a:t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14" y="1597875"/>
            <a:ext cx="2759061" cy="19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105" y="1602276"/>
            <a:ext cx="2760810" cy="193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050" y="1602275"/>
            <a:ext cx="26538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5"/>
          <p:cNvSpPr txBox="1"/>
          <p:nvPr/>
        </p:nvSpPr>
        <p:spPr>
          <a:xfrm>
            <a:off x="577200" y="3668425"/>
            <a:ext cx="787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we compare the number of customers of each cluster, it can be seen that k = 5 has a fairly even distribution.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At k=6, we can observe the mixture of green and yellow clusters so it is not good.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decide to go with k=5.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1303800" y="750975"/>
            <a:ext cx="7030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k=5</a:t>
            </a:r>
            <a:endParaRPr/>
          </a:p>
        </p:txBody>
      </p:sp>
      <p:sp>
        <p:nvSpPr>
          <p:cNvPr id="380" name="Google Shape;380;p26"/>
          <p:cNvSpPr txBox="1"/>
          <p:nvPr>
            <p:ph idx="1" type="body"/>
          </p:nvPr>
        </p:nvSpPr>
        <p:spPr>
          <a:xfrm>
            <a:off x="5380100" y="1668825"/>
            <a:ext cx="39576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5 clusters: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42875" lvl="0" marL="28575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1 -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Hibernating Customers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42875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2 -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Promising Customers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42875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3 -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Loyal Customers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42875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4 -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Old-Seasonal Customers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42875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5 -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Cheap Customer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pic>
        <p:nvPicPr>
          <p:cNvPr id="381" name="Google Shape;3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25" y="1382503"/>
            <a:ext cx="5230674" cy="3109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CLUSTER 1 - The Hibernating Customers</a:t>
            </a:r>
            <a:endParaRPr sz="2000"/>
          </a:p>
        </p:txBody>
      </p:sp>
      <p:sp>
        <p:nvSpPr>
          <p:cNvPr id="387" name="Google Shape;387;p27"/>
          <p:cNvSpPr txBox="1"/>
          <p:nvPr>
            <p:ph idx="1" type="body"/>
          </p:nvPr>
        </p:nvSpPr>
        <p:spPr>
          <a:xfrm>
            <a:off x="5187250" y="1750050"/>
            <a:ext cx="31470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1 has the largest recency value which means it has been a long time since they used our service (their last use is 2 years ago!)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flights, total mileage and membership time are average.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88" name="Google Shape;3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20455"/>
            <a:ext cx="3146975" cy="295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CLUSTER 2 - The Promising Customers</a:t>
            </a:r>
            <a:endParaRPr sz="2000"/>
          </a:p>
        </p:txBody>
      </p:sp>
      <p:pic>
        <p:nvPicPr>
          <p:cNvPr id="394" name="Google Shape;3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50" y="1453500"/>
            <a:ext cx="3104925" cy="29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8"/>
          <p:cNvSpPr txBox="1"/>
          <p:nvPr>
            <p:ph idx="1" type="body"/>
          </p:nvPr>
        </p:nvSpPr>
        <p:spPr>
          <a:xfrm>
            <a:off x="5187250" y="1391650"/>
            <a:ext cx="31470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2 has average scores in all aspects.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can be considered as new customers (about 3 years) with average mileage and frequency. They also use the discount sufficiently.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what makes them interesting is that their frequency and total mileage is the second highest (tied with cluster 4)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CLUSTER 3 - The Loyal Customers </a:t>
            </a:r>
            <a:endParaRPr sz="2000"/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50" y="1536375"/>
            <a:ext cx="3039825" cy="28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 txBox="1"/>
          <p:nvPr>
            <p:ph idx="1" type="body"/>
          </p:nvPr>
        </p:nvSpPr>
        <p:spPr>
          <a:xfrm>
            <a:off x="5187250" y="1391650"/>
            <a:ext cx="31470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3 has an average L value which is a sign that they are not a new customer.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have a high frequency of flights, in line with their total mileage.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also recently used our services (recency value is the smallest).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303800" y="827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CLUSTER 4 - The Old-Seasonal Customers </a:t>
            </a:r>
            <a:endParaRPr sz="2000"/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60175"/>
            <a:ext cx="3127175" cy="29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>
            <p:ph idx="1" type="body"/>
          </p:nvPr>
        </p:nvSpPr>
        <p:spPr>
          <a:xfrm>
            <a:off x="5187250" y="1391650"/>
            <a:ext cx="31470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4 has the highest L value, indicating that they have been customers for a long time (they have been with us for almost 7 years)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 their frequency, total mileage and recency are average.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type="title"/>
          </p:nvPr>
        </p:nvSpPr>
        <p:spPr>
          <a:xfrm>
            <a:off x="1303800" y="827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CLUSTER 5 - The Cheap Customers</a:t>
            </a:r>
            <a:endParaRPr sz="2000"/>
          </a:p>
        </p:txBody>
      </p:sp>
      <p:pic>
        <p:nvPicPr>
          <p:cNvPr id="415" name="Google Shape;4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00" y="1460175"/>
            <a:ext cx="3178500" cy="29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5187250" y="1391650"/>
            <a:ext cx="31470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5 has the highest C value, indicating that they use discounts very often.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makes it interesting that the number of their flights and total mileage is not so many.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clearly the number of customers who always take advantage of the discount! This customer is actually low value for company.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689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90650"/>
            <a:ext cx="65025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identify the customer segmentation in aviation company, analyze characteristics of different clusters and suggest business strategy to customer categories of different values.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(1)</a:t>
            </a:r>
            <a:endParaRPr/>
          </a:p>
        </p:txBody>
      </p:sp>
      <p:sp>
        <p:nvSpPr>
          <p:cNvPr id="422" name="Google Shape;422;p32"/>
          <p:cNvSpPr txBox="1"/>
          <p:nvPr>
            <p:ph idx="1" type="body"/>
          </p:nvPr>
        </p:nvSpPr>
        <p:spPr>
          <a:xfrm>
            <a:off x="1303800" y="1624075"/>
            <a:ext cx="7030500" cy="31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 Our Loyal Customers feel Loved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3 is our loyal customer, because if we look at the customers in this cluster, they do not yet have a large average discount value.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offer loyalty membership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based on their accumulated airline miles. </a:t>
            </a:r>
            <a:b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Test Our Promising Customers with Hero Treatment a.k.a Discount</a:t>
            </a:r>
            <a:b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2 can be seen as prospective member because they are new customer but have a total mileage and frequency value as many as customers in cluster 4.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try giving them a discount voucher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grab these customers and engage them to fly more and become more loyal like cluster 3.</a:t>
            </a:r>
            <a:endParaRPr sz="15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idx="1" type="body"/>
          </p:nvPr>
        </p:nvSpPr>
        <p:spPr>
          <a:xfrm>
            <a:off x="1303800" y="1597875"/>
            <a:ext cx="70305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Offer Off-Season or Surprise Discount for Our Old Customers</a:t>
            </a:r>
            <a:b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know these old customers will use our service, however the frequency is average because they only fly seasonally. We should maintain these customers and make them fly more by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offering them off-season discount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order to make them fly in a different time than they usually fly.</a:t>
            </a:r>
            <a:b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Give more Attention to Hibernating Customers</a:t>
            </a:r>
            <a:b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1 contains customers who haven't flown with us for a long time. If we don't do anything, they can be a lost customer.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give them more attention by sending promotional emails or push notifications.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point is to show them our last-ditch big effort to reactivate.</a:t>
            </a:r>
            <a:endParaRPr sz="1600"/>
          </a:p>
        </p:txBody>
      </p:sp>
      <p:sp>
        <p:nvSpPr>
          <p:cNvPr id="428" name="Google Shape;428;p33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(2)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/>
          <p:nvPr/>
        </p:nvSpPr>
        <p:spPr>
          <a:xfrm>
            <a:off x="0" y="1647189"/>
            <a:ext cx="2214600" cy="669000"/>
          </a:xfrm>
          <a:prstGeom prst="homePlate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Extraction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0" name="Google Shape;290;p15"/>
          <p:cNvGrpSpPr/>
          <p:nvPr/>
        </p:nvGrpSpPr>
        <p:grpSpPr>
          <a:xfrm>
            <a:off x="1838325" y="1646975"/>
            <a:ext cx="2064000" cy="3217850"/>
            <a:chOff x="1838325" y="1189775"/>
            <a:chExt cx="2064000" cy="3217850"/>
          </a:xfrm>
        </p:grpSpPr>
        <p:sp>
          <p:nvSpPr>
            <p:cNvPr id="291" name="Google Shape;291;p1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15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Statistical Summary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Univariate Analysis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Multivariate Analysis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3516750" y="1646975"/>
            <a:ext cx="2064000" cy="3217850"/>
            <a:chOff x="3516750" y="1189775"/>
            <a:chExt cx="2064000" cy="3217850"/>
          </a:xfrm>
        </p:grpSpPr>
        <p:sp>
          <p:nvSpPr>
            <p:cNvPr id="294" name="Google Shape;294;p1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5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Outliers Handling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Transformation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Standardization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6874025" y="1646975"/>
            <a:ext cx="2064000" cy="3217850"/>
            <a:chOff x="6874025" y="1189775"/>
            <a:chExt cx="2064000" cy="3217850"/>
          </a:xfrm>
        </p:grpSpPr>
        <p:sp>
          <p:nvSpPr>
            <p:cNvPr id="297" name="Google Shape;297;p1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Insights and Recommendation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15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Insights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Business Recommendation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p15"/>
          <p:cNvGrpSpPr/>
          <p:nvPr/>
        </p:nvGrpSpPr>
        <p:grpSpPr>
          <a:xfrm>
            <a:off x="5195350" y="1646975"/>
            <a:ext cx="2064000" cy="3217850"/>
            <a:chOff x="5195350" y="1189775"/>
            <a:chExt cx="2064000" cy="3217850"/>
          </a:xfrm>
        </p:grpSpPr>
        <p:sp>
          <p:nvSpPr>
            <p:cNvPr id="300" name="Google Shape;300;p1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15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Determine the number of clusters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K-Means Clustering for optimum k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" name="Google Shape;302;p15"/>
          <p:cNvSpPr txBox="1"/>
          <p:nvPr>
            <p:ph type="title"/>
          </p:nvPr>
        </p:nvSpPr>
        <p:spPr>
          <a:xfrm>
            <a:off x="1293675" y="730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type="title"/>
          </p:nvPr>
        </p:nvSpPr>
        <p:spPr>
          <a:xfrm>
            <a:off x="1303800" y="679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1303800" y="1481150"/>
            <a:ext cx="35061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dataset has 62988 rows dan 23 columns.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 names themselves are self explanatory, however here I provide several columns explanation related to aviation industry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9" name="Google Shape;309;p16"/>
          <p:cNvGraphicFramePr/>
          <p:nvPr/>
        </p:nvGraphicFramePr>
        <p:xfrm>
          <a:off x="5162250" y="94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{647427F1-C50B-4747-9497-5A24DEF05B8F}</a:tableStyleId>
              </a:tblPr>
              <a:tblGrid>
                <a:gridCol w="1057275"/>
                <a:gridCol w="25717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Code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MEMBER_NO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 Member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FFP_DATE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Frequent Flyer Program Join Date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FFP_TIER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Frequent Flyer Program Tier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LOAD_TIME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Observed time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FLIGHT_COUNT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Customer flight count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BP_SUM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Itinerary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SUM_YR_1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Fare Revenue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SUM_YR_2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Votes Prices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SEG_KM_SUM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 flight kilometers in observation window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LAST_FLIGHT_DATE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Last Flight Date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LAST_TO_END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last flight time to the end of the observation window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AVG_INTERVAL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Average flight interval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MAX_INTERVAL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Maximum flight interval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EXCHANGE_COUNT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Exchange count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avg_discount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Average discount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Points_Sum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number of points earned by the customer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Point_NotFlight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Point not used by customers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and Multivariate Analysis</a:t>
            </a:r>
            <a:endParaRPr/>
          </a:p>
        </p:txBody>
      </p:sp>
      <p:sp>
        <p:nvSpPr>
          <p:cNvPr id="315" name="Google Shape;315;p17"/>
          <p:cNvSpPr txBox="1"/>
          <p:nvPr>
            <p:ph idx="1" type="body"/>
          </p:nvPr>
        </p:nvSpPr>
        <p:spPr>
          <a:xfrm>
            <a:off x="1186563" y="1257025"/>
            <a:ext cx="70305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FFP_TIER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actually categorical value, because it has discrete values (4, 5 or 6)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EXCHANGE_COUNT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Points_Sum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Point_NotFlight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many unique values, there is no need to handle the outliers later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MEMBER_NO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unique values so no need to check its symmetricity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of the features are positively skewed and have some extreme features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SEG_KM_SUM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FLIGHT_COUNT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BP_SUM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SUM_YR_1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SUM_YR_2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correlated to each other.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Points_Sum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correlated with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FLIGHT_COUNT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SUM_YR_2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SEG_KM_SUM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525" y="2809775"/>
            <a:ext cx="3446976" cy="20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915" y="2809775"/>
            <a:ext cx="3247960" cy="2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1303800" y="1432200"/>
            <a:ext cx="70305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MEMBER_NO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will be dropped since it consists of unique values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Missing values in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SUM_YR_1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SUM_YR_2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will be replaced with median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WORK_CITY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WORK_PROVINCE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WORK_COUNTRY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will also be dropped because they have many categorical values and we don't really need them.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column will also be dropped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Change data type of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FFP_DATE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FIRST_FLIGHT_DATE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LOAD_TIME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LAST_FLIGHT_DATE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datetime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 when we try to change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LAST_FLIGHT_DATE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into datetime, an error occured. The error is because on a date there is a '2014/2/29' value. As we know that 2014 is not a leap year, so I changed it to '2014/2/28'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1303800" y="1432200"/>
            <a:ext cx="70305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Handling</a:t>
            </a:r>
            <a:endParaRPr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outliers represent natural variations in the population, and they should be left as is.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will only remove the extreme value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BP_SUM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SUM_YR_1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SUM_YR_2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SEG_KM_SUM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our exploration above, we understand that </a:t>
            </a:r>
            <a:r>
              <a:rPr lang="en" sz="1050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problematic value (age less than 17).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50" y="2664574"/>
            <a:ext cx="8157900" cy="20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1303800" y="750975"/>
            <a:ext cx="70305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by using LRFMC Model</a:t>
            </a:r>
            <a:endParaRPr/>
          </a:p>
        </p:txBody>
      </p:sp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1303800" y="1316750"/>
            <a:ext cx="7030500" cy="3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LRFMC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 for Aviation Industry:</a:t>
            </a:r>
            <a:endParaRPr sz="10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length of days between subscriber's first register day to observation time. </a:t>
            </a:r>
            <a:endParaRPr sz="10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Recency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length of a passenger's last consumption to observation window. </a:t>
            </a:r>
            <a:endParaRPr sz="10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passenger's consumption frequency within a certain period of time. </a:t>
            </a:r>
            <a:endParaRPr sz="10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Monetary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average amount spent over a certain period of time. </a:t>
            </a:r>
            <a:endParaRPr sz="10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Discount Coefficient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average space discount factor for passengers traveling within a certain period of time </a:t>
            </a:r>
            <a:endParaRPr sz="10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columns that are related to the parameters are as follow:</a:t>
            </a:r>
            <a:endParaRPr sz="10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ength: </a:t>
            </a:r>
            <a:r>
              <a:rPr lang="en" sz="1071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LOAD_TIME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071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FFP_DATE</a:t>
            </a:r>
            <a:endParaRPr sz="1071">
              <a:solidFill>
                <a:srgbClr val="000000"/>
              </a:solidFill>
              <a:highlight>
                <a:srgbClr val="EFF0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ecency: </a:t>
            </a:r>
            <a:r>
              <a:rPr lang="en" sz="1071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LAST_TO_END</a:t>
            </a:r>
            <a:endParaRPr sz="1071">
              <a:solidFill>
                <a:srgbClr val="000000"/>
              </a:solidFill>
              <a:highlight>
                <a:srgbClr val="EFF0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requency: </a:t>
            </a:r>
            <a:r>
              <a:rPr lang="en" sz="1071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FLIGHT_COUNT</a:t>
            </a:r>
            <a:endParaRPr sz="1071">
              <a:solidFill>
                <a:srgbClr val="000000"/>
              </a:solidFill>
              <a:highlight>
                <a:srgbClr val="EFF0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onetary: </a:t>
            </a:r>
            <a:r>
              <a:rPr lang="en" sz="1071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SEG_KM_FM</a:t>
            </a:r>
            <a:endParaRPr sz="1071">
              <a:solidFill>
                <a:srgbClr val="000000"/>
              </a:solidFill>
              <a:highlight>
                <a:srgbClr val="EFF0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●"/>
            </a:pPr>
            <a:r>
              <a:rPr b="1"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0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ustomer Cost: </a:t>
            </a:r>
            <a:r>
              <a:rPr lang="en" sz="1071">
                <a:solidFill>
                  <a:srgbClr val="00000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avg_discount</a:t>
            </a:r>
            <a:endParaRPr sz="13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1303800" y="14750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we do the modeling, we have to determine the number of clusters. For determining the optimal number of clusters, I check the elbo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plot of inertia.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27" y="2231000"/>
            <a:ext cx="3680575" cy="24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/>
          <p:nvPr/>
        </p:nvSpPr>
        <p:spPr>
          <a:xfrm>
            <a:off x="5489100" y="2270975"/>
            <a:ext cx="2921400" cy="218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elbow plot, there is a possibility that the optimum clusters are 4-6. </a:t>
            </a:r>
            <a:endParaRPr sz="1300"/>
          </a:p>
          <a:p>
            <a:pPr indent="0" lvl="0" marL="1016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1016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Need to consider the business perspective in order to decide the number of clusters.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