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  <p:sldId id="268" r:id="rId9"/>
    <p:sldId id="267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28"/>
    <p:restoredTop sz="75301"/>
  </p:normalViewPr>
  <p:slideViewPr>
    <p:cSldViewPr snapToGrid="0" snapToObjects="1">
      <p:cViewPr varScale="1">
        <p:scale>
          <a:sx n="69" d="100"/>
          <a:sy n="69" d="100"/>
        </p:scale>
        <p:origin x="21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E169ED-B86F-C64B-97C1-97A578874815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96A85B82-599D-D94A-9CE5-249B7CE698F4}">
      <dgm:prSet phldrT="[Text]"/>
      <dgm:spPr/>
      <dgm:t>
        <a:bodyPr/>
        <a:lstStyle/>
        <a:p>
          <a:r>
            <a:rPr lang="en-US" dirty="0"/>
            <a:t>Web scraping websites </a:t>
          </a:r>
        </a:p>
      </dgm:t>
    </dgm:pt>
    <dgm:pt modelId="{785F64CA-CAD8-994B-BFE2-B46124B94280}" type="parTrans" cxnId="{E98EE240-69AC-004B-BDEC-ADDD081CC810}">
      <dgm:prSet/>
      <dgm:spPr/>
      <dgm:t>
        <a:bodyPr/>
        <a:lstStyle/>
        <a:p>
          <a:endParaRPr lang="en-US"/>
        </a:p>
      </dgm:t>
    </dgm:pt>
    <dgm:pt modelId="{B0B99669-C70B-FD45-B7BC-A86EE0F70425}" type="sibTrans" cxnId="{E98EE240-69AC-004B-BDEC-ADDD081CC810}">
      <dgm:prSet/>
      <dgm:spPr/>
      <dgm:t>
        <a:bodyPr/>
        <a:lstStyle/>
        <a:p>
          <a:endParaRPr lang="en-US"/>
        </a:p>
      </dgm:t>
    </dgm:pt>
    <dgm:pt modelId="{79C84CA6-A0CC-F244-B59A-D2D0E552E353}">
      <dgm:prSet phldrT="[Text]"/>
      <dgm:spPr/>
      <dgm:t>
        <a:bodyPr/>
        <a:lstStyle/>
        <a:p>
          <a:r>
            <a:rPr lang="en-US" dirty="0"/>
            <a:t>Data wrangling </a:t>
          </a:r>
        </a:p>
      </dgm:t>
    </dgm:pt>
    <dgm:pt modelId="{E51C9010-AC50-5148-97F1-6DB35984D71F}" type="parTrans" cxnId="{605091FA-C472-A141-9C53-1B8914558D2E}">
      <dgm:prSet/>
      <dgm:spPr/>
      <dgm:t>
        <a:bodyPr/>
        <a:lstStyle/>
        <a:p>
          <a:endParaRPr lang="en-US"/>
        </a:p>
      </dgm:t>
    </dgm:pt>
    <dgm:pt modelId="{443FD893-8631-D44D-B192-1AB84572D684}" type="sibTrans" cxnId="{605091FA-C472-A141-9C53-1B8914558D2E}">
      <dgm:prSet/>
      <dgm:spPr/>
      <dgm:t>
        <a:bodyPr/>
        <a:lstStyle/>
        <a:p>
          <a:endParaRPr lang="en-US"/>
        </a:p>
      </dgm:t>
    </dgm:pt>
    <dgm:pt modelId="{07E946C3-C8BF-A74C-A4A2-B6C0147B67B3}">
      <dgm:prSet phldrT="[Text]"/>
      <dgm:spPr/>
      <dgm:t>
        <a:bodyPr/>
        <a:lstStyle/>
        <a:p>
          <a:r>
            <a:rPr lang="en-US" dirty="0"/>
            <a:t>Tableau Visualization</a:t>
          </a:r>
        </a:p>
      </dgm:t>
    </dgm:pt>
    <dgm:pt modelId="{25C4DD0B-E947-2C42-B9E6-1B156959EBE2}" type="parTrans" cxnId="{AED1033A-7810-C147-B64B-E144938C99F9}">
      <dgm:prSet/>
      <dgm:spPr/>
      <dgm:t>
        <a:bodyPr/>
        <a:lstStyle/>
        <a:p>
          <a:endParaRPr lang="en-US"/>
        </a:p>
      </dgm:t>
    </dgm:pt>
    <dgm:pt modelId="{C5B06C15-88F5-8A4D-8156-BE86EF167349}" type="sibTrans" cxnId="{AED1033A-7810-C147-B64B-E144938C99F9}">
      <dgm:prSet/>
      <dgm:spPr/>
      <dgm:t>
        <a:bodyPr/>
        <a:lstStyle/>
        <a:p>
          <a:endParaRPr lang="en-US"/>
        </a:p>
      </dgm:t>
    </dgm:pt>
    <dgm:pt modelId="{5406EF89-4A70-AE45-B7C5-C708653A8EFB}">
      <dgm:prSet/>
      <dgm:spPr/>
      <dgm:t>
        <a:bodyPr/>
        <a:lstStyle/>
        <a:p>
          <a:r>
            <a:rPr lang="en-US" dirty="0" err="1"/>
            <a:t>Sklearn</a:t>
          </a:r>
          <a:r>
            <a:rPr lang="en-US" dirty="0"/>
            <a:t>: Models Development</a:t>
          </a:r>
        </a:p>
      </dgm:t>
    </dgm:pt>
    <dgm:pt modelId="{61EEE1CF-DE3E-3B4B-BB77-94FDB313D417}" type="parTrans" cxnId="{F4E95097-A9E0-8B45-A485-8C2888D9C320}">
      <dgm:prSet/>
      <dgm:spPr/>
      <dgm:t>
        <a:bodyPr/>
        <a:lstStyle/>
        <a:p>
          <a:endParaRPr lang="en-US"/>
        </a:p>
      </dgm:t>
    </dgm:pt>
    <dgm:pt modelId="{218A573D-6ECB-B949-B06F-DAE99DD488D1}" type="sibTrans" cxnId="{F4E95097-A9E0-8B45-A485-8C2888D9C320}">
      <dgm:prSet/>
      <dgm:spPr/>
      <dgm:t>
        <a:bodyPr/>
        <a:lstStyle/>
        <a:p>
          <a:endParaRPr lang="en-US"/>
        </a:p>
      </dgm:t>
    </dgm:pt>
    <dgm:pt modelId="{FCD11A9A-0284-D949-B658-A06BC29373C1}" type="pres">
      <dgm:prSet presAssocID="{BCE169ED-B86F-C64B-97C1-97A578874815}" presName="Name0" presStyleCnt="0">
        <dgm:presLayoutVars>
          <dgm:dir/>
          <dgm:resizeHandles val="exact"/>
        </dgm:presLayoutVars>
      </dgm:prSet>
      <dgm:spPr/>
    </dgm:pt>
    <dgm:pt modelId="{08FB6F87-A624-D040-A6D1-F12E44F1650D}" type="pres">
      <dgm:prSet presAssocID="{96A85B82-599D-D94A-9CE5-249B7CE698F4}" presName="parTxOnly" presStyleLbl="node1" presStyleIdx="0" presStyleCnt="4">
        <dgm:presLayoutVars>
          <dgm:bulletEnabled val="1"/>
        </dgm:presLayoutVars>
      </dgm:prSet>
      <dgm:spPr/>
    </dgm:pt>
    <dgm:pt modelId="{C4A19A13-0027-1746-9AFD-0EAE50537EFF}" type="pres">
      <dgm:prSet presAssocID="{B0B99669-C70B-FD45-B7BC-A86EE0F70425}" presName="parSpace" presStyleCnt="0"/>
      <dgm:spPr/>
    </dgm:pt>
    <dgm:pt modelId="{1BAAA858-FC3F-AE41-83A9-4A35CF42A542}" type="pres">
      <dgm:prSet presAssocID="{79C84CA6-A0CC-F244-B59A-D2D0E552E353}" presName="parTxOnly" presStyleLbl="node1" presStyleIdx="1" presStyleCnt="4">
        <dgm:presLayoutVars>
          <dgm:bulletEnabled val="1"/>
        </dgm:presLayoutVars>
      </dgm:prSet>
      <dgm:spPr/>
    </dgm:pt>
    <dgm:pt modelId="{C8227D5C-CD45-4948-86B0-75E89982E7FF}" type="pres">
      <dgm:prSet presAssocID="{443FD893-8631-D44D-B192-1AB84572D684}" presName="parSpace" presStyleCnt="0"/>
      <dgm:spPr/>
    </dgm:pt>
    <dgm:pt modelId="{64CF3ECC-5419-E845-9AE8-71F2C23F8DD0}" type="pres">
      <dgm:prSet presAssocID="{07E946C3-C8BF-A74C-A4A2-B6C0147B67B3}" presName="parTxOnly" presStyleLbl="node1" presStyleIdx="2" presStyleCnt="4">
        <dgm:presLayoutVars>
          <dgm:bulletEnabled val="1"/>
        </dgm:presLayoutVars>
      </dgm:prSet>
      <dgm:spPr/>
    </dgm:pt>
    <dgm:pt modelId="{FD16E235-BB85-6B48-8810-22E8C3123936}" type="pres">
      <dgm:prSet presAssocID="{C5B06C15-88F5-8A4D-8156-BE86EF167349}" presName="parSpace" presStyleCnt="0"/>
      <dgm:spPr/>
    </dgm:pt>
    <dgm:pt modelId="{1BD302FD-4ED8-6247-BC48-4C330BAC2BB0}" type="pres">
      <dgm:prSet presAssocID="{5406EF89-4A70-AE45-B7C5-C708653A8EF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6C67780B-A0DF-7F48-AF64-C284913E8BA0}" type="presOf" srcId="{96A85B82-599D-D94A-9CE5-249B7CE698F4}" destId="{08FB6F87-A624-D040-A6D1-F12E44F1650D}" srcOrd="0" destOrd="0" presId="urn:microsoft.com/office/officeart/2005/8/layout/hChevron3"/>
    <dgm:cxn modelId="{AED1033A-7810-C147-B64B-E144938C99F9}" srcId="{BCE169ED-B86F-C64B-97C1-97A578874815}" destId="{07E946C3-C8BF-A74C-A4A2-B6C0147B67B3}" srcOrd="2" destOrd="0" parTransId="{25C4DD0B-E947-2C42-B9E6-1B156959EBE2}" sibTransId="{C5B06C15-88F5-8A4D-8156-BE86EF167349}"/>
    <dgm:cxn modelId="{E98EE240-69AC-004B-BDEC-ADDD081CC810}" srcId="{BCE169ED-B86F-C64B-97C1-97A578874815}" destId="{96A85B82-599D-D94A-9CE5-249B7CE698F4}" srcOrd="0" destOrd="0" parTransId="{785F64CA-CAD8-994B-BFE2-B46124B94280}" sibTransId="{B0B99669-C70B-FD45-B7BC-A86EE0F70425}"/>
    <dgm:cxn modelId="{F4E95097-A9E0-8B45-A485-8C2888D9C320}" srcId="{BCE169ED-B86F-C64B-97C1-97A578874815}" destId="{5406EF89-4A70-AE45-B7C5-C708653A8EFB}" srcOrd="3" destOrd="0" parTransId="{61EEE1CF-DE3E-3B4B-BB77-94FDB313D417}" sibTransId="{218A573D-6ECB-B949-B06F-DAE99DD488D1}"/>
    <dgm:cxn modelId="{3C790EB1-EAAE-7246-B8B9-422F3B6F71E3}" type="presOf" srcId="{BCE169ED-B86F-C64B-97C1-97A578874815}" destId="{FCD11A9A-0284-D949-B658-A06BC29373C1}" srcOrd="0" destOrd="0" presId="urn:microsoft.com/office/officeart/2005/8/layout/hChevron3"/>
    <dgm:cxn modelId="{5AC758CA-2680-F744-81D4-BB6E7C6350D5}" type="presOf" srcId="{07E946C3-C8BF-A74C-A4A2-B6C0147B67B3}" destId="{64CF3ECC-5419-E845-9AE8-71F2C23F8DD0}" srcOrd="0" destOrd="0" presId="urn:microsoft.com/office/officeart/2005/8/layout/hChevron3"/>
    <dgm:cxn modelId="{144C10CC-B79D-AE40-A2D4-DBDA563D3EDD}" type="presOf" srcId="{79C84CA6-A0CC-F244-B59A-D2D0E552E353}" destId="{1BAAA858-FC3F-AE41-83A9-4A35CF42A542}" srcOrd="0" destOrd="0" presId="urn:microsoft.com/office/officeart/2005/8/layout/hChevron3"/>
    <dgm:cxn modelId="{D3D072D5-28CC-4B43-BB13-D7D973EDAB50}" type="presOf" srcId="{5406EF89-4A70-AE45-B7C5-C708653A8EFB}" destId="{1BD302FD-4ED8-6247-BC48-4C330BAC2BB0}" srcOrd="0" destOrd="0" presId="urn:microsoft.com/office/officeart/2005/8/layout/hChevron3"/>
    <dgm:cxn modelId="{605091FA-C472-A141-9C53-1B8914558D2E}" srcId="{BCE169ED-B86F-C64B-97C1-97A578874815}" destId="{79C84CA6-A0CC-F244-B59A-D2D0E552E353}" srcOrd="1" destOrd="0" parTransId="{E51C9010-AC50-5148-97F1-6DB35984D71F}" sibTransId="{443FD893-8631-D44D-B192-1AB84572D684}"/>
    <dgm:cxn modelId="{008CFA88-C149-8E4C-9C68-DBF1CA22B554}" type="presParOf" srcId="{FCD11A9A-0284-D949-B658-A06BC29373C1}" destId="{08FB6F87-A624-D040-A6D1-F12E44F1650D}" srcOrd="0" destOrd="0" presId="urn:microsoft.com/office/officeart/2005/8/layout/hChevron3"/>
    <dgm:cxn modelId="{25AD36FC-90DE-8C4A-9AB2-C275B1384D24}" type="presParOf" srcId="{FCD11A9A-0284-D949-B658-A06BC29373C1}" destId="{C4A19A13-0027-1746-9AFD-0EAE50537EFF}" srcOrd="1" destOrd="0" presId="urn:microsoft.com/office/officeart/2005/8/layout/hChevron3"/>
    <dgm:cxn modelId="{E48988CC-06C5-3A42-B836-C962EB477EC1}" type="presParOf" srcId="{FCD11A9A-0284-D949-B658-A06BC29373C1}" destId="{1BAAA858-FC3F-AE41-83A9-4A35CF42A542}" srcOrd="2" destOrd="0" presId="urn:microsoft.com/office/officeart/2005/8/layout/hChevron3"/>
    <dgm:cxn modelId="{DBC5206D-C447-6646-BE5C-17DD08623020}" type="presParOf" srcId="{FCD11A9A-0284-D949-B658-A06BC29373C1}" destId="{C8227D5C-CD45-4948-86B0-75E89982E7FF}" srcOrd="3" destOrd="0" presId="urn:microsoft.com/office/officeart/2005/8/layout/hChevron3"/>
    <dgm:cxn modelId="{A23BCD0C-5B9B-204F-B9D8-996996783FDF}" type="presParOf" srcId="{FCD11A9A-0284-D949-B658-A06BC29373C1}" destId="{64CF3ECC-5419-E845-9AE8-71F2C23F8DD0}" srcOrd="4" destOrd="0" presId="urn:microsoft.com/office/officeart/2005/8/layout/hChevron3"/>
    <dgm:cxn modelId="{7BCE9687-AFAE-F64C-8D77-0DC55449FE19}" type="presParOf" srcId="{FCD11A9A-0284-D949-B658-A06BC29373C1}" destId="{FD16E235-BB85-6B48-8810-22E8C3123936}" srcOrd="5" destOrd="0" presId="urn:microsoft.com/office/officeart/2005/8/layout/hChevron3"/>
    <dgm:cxn modelId="{4074FF8B-615A-764C-B046-5F1833901941}" type="presParOf" srcId="{FCD11A9A-0284-D949-B658-A06BC29373C1}" destId="{1BD302FD-4ED8-6247-BC48-4C330BAC2BB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B6F87-A624-D040-A6D1-F12E44F1650D}">
      <dsp:nvSpPr>
        <dsp:cNvPr id="0" name=""/>
        <dsp:cNvSpPr/>
      </dsp:nvSpPr>
      <dsp:spPr>
        <a:xfrm>
          <a:off x="2381" y="2231496"/>
          <a:ext cx="2389187" cy="9556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Web scraping websites </a:t>
          </a:r>
        </a:p>
      </dsp:txBody>
      <dsp:txXfrm>
        <a:off x="2381" y="2231496"/>
        <a:ext cx="2150268" cy="955675"/>
      </dsp:txXfrm>
    </dsp:sp>
    <dsp:sp modelId="{1BAAA858-FC3F-AE41-83A9-4A35CF42A542}">
      <dsp:nvSpPr>
        <dsp:cNvPr id="0" name=""/>
        <dsp:cNvSpPr/>
      </dsp:nvSpPr>
      <dsp:spPr>
        <a:xfrm>
          <a:off x="1913731" y="2231496"/>
          <a:ext cx="2389187" cy="955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wrangling </a:t>
          </a:r>
        </a:p>
      </dsp:txBody>
      <dsp:txXfrm>
        <a:off x="2391569" y="2231496"/>
        <a:ext cx="1433512" cy="955675"/>
      </dsp:txXfrm>
    </dsp:sp>
    <dsp:sp modelId="{64CF3ECC-5419-E845-9AE8-71F2C23F8DD0}">
      <dsp:nvSpPr>
        <dsp:cNvPr id="0" name=""/>
        <dsp:cNvSpPr/>
      </dsp:nvSpPr>
      <dsp:spPr>
        <a:xfrm>
          <a:off x="3825081" y="2231496"/>
          <a:ext cx="2389187" cy="955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Tableau Visualization</a:t>
          </a:r>
        </a:p>
      </dsp:txBody>
      <dsp:txXfrm>
        <a:off x="4302919" y="2231496"/>
        <a:ext cx="1433512" cy="955675"/>
      </dsp:txXfrm>
    </dsp:sp>
    <dsp:sp modelId="{1BD302FD-4ED8-6247-BC48-4C330BAC2BB0}">
      <dsp:nvSpPr>
        <dsp:cNvPr id="0" name=""/>
        <dsp:cNvSpPr/>
      </dsp:nvSpPr>
      <dsp:spPr>
        <a:xfrm>
          <a:off x="5736431" y="2231496"/>
          <a:ext cx="2389187" cy="955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Sklearn</a:t>
          </a:r>
          <a:r>
            <a:rPr lang="en-US" sz="1900" kern="1200" dirty="0"/>
            <a:t>: Models Development</a:t>
          </a:r>
        </a:p>
      </dsp:txBody>
      <dsp:txXfrm>
        <a:off x="6214269" y="2231496"/>
        <a:ext cx="1433512" cy="955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4C348-F800-374E-9193-5145BF028D3A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20F93-6ED6-E54B-BEAD-4026401CA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8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phrase “an ounce of prevention is better than a pound of cure” is as relevant as never before.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20F93-6ED6-E54B-BEAD-4026401CA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50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20F93-6ED6-E54B-BEAD-4026401CA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1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20F93-6ED6-E54B-BEAD-4026401CA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0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Out of 530 records, 47% injured and 53% not injured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is no trend in terms of position played and number of games played for players. There is no significant difference between injured and non-injured, except for PG-SG all players are injured in that position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70 % of the top 10 players with highest number of games played are not injured while only 30% are injured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90% of the bottom 10 players with lowest number of games played are not injured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20F93-6ED6-E54B-BEAD-4026401CA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68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Out of 1082 records 55% injured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common injury type is Upper body followed by lower body and concussion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 number of missed games is due to injury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Top 10 players that spent most time on ice are all injured, while players with least amount of time are not injured in the majority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Defense position is highly prone to injury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20F93-6ED6-E54B-BEAD-4026401CA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9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0302-5DA5-F247-A3A5-27D373BF1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F9DD7-C6BE-F148-B4D3-112DB5373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1DF88-2227-7349-9817-D53D4AFF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3F2-CFBF-A747-A46C-0B8EDB6ABB7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4875B-E8D3-3249-8920-64CDF1F1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2BB4E-3607-B44A-839F-46202508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A06-A6E5-524F-BA92-E37B03D1A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0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79C3-53A9-4842-AC63-1645B6AD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5453D-3E6D-3C45-B76D-E8363258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1E9A6-9371-104E-B7B6-AEF53163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3F2-CFBF-A747-A46C-0B8EDB6ABB7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C055-019F-6848-A280-58A1AA7A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884ED-0FFA-E64B-B93B-0DF87D7F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A06-A6E5-524F-BA92-E37B03D1A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4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CF586-2ADA-DE45-AE1A-D9953143A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88F81-7F8D-8544-9843-E3C75CC6F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43B27-82C3-504C-BE0B-7B014804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3F2-CFBF-A747-A46C-0B8EDB6ABB7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670FD-AF0C-5A4F-BA1B-3874A97E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8E2D-8079-3149-B07B-4908C151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A06-A6E5-524F-BA92-E37B03D1A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0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AB09-8C66-EB4D-8DE1-AD759D7D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C8B6-8789-524C-A2C4-A319E2D46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135CE-309E-8746-A784-4E87A935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3F2-CFBF-A747-A46C-0B8EDB6ABB7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3E110-6C33-A84D-8EBD-3121C9C3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C7DC-38E6-AE46-BAA8-E168098F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A06-A6E5-524F-BA92-E37B03D1A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9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8275-E366-9A4C-9517-02CF8DD5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8BC9-3092-6441-9703-DF55E5C00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80D3B-D3CB-C84B-8873-D77FC6C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3F2-CFBF-A747-A46C-0B8EDB6ABB7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D0F62-4792-D049-B507-890D9436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695D-25B5-E04A-98A4-E9BB829D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A06-A6E5-524F-BA92-E37B03D1A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6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250B-25AD-FE4F-9337-50C2B552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F597-B335-6F40-A243-632708F9D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0303-8ABC-C34F-AEAA-10073F3A4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B3765-58D2-B54B-A626-C8E7CDA5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3F2-CFBF-A747-A46C-0B8EDB6ABB7F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23D3F-27E2-194E-A33B-97A7D4B1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520B3-4CD0-4849-B669-229301E6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A06-A6E5-524F-BA92-E37B03D1A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E49C-F670-2141-8D52-E96AC55D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B20E8-679C-994D-A117-29D0E6376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45AAD-CED8-BB41-AD8F-9881C83F6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DE652-88EB-414E-A83C-0BDB1DCB0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F9DE4-92A5-4445-BDB1-11F8E7586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7DE69-9504-8F4D-93F1-425AEB19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3F2-CFBF-A747-A46C-0B8EDB6ABB7F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152A5-3FB7-BE48-AB24-03AB184E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71BD2-D22E-B045-A176-F6247255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A06-A6E5-524F-BA92-E37B03D1A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0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0E73-B0C7-5045-A482-99C6A02B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3A644-CED1-8A48-9F12-AC748023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3F2-CFBF-A747-A46C-0B8EDB6ABB7F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45DCF-3BFA-3A4F-977E-B645832C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5BEB4-CE85-A547-B1AD-59E95C96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A06-A6E5-524F-BA92-E37B03D1A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1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B1285-9961-9F4E-8C57-96625A21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3F2-CFBF-A747-A46C-0B8EDB6ABB7F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F849C-9229-F34A-8DB9-6A6BFFDA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C2854-19A2-7F4D-AC6C-2F712A3F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A06-A6E5-524F-BA92-E37B03D1A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38C0-8C66-B045-9292-21AE05F1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3FEA-9E4B-CF4A-A7BF-CDAD2543E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30E15-C751-B143-9231-D8E9BF907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8FA16-569D-3E49-997E-1C596206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3F2-CFBF-A747-A46C-0B8EDB6ABB7F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24824-DC7A-6A44-BD1B-D5D6FE0D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463DF-4FB7-5041-B033-3AC1C484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A06-A6E5-524F-BA92-E37B03D1A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6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6DAC-BC35-234A-9B36-F9921C92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A3DDB-70F2-7145-A544-1E9006FE3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C9404-1BD1-6747-A7B8-0D7BBA1E5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2FFBA-0B04-2140-BDFF-1846A7ED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3F2-CFBF-A747-A46C-0B8EDB6ABB7F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9E4E2-AE74-3344-AC5B-FBE4F811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5CD1C-9568-2A42-A15D-6E8B6819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AA06-A6E5-524F-BA92-E37B03D1A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9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0A283-6AF3-DC4B-BE94-93EDC230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0CB6D-4C27-B54F-B963-2C25DCF2A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C8F88-9F73-B040-88E6-3ABA5D99C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33F2-CFBF-A747-A46C-0B8EDB6ABB7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30BF4-7605-524B-A3BB-BA9F83650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D2C0-4958-374C-A15F-8BDC2577F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AA06-A6E5-524F-BA92-E37B03D1A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4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potrac.com/mlb/disabled-list/" TargetMode="External"/><Relationship Id="rId3" Type="http://schemas.openxmlformats.org/officeDocument/2006/relationships/hyperlink" Target="https://stats.nba.com/players/bio/?Season=2018-19&amp;SeasonType=Regular%20Season" TargetMode="External"/><Relationship Id="rId7" Type="http://schemas.openxmlformats.org/officeDocument/2006/relationships/hyperlink" Target="https://www.foxsports.com/nhl/players?teamId=0&amp;season=2018&amp;position=0&amp;page=2&amp;country=0&amp;grouping=0&amp;weightclass=0" TargetMode="External"/><Relationship Id="rId2" Type="http://schemas.openxmlformats.org/officeDocument/2006/relationships/hyperlink" Target="https://www.espn.com/nba/stats/play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espn.com/nhl/statistics/player/_/stat/timeonice/sort/avgTimeOnIce/year/2018" TargetMode="External"/><Relationship Id="rId5" Type="http://schemas.openxmlformats.org/officeDocument/2006/relationships/hyperlink" Target="https://nhlinjuryviz.blogspot.com/2015/11/nhl-injury-database.html" TargetMode="External"/><Relationship Id="rId4" Type="http://schemas.openxmlformats.org/officeDocument/2006/relationships/hyperlink" Target="https://www.kaggle.com/jaseziv83/extensive-nba-injuries-deep-dive-eda/repor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C219C5-CA8D-2F46-B587-900F5E92C0AF}"/>
              </a:ext>
            </a:extLst>
          </p:cNvPr>
          <p:cNvSpPr txBox="1"/>
          <p:nvPr/>
        </p:nvSpPr>
        <p:spPr>
          <a:xfrm>
            <a:off x="3041150" y="294490"/>
            <a:ext cx="521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ounce of prevention is better than a pound of cure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29A28-03F6-2242-8B29-43B0D7D9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49" y="1438025"/>
            <a:ext cx="8851900" cy="1536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F14B19-6853-1548-A285-1AE014DFE576}"/>
              </a:ext>
            </a:extLst>
          </p:cNvPr>
          <p:cNvSpPr/>
          <p:nvPr/>
        </p:nvSpPr>
        <p:spPr>
          <a:xfrm>
            <a:off x="961312" y="3133374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Reference : </a:t>
            </a:r>
          </a:p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Tom Hughes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et.al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.</a:t>
            </a:r>
            <a:r>
              <a:rPr lang="en-US" sz="1100" dirty="0"/>
              <a:t> Periodic Health Examination and Injury Prediction in Professional Football (Soccer): Theoretically, the Prognosis is Good. 2018; 48(11): 2443–2448. SPORTS MEDICINE”</a:t>
            </a:r>
          </a:p>
        </p:txBody>
      </p:sp>
    </p:spTree>
    <p:extLst>
      <p:ext uri="{BB962C8B-B14F-4D97-AF65-F5344CB8AC3E}">
        <p14:creationId xmlns:p14="http://schemas.microsoft.com/office/powerpoint/2010/main" val="147256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5ADE0-C36A-3046-B7BA-AA033F81D9E5}"/>
              </a:ext>
            </a:extLst>
          </p:cNvPr>
          <p:cNvSpPr txBox="1"/>
          <p:nvPr/>
        </p:nvSpPr>
        <p:spPr>
          <a:xfrm>
            <a:off x="4809506" y="225631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MLB in a Nutshell</a:t>
            </a:r>
          </a:p>
        </p:txBody>
      </p:sp>
    </p:spTree>
    <p:extLst>
      <p:ext uri="{BB962C8B-B14F-4D97-AF65-F5344CB8AC3E}">
        <p14:creationId xmlns:p14="http://schemas.microsoft.com/office/powerpoint/2010/main" val="224203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AA1C-8A10-7349-AF40-616F80F4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7A5B-7C21-DA40-B770-A29AB4CBD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5F127-9138-DB4E-AE97-0FBA2275F3FA}"/>
              </a:ext>
            </a:extLst>
          </p:cNvPr>
          <p:cNvSpPr txBox="1"/>
          <p:nvPr/>
        </p:nvSpPr>
        <p:spPr>
          <a:xfrm>
            <a:off x="1500027" y="1253447"/>
            <a:ext cx="109154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Sports injuries don’t just cost wins. They cost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cost an elite European soccer team €20,000 (US$24,000) per day for every missing injured player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MLB spent $665 million in salaries, injured players and their replacements in one year (2013)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venir Book" panose="02000503020000020003" pitchFamily="2" charset="0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>
                <a:latin typeface="Avenir Book" panose="02000503020000020003" pitchFamily="2" charset="0"/>
              </a:rPr>
              <a:t>NBA teams lost $358 million in one season (2013)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>
                <a:latin typeface="Avenir Book" panose="02000503020000020003" pitchFamily="2" charset="0"/>
              </a:rPr>
              <a:t>NFL, where the average salary is about $2 million, starters missed a record 1,600 games (2013)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DFF01-9F7E-CD4C-A509-D6D8F356CAAA}"/>
              </a:ext>
            </a:extLst>
          </p:cNvPr>
          <p:cNvSpPr txBox="1"/>
          <p:nvPr/>
        </p:nvSpPr>
        <p:spPr>
          <a:xfrm>
            <a:off x="3226086" y="339048"/>
            <a:ext cx="379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What sports injuries really mean…?</a:t>
            </a:r>
          </a:p>
        </p:txBody>
      </p:sp>
    </p:spTree>
    <p:extLst>
      <p:ext uri="{BB962C8B-B14F-4D97-AF65-F5344CB8AC3E}">
        <p14:creationId xmlns:p14="http://schemas.microsoft.com/office/powerpoint/2010/main" val="406246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4FF181-EA94-DA43-B572-19B62B22485C}"/>
              </a:ext>
            </a:extLst>
          </p:cNvPr>
          <p:cNvSpPr/>
          <p:nvPr/>
        </p:nvSpPr>
        <p:spPr>
          <a:xfrm>
            <a:off x="1342489" y="2119919"/>
            <a:ext cx="68694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venir Book" panose="02000503020000020003" pitchFamily="2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 fast-growing industry that can minimize massive losses.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venir Book" panose="02000503020000020003" pitchFamily="2" charset="0"/>
              </a:rPr>
              <a:t>U</a:t>
            </a:r>
            <a:r>
              <a:rPr lang="en-US" b="0" i="0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sing data to anticipate how an athlete will get hurt before it actually happens.</a:t>
            </a:r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3C763-4796-CA46-A151-E908E266AD73}"/>
              </a:ext>
            </a:extLst>
          </p:cNvPr>
          <p:cNvSpPr txBox="1"/>
          <p:nvPr/>
        </p:nvSpPr>
        <p:spPr>
          <a:xfrm>
            <a:off x="4263775" y="513708"/>
            <a:ext cx="394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SPORT PERFORMANCE ANALYTICS</a:t>
            </a:r>
          </a:p>
        </p:txBody>
      </p:sp>
    </p:spTree>
    <p:extLst>
      <p:ext uri="{BB962C8B-B14F-4D97-AF65-F5344CB8AC3E}">
        <p14:creationId xmlns:p14="http://schemas.microsoft.com/office/powerpoint/2010/main" val="278200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80FDBB-D8C6-4D42-980E-FD88BD0F5C93}"/>
              </a:ext>
            </a:extLst>
          </p:cNvPr>
          <p:cNvSpPr txBox="1"/>
          <p:nvPr/>
        </p:nvSpPr>
        <p:spPr>
          <a:xfrm>
            <a:off x="3879273" y="581891"/>
            <a:ext cx="505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SPORTS ANALYZED FOR INJURY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5641E-9BED-B042-88F1-EEF8990B28ED}"/>
              </a:ext>
            </a:extLst>
          </p:cNvPr>
          <p:cNvSpPr txBox="1"/>
          <p:nvPr/>
        </p:nvSpPr>
        <p:spPr>
          <a:xfrm>
            <a:off x="1773382" y="1939638"/>
            <a:ext cx="9573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Ice hockey : one of the fastest of </a:t>
            </a:r>
            <a:r>
              <a:rPr lang="en-US" dirty="0" err="1">
                <a:latin typeface="Avenir Book" panose="02000503020000020003" pitchFamily="2" charset="0"/>
              </a:rPr>
              <a:t>allsports</a:t>
            </a:r>
            <a:r>
              <a:rPr lang="en-US" dirty="0">
                <a:latin typeface="Avenir Book" panose="02000503020000020003" pitchFamily="2" charset="0"/>
              </a:rPr>
              <a:t> </a:t>
            </a:r>
          </a:p>
          <a:p>
            <a:r>
              <a:rPr lang="en-US" dirty="0">
                <a:latin typeface="Avenir Book" panose="02000503020000020003" pitchFamily="2" charset="0"/>
              </a:rPr>
              <a:t>Baseball : most common injury suffered and is often caused by pitchers throwing too much.</a:t>
            </a:r>
          </a:p>
          <a:p>
            <a:r>
              <a:rPr lang="en-US" dirty="0">
                <a:latin typeface="Avenir Book" panose="02000503020000020003" pitchFamily="2" charset="0"/>
              </a:rPr>
              <a:t>Basketball: fourth leading cause of injury in team sports.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7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5F813-01A7-E249-9789-4B1705D86FFA}"/>
              </a:ext>
            </a:extLst>
          </p:cNvPr>
          <p:cNvSpPr txBox="1"/>
          <p:nvPr/>
        </p:nvSpPr>
        <p:spPr>
          <a:xfrm>
            <a:off x="4462272" y="274320"/>
            <a:ext cx="21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484C2-F26A-0D42-9B4E-C82285D45E89}"/>
              </a:ext>
            </a:extLst>
          </p:cNvPr>
          <p:cNvSpPr txBox="1"/>
          <p:nvPr/>
        </p:nvSpPr>
        <p:spPr>
          <a:xfrm>
            <a:off x="1053422" y="1316736"/>
            <a:ext cx="11037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analyze the different factors that influence a player’s potential to get injured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To develop a model that would accurately predict a player’s likelihood of being injured  give his/her combination</a:t>
            </a:r>
          </a:p>
          <a:p>
            <a:r>
              <a:rPr lang="en-US" dirty="0"/>
              <a:t> of factors.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8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31E0F7-5194-DF4F-BAED-470564EB2EA5}"/>
              </a:ext>
            </a:extLst>
          </p:cNvPr>
          <p:cNvSpPr txBox="1"/>
          <p:nvPr/>
        </p:nvSpPr>
        <p:spPr>
          <a:xfrm>
            <a:off x="3730752" y="384048"/>
            <a:ext cx="372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Workflow for NHL, MLB, NBA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9774349-E2F1-5542-B71C-3728C15C5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463732"/>
              </p:ext>
            </p:extLst>
          </p:nvPr>
        </p:nvGraphicFramePr>
        <p:xfrm>
          <a:off x="2032000" y="121344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379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45B17D-3025-FA4F-BD14-07849FDAAA5C}"/>
              </a:ext>
            </a:extLst>
          </p:cNvPr>
          <p:cNvSpPr/>
          <p:nvPr/>
        </p:nvSpPr>
        <p:spPr>
          <a:xfrm>
            <a:off x="877824" y="1187360"/>
            <a:ext cx="10149840" cy="5550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>
                <a:solidFill>
                  <a:srgbClr val="000000"/>
                </a:solidFill>
                <a:latin typeface="Calibri" panose="020F0502020204030204" pitchFamily="34" charset="0"/>
              </a:rPr>
              <a:t>NBA: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https://www.espn.com/nba/stats/player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hlinkClick r:id="rId3"/>
              </a:rPr>
              <a:t>https://stats.nba.com/players/bio/?Season=2018-19&amp;SeasonType=Regular%20Season</a:t>
            </a:r>
            <a:endParaRPr lang="en-US" u="sng" dirty="0">
              <a:solidFill>
                <a:srgbClr val="0563C1"/>
              </a:solidFill>
              <a:latin typeface="Calibri" panose="020F0502020204030204" pitchFamily="34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https://www.kaggle.com/jaseziv83/extensive-nba-injuries-deep-dive-eda/report</a:t>
            </a:r>
            <a:endParaRPr lang="en-US" u="sng" dirty="0">
              <a:solidFill>
                <a:srgbClr val="0563C1"/>
              </a:solidFill>
              <a:latin typeface="Calibri" panose="020F0502020204030204" pitchFamily="34" charset="0"/>
            </a:endParaRPr>
          </a:p>
          <a:p>
            <a:pPr fontAlgn="base">
              <a:spcBef>
                <a:spcPts val="1000"/>
              </a:spcBef>
            </a:pPr>
            <a:br>
              <a:rPr lang="en-US" b="0" dirty="0">
                <a:effectLst/>
              </a:rPr>
            </a:br>
            <a:r>
              <a:rPr lang="en-US" b="1" u="sng" dirty="0">
                <a:solidFill>
                  <a:srgbClr val="000000"/>
                </a:solidFill>
                <a:latin typeface="Calibri" panose="020F0502020204030204" pitchFamily="34" charset="0"/>
              </a:rPr>
              <a:t>NHL:</a:t>
            </a: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hlinkClick r:id="rId5"/>
              </a:rPr>
              <a:t>https://nhlinjuryviz.blogspot.com/2015/11/nhl-injury-database.html</a:t>
            </a:r>
            <a:endParaRPr lang="en-US" u="sng" dirty="0">
              <a:solidFill>
                <a:srgbClr val="0563C1"/>
              </a:solidFill>
              <a:latin typeface="Calibri" panose="020F0502020204030204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http://www.espn.com/nhl/statistics/player/_/stat/timeonice/sort/avgTimeOnIce/year/2018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https://www.foxsports.com/nhl/players?teamId=0&amp;season=2018&amp;position=0&amp;page=2&amp;country=0&amp;grouping=0&amp;weightclass=0</a:t>
            </a:r>
            <a:endParaRPr lang="en-US" dirty="0"/>
          </a:p>
          <a:p>
            <a:pPr fontAlgn="base">
              <a:spcBef>
                <a:spcPts val="1000"/>
              </a:spcBef>
            </a:pPr>
            <a:br>
              <a:rPr lang="en-US" b="0" dirty="0">
                <a:effectLst/>
              </a:rPr>
            </a:br>
            <a:r>
              <a:rPr lang="en-US" b="1" u="sng" dirty="0">
                <a:solidFill>
                  <a:srgbClr val="000000"/>
                </a:solidFill>
                <a:latin typeface="Calibri" panose="020F0502020204030204" pitchFamily="34" charset="0"/>
              </a:rPr>
              <a:t>MLB:</a:t>
            </a:r>
          </a:p>
          <a:p>
            <a:pPr fontAlgn="base">
              <a:spcBef>
                <a:spcPts val="100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hlinkClick r:id="rId8"/>
              </a:rPr>
              <a:t>https://www.spotrac.com/mlb/disabled-list/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7D4AA-09B2-7C42-A166-55631B1E3850}"/>
              </a:ext>
            </a:extLst>
          </p:cNvPr>
          <p:cNvSpPr txBox="1"/>
          <p:nvPr/>
        </p:nvSpPr>
        <p:spPr>
          <a:xfrm>
            <a:off x="2828544" y="182880"/>
            <a:ext cx="436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Resources for Scraping and creating datasets</a:t>
            </a:r>
          </a:p>
        </p:txBody>
      </p:sp>
    </p:spTree>
    <p:extLst>
      <p:ext uri="{BB962C8B-B14F-4D97-AF65-F5344CB8AC3E}">
        <p14:creationId xmlns:p14="http://schemas.microsoft.com/office/powerpoint/2010/main" val="142414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389E263C-BE7F-42BC-A967-EED6DC4A5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551"/>
            <a:ext cx="12192000" cy="62868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8EE193-ED8C-8C4E-B871-BF5C1259C976}"/>
              </a:ext>
            </a:extLst>
          </p:cNvPr>
          <p:cNvSpPr txBox="1"/>
          <p:nvPr/>
        </p:nvSpPr>
        <p:spPr>
          <a:xfrm>
            <a:off x="5058889" y="100885"/>
            <a:ext cx="181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NBA in a Nutshell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2111C-4DCA-BF4B-89D2-AD7F6D800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292" y="654883"/>
            <a:ext cx="807769" cy="4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4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1F44A7DA-2D59-4EDF-AA09-124BBDA2A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551"/>
            <a:ext cx="12192000" cy="62868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AB6823-4AD0-4F47-B0B9-4256F41E4144}"/>
              </a:ext>
            </a:extLst>
          </p:cNvPr>
          <p:cNvSpPr txBox="1"/>
          <p:nvPr/>
        </p:nvSpPr>
        <p:spPr>
          <a:xfrm>
            <a:off x="4393870" y="83127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NHL in a Nutshell</a:t>
            </a:r>
          </a:p>
        </p:txBody>
      </p:sp>
    </p:spTree>
    <p:extLst>
      <p:ext uri="{BB962C8B-B14F-4D97-AF65-F5344CB8AC3E}">
        <p14:creationId xmlns:p14="http://schemas.microsoft.com/office/powerpoint/2010/main" val="185527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469</Words>
  <Application>Microsoft Macintosh PowerPoint</Application>
  <PresentationFormat>Widescreen</PresentationFormat>
  <Paragraphs>59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Book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Zayed Albertyn</dc:creator>
  <cp:lastModifiedBy>Zayed Albertyn</cp:lastModifiedBy>
  <cp:revision>15</cp:revision>
  <dcterms:created xsi:type="dcterms:W3CDTF">2019-07-01T16:22:56Z</dcterms:created>
  <dcterms:modified xsi:type="dcterms:W3CDTF">2019-07-01T21:41:40Z</dcterms:modified>
</cp:coreProperties>
</file>