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4242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4242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854959" cy="68579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D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328159"/>
            <a:ext cx="1747520" cy="772160"/>
          </a:xfrm>
          <a:custGeom>
            <a:avLst/>
            <a:gdLst/>
            <a:ahLst/>
            <a:cxnLst/>
            <a:rect l="l" t="t" r="r" b="b"/>
            <a:pathLst>
              <a:path w="1747520" h="772160">
                <a:moveTo>
                  <a:pt x="1349629" y="0"/>
                </a:moveTo>
                <a:lnTo>
                  <a:pt x="0" y="0"/>
                </a:lnTo>
                <a:lnTo>
                  <a:pt x="0" y="771778"/>
                </a:lnTo>
                <a:lnTo>
                  <a:pt x="1349629" y="771778"/>
                </a:lnTo>
                <a:lnTo>
                  <a:pt x="1359408" y="771016"/>
                </a:lnTo>
                <a:lnTo>
                  <a:pt x="1367282" y="768857"/>
                </a:lnTo>
                <a:lnTo>
                  <a:pt x="1373505" y="765937"/>
                </a:lnTo>
                <a:lnTo>
                  <a:pt x="1377950" y="762507"/>
                </a:lnTo>
                <a:lnTo>
                  <a:pt x="1377950" y="757808"/>
                </a:lnTo>
                <a:lnTo>
                  <a:pt x="1382649" y="757808"/>
                </a:lnTo>
                <a:lnTo>
                  <a:pt x="1740027" y="404494"/>
                </a:lnTo>
                <a:lnTo>
                  <a:pt x="1745361" y="395985"/>
                </a:lnTo>
                <a:lnTo>
                  <a:pt x="1747012" y="385317"/>
                </a:lnTo>
                <a:lnTo>
                  <a:pt x="1745361" y="373760"/>
                </a:lnTo>
                <a:lnTo>
                  <a:pt x="1740027" y="362584"/>
                </a:lnTo>
                <a:lnTo>
                  <a:pt x="1382649" y="13969"/>
                </a:lnTo>
                <a:lnTo>
                  <a:pt x="1382649" y="9270"/>
                </a:lnTo>
                <a:lnTo>
                  <a:pt x="1377950" y="9270"/>
                </a:lnTo>
                <a:lnTo>
                  <a:pt x="1373505" y="5841"/>
                </a:lnTo>
                <a:lnTo>
                  <a:pt x="1367282" y="2920"/>
                </a:lnTo>
                <a:lnTo>
                  <a:pt x="1359408" y="762"/>
                </a:lnTo>
                <a:lnTo>
                  <a:pt x="1349629" y="0"/>
                </a:lnTo>
                <a:close/>
              </a:path>
            </a:pathLst>
          </a:custGeom>
          <a:solidFill>
            <a:srgbClr val="A32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4242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2854959" cy="68579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D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711200"/>
            <a:ext cx="1594485" cy="508000"/>
          </a:xfrm>
          <a:custGeom>
            <a:avLst/>
            <a:gdLst/>
            <a:ahLst/>
            <a:cxnLst/>
            <a:rect l="l" t="t" r="r" b="b"/>
            <a:pathLst>
              <a:path w="1594485" h="508000">
                <a:moveTo>
                  <a:pt x="0" y="0"/>
                </a:moveTo>
                <a:lnTo>
                  <a:pt x="0" y="503936"/>
                </a:lnTo>
                <a:lnTo>
                  <a:pt x="1247825" y="507491"/>
                </a:lnTo>
                <a:lnTo>
                  <a:pt x="1348359" y="507491"/>
                </a:lnTo>
                <a:lnTo>
                  <a:pt x="1354582" y="501141"/>
                </a:lnTo>
                <a:lnTo>
                  <a:pt x="1356487" y="499617"/>
                </a:lnTo>
                <a:lnTo>
                  <a:pt x="1587500" y="268859"/>
                </a:lnTo>
                <a:lnTo>
                  <a:pt x="1592834" y="261747"/>
                </a:lnTo>
                <a:lnTo>
                  <a:pt x="1594485" y="254508"/>
                </a:lnTo>
                <a:lnTo>
                  <a:pt x="1592834" y="247396"/>
                </a:lnTo>
                <a:lnTo>
                  <a:pt x="1587500" y="240284"/>
                </a:lnTo>
                <a:lnTo>
                  <a:pt x="1358011" y="11302"/>
                </a:lnTo>
                <a:lnTo>
                  <a:pt x="1353058" y="11302"/>
                </a:lnTo>
                <a:lnTo>
                  <a:pt x="1353058" y="6476"/>
                </a:lnTo>
                <a:lnTo>
                  <a:pt x="1348359" y="6476"/>
                </a:lnTo>
                <a:lnTo>
                  <a:pt x="1343533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32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86964" y="740410"/>
            <a:ext cx="7418070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4242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8551" y="1669795"/>
            <a:ext cx="9636125" cy="4683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://www.python.org/downloads/" TargetMode="External"/><Relationship Id="rId4" Type="http://schemas.openxmlformats.org/officeDocument/2006/relationships/hyperlink" Target="https://code.visualstudio.com/download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8215" y="2431415"/>
            <a:ext cx="2719705" cy="8559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50" spc="-215"/>
              <a:t>PYTHON</a:t>
            </a:r>
            <a:endParaRPr sz="54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0716" y="2595562"/>
            <a:ext cx="346075" cy="26447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0716" y="2992437"/>
            <a:ext cx="346075" cy="26447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0716" y="3796347"/>
            <a:ext cx="346075" cy="2644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0716" y="4203382"/>
            <a:ext cx="346075" cy="26447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0716" y="4599940"/>
            <a:ext cx="346075" cy="26479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0716" y="5006911"/>
            <a:ext cx="346075" cy="26447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68016" y="2029269"/>
            <a:ext cx="4297045" cy="325120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55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2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1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ra</a:t>
            </a:r>
            <a:r>
              <a:rPr dirty="0" sz="1850" spc="-125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endParaRPr sz="1850">
              <a:latin typeface="Verdana"/>
              <a:cs typeface="Verdana"/>
            </a:endParaRPr>
          </a:p>
          <a:p>
            <a:pPr marL="358140" marR="5080">
              <a:lnSpc>
                <a:spcPct val="140800"/>
              </a:lnSpc>
              <a:spcBef>
                <a:spcPts val="80"/>
              </a:spcBef>
            </a:pPr>
            <a:r>
              <a:rPr dirty="0" sz="1850" spc="-8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5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1850" spc="-43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5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ra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6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1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5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4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40">
                <a:solidFill>
                  <a:srgbClr val="404040"/>
                </a:solidFill>
                <a:latin typeface="Verdana"/>
                <a:cs typeface="Verdana"/>
              </a:rPr>
              <a:t>mp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t  </a:t>
            </a:r>
            <a:r>
              <a:rPr dirty="0" sz="1850" spc="-8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5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1850" spc="-43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2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sc</a:t>
            </a:r>
            <a:r>
              <a:rPr dirty="0" sz="1850" spc="-7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ip</a:t>
            </a:r>
            <a:r>
              <a:rPr dirty="0" sz="1850" spc="14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il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1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Verdana"/>
              <a:cs typeface="Verdana"/>
            </a:endParaRPr>
          </a:p>
          <a:p>
            <a:pPr marL="358140" marR="2625090">
              <a:lnSpc>
                <a:spcPct val="143100"/>
              </a:lnSpc>
              <a:spcBef>
                <a:spcPts val="5"/>
              </a:spcBef>
            </a:pPr>
            <a:r>
              <a:rPr dirty="0" sz="1850" spc="-80">
                <a:solidFill>
                  <a:srgbClr val="404040"/>
                </a:solidFill>
                <a:latin typeface="Verdana"/>
                <a:cs typeface="Verdana"/>
              </a:rPr>
              <a:t>input() 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print() </a:t>
            </a:r>
            <a:r>
              <a:rPr dirty="0" sz="1850" spc="-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0">
                <a:solidFill>
                  <a:srgbClr val="404040"/>
                </a:solidFill>
                <a:latin typeface="Verdana"/>
                <a:cs typeface="Verdana"/>
              </a:rPr>
              <a:t>Comment 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3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2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8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2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1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3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endParaRPr sz="1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826" y="647318"/>
            <a:ext cx="204216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0"/>
              <a:t>Variables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0716" y="1750631"/>
            <a:ext cx="346075" cy="26447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0716" y="2157793"/>
            <a:ext cx="346075" cy="2644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0716" y="2554351"/>
            <a:ext cx="346075" cy="26479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13710" y="1591246"/>
            <a:ext cx="5102860" cy="1236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4400"/>
              </a:lnSpc>
              <a:spcBef>
                <a:spcPts val="100"/>
              </a:spcBef>
            </a:pPr>
            <a:r>
              <a:rPr dirty="0" sz="1850" spc="2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4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1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dirty="0" sz="1850" spc="25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dirty="0" sz="1850" spc="-3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ch</a:t>
            </a:r>
            <a:r>
              <a:rPr dirty="0" sz="1850" spc="-2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95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-4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3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2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850" spc="-3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1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3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2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1850" spc="-6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12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dirty="0" sz="1850" spc="-2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3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oc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1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3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2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.  </a:t>
            </a:r>
            <a:r>
              <a:rPr dirty="0" sz="1850" spc="2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ar</a:t>
            </a:r>
            <a:r>
              <a:rPr dirty="0" sz="1850" spc="-3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dirty="0" sz="1850" spc="-3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3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25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850" spc="-3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2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25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3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850" spc="-2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2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3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850" spc="-5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1850" spc="-6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850" spc="-10">
                <a:solidFill>
                  <a:srgbClr val="404040"/>
                </a:solidFill>
                <a:latin typeface="Verdana"/>
                <a:cs typeface="Verdana"/>
              </a:rPr>
              <a:t>don't</a:t>
            </a:r>
            <a:r>
              <a:rPr dirty="0" sz="1850" spc="-3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70">
                <a:solidFill>
                  <a:srgbClr val="404040"/>
                </a:solidFill>
                <a:latin typeface="Verdana"/>
                <a:cs typeface="Verdana"/>
              </a:rPr>
              <a:t>need</a:t>
            </a:r>
            <a:r>
              <a:rPr dirty="0" sz="1850" spc="-2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1850" spc="-2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5">
                <a:solidFill>
                  <a:srgbClr val="404040"/>
                </a:solidFill>
                <a:latin typeface="Verdana"/>
                <a:cs typeface="Verdana"/>
              </a:rPr>
              <a:t>specify</a:t>
            </a:r>
            <a:r>
              <a:rPr dirty="0" sz="1850" spc="-3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1850" spc="-3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0">
                <a:solidFill>
                  <a:srgbClr val="404040"/>
                </a:solidFill>
                <a:latin typeface="Verdana"/>
                <a:cs typeface="Verdana"/>
              </a:rPr>
              <a:t>type</a:t>
            </a:r>
            <a:r>
              <a:rPr dirty="0" sz="1850" spc="-2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1850" spc="-25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25">
                <a:solidFill>
                  <a:srgbClr val="404040"/>
                </a:solidFill>
                <a:latin typeface="Verdana"/>
                <a:cs typeface="Verdana"/>
              </a:rPr>
              <a:t>variable.</a:t>
            </a:r>
            <a:endParaRPr sz="185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45840" y="3230879"/>
            <a:ext cx="5974079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7278" y="132968"/>
            <a:ext cx="379222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95"/>
              <a:t>P</a:t>
            </a:r>
            <a:r>
              <a:rPr dirty="0" spc="-55"/>
              <a:t>y</a:t>
            </a:r>
            <a:r>
              <a:rPr dirty="0" spc="-65"/>
              <a:t>t</a:t>
            </a:r>
            <a:r>
              <a:rPr dirty="0" spc="-125"/>
              <a:t>h</a:t>
            </a:r>
            <a:r>
              <a:rPr dirty="0" spc="-110"/>
              <a:t>o</a:t>
            </a:r>
            <a:r>
              <a:rPr dirty="0"/>
              <a:t>n</a:t>
            </a:r>
            <a:r>
              <a:rPr dirty="0" spc="-335"/>
              <a:t> </a:t>
            </a:r>
            <a:r>
              <a:rPr dirty="0" spc="-240"/>
              <a:t>I</a:t>
            </a:r>
            <a:r>
              <a:rPr dirty="0" spc="-165"/>
              <a:t>d</a:t>
            </a:r>
            <a:r>
              <a:rPr dirty="0" spc="-150"/>
              <a:t>e</a:t>
            </a:r>
            <a:r>
              <a:rPr dirty="0" spc="-200"/>
              <a:t>n</a:t>
            </a:r>
            <a:r>
              <a:rPr dirty="0" spc="-145"/>
              <a:t>t</a:t>
            </a:r>
            <a:r>
              <a:rPr dirty="0" spc="-190"/>
              <a:t>i</a:t>
            </a:r>
            <a:r>
              <a:rPr dirty="0" spc="-150"/>
              <a:t>f</a:t>
            </a:r>
            <a:r>
              <a:rPr dirty="0" spc="-190"/>
              <a:t>i</a:t>
            </a:r>
            <a:r>
              <a:rPr dirty="0" spc="-150"/>
              <a:t>e</a:t>
            </a:r>
            <a:r>
              <a:rPr dirty="0" spc="-180"/>
              <a:t>r</a:t>
            </a:r>
            <a:r>
              <a:rPr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4241" y="1401444"/>
            <a:ext cx="346075" cy="2647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4241" y="2419032"/>
            <a:ext cx="346075" cy="2644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4241" y="2958401"/>
            <a:ext cx="346075" cy="26447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4241" y="3497643"/>
            <a:ext cx="346075" cy="26447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4241" y="4037012"/>
            <a:ext cx="346075" cy="26447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4241" y="4576127"/>
            <a:ext cx="346075" cy="26447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4241" y="5115305"/>
            <a:ext cx="346075" cy="26479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4241" y="5654675"/>
            <a:ext cx="346075" cy="26447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4241" y="6193790"/>
            <a:ext cx="346075" cy="26479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007235" y="1231525"/>
            <a:ext cx="9527540" cy="5235575"/>
          </a:xfrm>
          <a:prstGeom prst="rect">
            <a:avLst/>
          </a:prstGeom>
        </p:spPr>
        <p:txBody>
          <a:bodyPr wrap="square" lIns="0" tIns="148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1850" spc="-140">
                <a:solidFill>
                  <a:srgbClr val="404040"/>
                </a:solidFill>
                <a:latin typeface="Verdana"/>
                <a:cs typeface="Verdana"/>
              </a:rPr>
              <a:t>starts</a:t>
            </a:r>
            <a:r>
              <a:rPr dirty="0" sz="1850" spc="-2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dirty="0" sz="1850" spc="-2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letter</a:t>
            </a:r>
            <a:r>
              <a:rPr dirty="0" sz="1850" spc="-2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1850" spc="-2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Z</a:t>
            </a:r>
            <a:r>
              <a:rPr dirty="0" sz="1850" spc="-4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45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dirty="0" sz="1850" spc="-3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1850" spc="-2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z</a:t>
            </a:r>
            <a:r>
              <a:rPr dirty="0" sz="1850" spc="-3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45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dirty="0" sz="1850" spc="-2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4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dirty="0" sz="1850" spc="-2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30">
                <a:solidFill>
                  <a:srgbClr val="404040"/>
                </a:solidFill>
                <a:latin typeface="Verdana"/>
                <a:cs typeface="Verdana"/>
              </a:rPr>
              <a:t>underscore</a:t>
            </a:r>
            <a:r>
              <a:rPr dirty="0" sz="1850" spc="-3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70">
                <a:solidFill>
                  <a:srgbClr val="404040"/>
                </a:solidFill>
                <a:latin typeface="Verdana"/>
                <a:cs typeface="Verdana"/>
              </a:rPr>
              <a:t>(_)</a:t>
            </a:r>
            <a:r>
              <a:rPr dirty="0" sz="1850" spc="-3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0">
                <a:solidFill>
                  <a:srgbClr val="404040"/>
                </a:solidFill>
                <a:latin typeface="Verdana"/>
                <a:cs typeface="Verdana"/>
              </a:rPr>
              <a:t>followed</a:t>
            </a:r>
            <a:r>
              <a:rPr dirty="0" sz="1850" spc="-1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2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dirty="0" sz="1850" spc="-2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60">
                <a:solidFill>
                  <a:srgbClr val="404040"/>
                </a:solidFill>
                <a:latin typeface="Verdana"/>
                <a:cs typeface="Verdana"/>
              </a:rPr>
              <a:t>zero</a:t>
            </a:r>
            <a:r>
              <a:rPr dirty="0" sz="1850" spc="-25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45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dirty="0" sz="1850" spc="-3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0">
                <a:solidFill>
                  <a:srgbClr val="404040"/>
                </a:solidFill>
                <a:latin typeface="Verdana"/>
                <a:cs typeface="Verdana"/>
              </a:rPr>
              <a:t>more</a:t>
            </a:r>
            <a:r>
              <a:rPr dirty="0" sz="1850" spc="-3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letters,</a:t>
            </a:r>
            <a:endParaRPr sz="1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1850" spc="-50">
                <a:solidFill>
                  <a:srgbClr val="404040"/>
                </a:solidFill>
                <a:latin typeface="Verdana"/>
                <a:cs typeface="Verdana"/>
              </a:rPr>
              <a:t>un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850" spc="-6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sco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6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8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10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digi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-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204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r>
              <a:rPr dirty="0" sz="1850" spc="-3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40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35">
                <a:solidFill>
                  <a:srgbClr val="404040"/>
                </a:solidFill>
                <a:latin typeface="Verdana"/>
                <a:cs typeface="Verdana"/>
              </a:rPr>
              <a:t>9</a:t>
            </a:r>
            <a:r>
              <a:rPr dirty="0" sz="1850" spc="-200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50">
              <a:latin typeface="Verdana"/>
              <a:cs typeface="Verdana"/>
            </a:endParaRPr>
          </a:p>
          <a:p>
            <a:pPr marL="12700" marR="3758565">
              <a:lnSpc>
                <a:spcPct val="191300"/>
              </a:lnSpc>
              <a:spcBef>
                <a:spcPts val="480"/>
              </a:spcBef>
            </a:pPr>
            <a:r>
              <a:rPr dirty="0" sz="1850" spc="-20">
                <a:solidFill>
                  <a:srgbClr val="404040"/>
                </a:solidFill>
                <a:latin typeface="Verdana"/>
                <a:cs typeface="Verdana"/>
              </a:rPr>
              <a:t>No</a:t>
            </a:r>
            <a:r>
              <a:rPr dirty="0" sz="1850" spc="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0">
                <a:solidFill>
                  <a:srgbClr val="404040"/>
                </a:solidFill>
                <a:latin typeface="Verdana"/>
                <a:cs typeface="Verdana"/>
              </a:rPr>
              <a:t>special</a:t>
            </a:r>
            <a:r>
              <a:rPr dirty="0" sz="185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5">
                <a:solidFill>
                  <a:srgbClr val="404040"/>
                </a:solidFill>
                <a:latin typeface="Verdana"/>
                <a:cs typeface="Verdana"/>
              </a:rPr>
              <a:t>characters</a:t>
            </a:r>
            <a:r>
              <a:rPr dirty="0" sz="1850" spc="-2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30">
                <a:solidFill>
                  <a:srgbClr val="404040"/>
                </a:solidFill>
                <a:latin typeface="Verdana"/>
                <a:cs typeface="Verdana"/>
              </a:rPr>
              <a:t>@,</a:t>
            </a:r>
            <a:r>
              <a:rPr dirty="0" sz="1850" spc="-43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$,</a:t>
            </a:r>
            <a:r>
              <a:rPr dirty="0" sz="1850" spc="-4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6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1850" spc="-43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35">
                <a:solidFill>
                  <a:srgbClr val="404040"/>
                </a:solidFill>
                <a:latin typeface="Verdana"/>
                <a:cs typeface="Verdana"/>
              </a:rPr>
              <a:t>%within</a:t>
            </a:r>
            <a:r>
              <a:rPr dirty="0" sz="1850" spc="-3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identifiers. </a:t>
            </a:r>
            <a:r>
              <a:rPr dirty="0" sz="1850" spc="-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>
                <a:solidFill>
                  <a:srgbClr val="404040"/>
                </a:solidFill>
                <a:latin typeface="Verdana"/>
                <a:cs typeface="Verdana"/>
              </a:rPr>
              <a:t>Do</a:t>
            </a:r>
            <a:r>
              <a:rPr dirty="0" sz="1850" spc="-1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not</a:t>
            </a:r>
            <a:r>
              <a:rPr dirty="0" sz="1850" spc="-33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start</a:t>
            </a:r>
            <a:r>
              <a:rPr dirty="0" sz="1850" spc="-3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dirty="0" sz="1850" spc="-3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digits;</a:t>
            </a:r>
            <a:r>
              <a:rPr dirty="0" sz="1850" spc="-4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50">
                <a:solidFill>
                  <a:srgbClr val="404040"/>
                </a:solidFill>
                <a:latin typeface="Verdana"/>
                <a:cs typeface="Verdana"/>
              </a:rPr>
              <a:t>use</a:t>
            </a:r>
            <a:r>
              <a:rPr dirty="0" sz="1850" spc="-3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digits</a:t>
            </a:r>
            <a:r>
              <a:rPr dirty="0" sz="1850" spc="-1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6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dirty="0" sz="1850" spc="-2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between</a:t>
            </a:r>
            <a:r>
              <a:rPr dirty="0" sz="1850" spc="-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45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dirty="0" sz="1850" spc="-3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>
                <a:solidFill>
                  <a:srgbClr val="404040"/>
                </a:solidFill>
                <a:latin typeface="Verdana"/>
                <a:cs typeface="Verdana"/>
              </a:rPr>
              <a:t>end. </a:t>
            </a:r>
            <a:r>
              <a:rPr dirty="0" sz="1850" spc="-6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6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850" spc="8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7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1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5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6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3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850" spc="1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3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1850" spc="1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7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12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1850" spc="-4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1850" spc="-3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5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35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1850" spc="-3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2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1850" spc="25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18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850" spc="-7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-25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2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45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18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-3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15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4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8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9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dirty="0" sz="1850" spc="-3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8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2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25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pp</a:t>
            </a:r>
            <a:r>
              <a:rPr dirty="0" sz="18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se</a:t>
            </a:r>
            <a:r>
              <a:rPr dirty="0" sz="1850" spc="-1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tt</a:t>
            </a: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31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Verdana"/>
              <a:cs typeface="Verdana"/>
            </a:endParaRPr>
          </a:p>
          <a:p>
            <a:pPr marL="73025">
              <a:lnSpc>
                <a:spcPct val="100000"/>
              </a:lnSpc>
            </a:pP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850" spc="20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60">
                <a:solidFill>
                  <a:srgbClr val="404040"/>
                </a:solidFill>
                <a:latin typeface="Verdana"/>
                <a:cs typeface="Verdana"/>
              </a:rPr>
              <a:t>other</a:t>
            </a:r>
            <a:r>
              <a:rPr dirty="0" sz="1850" spc="-2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identifiers</a:t>
            </a:r>
            <a:r>
              <a:rPr dirty="0" sz="1850" spc="-2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70">
                <a:solidFill>
                  <a:srgbClr val="404040"/>
                </a:solidFill>
                <a:latin typeface="Verdana"/>
                <a:cs typeface="Verdana"/>
              </a:rPr>
              <a:t>start</a:t>
            </a:r>
            <a:r>
              <a:rPr dirty="0" sz="1850" spc="-3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dirty="0" sz="1850" spc="-3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lowercase</a:t>
            </a:r>
            <a:r>
              <a:rPr dirty="0" sz="1850" spc="-3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05">
                <a:solidFill>
                  <a:srgbClr val="404040"/>
                </a:solidFill>
                <a:latin typeface="Verdana"/>
                <a:cs typeface="Verdana"/>
              </a:rPr>
              <a:t>letter.</a:t>
            </a:r>
            <a:endParaRPr sz="1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ar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13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1850" spc="-4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8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dirty="0" sz="1850" spc="-2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3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5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gl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8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di</a:t>
            </a:r>
            <a:r>
              <a:rPr dirty="0" sz="1850" spc="2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20">
                <a:solidFill>
                  <a:srgbClr val="404040"/>
                </a:solidFill>
                <a:latin typeface="Verdana"/>
                <a:cs typeface="Verdana"/>
              </a:rPr>
              <a:t>un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9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850" spc="-9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3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114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850" spc="-7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11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55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9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50" spc="-80">
                <a:solidFill>
                  <a:srgbClr val="404040"/>
                </a:solidFill>
                <a:latin typeface="Verdana"/>
                <a:cs typeface="Verdana"/>
              </a:rPr>
              <a:t>Starting</a:t>
            </a:r>
            <a:r>
              <a:rPr dirty="0" sz="1850" spc="-4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dirty="0" sz="1850" spc="-2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two</a:t>
            </a:r>
            <a:r>
              <a:rPr dirty="0" sz="1850" spc="-1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0">
                <a:solidFill>
                  <a:srgbClr val="404040"/>
                </a:solidFill>
                <a:latin typeface="Verdana"/>
                <a:cs typeface="Verdana"/>
              </a:rPr>
              <a:t>leading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70">
                <a:solidFill>
                  <a:srgbClr val="404040"/>
                </a:solidFill>
                <a:latin typeface="Verdana"/>
                <a:cs typeface="Verdana"/>
              </a:rPr>
              <a:t>underscores</a:t>
            </a:r>
            <a:r>
              <a:rPr dirty="0" sz="1850" spc="-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60">
                <a:solidFill>
                  <a:srgbClr val="404040"/>
                </a:solidFill>
                <a:latin typeface="Verdana"/>
                <a:cs typeface="Verdana"/>
              </a:rPr>
              <a:t>-strongly</a:t>
            </a:r>
            <a:r>
              <a:rPr dirty="0" sz="1850" spc="-3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privateidentifier.</a:t>
            </a:r>
            <a:endParaRPr sz="1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50" spc="-80">
                <a:solidFill>
                  <a:srgbClr val="404040"/>
                </a:solidFill>
                <a:latin typeface="Verdana"/>
                <a:cs typeface="Verdana"/>
              </a:rPr>
              <a:t>Keywords</a:t>
            </a:r>
            <a:r>
              <a:rPr dirty="0" sz="1850" spc="-2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reserved</a:t>
            </a:r>
            <a:r>
              <a:rPr dirty="0" sz="1850" spc="-3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6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1850" spc="-1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60">
                <a:solidFill>
                  <a:srgbClr val="404040"/>
                </a:solidFill>
                <a:latin typeface="Verdana"/>
                <a:cs typeface="Verdana"/>
              </a:rPr>
              <a:t>cant</a:t>
            </a:r>
            <a:r>
              <a:rPr dirty="0" sz="1850" spc="-2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2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dirty="0" sz="1850" spc="-1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used</a:t>
            </a:r>
            <a:r>
              <a:rPr dirty="0" sz="1850" spc="-3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4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dirty="0" sz="1850" spc="-2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05">
                <a:solidFill>
                  <a:srgbClr val="404040"/>
                </a:solidFill>
                <a:latin typeface="Verdana"/>
                <a:cs typeface="Verdana"/>
              </a:rPr>
              <a:t>identifier.</a:t>
            </a:r>
            <a:endParaRPr sz="1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826" y="647318"/>
            <a:ext cx="247078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00"/>
              <a:t>D</a:t>
            </a:r>
            <a:r>
              <a:rPr dirty="0" spc="70"/>
              <a:t>a</a:t>
            </a:r>
            <a:r>
              <a:rPr dirty="0" spc="95"/>
              <a:t>t</a:t>
            </a:r>
            <a:r>
              <a:rPr dirty="0"/>
              <a:t>a</a:t>
            </a:r>
            <a:r>
              <a:rPr dirty="0" spc="-380"/>
              <a:t> </a:t>
            </a:r>
            <a:r>
              <a:rPr dirty="0" spc="-65"/>
              <a:t>t</a:t>
            </a:r>
            <a:r>
              <a:rPr dirty="0" spc="-50"/>
              <a:t>y</a:t>
            </a:r>
            <a:r>
              <a:rPr dirty="0" spc="-85"/>
              <a:t>p</a:t>
            </a:r>
            <a:r>
              <a:rPr dirty="0" spc="-65"/>
              <a:t>e</a:t>
            </a:r>
            <a:r>
              <a:rPr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6154" y="1925637"/>
            <a:ext cx="325119" cy="2339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6154" y="2261933"/>
            <a:ext cx="325119" cy="2339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6154" y="2597086"/>
            <a:ext cx="325119" cy="23399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6154" y="2933001"/>
            <a:ext cx="325119" cy="23399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6154" y="3268662"/>
            <a:ext cx="325119" cy="23399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6154" y="4265993"/>
            <a:ext cx="325119" cy="23399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6154" y="4601527"/>
            <a:ext cx="325119" cy="23399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6154" y="4937442"/>
            <a:ext cx="325119" cy="23399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243454" y="1477708"/>
            <a:ext cx="1433195" cy="37090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8140" marR="200660" indent="-346075">
              <a:lnSpc>
                <a:spcPct val="133500"/>
              </a:lnSpc>
              <a:spcBef>
                <a:spcPts val="90"/>
              </a:spcBef>
            </a:pPr>
            <a:r>
              <a:rPr dirty="0" sz="1650">
                <a:solidFill>
                  <a:srgbClr val="404040"/>
                </a:solidFill>
                <a:latin typeface="Verdana"/>
                <a:cs typeface="Verdana"/>
              </a:rPr>
              <a:t>Immutable </a:t>
            </a:r>
            <a:r>
              <a:rPr dirty="0" sz="1650" spc="-5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50" spc="-60">
                <a:solidFill>
                  <a:srgbClr val="404040"/>
                </a:solidFill>
                <a:latin typeface="Verdana"/>
                <a:cs typeface="Verdana"/>
              </a:rPr>
              <a:t>Integer </a:t>
            </a:r>
            <a:r>
              <a:rPr dirty="0" sz="1650" spc="-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50" spc="20">
                <a:solidFill>
                  <a:srgbClr val="404040"/>
                </a:solidFill>
                <a:latin typeface="Verdana"/>
                <a:cs typeface="Verdana"/>
              </a:rPr>
              <a:t>Float </a:t>
            </a:r>
            <a:r>
              <a:rPr dirty="0" sz="1650" spc="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50" spc="-15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dirty="0" sz="1650" spc="30">
                <a:solidFill>
                  <a:srgbClr val="404040"/>
                </a:solidFill>
                <a:latin typeface="Verdana"/>
                <a:cs typeface="Verdana"/>
              </a:rPr>
              <a:t>ool</a:t>
            </a:r>
            <a:r>
              <a:rPr dirty="0" sz="1650" spc="5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50" spc="4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650" spc="10">
                <a:solidFill>
                  <a:srgbClr val="404040"/>
                </a:solidFill>
                <a:latin typeface="Verdana"/>
                <a:cs typeface="Verdana"/>
              </a:rPr>
              <a:t>n  </a:t>
            </a:r>
            <a:r>
              <a:rPr dirty="0" sz="1650" spc="-65">
                <a:solidFill>
                  <a:srgbClr val="404040"/>
                </a:solidFill>
                <a:latin typeface="Verdana"/>
                <a:cs typeface="Verdana"/>
              </a:rPr>
              <a:t>String </a:t>
            </a:r>
            <a:r>
              <a:rPr dirty="0" sz="1650" spc="-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50" spc="-85">
                <a:solidFill>
                  <a:srgbClr val="404040"/>
                </a:solidFill>
                <a:latin typeface="Verdana"/>
                <a:cs typeface="Verdana"/>
              </a:rPr>
              <a:t>Tuple</a:t>
            </a:r>
            <a:endParaRPr sz="16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50" spc="15">
                <a:solidFill>
                  <a:srgbClr val="404040"/>
                </a:solidFill>
                <a:latin typeface="Verdana"/>
                <a:cs typeface="Verdana"/>
              </a:rPr>
              <a:t>Mutable</a:t>
            </a:r>
            <a:endParaRPr sz="1650">
              <a:latin typeface="Verdana"/>
              <a:cs typeface="Verdana"/>
            </a:endParaRPr>
          </a:p>
          <a:p>
            <a:pPr marL="358140" marR="728345">
              <a:lnSpc>
                <a:spcPct val="133500"/>
              </a:lnSpc>
            </a:pPr>
            <a:r>
              <a:rPr dirty="0" sz="1650" spc="-100">
                <a:solidFill>
                  <a:srgbClr val="404040"/>
                </a:solidFill>
                <a:latin typeface="Verdana"/>
                <a:cs typeface="Verdana"/>
              </a:rPr>
              <a:t>List </a:t>
            </a:r>
            <a:r>
              <a:rPr dirty="0" sz="1650" spc="-5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50" spc="-9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650" spc="-3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50" spc="1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endParaRPr sz="1650">
              <a:latin typeface="Verdana"/>
              <a:cs typeface="Verdana"/>
            </a:endParaRPr>
          </a:p>
          <a:p>
            <a:pPr marL="358140">
              <a:lnSpc>
                <a:spcPct val="100000"/>
              </a:lnSpc>
              <a:spcBef>
                <a:spcPts val="665"/>
              </a:spcBef>
            </a:pPr>
            <a:r>
              <a:rPr dirty="0" sz="1650" spc="-10">
                <a:solidFill>
                  <a:srgbClr val="404040"/>
                </a:solidFill>
                <a:latin typeface="Verdana"/>
                <a:cs typeface="Verdana"/>
              </a:rPr>
              <a:t>Dictionary</a:t>
            </a:r>
            <a:endParaRPr sz="165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56154" y="5931534"/>
            <a:ext cx="407034" cy="23399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589276" y="5898515"/>
            <a:ext cx="630682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-15" b="1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1650" spc="15" b="1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dirty="0" sz="1650" spc="-5" b="1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dirty="0" sz="1650" spc="40" b="1">
                <a:solidFill>
                  <a:srgbClr val="404040"/>
                </a:solidFill>
                <a:latin typeface="Calibri"/>
                <a:cs typeface="Calibri"/>
              </a:rPr>
              <a:t>e(</a:t>
            </a:r>
            <a:r>
              <a:rPr dirty="0" sz="1650" spc="10" b="1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dirty="0" sz="1650" spc="-1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650" spc="-2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dirty="0" sz="1650" spc="-5">
                <a:solidFill>
                  <a:srgbClr val="404040"/>
                </a:solidFill>
                <a:latin typeface="Verdana"/>
                <a:cs typeface="Verdana"/>
              </a:rPr>
              <a:t>un</a:t>
            </a:r>
            <a:r>
              <a:rPr dirty="0" sz="1650" spc="2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650" spc="-1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650" spc="2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650" spc="3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650" spc="2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650" spc="-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50" spc="5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dirty="0" sz="1650" spc="-5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dirty="0" sz="1650" spc="2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650" spc="15">
                <a:solidFill>
                  <a:srgbClr val="404040"/>
                </a:solidFill>
                <a:latin typeface="Verdana"/>
                <a:cs typeface="Verdana"/>
              </a:rPr>
              <a:t>ch</a:t>
            </a:r>
            <a:r>
              <a:rPr dirty="0" sz="1650" spc="-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50" spc="-7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650" spc="-3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50" spc="-90">
                <a:solidFill>
                  <a:srgbClr val="404040"/>
                </a:solidFill>
                <a:latin typeface="Verdana"/>
                <a:cs typeface="Verdana"/>
              </a:rPr>
              <a:t>tu</a:t>
            </a:r>
            <a:r>
              <a:rPr dirty="0" sz="1650" spc="-7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650" spc="-8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650" spc="1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650" spc="-3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50" spc="-10">
                <a:solidFill>
                  <a:srgbClr val="404040"/>
                </a:solidFill>
                <a:latin typeface="Verdana"/>
                <a:cs typeface="Verdana"/>
              </a:rPr>
              <a:t>th</a:t>
            </a:r>
            <a:r>
              <a:rPr dirty="0" sz="16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50" spc="-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50" spc="-1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650" spc="-2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dirty="0" sz="1650" spc="1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6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50" spc="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50" spc="3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650" spc="1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dirty="0" sz="1650" spc="-13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50" spc="-10">
                <a:solidFill>
                  <a:srgbClr val="404040"/>
                </a:solidFill>
                <a:latin typeface="Verdana"/>
                <a:cs typeface="Verdana"/>
              </a:rPr>
              <a:t>th</a:t>
            </a:r>
            <a:r>
              <a:rPr dirty="0" sz="16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50" spc="-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50" spc="-2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dirty="0" sz="1650" spc="4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650" spc="1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650" spc="25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650" spc="4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650" spc="1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dirty="0" sz="1650" spc="2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6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50" spc="-2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50" spc="1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650" spc="4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650" spc="20">
                <a:solidFill>
                  <a:srgbClr val="404040"/>
                </a:solidFill>
                <a:latin typeface="Verdana"/>
                <a:cs typeface="Verdana"/>
              </a:rPr>
              <a:t>ss</a:t>
            </a:r>
            <a:r>
              <a:rPr dirty="0" sz="1650" spc="5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50" spc="1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650" spc="1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826" y="647318"/>
            <a:ext cx="249364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15"/>
              <a:t>KEYWORDS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04730" y="1895411"/>
          <a:ext cx="5571490" cy="3797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2295"/>
                <a:gridCol w="1852295"/>
                <a:gridCol w="1852294"/>
              </a:tblGrid>
              <a:tr h="378840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600" spc="55">
                          <a:latin typeface="Verdana"/>
                          <a:cs typeface="Verdana"/>
                        </a:rPr>
                        <a:t>and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6413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600" spc="60">
                          <a:latin typeface="Verdana"/>
                          <a:cs typeface="Verdana"/>
                        </a:rPr>
                        <a:t>exec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6413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600">
                          <a:latin typeface="Verdana"/>
                          <a:cs typeface="Verdana"/>
                        </a:rPr>
                        <a:t>not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6413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378713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600" spc="-75">
                          <a:latin typeface="Verdana"/>
                          <a:cs typeface="Verdana"/>
                        </a:rPr>
                        <a:t>assert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600" spc="-50">
                          <a:latin typeface="Verdana"/>
                          <a:cs typeface="Verdana"/>
                        </a:rPr>
                        <a:t>finally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600" spc="-95">
                          <a:latin typeface="Verdana"/>
                          <a:cs typeface="Verdana"/>
                        </a:rPr>
                        <a:t>or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378841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600" spc="-5">
                          <a:latin typeface="Verdana"/>
                          <a:cs typeface="Verdana"/>
                        </a:rPr>
                        <a:t>break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6540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600" spc="-60">
                          <a:latin typeface="Verdana"/>
                          <a:cs typeface="Verdana"/>
                        </a:rPr>
                        <a:t>for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6540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600" spc="-80">
                          <a:latin typeface="Verdana"/>
                          <a:cs typeface="Verdana"/>
                        </a:rPr>
                        <a:t>pass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6540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378713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600" spc="-75">
                          <a:latin typeface="Verdana"/>
                          <a:cs typeface="Verdana"/>
                        </a:rPr>
                        <a:t>class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6604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600" spc="-55">
                          <a:latin typeface="Verdana"/>
                          <a:cs typeface="Verdana"/>
                        </a:rPr>
                        <a:t>from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6604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600" spc="-55">
                          <a:latin typeface="Verdana"/>
                          <a:cs typeface="Verdana"/>
                        </a:rPr>
                        <a:t>print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6604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378840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600" spc="5">
                          <a:latin typeface="Verdana"/>
                          <a:cs typeface="Verdana"/>
                        </a:rPr>
                        <a:t>continue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6667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600" spc="-10">
                          <a:latin typeface="Verdana"/>
                          <a:cs typeface="Verdana"/>
                        </a:rPr>
                        <a:t>global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6667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600" spc="-60">
                          <a:latin typeface="Verdana"/>
                          <a:cs typeface="Verdana"/>
                        </a:rPr>
                        <a:t>raise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6667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378713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600" spc="-15">
                          <a:latin typeface="Verdana"/>
                          <a:cs typeface="Verdana"/>
                        </a:rPr>
                        <a:t>def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6731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600" spc="-40">
                          <a:latin typeface="Verdana"/>
                          <a:cs typeface="Verdana"/>
                        </a:rPr>
                        <a:t>if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6731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600" spc="-50">
                          <a:latin typeface="Verdana"/>
                          <a:cs typeface="Verdana"/>
                        </a:rPr>
                        <a:t>return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6731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378841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600" spc="-15">
                          <a:latin typeface="Verdana"/>
                          <a:cs typeface="Verdana"/>
                        </a:rPr>
                        <a:t>del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6794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600" spc="-70">
                          <a:latin typeface="Verdana"/>
                          <a:cs typeface="Verdana"/>
                        </a:rPr>
                        <a:t>import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6794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600" spc="-95">
                          <a:latin typeface="Verdana"/>
                          <a:cs typeface="Verdana"/>
                        </a:rPr>
                        <a:t>try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6794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378713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600" spc="-40">
                          <a:latin typeface="Verdana"/>
                          <a:cs typeface="Verdana"/>
                        </a:rPr>
                        <a:t>elif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6858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600" spc="-40">
                          <a:latin typeface="Verdana"/>
                          <a:cs typeface="Verdana"/>
                        </a:rPr>
                        <a:t>in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6858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600" spc="-50">
                          <a:latin typeface="Verdana"/>
                          <a:cs typeface="Verdana"/>
                        </a:rPr>
                        <a:t>while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6858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378841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600" spc="-60">
                          <a:latin typeface="Verdana"/>
                          <a:cs typeface="Verdana"/>
                        </a:rPr>
                        <a:t>else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6985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600" spc="-120">
                          <a:latin typeface="Verdana"/>
                          <a:cs typeface="Verdana"/>
                        </a:rPr>
                        <a:t>is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6985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600" spc="-60">
                          <a:latin typeface="Verdana"/>
                          <a:cs typeface="Verdana"/>
                        </a:rPr>
                        <a:t>with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6985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378764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600" spc="-15">
                          <a:latin typeface="Verdana"/>
                          <a:cs typeface="Verdana"/>
                        </a:rPr>
                        <a:t>except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6985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600" spc="50">
                          <a:latin typeface="Verdana"/>
                          <a:cs typeface="Verdana"/>
                        </a:rPr>
                        <a:t>lambda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6985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600" spc="15">
                          <a:latin typeface="Verdana"/>
                          <a:cs typeface="Verdana"/>
                        </a:rPr>
                        <a:t>yield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6985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826" y="647318"/>
            <a:ext cx="221488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5"/>
              <a:t>Operators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9241" y="1931606"/>
            <a:ext cx="345439" cy="26447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9241" y="2328481"/>
            <a:ext cx="345439" cy="2644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9241" y="2735643"/>
            <a:ext cx="345439" cy="26447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9241" y="3132201"/>
            <a:ext cx="345439" cy="2647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9241" y="3539109"/>
            <a:ext cx="345439" cy="26479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9241" y="3936047"/>
            <a:ext cx="345439" cy="26447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9241" y="4343082"/>
            <a:ext cx="345439" cy="26447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296541" y="1365313"/>
            <a:ext cx="6796405" cy="325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8140" marR="5080" indent="-346075">
              <a:lnSpc>
                <a:spcPct val="144400"/>
              </a:lnSpc>
              <a:spcBef>
                <a:spcPts val="100"/>
              </a:spcBef>
            </a:pP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responsible</a:t>
            </a:r>
            <a:r>
              <a:rPr dirty="0" sz="1850" spc="-1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dirty="0" sz="185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25">
                <a:solidFill>
                  <a:srgbClr val="404040"/>
                </a:solidFill>
                <a:latin typeface="Verdana"/>
                <a:cs typeface="Verdana"/>
              </a:rPr>
              <a:t>particular</a:t>
            </a:r>
            <a:r>
              <a:rPr dirty="0" sz="1850" spc="-3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20">
                <a:solidFill>
                  <a:srgbClr val="404040"/>
                </a:solidFill>
                <a:latin typeface="Verdana"/>
                <a:cs typeface="Verdana"/>
              </a:rPr>
              <a:t>operation</a:t>
            </a:r>
            <a:r>
              <a:rPr dirty="0" sz="1850" spc="-3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between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two</a:t>
            </a:r>
            <a:r>
              <a:rPr dirty="0" sz="1850" spc="-2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operands </a:t>
            </a:r>
            <a:r>
              <a:rPr dirty="0" sz="1850" spc="-6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55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dirty="0" sz="1850" spc="-125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8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1850">
              <a:latin typeface="Verdana"/>
              <a:cs typeface="Verdana"/>
            </a:endParaRPr>
          </a:p>
          <a:p>
            <a:pPr marL="358140" marR="3928745">
              <a:lnSpc>
                <a:spcPts val="3210"/>
              </a:lnSpc>
              <a:spcBef>
                <a:spcPts val="185"/>
              </a:spcBef>
            </a:pPr>
            <a:r>
              <a:rPr dirty="0" sz="1850" spc="-2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45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ar</a:t>
            </a:r>
            <a:r>
              <a:rPr dirty="0" sz="1850" spc="-3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son</a:t>
            </a:r>
            <a:r>
              <a:rPr dirty="0" sz="1850" spc="-3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ra</a:t>
            </a:r>
            <a:r>
              <a:rPr dirty="0" sz="1850" spc="-1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s  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ss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ig</a:t>
            </a:r>
            <a:r>
              <a:rPr dirty="0" sz="1850" spc="-5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125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5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33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2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8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1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7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1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7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1850">
              <a:latin typeface="Verdana"/>
              <a:cs typeface="Verdana"/>
            </a:endParaRPr>
          </a:p>
          <a:p>
            <a:pPr marL="358140">
              <a:lnSpc>
                <a:spcPct val="100000"/>
              </a:lnSpc>
              <a:spcBef>
                <a:spcPts val="625"/>
              </a:spcBef>
            </a:pP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gi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85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850" spc="-1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850" spc="1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1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1850">
              <a:latin typeface="Verdana"/>
              <a:cs typeface="Verdana"/>
            </a:endParaRPr>
          </a:p>
          <a:p>
            <a:pPr marL="358140" marR="3857625">
              <a:lnSpc>
                <a:spcPct val="142600"/>
              </a:lnSpc>
              <a:spcBef>
                <a:spcPts val="40"/>
              </a:spcBef>
            </a:pP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8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3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2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15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s  </a:t>
            </a:r>
            <a:r>
              <a:rPr dirty="0" sz="1850" spc="-45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18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45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dirty="0" sz="18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-55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dirty="0" sz="1850" spc="-3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850" spc="-3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2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8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ra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7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s  </a:t>
            </a: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5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dirty="0" sz="1850" spc="-3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2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8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1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826" y="649224"/>
            <a:ext cx="38804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14"/>
              <a:t>A</a:t>
            </a:r>
            <a:r>
              <a:rPr dirty="0" sz="3200" spc="-90"/>
              <a:t>r</a:t>
            </a:r>
            <a:r>
              <a:rPr dirty="0" sz="3200" spc="-10"/>
              <a:t>i</a:t>
            </a:r>
            <a:r>
              <a:rPr dirty="0" sz="3200" spc="-65"/>
              <a:t>t</a:t>
            </a:r>
            <a:r>
              <a:rPr dirty="0" sz="3200" spc="-110"/>
              <a:t>h</a:t>
            </a:r>
            <a:r>
              <a:rPr dirty="0" sz="3200" spc="-80"/>
              <a:t>m</a:t>
            </a:r>
            <a:r>
              <a:rPr dirty="0" sz="3200" spc="-70"/>
              <a:t>e</a:t>
            </a:r>
            <a:r>
              <a:rPr dirty="0" sz="3200" spc="-65"/>
              <a:t>t</a:t>
            </a:r>
            <a:r>
              <a:rPr dirty="0" sz="3200" spc="-10"/>
              <a:t>i</a:t>
            </a:r>
            <a:r>
              <a:rPr dirty="0" sz="3200"/>
              <a:t>c</a:t>
            </a:r>
            <a:r>
              <a:rPr dirty="0" sz="3200" spc="-450"/>
              <a:t> </a:t>
            </a:r>
            <a:r>
              <a:rPr dirty="0" sz="3200" spc="-25"/>
              <a:t>o</a:t>
            </a:r>
            <a:r>
              <a:rPr dirty="0" sz="3200" spc="-5"/>
              <a:t>p</a:t>
            </a:r>
            <a:r>
              <a:rPr dirty="0" sz="3200" spc="15"/>
              <a:t>e</a:t>
            </a:r>
            <a:r>
              <a:rPr dirty="0" sz="3200"/>
              <a:t>r</a:t>
            </a:r>
            <a:r>
              <a:rPr dirty="0" sz="3200" spc="-10"/>
              <a:t>a</a:t>
            </a:r>
            <a:r>
              <a:rPr dirty="0" sz="3200" spc="15"/>
              <a:t>t</a:t>
            </a:r>
            <a:r>
              <a:rPr dirty="0" sz="3200" spc="-25"/>
              <a:t>o</a:t>
            </a:r>
            <a:r>
              <a:rPr dirty="0" sz="3200"/>
              <a:t>r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65007" y="1972627"/>
          <a:ext cx="9808210" cy="4404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0050"/>
                <a:gridCol w="8123555"/>
              </a:tblGrid>
              <a:tr h="261048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050">
                          <a:latin typeface="Times New Roman"/>
                          <a:cs typeface="Times New Roman"/>
                        </a:rPr>
                        <a:t>Operator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9525">
                      <a:solidFill>
                        <a:srgbClr val="D0DAFA"/>
                      </a:solidFill>
                      <a:prstDash val="solid"/>
                    </a:lnL>
                    <a:lnR w="9525">
                      <a:solidFill>
                        <a:srgbClr val="D0DAFA"/>
                      </a:solidFill>
                      <a:prstDash val="solid"/>
                    </a:lnR>
                    <a:lnT w="9525">
                      <a:solidFill>
                        <a:srgbClr val="D0DAFA"/>
                      </a:solidFill>
                      <a:prstDash val="solid"/>
                    </a:lnT>
                    <a:solidFill>
                      <a:srgbClr val="C5CCBC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050" spc="-5">
                          <a:latin typeface="Times New Roman"/>
                          <a:cs typeface="Times New Roman"/>
                        </a:rPr>
                        <a:t>Description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9525">
                      <a:solidFill>
                        <a:srgbClr val="D0DAFA"/>
                      </a:solidFill>
                      <a:prstDash val="solid"/>
                    </a:lnL>
                    <a:lnR w="9525">
                      <a:solidFill>
                        <a:srgbClr val="D0DAFA"/>
                      </a:solidFill>
                      <a:prstDash val="solid"/>
                    </a:lnR>
                    <a:lnT w="9525">
                      <a:solidFill>
                        <a:srgbClr val="D0DAFA"/>
                      </a:solidFill>
                      <a:prstDash val="solid"/>
                    </a:lnT>
                    <a:solidFill>
                      <a:srgbClr val="C5CCBC"/>
                    </a:solidFill>
                  </a:tcPr>
                </a:tc>
              </a:tr>
              <a:tr h="467296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50" spc="-10" b="1">
                          <a:latin typeface="Verdana"/>
                          <a:cs typeface="Verdana"/>
                        </a:rPr>
                        <a:t>+</a:t>
                      </a:r>
                      <a:r>
                        <a:rPr dirty="0" sz="1450" spc="-11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 b="1">
                          <a:latin typeface="Verdana"/>
                          <a:cs typeface="Verdana"/>
                        </a:rPr>
                        <a:t>(Addition)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2222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50" spc="10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45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is</a:t>
                      </a:r>
                      <a:r>
                        <a:rPr dirty="0" sz="145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used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5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add</a:t>
                      </a:r>
                      <a:r>
                        <a:rPr dirty="0" sz="145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two</a:t>
                      </a:r>
                      <a:r>
                        <a:rPr dirty="0" sz="1450" spc="-1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operands.</a:t>
                      </a:r>
                      <a:r>
                        <a:rPr dirty="0" sz="1450" spc="-1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For</a:t>
                      </a:r>
                      <a:r>
                        <a:rPr dirty="0" sz="1450" spc="-1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example,</a:t>
                      </a:r>
                      <a:r>
                        <a:rPr dirty="0" sz="145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if</a:t>
                      </a:r>
                      <a:r>
                        <a:rPr dirty="0" sz="145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20,</a:t>
                      </a:r>
                      <a:r>
                        <a:rPr dirty="0" sz="145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45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 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10</a:t>
                      </a:r>
                      <a:r>
                        <a:rPr dirty="0" sz="145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=&gt;</a:t>
                      </a:r>
                      <a:r>
                        <a:rPr dirty="0" sz="145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a+b</a:t>
                      </a:r>
                      <a:r>
                        <a:rPr dirty="0" sz="145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1450" spc="-2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45">
                          <a:latin typeface="Verdana"/>
                          <a:cs typeface="Verdana"/>
                        </a:rPr>
                        <a:t>30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2222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870457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450" spc="-5" b="1">
                          <a:latin typeface="Verdana"/>
                          <a:cs typeface="Verdana"/>
                        </a:rPr>
                        <a:t>-</a:t>
                      </a:r>
                      <a:r>
                        <a:rPr dirty="0" sz="1450" spc="-10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 b="1">
                          <a:latin typeface="Verdana"/>
                          <a:cs typeface="Verdana"/>
                        </a:rPr>
                        <a:t>(Subtraction)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27939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EDEFEB"/>
                    </a:solidFill>
                  </a:tcPr>
                </a:tc>
                <a:tc>
                  <a:txBody>
                    <a:bodyPr/>
                    <a:lstStyle/>
                    <a:p>
                      <a:pPr marL="33020" marR="272415">
                        <a:lnSpc>
                          <a:spcPts val="1680"/>
                        </a:lnSpc>
                        <a:spcBef>
                          <a:spcPts val="325"/>
                        </a:spcBef>
                      </a:pPr>
                      <a:r>
                        <a:rPr dirty="0" sz="1450" spc="10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45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is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used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5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subtract</a:t>
                      </a:r>
                      <a:r>
                        <a:rPr dirty="0" sz="145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second</a:t>
                      </a:r>
                      <a:r>
                        <a:rPr dirty="0" sz="145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</a:t>
                      </a:r>
                      <a:r>
                        <a:rPr dirty="0" sz="1450" spc="-1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from</a:t>
                      </a:r>
                      <a:r>
                        <a:rPr dirty="0" sz="145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first</a:t>
                      </a:r>
                      <a:r>
                        <a:rPr dirty="0" sz="145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operand.</a:t>
                      </a:r>
                      <a:r>
                        <a:rPr dirty="0" sz="145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10">
                          <a:latin typeface="Verdana"/>
                          <a:cs typeface="Verdana"/>
                        </a:rPr>
                        <a:t>If</a:t>
                      </a:r>
                      <a:r>
                        <a:rPr dirty="0" sz="145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first</a:t>
                      </a:r>
                      <a:r>
                        <a:rPr dirty="0" sz="145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</a:t>
                      </a:r>
                      <a:r>
                        <a:rPr dirty="0" sz="1450" spc="-1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is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less</a:t>
                      </a:r>
                      <a:r>
                        <a:rPr dirty="0" sz="145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than</a:t>
                      </a:r>
                      <a:r>
                        <a:rPr dirty="0" sz="145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second</a:t>
                      </a:r>
                      <a:r>
                        <a:rPr dirty="0" sz="145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operand,</a:t>
                      </a:r>
                      <a:r>
                        <a:rPr dirty="0" sz="1450" spc="-1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45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result</a:t>
                      </a:r>
                      <a:r>
                        <a:rPr dirty="0" sz="145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negative.</a:t>
                      </a:r>
                      <a:r>
                        <a:rPr dirty="0" sz="145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For</a:t>
                      </a:r>
                      <a:r>
                        <a:rPr dirty="0" sz="1450" spc="-2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example,</a:t>
                      </a:r>
                      <a:r>
                        <a:rPr dirty="0" sz="1450" spc="-2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if</a:t>
                      </a:r>
                      <a:r>
                        <a:rPr dirty="0" sz="145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20,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45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1450" spc="-2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0">
                          <a:latin typeface="Verdana"/>
                          <a:cs typeface="Verdana"/>
                        </a:rPr>
                        <a:t>10</a:t>
                      </a:r>
                      <a:endParaRPr sz="1450">
                        <a:latin typeface="Verdana"/>
                        <a:cs typeface="Verdana"/>
                      </a:endParaRPr>
                    </a:p>
                    <a:p>
                      <a:pPr marL="33020">
                        <a:lnSpc>
                          <a:spcPts val="1639"/>
                        </a:lnSpc>
                      </a:pPr>
                      <a:r>
                        <a:rPr dirty="0" sz="1450" spc="-5">
                          <a:latin typeface="Verdana"/>
                          <a:cs typeface="Verdana"/>
                        </a:rPr>
                        <a:t>=&gt;</a:t>
                      </a:r>
                      <a:r>
                        <a:rPr dirty="0" sz="145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-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145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0">
                          <a:latin typeface="Verdana"/>
                          <a:cs typeface="Verdana"/>
                        </a:rPr>
                        <a:t>10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4127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EDEFEB"/>
                    </a:solidFill>
                  </a:tcPr>
                </a:tc>
              </a:tr>
              <a:tr h="604901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50" spc="-10" b="1">
                          <a:latin typeface="Verdana"/>
                          <a:cs typeface="Verdana"/>
                        </a:rPr>
                        <a:t>/</a:t>
                      </a:r>
                      <a:r>
                        <a:rPr dirty="0" sz="1450" spc="-9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 b="1">
                          <a:latin typeface="Verdana"/>
                          <a:cs typeface="Verdana"/>
                        </a:rPr>
                        <a:t>(divide)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2857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020" marR="763905">
                        <a:lnSpc>
                          <a:spcPts val="1680"/>
                        </a:lnSpc>
                        <a:spcBef>
                          <a:spcPts val="330"/>
                        </a:spcBef>
                      </a:pPr>
                      <a:r>
                        <a:rPr dirty="0" sz="1450" spc="10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45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returns</a:t>
                      </a:r>
                      <a:r>
                        <a:rPr dirty="0" sz="145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quotient</a:t>
                      </a:r>
                      <a:r>
                        <a:rPr dirty="0" sz="145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after</a:t>
                      </a:r>
                      <a:r>
                        <a:rPr dirty="0" sz="1450" spc="-1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dividing</a:t>
                      </a:r>
                      <a:r>
                        <a:rPr dirty="0" sz="145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first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</a:t>
                      </a:r>
                      <a:r>
                        <a:rPr dirty="0" sz="1450" spc="-20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by</a:t>
                      </a:r>
                      <a:r>
                        <a:rPr dirty="0" sz="145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second</a:t>
                      </a:r>
                      <a:r>
                        <a:rPr dirty="0" sz="145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operand.</a:t>
                      </a:r>
                      <a:r>
                        <a:rPr dirty="0" sz="145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For </a:t>
                      </a:r>
                      <a:r>
                        <a:rPr dirty="0" sz="1450" spc="-4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15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x</a:t>
                      </a:r>
                      <a:r>
                        <a:rPr dirty="0" sz="1450" spc="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35">
                          <a:latin typeface="Verdana"/>
                          <a:cs typeface="Verdana"/>
                        </a:rPr>
                        <a:t>m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l</a:t>
                      </a:r>
                      <a:r>
                        <a:rPr dirty="0" sz="1450" spc="15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1450" spc="-2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if</a:t>
                      </a:r>
                      <a:r>
                        <a:rPr dirty="0" sz="145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145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20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45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14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0</a:t>
                      </a:r>
                      <a:r>
                        <a:rPr dirty="0" sz="145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15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&gt;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1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/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45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1450" spc="-1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2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41910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90855">
                <a:tc>
                  <a:txBody>
                    <a:bodyPr/>
                    <a:lstStyle/>
                    <a:p>
                      <a:pPr marL="32384" marR="55880">
                        <a:lnSpc>
                          <a:spcPts val="1680"/>
                        </a:lnSpc>
                        <a:spcBef>
                          <a:spcPts val="340"/>
                        </a:spcBef>
                      </a:pPr>
                      <a:r>
                        <a:rPr dirty="0" sz="1450" spc="-10" b="1">
                          <a:latin typeface="Verdana"/>
                          <a:cs typeface="Verdana"/>
                        </a:rPr>
                        <a:t>* </a:t>
                      </a:r>
                      <a:r>
                        <a:rPr dirty="0" sz="1450" spc="-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15" b="1">
                          <a:latin typeface="Verdana"/>
                          <a:cs typeface="Verdana"/>
                        </a:rPr>
                        <a:t>(</a:t>
                      </a:r>
                      <a:r>
                        <a:rPr dirty="0" sz="1450" spc="-10" b="1">
                          <a:latin typeface="Verdana"/>
                          <a:cs typeface="Verdana"/>
                        </a:rPr>
                        <a:t>M</a:t>
                      </a:r>
                      <a:r>
                        <a:rPr dirty="0" sz="1450" spc="10" b="1">
                          <a:latin typeface="Verdana"/>
                          <a:cs typeface="Verdana"/>
                        </a:rPr>
                        <a:t>u</a:t>
                      </a:r>
                      <a:r>
                        <a:rPr dirty="0" sz="1450" spc="-10" b="1">
                          <a:latin typeface="Verdana"/>
                          <a:cs typeface="Verdana"/>
                        </a:rPr>
                        <a:t>l</a:t>
                      </a:r>
                      <a:r>
                        <a:rPr dirty="0" sz="1450" spc="-20" b="1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 spc="-15" b="1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30" b="1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1450" spc="-15" b="1">
                          <a:latin typeface="Verdana"/>
                          <a:cs typeface="Verdana"/>
                        </a:rPr>
                        <a:t>li</a:t>
                      </a:r>
                      <a:r>
                        <a:rPr dirty="0" sz="1450" spc="25" b="1"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1450" spc="-80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15" b="1">
                          <a:latin typeface="Verdana"/>
                          <a:cs typeface="Verdana"/>
                        </a:rPr>
                        <a:t>ti</a:t>
                      </a:r>
                      <a:r>
                        <a:rPr dirty="0" sz="1450" spc="-30" b="1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450" spc="-70" b="1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 b="1">
                          <a:latin typeface="Verdana"/>
                          <a:cs typeface="Verdana"/>
                        </a:rPr>
                        <a:t>)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43180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EDEFEB"/>
                    </a:solidFill>
                  </a:tcPr>
                </a:tc>
                <a:tc>
                  <a:txBody>
                    <a:bodyPr/>
                    <a:lstStyle/>
                    <a:p>
                      <a:pPr marL="33020" marR="198120">
                        <a:lnSpc>
                          <a:spcPts val="1680"/>
                        </a:lnSpc>
                        <a:spcBef>
                          <a:spcPts val="340"/>
                        </a:spcBef>
                      </a:pPr>
                      <a:r>
                        <a:rPr dirty="0" sz="1450" spc="10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45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is</a:t>
                      </a:r>
                      <a:r>
                        <a:rPr dirty="0" sz="145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used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5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multiply</a:t>
                      </a:r>
                      <a:r>
                        <a:rPr dirty="0" sz="1450" spc="-1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one</a:t>
                      </a:r>
                      <a:r>
                        <a:rPr dirty="0" sz="145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</a:t>
                      </a:r>
                      <a:r>
                        <a:rPr dirty="0" sz="1450" spc="-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with</a:t>
                      </a:r>
                      <a:r>
                        <a:rPr dirty="0" sz="1450" spc="-2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other.</a:t>
                      </a:r>
                      <a:r>
                        <a:rPr dirty="0" sz="1450" spc="-229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For</a:t>
                      </a:r>
                      <a:r>
                        <a:rPr dirty="0" sz="1450" spc="-1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example,</a:t>
                      </a:r>
                      <a:r>
                        <a:rPr dirty="0" sz="1450" spc="-2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if</a:t>
                      </a:r>
                      <a:r>
                        <a:rPr dirty="0" sz="145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145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20,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45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14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10</a:t>
                      </a:r>
                      <a:r>
                        <a:rPr dirty="0" sz="145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=&gt;</a:t>
                      </a:r>
                      <a:r>
                        <a:rPr dirty="0" sz="14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* </a:t>
                      </a:r>
                      <a:r>
                        <a:rPr dirty="0" sz="1450" spc="-4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45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145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45">
                          <a:latin typeface="Verdana"/>
                          <a:cs typeface="Verdana"/>
                        </a:rPr>
                        <a:t>200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43180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EDEFEB"/>
                    </a:solidFill>
                  </a:tcPr>
                </a:tc>
              </a:tr>
              <a:tr h="604901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50" b="1">
                          <a:latin typeface="Verdana"/>
                          <a:cs typeface="Verdana"/>
                        </a:rPr>
                        <a:t>%</a:t>
                      </a:r>
                      <a:r>
                        <a:rPr dirty="0" sz="1450" spc="-9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15" b="1">
                          <a:latin typeface="Verdana"/>
                          <a:cs typeface="Verdana"/>
                        </a:rPr>
                        <a:t>(</a:t>
                      </a:r>
                      <a:r>
                        <a:rPr dirty="0" sz="1450" b="1">
                          <a:latin typeface="Verdana"/>
                          <a:cs typeface="Verdana"/>
                        </a:rPr>
                        <a:t>re</a:t>
                      </a:r>
                      <a:r>
                        <a:rPr dirty="0" sz="1450" spc="-5" b="1">
                          <a:latin typeface="Verdana"/>
                          <a:cs typeface="Verdana"/>
                        </a:rPr>
                        <a:t>m</a:t>
                      </a:r>
                      <a:r>
                        <a:rPr dirty="0" sz="1450" spc="-20" b="1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10" b="1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 spc="30" b="1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450" spc="-80" b="1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 b="1">
                          <a:latin typeface="Verdana"/>
                          <a:cs typeface="Verdana"/>
                        </a:rPr>
                        <a:t>r)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30480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020" marR="692785">
                        <a:lnSpc>
                          <a:spcPts val="1680"/>
                        </a:lnSpc>
                        <a:spcBef>
                          <a:spcPts val="345"/>
                        </a:spcBef>
                      </a:pPr>
                      <a:r>
                        <a:rPr dirty="0" sz="1450" spc="10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45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returns</a:t>
                      </a:r>
                      <a:r>
                        <a:rPr dirty="0" sz="145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reminder</a:t>
                      </a:r>
                      <a:r>
                        <a:rPr dirty="0" sz="1450" spc="-1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after</a:t>
                      </a:r>
                      <a:r>
                        <a:rPr dirty="0" sz="145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dividing</a:t>
                      </a:r>
                      <a:r>
                        <a:rPr dirty="0" sz="1450" spc="-1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first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</a:t>
                      </a:r>
                      <a:r>
                        <a:rPr dirty="0" sz="1450" spc="-20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by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second</a:t>
                      </a:r>
                      <a:r>
                        <a:rPr dirty="0" sz="145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operand.</a:t>
                      </a:r>
                      <a:r>
                        <a:rPr dirty="0" sz="145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For </a:t>
                      </a:r>
                      <a:r>
                        <a:rPr dirty="0" sz="1450" spc="-4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15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x</a:t>
                      </a:r>
                      <a:r>
                        <a:rPr dirty="0" sz="1450" spc="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35">
                          <a:latin typeface="Verdana"/>
                          <a:cs typeface="Verdana"/>
                        </a:rPr>
                        <a:t>m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l</a:t>
                      </a:r>
                      <a:r>
                        <a:rPr dirty="0" sz="1450" spc="15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1450" spc="-2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if</a:t>
                      </a:r>
                      <a:r>
                        <a:rPr dirty="0" sz="145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145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20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45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14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0</a:t>
                      </a:r>
                      <a:r>
                        <a:rPr dirty="0" sz="145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15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&gt;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1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%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45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1450" spc="-1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0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4381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04964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450" spc="10" b="1">
                          <a:latin typeface="Verdana"/>
                          <a:cs typeface="Verdana"/>
                        </a:rPr>
                        <a:t>*</a:t>
                      </a:r>
                      <a:r>
                        <a:rPr dirty="0" sz="1450" b="1">
                          <a:latin typeface="Verdana"/>
                          <a:cs typeface="Verdana"/>
                        </a:rPr>
                        <a:t>*</a:t>
                      </a:r>
                      <a:r>
                        <a:rPr dirty="0" sz="1450" spc="-8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15" b="1">
                          <a:latin typeface="Verdana"/>
                          <a:cs typeface="Verdana"/>
                        </a:rPr>
                        <a:t>(</a:t>
                      </a:r>
                      <a:r>
                        <a:rPr dirty="0" sz="1450" spc="-25" b="1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 b="1">
                          <a:latin typeface="Verdana"/>
                          <a:cs typeface="Verdana"/>
                        </a:rPr>
                        <a:t>x</a:t>
                      </a:r>
                      <a:r>
                        <a:rPr dirty="0" sz="1450" spc="30" b="1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1450" spc="-30" b="1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450" spc="10" b="1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 b="1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 spc="-70" b="1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 spc="-20" b="1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 b="1">
                          <a:latin typeface="Verdana"/>
                          <a:cs typeface="Verdana"/>
                        </a:rPr>
                        <a:t>)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3111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EDEFEB"/>
                    </a:solidFill>
                  </a:tcPr>
                </a:tc>
                <a:tc>
                  <a:txBody>
                    <a:bodyPr/>
                    <a:lstStyle/>
                    <a:p>
                      <a:pPr marL="33020" marR="149225">
                        <a:lnSpc>
                          <a:spcPts val="1680"/>
                        </a:lnSpc>
                        <a:spcBef>
                          <a:spcPts val="350"/>
                        </a:spcBef>
                      </a:pPr>
                      <a:r>
                        <a:rPr dirty="0" sz="1450" spc="10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45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is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an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exponent</a:t>
                      </a:r>
                      <a:r>
                        <a:rPr dirty="0" sz="1450" spc="-1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operator</a:t>
                      </a:r>
                      <a:r>
                        <a:rPr dirty="0" sz="1450" spc="-2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represented</a:t>
                      </a:r>
                      <a:r>
                        <a:rPr dirty="0" sz="1450" spc="-20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as</a:t>
                      </a:r>
                      <a:r>
                        <a:rPr dirty="0" sz="145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calculates</a:t>
                      </a:r>
                      <a:r>
                        <a:rPr dirty="0" sz="1450" spc="-2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first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</a:t>
                      </a:r>
                      <a:r>
                        <a:rPr dirty="0" sz="1450" spc="-1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power</a:t>
                      </a:r>
                      <a:r>
                        <a:rPr dirty="0" sz="1450" spc="-1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50" spc="-2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second </a:t>
                      </a:r>
                      <a:r>
                        <a:rPr dirty="0" sz="1450" spc="-4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EDEFEB"/>
                    </a:solidFill>
                  </a:tcPr>
                </a:tc>
              </a:tr>
              <a:tr h="490867">
                <a:tc>
                  <a:txBody>
                    <a:bodyPr/>
                    <a:lstStyle/>
                    <a:p>
                      <a:pPr marL="32384" marR="715010">
                        <a:lnSpc>
                          <a:spcPts val="1680"/>
                        </a:lnSpc>
                        <a:spcBef>
                          <a:spcPts val="365"/>
                        </a:spcBef>
                      </a:pPr>
                      <a:r>
                        <a:rPr dirty="0" sz="1450" spc="-35" b="1">
                          <a:latin typeface="Verdana"/>
                          <a:cs typeface="Verdana"/>
                        </a:rPr>
                        <a:t>/</a:t>
                      </a:r>
                      <a:r>
                        <a:rPr dirty="0" sz="1450" b="1">
                          <a:latin typeface="Verdana"/>
                          <a:cs typeface="Verdana"/>
                        </a:rPr>
                        <a:t>/</a:t>
                      </a:r>
                      <a:r>
                        <a:rPr dirty="0" sz="1450" spc="-13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15" b="1">
                          <a:latin typeface="Verdana"/>
                          <a:cs typeface="Verdana"/>
                        </a:rPr>
                        <a:t>(</a:t>
                      </a:r>
                      <a:r>
                        <a:rPr dirty="0" sz="1450" spc="20" b="1">
                          <a:latin typeface="Verdana"/>
                          <a:cs typeface="Verdana"/>
                        </a:rPr>
                        <a:t>F</a:t>
                      </a:r>
                      <a:r>
                        <a:rPr dirty="0" sz="1450" spc="-15" b="1">
                          <a:latin typeface="Verdana"/>
                          <a:cs typeface="Verdana"/>
                        </a:rPr>
                        <a:t>l</a:t>
                      </a:r>
                      <a:r>
                        <a:rPr dirty="0" sz="1450" spc="-30" b="1">
                          <a:latin typeface="Verdana"/>
                          <a:cs typeface="Verdana"/>
                        </a:rPr>
                        <a:t>oo</a:t>
                      </a:r>
                      <a:r>
                        <a:rPr dirty="0" sz="1450" b="1">
                          <a:latin typeface="Verdana"/>
                          <a:cs typeface="Verdana"/>
                        </a:rPr>
                        <a:t>r  </a:t>
                      </a:r>
                      <a:r>
                        <a:rPr dirty="0" sz="1450" spc="30" b="1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450" spc="-15" b="1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20" b="1">
                          <a:latin typeface="Verdana"/>
                          <a:cs typeface="Verdana"/>
                        </a:rPr>
                        <a:t>v</a:t>
                      </a:r>
                      <a:r>
                        <a:rPr dirty="0" sz="1450" spc="-15" b="1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20" b="1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450" spc="-15" b="1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-30" b="1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450" spc="10" b="1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 b="1">
                          <a:latin typeface="Verdana"/>
                          <a:cs typeface="Verdana"/>
                        </a:rPr>
                        <a:t>)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50" spc="10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45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gives</a:t>
                      </a:r>
                      <a:r>
                        <a:rPr dirty="0" sz="145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floor</a:t>
                      </a:r>
                      <a:r>
                        <a:rPr dirty="0" sz="145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450" spc="-1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45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quotient</a:t>
                      </a:r>
                      <a:r>
                        <a:rPr dirty="0" sz="145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produced</a:t>
                      </a:r>
                      <a:r>
                        <a:rPr dirty="0" sz="1450" spc="-2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by</a:t>
                      </a:r>
                      <a:r>
                        <a:rPr dirty="0" sz="145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dividing</a:t>
                      </a:r>
                      <a:r>
                        <a:rPr dirty="0" sz="145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two</a:t>
                      </a:r>
                      <a:r>
                        <a:rPr dirty="0" sz="1450" spc="-25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operands.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32384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826" y="649224"/>
            <a:ext cx="42767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C</a:t>
            </a:r>
            <a:r>
              <a:rPr dirty="0" sz="3200" spc="-25"/>
              <a:t>o</a:t>
            </a:r>
            <a:r>
              <a:rPr dirty="0" sz="3200"/>
              <a:t>mpar</a:t>
            </a:r>
            <a:r>
              <a:rPr dirty="0" sz="3200" spc="75"/>
              <a:t>i</a:t>
            </a:r>
            <a:r>
              <a:rPr dirty="0" sz="3200" spc="5"/>
              <a:t>s</a:t>
            </a:r>
            <a:r>
              <a:rPr dirty="0" sz="3200" spc="-30"/>
              <a:t>o</a:t>
            </a:r>
            <a:r>
              <a:rPr dirty="0" sz="3200"/>
              <a:t>n</a:t>
            </a:r>
            <a:r>
              <a:rPr dirty="0" sz="3200" spc="-505"/>
              <a:t> </a:t>
            </a:r>
            <a:r>
              <a:rPr dirty="0" sz="3200" spc="-25"/>
              <a:t>o</a:t>
            </a:r>
            <a:r>
              <a:rPr dirty="0" sz="3200" spc="-5"/>
              <a:t>p</a:t>
            </a:r>
            <a:r>
              <a:rPr dirty="0" sz="3200" spc="15"/>
              <a:t>e</a:t>
            </a:r>
            <a:r>
              <a:rPr dirty="0" sz="3200"/>
              <a:t>r</a:t>
            </a:r>
            <a:r>
              <a:rPr dirty="0" sz="3200" spc="-10"/>
              <a:t>a</a:t>
            </a:r>
            <a:r>
              <a:rPr dirty="0" sz="3200" spc="15"/>
              <a:t>t</a:t>
            </a:r>
            <a:r>
              <a:rPr dirty="0" sz="3200" spc="-25"/>
              <a:t>o</a:t>
            </a:r>
            <a:r>
              <a:rPr dirty="0" sz="3200"/>
              <a:t>r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89060" y="2124011"/>
          <a:ext cx="8985885" cy="3578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530"/>
                <a:gridCol w="7778750"/>
              </a:tblGrid>
              <a:tr h="335978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450" spc="-5">
                          <a:latin typeface="Times New Roman"/>
                          <a:cs typeface="Times New Roman"/>
                        </a:rPr>
                        <a:t>Operator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9525">
                      <a:solidFill>
                        <a:srgbClr val="90177B"/>
                      </a:solidFill>
                      <a:prstDash val="solid"/>
                    </a:lnL>
                    <a:lnR w="9525">
                      <a:solidFill>
                        <a:srgbClr val="90177B"/>
                      </a:solidFill>
                      <a:prstDash val="solid"/>
                    </a:lnR>
                    <a:lnT w="9525">
                      <a:solidFill>
                        <a:srgbClr val="90177B"/>
                      </a:solidFill>
                      <a:prstDash val="solid"/>
                    </a:lnT>
                    <a:solidFill>
                      <a:srgbClr val="C5CCB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450" spc="-20">
                          <a:latin typeface="Times New Roman"/>
                          <a:cs typeface="Times New Roman"/>
                        </a:rPr>
                        <a:t>Description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9525">
                      <a:solidFill>
                        <a:srgbClr val="90177B"/>
                      </a:solidFill>
                      <a:prstDash val="solid"/>
                    </a:lnL>
                    <a:lnR w="9525">
                      <a:solidFill>
                        <a:srgbClr val="90177B"/>
                      </a:solidFill>
                      <a:prstDash val="solid"/>
                    </a:lnR>
                    <a:lnT w="9525">
                      <a:solidFill>
                        <a:srgbClr val="90177B"/>
                      </a:solidFill>
                      <a:prstDash val="solid"/>
                    </a:lnT>
                    <a:solidFill>
                      <a:srgbClr val="C5CCBC"/>
                    </a:solidFill>
                  </a:tcPr>
                </a:tc>
              </a:tr>
              <a:tr h="534733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50" spc="10">
                          <a:latin typeface="Verdana"/>
                          <a:cs typeface="Verdana"/>
                        </a:rPr>
                        <a:t>==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29209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50" spc="10">
                          <a:latin typeface="Verdana"/>
                          <a:cs typeface="Verdana"/>
                        </a:rPr>
                        <a:t>If</a:t>
                      </a:r>
                      <a:r>
                        <a:rPr dirty="0" sz="145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450" spc="-1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45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two</a:t>
                      </a:r>
                      <a:r>
                        <a:rPr dirty="0" sz="145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operands</a:t>
                      </a:r>
                      <a:r>
                        <a:rPr dirty="0" sz="1450" spc="-2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is</a:t>
                      </a:r>
                      <a:r>
                        <a:rPr dirty="0" sz="145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equal,</a:t>
                      </a:r>
                      <a:r>
                        <a:rPr dirty="0" sz="145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then</a:t>
                      </a:r>
                      <a:r>
                        <a:rPr dirty="0" sz="145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condition</a:t>
                      </a:r>
                      <a:r>
                        <a:rPr dirty="0" sz="145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becomestrue.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29209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39623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50" spc="-15">
                          <a:latin typeface="Verdana"/>
                          <a:cs typeface="Verdana"/>
                        </a:rPr>
                        <a:t>!=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EDEFEB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50" spc="10">
                          <a:latin typeface="Verdana"/>
                          <a:cs typeface="Verdana"/>
                        </a:rPr>
                        <a:t>If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45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two</a:t>
                      </a:r>
                      <a:r>
                        <a:rPr dirty="0" sz="1450" spc="-1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operands</a:t>
                      </a:r>
                      <a:r>
                        <a:rPr dirty="0" sz="1450" spc="-20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is</a:t>
                      </a:r>
                      <a:r>
                        <a:rPr dirty="0" sz="145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equal</a:t>
                      </a:r>
                      <a:r>
                        <a:rPr dirty="0" sz="1450" spc="-1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then</a:t>
                      </a:r>
                      <a:r>
                        <a:rPr dirty="0" sz="145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condition</a:t>
                      </a:r>
                      <a:r>
                        <a:rPr dirty="0" sz="145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becomestrue.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EDEFEB"/>
                    </a:solidFill>
                  </a:tcPr>
                </a:tc>
              </a:tr>
              <a:tr h="53949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50" spc="10">
                          <a:latin typeface="Verdana"/>
                          <a:cs typeface="Verdana"/>
                        </a:rPr>
                        <a:t>&lt;=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35560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3180" marR="362585">
                        <a:lnSpc>
                          <a:spcPts val="1680"/>
                        </a:lnSpc>
                        <a:spcBef>
                          <a:spcPts val="385"/>
                        </a:spcBef>
                      </a:pPr>
                      <a:r>
                        <a:rPr dirty="0" sz="1450" spc="10">
                          <a:latin typeface="Verdana"/>
                          <a:cs typeface="Verdana"/>
                        </a:rPr>
                        <a:t>If</a:t>
                      </a:r>
                      <a:r>
                        <a:rPr dirty="0" sz="145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first</a:t>
                      </a:r>
                      <a:r>
                        <a:rPr dirty="0" sz="145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</a:t>
                      </a:r>
                      <a:r>
                        <a:rPr dirty="0" sz="1450" spc="-1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is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less</a:t>
                      </a:r>
                      <a:r>
                        <a:rPr dirty="0" sz="145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than</a:t>
                      </a:r>
                      <a:r>
                        <a:rPr dirty="0" sz="145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or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equal</a:t>
                      </a:r>
                      <a:r>
                        <a:rPr dirty="0" sz="145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5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second</a:t>
                      </a:r>
                      <a:r>
                        <a:rPr dirty="0" sz="145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operand,</a:t>
                      </a:r>
                      <a:r>
                        <a:rPr dirty="0" sz="145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then</a:t>
                      </a:r>
                      <a:r>
                        <a:rPr dirty="0" sz="1450" spc="-2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condition </a:t>
                      </a:r>
                      <a:r>
                        <a:rPr dirty="0" sz="1450" spc="-4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becomes</a:t>
                      </a:r>
                      <a:r>
                        <a:rPr dirty="0" sz="1450" spc="-3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true.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4889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39622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50" spc="10">
                          <a:latin typeface="Verdana"/>
                          <a:cs typeface="Verdana"/>
                        </a:rPr>
                        <a:t>&gt;=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EDEFEB"/>
                    </a:solidFill>
                  </a:tcPr>
                </a:tc>
                <a:tc>
                  <a:txBody>
                    <a:bodyPr/>
                    <a:lstStyle/>
                    <a:p>
                      <a:pPr marL="43180" marR="54610">
                        <a:lnSpc>
                          <a:spcPts val="1680"/>
                        </a:lnSpc>
                        <a:spcBef>
                          <a:spcPts val="395"/>
                        </a:spcBef>
                      </a:pPr>
                      <a:r>
                        <a:rPr dirty="0" sz="1450" spc="10">
                          <a:latin typeface="Verdana"/>
                          <a:cs typeface="Verdana"/>
                        </a:rPr>
                        <a:t>If</a:t>
                      </a:r>
                      <a:r>
                        <a:rPr dirty="0" sz="145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first</a:t>
                      </a:r>
                      <a:r>
                        <a:rPr dirty="0" sz="145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</a:t>
                      </a:r>
                      <a:r>
                        <a:rPr dirty="0" sz="1450" spc="-1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is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greater</a:t>
                      </a:r>
                      <a:r>
                        <a:rPr dirty="0" sz="145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than</a:t>
                      </a:r>
                      <a:r>
                        <a:rPr dirty="0" sz="145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or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equal</a:t>
                      </a:r>
                      <a:r>
                        <a:rPr dirty="0" sz="145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5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second</a:t>
                      </a:r>
                      <a:r>
                        <a:rPr dirty="0" sz="145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operand,</a:t>
                      </a:r>
                      <a:r>
                        <a:rPr dirty="0" sz="145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then</a:t>
                      </a:r>
                      <a:r>
                        <a:rPr dirty="0" sz="1450" spc="-2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condition </a:t>
                      </a:r>
                      <a:r>
                        <a:rPr dirty="0" sz="1450" spc="-4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becomes</a:t>
                      </a:r>
                      <a:r>
                        <a:rPr dirty="0" sz="1450" spc="-3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true.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5016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EDEFEB"/>
                    </a:solidFill>
                  </a:tcPr>
                </a:tc>
              </a:tr>
              <a:tr h="539496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50">
                          <a:latin typeface="Verdana"/>
                          <a:cs typeface="Verdana"/>
                        </a:rPr>
                        <a:t>&gt;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38100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EDEFEB"/>
                    </a:solidFill>
                  </a:tcPr>
                </a:tc>
                <a:tc>
                  <a:txBody>
                    <a:bodyPr/>
                    <a:lstStyle/>
                    <a:p>
                      <a:pPr marL="43180" marR="211454">
                        <a:lnSpc>
                          <a:spcPts val="1680"/>
                        </a:lnSpc>
                        <a:spcBef>
                          <a:spcPts val="405"/>
                        </a:spcBef>
                      </a:pPr>
                      <a:r>
                        <a:rPr dirty="0" sz="1450" spc="10">
                          <a:latin typeface="Verdana"/>
                          <a:cs typeface="Verdana"/>
                        </a:rPr>
                        <a:t>If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first</a:t>
                      </a:r>
                      <a:r>
                        <a:rPr dirty="0" sz="145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</a:t>
                      </a:r>
                      <a:r>
                        <a:rPr dirty="0" sz="1450" spc="-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is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greater</a:t>
                      </a:r>
                      <a:r>
                        <a:rPr dirty="0" sz="145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than</a:t>
                      </a:r>
                      <a:r>
                        <a:rPr dirty="0" sz="145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second</a:t>
                      </a:r>
                      <a:r>
                        <a:rPr dirty="0" sz="145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operand,</a:t>
                      </a:r>
                      <a:r>
                        <a:rPr dirty="0" sz="145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then</a:t>
                      </a:r>
                      <a:r>
                        <a:rPr dirty="0" sz="1450" spc="-2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condition</a:t>
                      </a:r>
                      <a:r>
                        <a:rPr dirty="0" sz="145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becomes </a:t>
                      </a:r>
                      <a:r>
                        <a:rPr dirty="0" sz="1450" spc="-4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true.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5143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EDEFEB"/>
                    </a:solidFill>
                  </a:tcPr>
                </a:tc>
              </a:tr>
              <a:tr h="539686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50" b="1">
                          <a:latin typeface="Verdana"/>
                          <a:cs typeface="Verdana"/>
                        </a:rPr>
                        <a:t>&lt;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3873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50" spc="10">
                          <a:latin typeface="Verdana"/>
                          <a:cs typeface="Verdana"/>
                        </a:rPr>
                        <a:t>If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first</a:t>
                      </a:r>
                      <a:r>
                        <a:rPr dirty="0" sz="145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</a:t>
                      </a:r>
                      <a:r>
                        <a:rPr dirty="0" sz="1450" spc="-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is</a:t>
                      </a:r>
                      <a:r>
                        <a:rPr dirty="0" sz="145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less</a:t>
                      </a:r>
                      <a:r>
                        <a:rPr dirty="0" sz="145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than</a:t>
                      </a:r>
                      <a:r>
                        <a:rPr dirty="0" sz="145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second</a:t>
                      </a:r>
                      <a:r>
                        <a:rPr dirty="0" sz="145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operand,</a:t>
                      </a:r>
                      <a:r>
                        <a:rPr dirty="0" sz="1450" spc="-1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then</a:t>
                      </a:r>
                      <a:r>
                        <a:rPr dirty="0" sz="145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condition</a:t>
                      </a:r>
                      <a:r>
                        <a:rPr dirty="0" sz="145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becomes</a:t>
                      </a:r>
                      <a:r>
                        <a:rPr dirty="0" sz="1450" spc="-2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true.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3873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826" y="649224"/>
            <a:ext cx="41846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14"/>
              <a:t>A</a:t>
            </a:r>
            <a:r>
              <a:rPr dirty="0" sz="3200" spc="-75"/>
              <a:t>ss</a:t>
            </a:r>
            <a:r>
              <a:rPr dirty="0" sz="3200" spc="-10"/>
              <a:t>i</a:t>
            </a:r>
            <a:r>
              <a:rPr dirty="0" sz="3200" spc="-75"/>
              <a:t>g</a:t>
            </a:r>
            <a:r>
              <a:rPr dirty="0" sz="3200" spc="-110"/>
              <a:t>n</a:t>
            </a:r>
            <a:r>
              <a:rPr dirty="0" sz="3200" spc="-80"/>
              <a:t>m</a:t>
            </a:r>
            <a:r>
              <a:rPr dirty="0" sz="3200" spc="-150"/>
              <a:t>e</a:t>
            </a:r>
            <a:r>
              <a:rPr dirty="0" sz="3200" spc="-110"/>
              <a:t>n</a:t>
            </a:r>
            <a:r>
              <a:rPr dirty="0" sz="3200"/>
              <a:t>t</a:t>
            </a:r>
            <a:r>
              <a:rPr dirty="0" sz="3200" spc="-610"/>
              <a:t> </a:t>
            </a:r>
            <a:r>
              <a:rPr dirty="0" sz="3200" spc="-40"/>
              <a:t>O</a:t>
            </a:r>
            <a:r>
              <a:rPr dirty="0" sz="3200" spc="-5"/>
              <a:t>p</a:t>
            </a:r>
            <a:r>
              <a:rPr dirty="0" sz="3200" spc="15"/>
              <a:t>e</a:t>
            </a:r>
            <a:r>
              <a:rPr dirty="0" sz="3200"/>
              <a:t>r</a:t>
            </a:r>
            <a:r>
              <a:rPr dirty="0" sz="3200" spc="-15"/>
              <a:t>a</a:t>
            </a:r>
            <a:r>
              <a:rPr dirty="0" sz="3200" spc="10"/>
              <a:t>t</a:t>
            </a:r>
            <a:r>
              <a:rPr dirty="0" sz="3200" spc="-25"/>
              <a:t>o</a:t>
            </a:r>
            <a:r>
              <a:rPr dirty="0" sz="3200"/>
              <a:t>r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48117" y="2021268"/>
          <a:ext cx="10312400" cy="4463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0450"/>
                <a:gridCol w="9237345"/>
              </a:tblGrid>
              <a:tr h="287020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450" spc="-5">
                          <a:latin typeface="Times New Roman"/>
                          <a:cs typeface="Times New Roman"/>
                        </a:rPr>
                        <a:t>Operator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L w="9525">
                      <a:solidFill>
                        <a:srgbClr val="50B82F"/>
                      </a:solidFill>
                      <a:prstDash val="solid"/>
                    </a:lnL>
                    <a:lnR w="9525">
                      <a:solidFill>
                        <a:srgbClr val="50B82F"/>
                      </a:solidFill>
                      <a:prstDash val="solid"/>
                    </a:lnR>
                    <a:lnT w="9525">
                      <a:solidFill>
                        <a:srgbClr val="50B82F"/>
                      </a:solidFill>
                      <a:prstDash val="solid"/>
                    </a:lnT>
                    <a:solidFill>
                      <a:srgbClr val="C5CCBC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450" spc="-20">
                          <a:latin typeface="Times New Roman"/>
                          <a:cs typeface="Times New Roman"/>
                        </a:rPr>
                        <a:t>Description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L w="9525">
                      <a:solidFill>
                        <a:srgbClr val="50B82F"/>
                      </a:solidFill>
                      <a:prstDash val="solid"/>
                    </a:lnL>
                    <a:lnR w="9525">
                      <a:solidFill>
                        <a:srgbClr val="50B82F"/>
                      </a:solidFill>
                      <a:prstDash val="solid"/>
                    </a:lnR>
                    <a:lnT w="9525">
                      <a:solidFill>
                        <a:srgbClr val="50B82F"/>
                      </a:solidFill>
                      <a:prstDash val="solid"/>
                    </a:lnT>
                    <a:solidFill>
                      <a:srgbClr val="C5CCBC"/>
                    </a:solidFill>
                  </a:tcPr>
                </a:tc>
              </a:tr>
              <a:tr h="362331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50">
                          <a:latin typeface="Verdana"/>
                          <a:cs typeface="Verdana"/>
                        </a:rPr>
                        <a:t>=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1841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50" spc="10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45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assigns</a:t>
                      </a:r>
                      <a:r>
                        <a:rPr dirty="0" sz="145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450" spc="-1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45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right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expression</a:t>
                      </a:r>
                      <a:r>
                        <a:rPr dirty="0" sz="1450" spc="-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5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left</a:t>
                      </a:r>
                      <a:r>
                        <a:rPr dirty="0" sz="1450" spc="-2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1841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69873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450" spc="5">
                          <a:latin typeface="Verdana"/>
                          <a:cs typeface="Verdana"/>
                        </a:rPr>
                        <a:t>+=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1968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EDEFEB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22225" marR="255270">
                        <a:lnSpc>
                          <a:spcPts val="1680"/>
                        </a:lnSpc>
                        <a:spcBef>
                          <a:spcPts val="260"/>
                        </a:spcBef>
                      </a:pPr>
                      <a:r>
                        <a:rPr dirty="0" sz="1450" spc="10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increases</a:t>
                      </a:r>
                      <a:r>
                        <a:rPr dirty="0" sz="145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left operand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by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 of</a:t>
                      </a:r>
                      <a:r>
                        <a:rPr dirty="0" sz="145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right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operand</a:t>
                      </a:r>
                      <a:r>
                        <a:rPr dirty="0" sz="145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assign</a:t>
                      </a:r>
                      <a:r>
                        <a:rPr dirty="0" sz="145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modified </a:t>
                      </a:r>
                      <a:r>
                        <a:rPr dirty="0" sz="1450" spc="-5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value 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back </a:t>
                      </a:r>
                      <a:r>
                        <a:rPr dirty="0" sz="1450" spc="-50">
                          <a:latin typeface="Verdana"/>
                          <a:cs typeface="Verdana"/>
                        </a:rPr>
                        <a:t>to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left 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operand. </a:t>
                      </a:r>
                      <a:r>
                        <a:rPr dirty="0" sz="1450" spc="-70">
                          <a:latin typeface="Verdana"/>
                          <a:cs typeface="Verdana"/>
                        </a:rPr>
                        <a:t>For 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example,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if a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 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10,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b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 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20 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=&gt; </a:t>
                      </a:r>
                      <a:r>
                        <a:rPr dirty="0" sz="1450" spc="-45">
                          <a:latin typeface="Verdana"/>
                          <a:cs typeface="Verdana"/>
                        </a:rPr>
                        <a:t>a+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b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will </a:t>
                      </a:r>
                      <a:r>
                        <a:rPr dirty="0" sz="1450" spc="-55">
                          <a:latin typeface="Verdana"/>
                          <a:cs typeface="Verdana"/>
                        </a:rPr>
                        <a:t>be 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equal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to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a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 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a+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b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and </a:t>
                      </a:r>
                      <a:r>
                        <a:rPr dirty="0" sz="1450" spc="-4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therefore,</a:t>
                      </a:r>
                      <a:r>
                        <a:rPr dirty="0" sz="145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1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1450" spc="-1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30.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33020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EDEFEB"/>
                    </a:solidFill>
                  </a:tcPr>
                </a:tc>
              </a:tr>
              <a:tr h="769874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50" spc="-15">
                          <a:latin typeface="Verdana"/>
                          <a:cs typeface="Verdana"/>
                        </a:rPr>
                        <a:t>-=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2095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276860">
                        <a:lnSpc>
                          <a:spcPts val="1680"/>
                        </a:lnSpc>
                        <a:spcBef>
                          <a:spcPts val="270"/>
                        </a:spcBef>
                      </a:pPr>
                      <a:r>
                        <a:rPr dirty="0" sz="1450" spc="10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45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decreases</a:t>
                      </a:r>
                      <a:r>
                        <a:rPr dirty="0" sz="1450" spc="-2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450" spc="-1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45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left</a:t>
                      </a:r>
                      <a:r>
                        <a:rPr dirty="0" sz="145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</a:t>
                      </a:r>
                      <a:r>
                        <a:rPr dirty="0" sz="1450" spc="-1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by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450" spc="-1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45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right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</a:t>
                      </a:r>
                      <a:r>
                        <a:rPr dirty="0" sz="1450" spc="-1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45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assign</a:t>
                      </a:r>
                      <a:r>
                        <a:rPr dirty="0" sz="145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modified </a:t>
                      </a:r>
                      <a:r>
                        <a:rPr dirty="0" sz="1450" spc="-4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450" spc="-1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back</a:t>
                      </a:r>
                      <a:r>
                        <a:rPr dirty="0" sz="1450" spc="-1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left</a:t>
                      </a:r>
                      <a:r>
                        <a:rPr dirty="0" sz="145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operand.</a:t>
                      </a:r>
                      <a:r>
                        <a:rPr dirty="0" sz="145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For</a:t>
                      </a:r>
                      <a:r>
                        <a:rPr dirty="0" sz="1450" spc="-1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example,</a:t>
                      </a:r>
                      <a:r>
                        <a:rPr dirty="0" sz="145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if</a:t>
                      </a:r>
                      <a:r>
                        <a:rPr dirty="0" sz="145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 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20,</a:t>
                      </a:r>
                      <a:r>
                        <a:rPr dirty="0" sz="145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45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10</a:t>
                      </a:r>
                      <a:r>
                        <a:rPr dirty="0" sz="145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=&gt;</a:t>
                      </a:r>
                      <a:r>
                        <a:rPr dirty="0" sz="14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a-</a:t>
                      </a:r>
                      <a:r>
                        <a:rPr dirty="0" sz="145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will</a:t>
                      </a:r>
                      <a:r>
                        <a:rPr dirty="0" sz="145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be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equal</a:t>
                      </a:r>
                      <a:r>
                        <a:rPr dirty="0" sz="145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5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a-</a:t>
                      </a:r>
                      <a:r>
                        <a:rPr dirty="0" sz="145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45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and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therefore,</a:t>
                      </a:r>
                      <a:r>
                        <a:rPr dirty="0" sz="145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1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145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10.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34290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69874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50" spc="-50">
                          <a:latin typeface="Verdana"/>
                          <a:cs typeface="Verdana"/>
                        </a:rPr>
                        <a:t>*=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2222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EDEFEB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22225" marR="275590">
                        <a:lnSpc>
                          <a:spcPct val="96600"/>
                        </a:lnSpc>
                        <a:spcBef>
                          <a:spcPts val="235"/>
                        </a:spcBef>
                      </a:pPr>
                      <a:r>
                        <a:rPr dirty="0" sz="1450" spc="10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45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multiplies</a:t>
                      </a:r>
                      <a:r>
                        <a:rPr dirty="0" sz="145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45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left</a:t>
                      </a:r>
                      <a:r>
                        <a:rPr dirty="0" sz="145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operand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by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 of</a:t>
                      </a:r>
                      <a:r>
                        <a:rPr dirty="0" sz="145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right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operand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45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assign</a:t>
                      </a:r>
                      <a:r>
                        <a:rPr dirty="0" sz="145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modified </a:t>
                      </a:r>
                      <a:r>
                        <a:rPr dirty="0" sz="1450" spc="-4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back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left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operand.</a:t>
                      </a:r>
                      <a:r>
                        <a:rPr dirty="0" sz="145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45">
                          <a:latin typeface="Verdana"/>
                          <a:cs typeface="Verdana"/>
                        </a:rPr>
                        <a:t>For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example,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if</a:t>
                      </a:r>
                      <a:r>
                        <a:rPr dirty="0" sz="145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10,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20</a:t>
                      </a:r>
                      <a:r>
                        <a:rPr dirty="0" sz="145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=&gt;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a*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 b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will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be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equal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5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a =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a*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and </a:t>
                      </a:r>
                      <a:r>
                        <a:rPr dirty="0" sz="1450" spc="-5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therefore,</a:t>
                      </a:r>
                      <a:r>
                        <a:rPr dirty="0" sz="145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1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1450" spc="-1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200.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2984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EDEFEB"/>
                    </a:solidFill>
                  </a:tcPr>
                </a:tc>
              </a:tr>
              <a:tr h="769962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450" spc="-40">
                          <a:latin typeface="Verdana"/>
                          <a:cs typeface="Verdana"/>
                        </a:rPr>
                        <a:t>%=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2349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225" marR="28575">
                        <a:lnSpc>
                          <a:spcPts val="1680"/>
                        </a:lnSpc>
                        <a:spcBef>
                          <a:spcPts val="290"/>
                        </a:spcBef>
                      </a:pPr>
                      <a:r>
                        <a:rPr dirty="0" sz="1450" spc="10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45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divides</a:t>
                      </a:r>
                      <a:r>
                        <a:rPr dirty="0" sz="145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45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45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 left</a:t>
                      </a:r>
                      <a:r>
                        <a:rPr dirty="0" sz="145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</a:t>
                      </a:r>
                      <a:r>
                        <a:rPr dirty="0" sz="1450" spc="-1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by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450" spc="-1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45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right</a:t>
                      </a:r>
                      <a:r>
                        <a:rPr dirty="0" sz="145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</a:t>
                      </a:r>
                      <a:r>
                        <a:rPr dirty="0" sz="1450" spc="-1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45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assign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reminder</a:t>
                      </a:r>
                      <a:r>
                        <a:rPr dirty="0" sz="1450" spc="-3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back </a:t>
                      </a:r>
                      <a:r>
                        <a:rPr dirty="0" sz="1450" spc="-4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5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left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operand.</a:t>
                      </a:r>
                      <a:r>
                        <a:rPr dirty="0" sz="1450" spc="-1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For</a:t>
                      </a:r>
                      <a:r>
                        <a:rPr dirty="0" sz="1450" spc="-1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example,</a:t>
                      </a:r>
                      <a:r>
                        <a:rPr dirty="0" sz="1450" spc="-229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if</a:t>
                      </a:r>
                      <a:r>
                        <a:rPr dirty="0" sz="145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 =</a:t>
                      </a:r>
                      <a:r>
                        <a:rPr dirty="0" sz="145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20,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145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10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=&gt;</a:t>
                      </a:r>
                      <a:r>
                        <a:rPr dirty="0" sz="145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%</a:t>
                      </a:r>
                      <a:r>
                        <a:rPr dirty="0" sz="145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will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 be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equal</a:t>
                      </a:r>
                      <a:r>
                        <a:rPr dirty="0" sz="14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145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%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45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therefore,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145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45">
                          <a:latin typeface="Verdana"/>
                          <a:cs typeface="Verdana"/>
                        </a:rPr>
                        <a:t>0.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2305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450" spc="-50">
                          <a:latin typeface="Verdana"/>
                          <a:cs typeface="Verdana"/>
                        </a:rPr>
                        <a:t>**=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2476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EDEFEB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450" spc="-20">
                          <a:latin typeface="Verdana"/>
                          <a:cs typeface="Verdana"/>
                        </a:rPr>
                        <a:t>a**=b</a:t>
                      </a:r>
                      <a:r>
                        <a:rPr dirty="0" sz="145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will</a:t>
                      </a:r>
                      <a:r>
                        <a:rPr dirty="0" sz="145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be</a:t>
                      </a:r>
                      <a:r>
                        <a:rPr dirty="0" sz="145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equal</a:t>
                      </a:r>
                      <a:r>
                        <a:rPr dirty="0" sz="145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a=a**b,</a:t>
                      </a:r>
                      <a:r>
                        <a:rPr dirty="0" sz="145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for</a:t>
                      </a:r>
                      <a:r>
                        <a:rPr dirty="0" sz="1450" spc="-1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example,</a:t>
                      </a:r>
                      <a:r>
                        <a:rPr dirty="0" sz="1450" spc="-2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if</a:t>
                      </a:r>
                      <a:r>
                        <a:rPr dirty="0" sz="145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145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4,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45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=2,</a:t>
                      </a:r>
                      <a:r>
                        <a:rPr dirty="0" sz="145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a**=b</a:t>
                      </a:r>
                      <a:r>
                        <a:rPr dirty="0" sz="1450" spc="-2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will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 assign</a:t>
                      </a:r>
                      <a:r>
                        <a:rPr dirty="0" sz="145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4**2</a:t>
                      </a:r>
                      <a:r>
                        <a:rPr dirty="0" sz="145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 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16</a:t>
                      </a:r>
                      <a:r>
                        <a:rPr dirty="0" sz="145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50" spc="-2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a.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2476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EDEFEB"/>
                    </a:solidFill>
                  </a:tcPr>
                </a:tc>
              </a:tr>
              <a:tr h="362305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50" spc="-20">
                          <a:latin typeface="Verdana"/>
                          <a:cs typeface="Verdana"/>
                        </a:rPr>
                        <a:t>//=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25400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50" spc="-15">
                          <a:latin typeface="Verdana"/>
                          <a:cs typeface="Verdana"/>
                        </a:rPr>
                        <a:t>A//=b</a:t>
                      </a:r>
                      <a:r>
                        <a:rPr dirty="0" sz="145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will</a:t>
                      </a:r>
                      <a:r>
                        <a:rPr dirty="0" sz="145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be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equal</a:t>
                      </a:r>
                      <a:r>
                        <a:rPr dirty="0" sz="145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5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 =</a:t>
                      </a:r>
                      <a:r>
                        <a:rPr dirty="0" sz="145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a//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b,</a:t>
                      </a:r>
                      <a:r>
                        <a:rPr dirty="0" sz="145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for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 example,</a:t>
                      </a:r>
                      <a:r>
                        <a:rPr dirty="0" sz="1450" spc="-1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if</a:t>
                      </a:r>
                      <a:r>
                        <a:rPr dirty="0" sz="145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145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4,</a:t>
                      </a:r>
                      <a:r>
                        <a:rPr dirty="0" sz="145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45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 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3,</a:t>
                      </a:r>
                      <a:r>
                        <a:rPr dirty="0" sz="145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a//=b</a:t>
                      </a:r>
                      <a:r>
                        <a:rPr dirty="0" sz="145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will</a:t>
                      </a:r>
                      <a:r>
                        <a:rPr dirty="0" sz="145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assign</a:t>
                      </a:r>
                      <a:r>
                        <a:rPr dirty="0" sz="145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4//3</a:t>
                      </a:r>
                      <a:r>
                        <a:rPr dirty="0" sz="145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=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145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50" spc="-2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10">
                          <a:latin typeface="Verdana"/>
                          <a:cs typeface="Verdana"/>
                        </a:rPr>
                        <a:t>a.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25400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826" y="649224"/>
            <a:ext cx="32397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00"/>
              <a:t>B</a:t>
            </a:r>
            <a:r>
              <a:rPr dirty="0" sz="3200" spc="-80"/>
              <a:t>i</a:t>
            </a:r>
            <a:r>
              <a:rPr dirty="0" sz="3200" spc="-145"/>
              <a:t>t</a:t>
            </a:r>
            <a:r>
              <a:rPr dirty="0" sz="3200" spc="-140"/>
              <a:t>w</a:t>
            </a:r>
            <a:r>
              <a:rPr dirty="0" sz="3200" spc="-80"/>
              <a:t>i</a:t>
            </a:r>
            <a:r>
              <a:rPr dirty="0" sz="3200" spc="-235"/>
              <a:t>s</a:t>
            </a:r>
            <a:r>
              <a:rPr dirty="0" sz="3200"/>
              <a:t>e</a:t>
            </a:r>
            <a:r>
              <a:rPr dirty="0" sz="3200" spc="-635"/>
              <a:t> </a:t>
            </a:r>
            <a:r>
              <a:rPr dirty="0" sz="3200" spc="-40"/>
              <a:t>O</a:t>
            </a:r>
            <a:r>
              <a:rPr dirty="0" sz="3200" spc="-5"/>
              <a:t>p</a:t>
            </a:r>
            <a:r>
              <a:rPr dirty="0" sz="3200" spc="15"/>
              <a:t>e</a:t>
            </a:r>
            <a:r>
              <a:rPr dirty="0" sz="3200"/>
              <a:t>r</a:t>
            </a:r>
            <a:r>
              <a:rPr dirty="0" sz="3200" spc="-10"/>
              <a:t>a</a:t>
            </a:r>
            <a:r>
              <a:rPr dirty="0" sz="3200" spc="15"/>
              <a:t>t</a:t>
            </a:r>
            <a:r>
              <a:rPr dirty="0" sz="3200" spc="-25"/>
              <a:t>o</a:t>
            </a:r>
            <a:r>
              <a:rPr dirty="0" sz="3200"/>
              <a:t>r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57717" y="2100135"/>
          <a:ext cx="9609455" cy="4508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2760"/>
                <a:gridCol w="7832090"/>
              </a:tblGrid>
              <a:tr h="343217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50" spc="-5">
                          <a:latin typeface="Times New Roman"/>
                          <a:cs typeface="Times New Roman"/>
                        </a:rPr>
                        <a:t>Operator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9525">
                      <a:solidFill>
                        <a:srgbClr val="C05DC0"/>
                      </a:solidFill>
                      <a:prstDash val="solid"/>
                    </a:lnL>
                    <a:lnR w="9525">
                      <a:solidFill>
                        <a:srgbClr val="C05DC0"/>
                      </a:solidFill>
                      <a:prstDash val="solid"/>
                    </a:lnR>
                    <a:lnT w="9525">
                      <a:solidFill>
                        <a:srgbClr val="C05DC0"/>
                      </a:solidFill>
                      <a:prstDash val="solid"/>
                    </a:lnT>
                    <a:solidFill>
                      <a:srgbClr val="C5CCBC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50" spc="-20">
                          <a:latin typeface="Times New Roman"/>
                          <a:cs typeface="Times New Roman"/>
                        </a:rPr>
                        <a:t>Description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9525">
                      <a:solidFill>
                        <a:srgbClr val="C05DC0"/>
                      </a:solidFill>
                      <a:prstDash val="solid"/>
                    </a:lnL>
                    <a:lnR w="9525">
                      <a:solidFill>
                        <a:srgbClr val="C05DC0"/>
                      </a:solidFill>
                      <a:prstDash val="solid"/>
                    </a:lnR>
                    <a:lnT w="9525">
                      <a:solidFill>
                        <a:srgbClr val="C05DC0"/>
                      </a:solidFill>
                      <a:prstDash val="solid"/>
                    </a:lnT>
                    <a:solidFill>
                      <a:srgbClr val="C5CCBC"/>
                    </a:solidFill>
                  </a:tcPr>
                </a:tc>
              </a:tr>
              <a:tr h="807529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450">
                          <a:latin typeface="Verdana"/>
                          <a:cs typeface="Verdana"/>
                        </a:rPr>
                        <a:t>&amp;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(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 spc="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y</a:t>
                      </a:r>
                      <a:r>
                        <a:rPr dirty="0" sz="1450" spc="-2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)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31750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3180" marR="645160">
                        <a:lnSpc>
                          <a:spcPts val="1680"/>
                        </a:lnSpc>
                        <a:spcBef>
                          <a:spcPts val="355"/>
                        </a:spcBef>
                      </a:pPr>
                      <a:r>
                        <a:rPr dirty="0" sz="1450" spc="10">
                          <a:latin typeface="Verdana"/>
                          <a:cs typeface="Verdana"/>
                        </a:rPr>
                        <a:t>If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both</a:t>
                      </a:r>
                      <a:r>
                        <a:rPr dirty="0" sz="145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bits</a:t>
                      </a:r>
                      <a:r>
                        <a:rPr dirty="0" sz="145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at</a:t>
                      </a:r>
                      <a:r>
                        <a:rPr dirty="0" sz="145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same</a:t>
                      </a:r>
                      <a:r>
                        <a:rPr dirty="0" sz="1450" spc="-1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place</a:t>
                      </a:r>
                      <a:r>
                        <a:rPr dirty="0" sz="14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two</a:t>
                      </a:r>
                      <a:r>
                        <a:rPr dirty="0" sz="1450" spc="-1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operands</a:t>
                      </a:r>
                      <a:r>
                        <a:rPr dirty="0" sz="1450" spc="-20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are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1,</a:t>
                      </a:r>
                      <a:r>
                        <a:rPr dirty="0" sz="145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then</a:t>
                      </a:r>
                      <a:r>
                        <a:rPr dirty="0" sz="145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145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is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copied</a:t>
                      </a:r>
                      <a:r>
                        <a:rPr dirty="0" sz="145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50" spc="-4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result.</a:t>
                      </a:r>
                      <a:r>
                        <a:rPr dirty="0" sz="1450" spc="-1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Otherwise,</a:t>
                      </a:r>
                      <a:r>
                        <a:rPr dirty="0" sz="145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0</a:t>
                      </a:r>
                      <a:r>
                        <a:rPr dirty="0" sz="145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is</a:t>
                      </a:r>
                      <a:r>
                        <a:rPr dirty="0" sz="1450" spc="-1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copied.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33983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50">
                          <a:latin typeface="Verdana"/>
                          <a:cs typeface="Verdana"/>
                        </a:rPr>
                        <a:t>|</a:t>
                      </a:r>
                      <a:r>
                        <a:rPr dirty="0" sz="145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(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 spc="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y</a:t>
                      </a:r>
                      <a:r>
                        <a:rPr dirty="0" sz="1450" spc="-1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)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38100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EDEFEB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resulting</a:t>
                      </a:r>
                      <a:r>
                        <a:rPr dirty="0" sz="145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bit</a:t>
                      </a:r>
                      <a:r>
                        <a:rPr dirty="0" sz="145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will</a:t>
                      </a:r>
                      <a:r>
                        <a:rPr dirty="0" sz="145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be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 0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if</a:t>
                      </a:r>
                      <a:r>
                        <a:rPr dirty="0" sz="145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both</a:t>
                      </a:r>
                      <a:r>
                        <a:rPr dirty="0" sz="145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bits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are</a:t>
                      </a:r>
                      <a:r>
                        <a:rPr dirty="0" sz="1450" spc="-1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zero</a:t>
                      </a:r>
                      <a:r>
                        <a:rPr dirty="0" sz="145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otherwise</a:t>
                      </a:r>
                      <a:r>
                        <a:rPr dirty="0" sz="1450" spc="-1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resulting</a:t>
                      </a:r>
                      <a:r>
                        <a:rPr dirty="0" sz="145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bit</a:t>
                      </a:r>
                      <a:r>
                        <a:rPr dirty="0" sz="145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will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 be</a:t>
                      </a:r>
                      <a:r>
                        <a:rPr dirty="0" sz="1450" spc="-3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1.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38100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EDEFEB"/>
                    </a:solidFill>
                  </a:tcPr>
                </a:tc>
              </a:tr>
              <a:tr h="633857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50">
                          <a:latin typeface="Verdana"/>
                          <a:cs typeface="Verdana"/>
                        </a:rPr>
                        <a:t>^</a:t>
                      </a:r>
                      <a:r>
                        <a:rPr dirty="0" sz="14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(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 spc="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y</a:t>
                      </a:r>
                      <a:r>
                        <a:rPr dirty="0" sz="145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x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)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3873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3180" marR="195580">
                        <a:lnSpc>
                          <a:spcPts val="1680"/>
                        </a:lnSpc>
                        <a:spcBef>
                          <a:spcPts val="414"/>
                        </a:spcBef>
                      </a:pP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resulting</a:t>
                      </a:r>
                      <a:r>
                        <a:rPr dirty="0" sz="145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bit</a:t>
                      </a:r>
                      <a:r>
                        <a:rPr dirty="0" sz="145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will</a:t>
                      </a:r>
                      <a:r>
                        <a:rPr dirty="0" sz="145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be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145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if</a:t>
                      </a:r>
                      <a:r>
                        <a:rPr dirty="0" sz="145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both</a:t>
                      </a:r>
                      <a:r>
                        <a:rPr dirty="0" sz="145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bits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are</a:t>
                      </a:r>
                      <a:r>
                        <a:rPr dirty="0" sz="145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different</a:t>
                      </a:r>
                      <a:r>
                        <a:rPr dirty="0" sz="1450" spc="-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otherwise</a:t>
                      </a:r>
                      <a:r>
                        <a:rPr dirty="0" sz="145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resulting</a:t>
                      </a:r>
                      <a:r>
                        <a:rPr dirty="0" sz="1450" spc="-20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bit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will </a:t>
                      </a:r>
                      <a:r>
                        <a:rPr dirty="0" sz="1450" spc="-4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be</a:t>
                      </a:r>
                      <a:r>
                        <a:rPr dirty="0" sz="14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45">
                          <a:latin typeface="Verdana"/>
                          <a:cs typeface="Verdana"/>
                        </a:rPr>
                        <a:t>0.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52704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812291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50">
                          <a:latin typeface="Verdana"/>
                          <a:cs typeface="Verdana"/>
                        </a:rPr>
                        <a:t>~</a:t>
                      </a:r>
                      <a:r>
                        <a:rPr dirty="0" sz="14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(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g</a:t>
                      </a:r>
                      <a:r>
                        <a:rPr dirty="0" sz="1450" spc="1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)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4000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EDEFEB"/>
                    </a:solidFill>
                  </a:tcPr>
                </a:tc>
                <a:tc>
                  <a:txBody>
                    <a:bodyPr/>
                    <a:lstStyle/>
                    <a:p>
                      <a:pPr marL="43180" marR="212725">
                        <a:lnSpc>
                          <a:spcPts val="1680"/>
                        </a:lnSpc>
                        <a:spcBef>
                          <a:spcPts val="420"/>
                        </a:spcBef>
                      </a:pPr>
                      <a:r>
                        <a:rPr dirty="0" sz="1450" spc="10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45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calculates</a:t>
                      </a:r>
                      <a:r>
                        <a:rPr dirty="0" sz="145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negation</a:t>
                      </a:r>
                      <a:r>
                        <a:rPr dirty="0" sz="1450" spc="-2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45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each</a:t>
                      </a:r>
                      <a:r>
                        <a:rPr dirty="0" sz="145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bit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45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operand,</a:t>
                      </a:r>
                      <a:r>
                        <a:rPr dirty="0" sz="145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10">
                          <a:latin typeface="Verdana"/>
                          <a:cs typeface="Verdana"/>
                        </a:rPr>
                        <a:t>i.e.,</a:t>
                      </a:r>
                      <a:r>
                        <a:rPr dirty="0" sz="1450" spc="-2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if</a:t>
                      </a:r>
                      <a:r>
                        <a:rPr dirty="0" sz="145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bit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is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0,</a:t>
                      </a:r>
                      <a:r>
                        <a:rPr dirty="0" sz="145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resulting </a:t>
                      </a:r>
                      <a:r>
                        <a:rPr dirty="0" sz="1450" spc="-4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bit</a:t>
                      </a:r>
                      <a:r>
                        <a:rPr dirty="0" sz="145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will</a:t>
                      </a:r>
                      <a:r>
                        <a:rPr dirty="0" sz="145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be</a:t>
                      </a:r>
                      <a:r>
                        <a:rPr dirty="0" sz="145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145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45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vice</a:t>
                      </a:r>
                      <a:r>
                        <a:rPr dirty="0" sz="1450" spc="-1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versa.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53340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EDEFEB"/>
                    </a:solidFill>
                  </a:tcPr>
                </a:tc>
              </a:tr>
              <a:tr h="633996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50" spc="15">
                          <a:latin typeface="Verdana"/>
                          <a:cs typeface="Verdana"/>
                        </a:rPr>
                        <a:t>&lt;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&lt;</a:t>
                      </a:r>
                      <a:r>
                        <a:rPr dirty="0" sz="14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(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l</a:t>
                      </a:r>
                      <a:r>
                        <a:rPr dirty="0" sz="1450" spc="15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f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sh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f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)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4127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3180" marR="793750">
                        <a:lnSpc>
                          <a:spcPts val="1680"/>
                        </a:lnSpc>
                        <a:spcBef>
                          <a:spcPts val="430"/>
                        </a:spcBef>
                      </a:pP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left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operand</a:t>
                      </a:r>
                      <a:r>
                        <a:rPr dirty="0" sz="1450" spc="-20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450" spc="-1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is</a:t>
                      </a:r>
                      <a:r>
                        <a:rPr dirty="0" sz="145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10">
                          <a:latin typeface="Verdana"/>
                          <a:cs typeface="Verdana"/>
                        </a:rPr>
                        <a:t>moved</a:t>
                      </a:r>
                      <a:r>
                        <a:rPr dirty="0" sz="1450" spc="-20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left</a:t>
                      </a:r>
                      <a:r>
                        <a:rPr dirty="0" sz="145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by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number</a:t>
                      </a:r>
                      <a:r>
                        <a:rPr dirty="0" sz="1450" spc="-1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45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bits</a:t>
                      </a:r>
                      <a:r>
                        <a:rPr dirty="0" sz="145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present</a:t>
                      </a:r>
                      <a:r>
                        <a:rPr dirty="0" sz="1450" spc="-1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2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right </a:t>
                      </a:r>
                      <a:r>
                        <a:rPr dirty="0" sz="1450" spc="-4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54610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33933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450" spc="15">
                          <a:latin typeface="Verdana"/>
                          <a:cs typeface="Verdana"/>
                        </a:rPr>
                        <a:t>&gt;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&gt;</a:t>
                      </a:r>
                      <a:r>
                        <a:rPr dirty="0" sz="14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(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g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h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h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f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)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4254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EDEFEB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left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operand</a:t>
                      </a:r>
                      <a:r>
                        <a:rPr dirty="0" sz="1450" spc="-2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is</a:t>
                      </a:r>
                      <a:r>
                        <a:rPr dirty="0" sz="145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moved</a:t>
                      </a:r>
                      <a:r>
                        <a:rPr dirty="0" sz="1450" spc="-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right</a:t>
                      </a:r>
                      <a:r>
                        <a:rPr dirty="0" sz="145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by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number</a:t>
                      </a:r>
                      <a:r>
                        <a:rPr dirty="0" sz="1450" spc="-1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bits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present</a:t>
                      </a:r>
                      <a:r>
                        <a:rPr dirty="0" sz="1450" spc="-1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right</a:t>
                      </a:r>
                      <a:r>
                        <a:rPr dirty="0" sz="1450" spc="-2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operand.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4254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EDEF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854959" cy="685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D5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0" y="1097280"/>
            <a:ext cx="10373360" cy="4318000"/>
            <a:chOff x="0" y="1097280"/>
            <a:chExt cx="10373360" cy="4318000"/>
          </a:xfrm>
        </p:grpSpPr>
        <p:sp>
          <p:nvSpPr>
            <p:cNvPr id="7" name="object 7"/>
            <p:cNvSpPr/>
            <p:nvPr/>
          </p:nvSpPr>
          <p:spPr>
            <a:xfrm>
              <a:off x="0" y="4328159"/>
              <a:ext cx="1747520" cy="772160"/>
            </a:xfrm>
            <a:custGeom>
              <a:avLst/>
              <a:gdLst/>
              <a:ahLst/>
              <a:cxnLst/>
              <a:rect l="l" t="t" r="r" b="b"/>
              <a:pathLst>
                <a:path w="1747520" h="772160">
                  <a:moveTo>
                    <a:pt x="1349629" y="0"/>
                  </a:moveTo>
                  <a:lnTo>
                    <a:pt x="0" y="0"/>
                  </a:lnTo>
                  <a:lnTo>
                    <a:pt x="0" y="771778"/>
                  </a:lnTo>
                  <a:lnTo>
                    <a:pt x="1349629" y="771778"/>
                  </a:lnTo>
                  <a:lnTo>
                    <a:pt x="1359408" y="771016"/>
                  </a:lnTo>
                  <a:lnTo>
                    <a:pt x="1367282" y="768857"/>
                  </a:lnTo>
                  <a:lnTo>
                    <a:pt x="1373505" y="765937"/>
                  </a:lnTo>
                  <a:lnTo>
                    <a:pt x="1377950" y="762507"/>
                  </a:lnTo>
                  <a:lnTo>
                    <a:pt x="1377950" y="757808"/>
                  </a:lnTo>
                  <a:lnTo>
                    <a:pt x="1382649" y="757808"/>
                  </a:lnTo>
                  <a:lnTo>
                    <a:pt x="1740027" y="404494"/>
                  </a:lnTo>
                  <a:lnTo>
                    <a:pt x="1745361" y="395985"/>
                  </a:lnTo>
                  <a:lnTo>
                    <a:pt x="1747012" y="385317"/>
                  </a:lnTo>
                  <a:lnTo>
                    <a:pt x="1745361" y="373760"/>
                  </a:lnTo>
                  <a:lnTo>
                    <a:pt x="1740027" y="362584"/>
                  </a:lnTo>
                  <a:lnTo>
                    <a:pt x="1382649" y="13969"/>
                  </a:lnTo>
                  <a:lnTo>
                    <a:pt x="1382649" y="9270"/>
                  </a:lnTo>
                  <a:lnTo>
                    <a:pt x="1377950" y="9270"/>
                  </a:lnTo>
                  <a:lnTo>
                    <a:pt x="1373505" y="5841"/>
                  </a:lnTo>
                  <a:lnTo>
                    <a:pt x="1367282" y="2920"/>
                  </a:lnTo>
                  <a:lnTo>
                    <a:pt x="1359408" y="762"/>
                  </a:lnTo>
                  <a:lnTo>
                    <a:pt x="1349629" y="0"/>
                  </a:lnTo>
                  <a:close/>
                </a:path>
              </a:pathLst>
            </a:custGeom>
            <a:solidFill>
              <a:srgbClr val="A32E0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7600" y="1097280"/>
              <a:ext cx="9255760" cy="43180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5704" y="5467667"/>
            <a:ext cx="6757034" cy="581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2190"/>
              </a:lnSpc>
              <a:spcBef>
                <a:spcPts val="90"/>
              </a:spcBef>
            </a:pPr>
            <a:r>
              <a:rPr dirty="0" sz="1850" spc="-70" b="1">
                <a:latin typeface="Arial"/>
                <a:cs typeface="Arial"/>
              </a:rPr>
              <a:t>W</a:t>
            </a:r>
            <a:r>
              <a:rPr dirty="0" sz="1850" spc="-5" b="1">
                <a:latin typeface="Arial"/>
                <a:cs typeface="Arial"/>
              </a:rPr>
              <a:t>e</a:t>
            </a:r>
            <a:r>
              <a:rPr dirty="0" sz="1850" spc="-100" b="1">
                <a:latin typeface="Arial"/>
                <a:cs typeface="Arial"/>
              </a:rPr>
              <a:t> </a:t>
            </a:r>
            <a:r>
              <a:rPr dirty="0" sz="1850" spc="10" b="1">
                <a:latin typeface="Arial"/>
                <a:cs typeface="Arial"/>
              </a:rPr>
              <a:t>a</a:t>
            </a:r>
            <a:r>
              <a:rPr dirty="0" sz="1850" spc="-5" b="1">
                <a:latin typeface="Arial"/>
                <a:cs typeface="Arial"/>
              </a:rPr>
              <a:t>re</a:t>
            </a:r>
            <a:r>
              <a:rPr dirty="0" sz="1850" spc="-95" b="1">
                <a:latin typeface="Arial"/>
                <a:cs typeface="Arial"/>
              </a:rPr>
              <a:t> </a:t>
            </a:r>
            <a:r>
              <a:rPr dirty="0" sz="1850" spc="-5" b="1">
                <a:latin typeface="Arial"/>
                <a:cs typeface="Arial"/>
              </a:rPr>
              <a:t>g</a:t>
            </a:r>
            <a:r>
              <a:rPr dirty="0" sz="1850" spc="-15" b="1">
                <a:latin typeface="Arial"/>
                <a:cs typeface="Arial"/>
              </a:rPr>
              <a:t>o</a:t>
            </a:r>
            <a:r>
              <a:rPr dirty="0" sz="1850" spc="40" b="1">
                <a:latin typeface="Arial"/>
                <a:cs typeface="Arial"/>
              </a:rPr>
              <a:t>i</a:t>
            </a:r>
            <a:r>
              <a:rPr dirty="0" sz="1850" spc="70" b="1">
                <a:latin typeface="Arial"/>
                <a:cs typeface="Arial"/>
              </a:rPr>
              <a:t>n</a:t>
            </a:r>
            <a:r>
              <a:rPr dirty="0" sz="1850" spc="-5" b="1">
                <a:latin typeface="Arial"/>
                <a:cs typeface="Arial"/>
              </a:rPr>
              <a:t>g</a:t>
            </a:r>
            <a:r>
              <a:rPr dirty="0" sz="1850" spc="-200" b="1">
                <a:latin typeface="Arial"/>
                <a:cs typeface="Arial"/>
              </a:rPr>
              <a:t> </a:t>
            </a:r>
            <a:r>
              <a:rPr dirty="0" sz="1850" spc="15" b="1">
                <a:latin typeface="Arial"/>
                <a:cs typeface="Arial"/>
              </a:rPr>
              <a:t>t</a:t>
            </a:r>
            <a:r>
              <a:rPr dirty="0" sz="1850" spc="-5" b="1">
                <a:latin typeface="Arial"/>
                <a:cs typeface="Arial"/>
              </a:rPr>
              <a:t>o</a:t>
            </a:r>
            <a:r>
              <a:rPr dirty="0" sz="1850" spc="-120" b="1">
                <a:latin typeface="Arial"/>
                <a:cs typeface="Arial"/>
              </a:rPr>
              <a:t> </a:t>
            </a:r>
            <a:r>
              <a:rPr dirty="0" sz="1850" spc="40" b="1">
                <a:latin typeface="Arial"/>
                <a:cs typeface="Arial"/>
              </a:rPr>
              <a:t>l</a:t>
            </a:r>
            <a:r>
              <a:rPr dirty="0" sz="1850" spc="10" b="1">
                <a:latin typeface="Arial"/>
                <a:cs typeface="Arial"/>
              </a:rPr>
              <a:t>ea</a:t>
            </a:r>
            <a:r>
              <a:rPr dirty="0" sz="1850" spc="-5" b="1">
                <a:latin typeface="Arial"/>
                <a:cs typeface="Arial"/>
              </a:rPr>
              <a:t>rn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2190"/>
              </a:lnSpc>
            </a:pPr>
            <a:r>
              <a:rPr dirty="0" sz="1850" spc="-25">
                <a:latin typeface="Arial MT"/>
                <a:cs typeface="Arial MT"/>
              </a:rPr>
              <a:t>Client</a:t>
            </a:r>
            <a:r>
              <a:rPr dirty="0" sz="1850" spc="-60">
                <a:latin typeface="Arial MT"/>
                <a:cs typeface="Arial MT"/>
              </a:rPr>
              <a:t> </a:t>
            </a:r>
            <a:r>
              <a:rPr dirty="0" sz="1850" spc="-15">
                <a:latin typeface="Arial MT"/>
                <a:cs typeface="Arial MT"/>
              </a:rPr>
              <a:t>side</a:t>
            </a:r>
            <a:r>
              <a:rPr dirty="0" sz="1850" spc="-95">
                <a:latin typeface="Arial MT"/>
                <a:cs typeface="Arial MT"/>
              </a:rPr>
              <a:t> </a:t>
            </a:r>
            <a:r>
              <a:rPr dirty="0" sz="1850" spc="-35">
                <a:latin typeface="Arial MT"/>
                <a:cs typeface="Arial MT"/>
              </a:rPr>
              <a:t>languages,</a:t>
            </a:r>
            <a:r>
              <a:rPr dirty="0" sz="1850" spc="20">
                <a:latin typeface="Arial MT"/>
                <a:cs typeface="Arial MT"/>
              </a:rPr>
              <a:t> </a:t>
            </a:r>
            <a:r>
              <a:rPr dirty="0" sz="1850" spc="-10">
                <a:latin typeface="Arial MT"/>
                <a:cs typeface="Arial MT"/>
              </a:rPr>
              <a:t>Server</a:t>
            </a:r>
            <a:r>
              <a:rPr dirty="0" sz="1850" spc="-165">
                <a:latin typeface="Arial MT"/>
                <a:cs typeface="Arial MT"/>
              </a:rPr>
              <a:t> </a:t>
            </a:r>
            <a:r>
              <a:rPr dirty="0" sz="1850" spc="-15">
                <a:latin typeface="Arial MT"/>
                <a:cs typeface="Arial MT"/>
              </a:rPr>
              <a:t>side</a:t>
            </a:r>
            <a:r>
              <a:rPr dirty="0" sz="1850" spc="-90">
                <a:latin typeface="Arial MT"/>
                <a:cs typeface="Arial MT"/>
              </a:rPr>
              <a:t> </a:t>
            </a:r>
            <a:r>
              <a:rPr dirty="0" sz="1850" spc="-35">
                <a:latin typeface="Arial MT"/>
                <a:cs typeface="Arial MT"/>
              </a:rPr>
              <a:t>languages,</a:t>
            </a:r>
            <a:r>
              <a:rPr dirty="0" sz="1850" spc="20">
                <a:latin typeface="Arial MT"/>
                <a:cs typeface="Arial MT"/>
              </a:rPr>
              <a:t> </a:t>
            </a:r>
            <a:r>
              <a:rPr dirty="0" sz="1850" spc="-20">
                <a:latin typeface="Arial MT"/>
                <a:cs typeface="Arial MT"/>
              </a:rPr>
              <a:t>Frameworks,</a:t>
            </a:r>
            <a:r>
              <a:rPr dirty="0" sz="1850" spc="-220">
                <a:latin typeface="Arial MT"/>
                <a:cs typeface="Arial MT"/>
              </a:rPr>
              <a:t> </a:t>
            </a:r>
            <a:r>
              <a:rPr dirty="0" sz="1850" spc="-15">
                <a:latin typeface="Arial MT"/>
                <a:cs typeface="Arial MT"/>
              </a:rPr>
              <a:t>DBMS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377184" y="346074"/>
            <a:ext cx="449326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1">
                <a:solidFill>
                  <a:srgbClr val="FFFFFF"/>
                </a:solidFill>
                <a:latin typeface="Calibri"/>
                <a:cs typeface="Calibri"/>
              </a:rPr>
              <a:t>Full</a:t>
            </a:r>
            <a:r>
              <a:rPr dirty="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pc="-5" b="1">
                <a:solidFill>
                  <a:srgbClr val="FFFFFF"/>
                </a:solidFill>
                <a:latin typeface="Calibri"/>
                <a:cs typeface="Calibri"/>
              </a:rPr>
              <a:t>Stack</a:t>
            </a:r>
            <a:r>
              <a:rPr dirty="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pc="-5" b="1">
                <a:solidFill>
                  <a:srgbClr val="FFFFFF"/>
                </a:solidFill>
                <a:latin typeface="Calibri"/>
                <a:cs typeface="Calibri"/>
              </a:rPr>
              <a:t>Development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826" y="649224"/>
            <a:ext cx="33693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/>
              <a:t>Logical</a:t>
            </a:r>
            <a:r>
              <a:rPr dirty="0" sz="3200" spc="-225"/>
              <a:t> </a:t>
            </a:r>
            <a:r>
              <a:rPr dirty="0" sz="3200" spc="-10"/>
              <a:t>Operator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83370" y="2123503"/>
          <a:ext cx="8925560" cy="3788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6710"/>
                <a:gridCol w="7294245"/>
              </a:tblGrid>
              <a:tr h="451738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Operator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3025">
                    <a:lnL w="9525">
                      <a:solidFill>
                        <a:srgbClr val="5030F9"/>
                      </a:solidFill>
                      <a:prstDash val="solid"/>
                    </a:lnL>
                    <a:lnR w="9525">
                      <a:solidFill>
                        <a:srgbClr val="5030F9"/>
                      </a:solidFill>
                      <a:prstDash val="solid"/>
                    </a:lnR>
                    <a:lnT w="9525">
                      <a:solidFill>
                        <a:srgbClr val="5030F9"/>
                      </a:solidFill>
                      <a:prstDash val="solid"/>
                    </a:lnT>
                    <a:solidFill>
                      <a:srgbClr val="C5CCBC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Description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3025">
                    <a:lnL w="9525">
                      <a:solidFill>
                        <a:srgbClr val="5030F9"/>
                      </a:solidFill>
                      <a:prstDash val="solid"/>
                    </a:lnL>
                    <a:lnR w="9525">
                      <a:solidFill>
                        <a:srgbClr val="5030F9"/>
                      </a:solidFill>
                      <a:prstDash val="solid"/>
                    </a:lnR>
                    <a:lnT w="9525">
                      <a:solidFill>
                        <a:srgbClr val="5030F9"/>
                      </a:solidFill>
                      <a:prstDash val="solid"/>
                    </a:lnT>
                    <a:solidFill>
                      <a:srgbClr val="C5CCBC"/>
                    </a:solidFill>
                  </a:tcPr>
                </a:tc>
              </a:tr>
              <a:tr h="1349375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600" spc="5">
                          <a:latin typeface="Verdana"/>
                          <a:cs typeface="Verdana"/>
                        </a:rPr>
                        <a:t>and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68580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39814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600" spc="-20">
                          <a:latin typeface="Verdana"/>
                          <a:cs typeface="Verdana"/>
                        </a:rPr>
                        <a:t>If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5">
                          <a:latin typeface="Verdana"/>
                          <a:cs typeface="Verdana"/>
                        </a:rPr>
                        <a:t>both</a:t>
                      </a:r>
                      <a:r>
                        <a:rPr dirty="0" sz="1600" spc="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60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expression</a:t>
                      </a:r>
                      <a:r>
                        <a:rPr dirty="0" sz="1600" spc="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are</a:t>
                      </a:r>
                      <a:r>
                        <a:rPr dirty="0" sz="160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true,</a:t>
                      </a:r>
                      <a:r>
                        <a:rPr dirty="0" sz="16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then</a:t>
                      </a:r>
                      <a:r>
                        <a:rPr dirty="0" sz="160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condition</a:t>
                      </a:r>
                      <a:r>
                        <a:rPr dirty="0" sz="16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will</a:t>
                      </a:r>
                      <a:r>
                        <a:rPr dirty="0" sz="16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20">
                          <a:latin typeface="Verdana"/>
                          <a:cs typeface="Verdana"/>
                        </a:rPr>
                        <a:t>be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true.</a:t>
                      </a:r>
                      <a:r>
                        <a:rPr dirty="0" sz="16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20">
                          <a:latin typeface="Verdana"/>
                          <a:cs typeface="Verdana"/>
                        </a:rPr>
                        <a:t>If</a:t>
                      </a:r>
                      <a:r>
                        <a:rPr dirty="0" sz="1600" spc="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a </a:t>
                      </a:r>
                      <a:r>
                        <a:rPr dirty="0" sz="1600" spc="-5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and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b 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are the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two expressions,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a </a:t>
                      </a:r>
                      <a:r>
                        <a:rPr dirty="0" baseline="3472" sz="2400">
                          <a:latin typeface="Arial MT"/>
                          <a:cs typeface="Arial MT"/>
                        </a:rPr>
                        <a:t>→ 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true,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b </a:t>
                      </a:r>
                      <a:r>
                        <a:rPr dirty="0" baseline="3472" sz="2400">
                          <a:latin typeface="Arial MT"/>
                          <a:cs typeface="Arial MT"/>
                        </a:rPr>
                        <a:t>→ </a:t>
                      </a:r>
                      <a:r>
                        <a:rPr dirty="0" sz="1600" spc="15">
                          <a:latin typeface="Verdana"/>
                          <a:cs typeface="Verdana"/>
                        </a:rPr>
                        <a:t>true </a:t>
                      </a:r>
                      <a:r>
                        <a:rPr dirty="0" sz="1600" spc="-20">
                          <a:latin typeface="Verdana"/>
                          <a:cs typeface="Verdana"/>
                        </a:rPr>
                        <a:t>=&gt;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a 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and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b </a:t>
                      </a:r>
                      <a:r>
                        <a:rPr dirty="0" baseline="3472" sz="2400">
                          <a:latin typeface="Arial MT"/>
                          <a:cs typeface="Arial MT"/>
                        </a:rPr>
                        <a:t>→ </a:t>
                      </a:r>
                      <a:r>
                        <a:rPr dirty="0" baseline="3472" sz="2400" spc="7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true.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68580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54201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600" spc="-15">
                          <a:latin typeface="Verdana"/>
                          <a:cs typeface="Verdana"/>
                        </a:rPr>
                        <a:t>or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76200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EDEFEB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600" spc="-20">
                          <a:latin typeface="Verdana"/>
                          <a:cs typeface="Verdana"/>
                        </a:rPr>
                        <a:t>If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one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60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expressions</a:t>
                      </a:r>
                      <a:r>
                        <a:rPr dirty="0" sz="160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15">
                          <a:latin typeface="Verdana"/>
                          <a:cs typeface="Verdana"/>
                        </a:rPr>
                        <a:t>is</a:t>
                      </a:r>
                      <a:r>
                        <a:rPr dirty="0" sz="16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true,</a:t>
                      </a:r>
                      <a:r>
                        <a:rPr dirty="0" sz="16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then</a:t>
                      </a:r>
                      <a:r>
                        <a:rPr dirty="0" sz="16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6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condition</a:t>
                      </a:r>
                      <a:r>
                        <a:rPr dirty="0" sz="16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will</a:t>
                      </a:r>
                      <a:r>
                        <a:rPr dirty="0" sz="16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20">
                          <a:latin typeface="Verdana"/>
                          <a:cs typeface="Verdana"/>
                        </a:rPr>
                        <a:t>be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 true.</a:t>
                      </a:r>
                      <a:r>
                        <a:rPr dirty="0" sz="16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20">
                          <a:latin typeface="Verdana"/>
                          <a:cs typeface="Verdana"/>
                        </a:rPr>
                        <a:t>If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a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dirty="0" sz="1600" spc="5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60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6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are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60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two expressions,</a:t>
                      </a:r>
                      <a:r>
                        <a:rPr dirty="0" sz="16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6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baseline="3472" sz="2400">
                          <a:latin typeface="Arial MT"/>
                          <a:cs typeface="Arial MT"/>
                        </a:rPr>
                        <a:t>→</a:t>
                      </a:r>
                      <a:r>
                        <a:rPr dirty="0" baseline="3472" sz="2400" spc="-67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true,</a:t>
                      </a:r>
                      <a:r>
                        <a:rPr dirty="0" sz="16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600" spc="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baseline="3472" sz="2400">
                          <a:latin typeface="Arial MT"/>
                          <a:cs typeface="Arial MT"/>
                        </a:rPr>
                        <a:t>→</a:t>
                      </a:r>
                      <a:r>
                        <a:rPr dirty="0" baseline="3472" sz="2400" spc="-7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false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20">
                          <a:latin typeface="Verdana"/>
                          <a:cs typeface="Verdana"/>
                        </a:rPr>
                        <a:t>=&gt;</a:t>
                      </a:r>
                      <a:r>
                        <a:rPr dirty="0" sz="16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or</a:t>
                      </a:r>
                      <a:r>
                        <a:rPr dirty="0" sz="1600" spc="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60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baseline="3472" sz="2400">
                          <a:latin typeface="Arial MT"/>
                          <a:cs typeface="Arial MT"/>
                        </a:rPr>
                        <a:t>→</a:t>
                      </a:r>
                      <a:r>
                        <a:rPr dirty="0" baseline="3472" sz="2400" spc="172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15">
                          <a:latin typeface="Verdana"/>
                          <a:cs typeface="Verdana"/>
                        </a:rPr>
                        <a:t>true.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76200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EDEFEB"/>
                    </a:solidFill>
                  </a:tcPr>
                </a:tc>
              </a:tr>
              <a:tr h="623049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600">
                          <a:latin typeface="Verdana"/>
                          <a:cs typeface="Verdana"/>
                        </a:rPr>
                        <a:t>not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77470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600" spc="-20">
                          <a:latin typeface="Verdana"/>
                          <a:cs typeface="Verdana"/>
                        </a:rPr>
                        <a:t>If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an</a:t>
                      </a:r>
                      <a:r>
                        <a:rPr dirty="0" sz="1600" spc="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expression</a:t>
                      </a:r>
                      <a:r>
                        <a:rPr dirty="0" sz="160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600" spc="6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15">
                          <a:latin typeface="Verdana"/>
                          <a:cs typeface="Verdana"/>
                        </a:rPr>
                        <a:t>is</a:t>
                      </a:r>
                      <a:r>
                        <a:rPr dirty="0" sz="16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15">
                          <a:latin typeface="Verdana"/>
                          <a:cs typeface="Verdana"/>
                        </a:rPr>
                        <a:t>true</a:t>
                      </a:r>
                      <a:r>
                        <a:rPr dirty="0" sz="160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then</a:t>
                      </a:r>
                      <a:r>
                        <a:rPr dirty="0" sz="160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60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(a) 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will</a:t>
                      </a:r>
                      <a:r>
                        <a:rPr dirty="0" sz="16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20">
                          <a:latin typeface="Verdana"/>
                          <a:cs typeface="Verdana"/>
                        </a:rPr>
                        <a:t>be</a:t>
                      </a:r>
                      <a:r>
                        <a:rPr dirty="0" sz="16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false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60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vice</a:t>
                      </a:r>
                      <a:r>
                        <a:rPr dirty="0" sz="1600" spc="1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versa.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77470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826" y="647318"/>
            <a:ext cx="495871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</a:t>
            </a:r>
            <a:r>
              <a:rPr dirty="0" spc="10"/>
              <a:t>em</a:t>
            </a:r>
            <a:r>
              <a:rPr dirty="0" spc="-5"/>
              <a:t>be</a:t>
            </a:r>
            <a:r>
              <a:rPr dirty="0" spc="-15"/>
              <a:t>r</a:t>
            </a:r>
            <a:r>
              <a:rPr dirty="0" spc="-40"/>
              <a:t>s</a:t>
            </a:r>
            <a:r>
              <a:rPr dirty="0" spc="-45"/>
              <a:t>h</a:t>
            </a:r>
            <a:r>
              <a:rPr dirty="0" spc="-35"/>
              <a:t>i</a:t>
            </a:r>
            <a:r>
              <a:rPr dirty="0"/>
              <a:t>p</a:t>
            </a:r>
            <a:r>
              <a:rPr dirty="0" spc="-365"/>
              <a:t> </a:t>
            </a:r>
            <a:r>
              <a:rPr dirty="0" spc="-40"/>
              <a:t>O</a:t>
            </a:r>
            <a:r>
              <a:rPr dirty="0" spc="-5"/>
              <a:t>pera</a:t>
            </a:r>
            <a:r>
              <a:rPr dirty="0" spc="5"/>
              <a:t>t</a:t>
            </a:r>
            <a:r>
              <a:rPr dirty="0" spc="-25"/>
              <a:t>o</a:t>
            </a:r>
            <a:r>
              <a:rPr dirty="0"/>
              <a:t>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83370" y="2511996"/>
          <a:ext cx="8926195" cy="1914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800"/>
                <a:gridCol w="6574790"/>
              </a:tblGrid>
              <a:tr h="507682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Operator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0">
                    <a:lnL w="9525">
                      <a:solidFill>
                        <a:srgbClr val="0EF8F8"/>
                      </a:solidFill>
                      <a:prstDash val="solid"/>
                    </a:lnL>
                    <a:lnR w="9525">
                      <a:solidFill>
                        <a:srgbClr val="0EF8F8"/>
                      </a:solidFill>
                      <a:prstDash val="solid"/>
                    </a:lnR>
                    <a:lnT w="9525">
                      <a:solidFill>
                        <a:srgbClr val="0EF8F8"/>
                      </a:solidFill>
                      <a:prstDash val="solid"/>
                    </a:lnT>
                    <a:solidFill>
                      <a:srgbClr val="C5CCBC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850" spc="-15">
                          <a:latin typeface="Times New Roman"/>
                          <a:cs typeface="Times New Roman"/>
                        </a:rPr>
                        <a:t>Description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0">
                    <a:lnL w="9525">
                      <a:solidFill>
                        <a:srgbClr val="0EF8F8"/>
                      </a:solidFill>
                      <a:prstDash val="solid"/>
                    </a:lnL>
                    <a:lnR w="9525">
                      <a:solidFill>
                        <a:srgbClr val="0EF8F8"/>
                      </a:solidFill>
                      <a:prstDash val="solid"/>
                    </a:lnR>
                    <a:lnT w="9525">
                      <a:solidFill>
                        <a:srgbClr val="0EF8F8"/>
                      </a:solidFill>
                      <a:prstDash val="solid"/>
                    </a:lnT>
                    <a:solidFill>
                      <a:srgbClr val="C5CCBC"/>
                    </a:solidFill>
                  </a:tcPr>
                </a:tc>
              </a:tr>
              <a:tr h="69627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50" spc="-35">
                          <a:latin typeface="Verdana"/>
                          <a:cs typeface="Verdana"/>
                        </a:rPr>
                        <a:t>in</a:t>
                      </a:r>
                      <a:endParaRPr sz="1850">
                        <a:latin typeface="Verdana"/>
                        <a:cs typeface="Verdana"/>
                      </a:endParaRPr>
                    </a:p>
                  </a:txBody>
                  <a:tcPr marL="0" marR="0" marB="0" marT="6667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13664">
                        <a:lnSpc>
                          <a:spcPts val="2170"/>
                        </a:lnSpc>
                        <a:spcBef>
                          <a:spcPts val="640"/>
                        </a:spcBef>
                      </a:pPr>
                      <a:r>
                        <a:rPr dirty="0" sz="1850" spc="2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85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25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85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2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50" spc="25">
                          <a:latin typeface="Verdana"/>
                          <a:cs typeface="Verdana"/>
                        </a:rPr>
                        <a:t>v</a:t>
                      </a:r>
                      <a:r>
                        <a:rPr dirty="0" sz="1850" spc="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850" spc="-25">
                          <a:latin typeface="Verdana"/>
                          <a:cs typeface="Verdana"/>
                        </a:rPr>
                        <a:t>l</a:t>
                      </a:r>
                      <a:r>
                        <a:rPr dirty="0" sz="1850" spc="35">
                          <a:latin typeface="Verdana"/>
                          <a:cs typeface="Verdana"/>
                        </a:rPr>
                        <a:t>u</a:t>
                      </a:r>
                      <a:r>
                        <a:rPr dirty="0" sz="1850" spc="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850" spc="-5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850" spc="-6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850" spc="-2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5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85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30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5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5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850" spc="1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850" spc="35">
                          <a:latin typeface="Verdana"/>
                          <a:cs typeface="Verdana"/>
                        </a:rPr>
                        <a:t>u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50" spc="-2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25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f</a:t>
                      </a:r>
                      <a:r>
                        <a:rPr dirty="0" sz="1850" spc="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5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850" spc="30">
                          <a:latin typeface="Verdana"/>
                          <a:cs typeface="Verdana"/>
                        </a:rPr>
                        <a:t>h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5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10">
                          <a:latin typeface="Verdana"/>
                          <a:cs typeface="Verdana"/>
                        </a:rPr>
                        <a:t>f</a:t>
                      </a:r>
                      <a:r>
                        <a:rPr dirty="0" sz="1850" spc="-25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850" spc="1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st</a:t>
                      </a:r>
                      <a:r>
                        <a:rPr dirty="0" sz="18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850" spc="-3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1850" spc="2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50" spc="10">
                          <a:latin typeface="Verdana"/>
                          <a:cs typeface="Verdana"/>
                        </a:rPr>
                        <a:t>ra</a:t>
                      </a:r>
                      <a:r>
                        <a:rPr dirty="0" sz="1850" spc="30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850" spc="-2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25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85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10">
                          <a:latin typeface="Verdana"/>
                          <a:cs typeface="Verdana"/>
                        </a:rPr>
                        <a:t>f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850" spc="30">
                          <a:latin typeface="Verdana"/>
                          <a:cs typeface="Verdana"/>
                        </a:rPr>
                        <a:t>un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850" spc="-1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30">
                          <a:latin typeface="Verdana"/>
                          <a:cs typeface="Verdana"/>
                        </a:rPr>
                        <a:t>in  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85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second</a:t>
                      </a:r>
                      <a:r>
                        <a:rPr dirty="0" sz="1850" spc="-1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15">
                          <a:latin typeface="Verdana"/>
                          <a:cs typeface="Verdana"/>
                        </a:rPr>
                        <a:t>operand</a:t>
                      </a:r>
                      <a:r>
                        <a:rPr dirty="0" sz="1850" spc="-2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20">
                          <a:latin typeface="Verdana"/>
                          <a:cs typeface="Verdana"/>
                        </a:rPr>
                        <a:t>(list,</a:t>
                      </a:r>
                      <a:r>
                        <a:rPr dirty="0" sz="185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10">
                          <a:latin typeface="Verdana"/>
                          <a:cs typeface="Verdana"/>
                        </a:rPr>
                        <a:t>tuple,</a:t>
                      </a:r>
                      <a:r>
                        <a:rPr dirty="0" sz="185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5">
                          <a:latin typeface="Verdana"/>
                          <a:cs typeface="Verdana"/>
                        </a:rPr>
                        <a:t>or</a:t>
                      </a:r>
                      <a:r>
                        <a:rPr dirty="0" sz="185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10">
                          <a:latin typeface="Verdana"/>
                          <a:cs typeface="Verdana"/>
                        </a:rPr>
                        <a:t>dictionary).</a:t>
                      </a:r>
                      <a:endParaRPr sz="1850">
                        <a:latin typeface="Verdana"/>
                        <a:cs typeface="Verdana"/>
                      </a:endParaRPr>
                    </a:p>
                  </a:txBody>
                  <a:tcPr marL="0" marR="0" marB="0" marT="81280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850" spc="5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85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35">
                          <a:latin typeface="Verdana"/>
                          <a:cs typeface="Verdana"/>
                        </a:rPr>
                        <a:t>in</a:t>
                      </a:r>
                      <a:endParaRPr sz="1850">
                        <a:latin typeface="Verdana"/>
                        <a:cs typeface="Verdana"/>
                      </a:endParaRPr>
                    </a:p>
                  </a:txBody>
                  <a:tcPr marL="0" marR="0" marB="0" marT="72390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EDEFEB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10489">
                        <a:lnSpc>
                          <a:spcPts val="2160"/>
                        </a:lnSpc>
                        <a:spcBef>
                          <a:spcPts val="695"/>
                        </a:spcBef>
                      </a:pPr>
                      <a:r>
                        <a:rPr dirty="0" sz="1850" spc="2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85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25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85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2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50" spc="25">
                          <a:latin typeface="Verdana"/>
                          <a:cs typeface="Verdana"/>
                        </a:rPr>
                        <a:t>v</a:t>
                      </a:r>
                      <a:r>
                        <a:rPr dirty="0" sz="1850" spc="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850" spc="-25">
                          <a:latin typeface="Verdana"/>
                          <a:cs typeface="Verdana"/>
                        </a:rPr>
                        <a:t>l</a:t>
                      </a:r>
                      <a:r>
                        <a:rPr dirty="0" sz="1850" spc="35">
                          <a:latin typeface="Verdana"/>
                          <a:cs typeface="Verdana"/>
                        </a:rPr>
                        <a:t>u</a:t>
                      </a:r>
                      <a:r>
                        <a:rPr dirty="0" sz="1850" spc="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850" spc="-5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850" spc="-6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850" spc="-2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5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85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30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5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5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850" spc="1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850" spc="35">
                          <a:latin typeface="Verdana"/>
                          <a:cs typeface="Verdana"/>
                        </a:rPr>
                        <a:t>u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50" spc="-2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25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f</a:t>
                      </a:r>
                      <a:r>
                        <a:rPr dirty="0" sz="1850" spc="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5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850" spc="30">
                          <a:latin typeface="Verdana"/>
                          <a:cs typeface="Verdana"/>
                        </a:rPr>
                        <a:t>h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5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10">
                          <a:latin typeface="Verdana"/>
                          <a:cs typeface="Verdana"/>
                        </a:rPr>
                        <a:t>f</a:t>
                      </a:r>
                      <a:r>
                        <a:rPr dirty="0" sz="1850" spc="-25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850" spc="1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st</a:t>
                      </a:r>
                      <a:r>
                        <a:rPr dirty="0" sz="18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850" spc="-3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1850" spc="2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50" spc="10">
                          <a:latin typeface="Verdana"/>
                          <a:cs typeface="Verdana"/>
                        </a:rPr>
                        <a:t>ra</a:t>
                      </a:r>
                      <a:r>
                        <a:rPr dirty="0" sz="1850" spc="30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850" spc="-2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25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85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30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ot  </a:t>
                      </a:r>
                      <a:r>
                        <a:rPr dirty="0" sz="1850" spc="5">
                          <a:latin typeface="Verdana"/>
                          <a:cs typeface="Verdana"/>
                        </a:rPr>
                        <a:t>found</a:t>
                      </a:r>
                      <a:r>
                        <a:rPr dirty="0" sz="1850" spc="-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20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85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85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second</a:t>
                      </a:r>
                      <a:r>
                        <a:rPr dirty="0" sz="1850" spc="-2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operand</a:t>
                      </a:r>
                      <a:r>
                        <a:rPr dirty="0" sz="1850" spc="-3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20">
                          <a:latin typeface="Verdana"/>
                          <a:cs typeface="Verdana"/>
                        </a:rPr>
                        <a:t>(list,</a:t>
                      </a:r>
                      <a:r>
                        <a:rPr dirty="0" sz="1850" spc="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10">
                          <a:latin typeface="Verdana"/>
                          <a:cs typeface="Verdana"/>
                        </a:rPr>
                        <a:t>tuple,</a:t>
                      </a:r>
                      <a:r>
                        <a:rPr dirty="0" sz="1850" spc="-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5">
                          <a:latin typeface="Verdana"/>
                          <a:cs typeface="Verdana"/>
                        </a:rPr>
                        <a:t>or</a:t>
                      </a:r>
                      <a:r>
                        <a:rPr dirty="0" sz="185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10">
                          <a:latin typeface="Verdana"/>
                          <a:cs typeface="Verdana"/>
                        </a:rPr>
                        <a:t>dictionary).</a:t>
                      </a:r>
                      <a:endParaRPr sz="1850">
                        <a:latin typeface="Verdana"/>
                        <a:cs typeface="Verdana"/>
                      </a:endParaRPr>
                    </a:p>
                  </a:txBody>
                  <a:tcPr marL="0" marR="0" marB="0" marT="8826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EDEF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826" y="647318"/>
            <a:ext cx="381000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40"/>
              <a:t>I</a:t>
            </a:r>
            <a:r>
              <a:rPr dirty="0" spc="-170"/>
              <a:t>d</a:t>
            </a:r>
            <a:r>
              <a:rPr dirty="0" spc="-150"/>
              <a:t>e</a:t>
            </a:r>
            <a:r>
              <a:rPr dirty="0" spc="-204"/>
              <a:t>n</a:t>
            </a:r>
            <a:r>
              <a:rPr dirty="0" spc="-145"/>
              <a:t>t</a:t>
            </a:r>
            <a:r>
              <a:rPr dirty="0" spc="-190"/>
              <a:t>i</a:t>
            </a:r>
            <a:r>
              <a:rPr dirty="0" spc="-145"/>
              <a:t>t</a:t>
            </a:r>
            <a:r>
              <a:rPr dirty="0"/>
              <a:t>y</a:t>
            </a:r>
            <a:r>
              <a:rPr dirty="0" spc="-434"/>
              <a:t> </a:t>
            </a:r>
            <a:r>
              <a:rPr dirty="0" spc="-40"/>
              <a:t>O</a:t>
            </a:r>
            <a:r>
              <a:rPr dirty="0" spc="-5"/>
              <a:t>pera</a:t>
            </a:r>
            <a:r>
              <a:rPr dirty="0" spc="5"/>
              <a:t>t</a:t>
            </a:r>
            <a:r>
              <a:rPr dirty="0" spc="-25"/>
              <a:t>o</a:t>
            </a:r>
            <a:r>
              <a:rPr dirty="0"/>
              <a:t>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83370" y="2786316"/>
          <a:ext cx="8926195" cy="1914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735"/>
                <a:gridCol w="7348855"/>
              </a:tblGrid>
              <a:tr h="507682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Operator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185">
                    <a:lnL w="9525">
                      <a:solidFill>
                        <a:srgbClr val="1F6E21"/>
                      </a:solidFill>
                      <a:prstDash val="solid"/>
                    </a:lnL>
                    <a:lnR w="9525">
                      <a:solidFill>
                        <a:srgbClr val="1F6E21"/>
                      </a:solidFill>
                      <a:prstDash val="solid"/>
                    </a:lnR>
                    <a:lnT w="9525">
                      <a:solidFill>
                        <a:srgbClr val="1F6E21"/>
                      </a:solidFill>
                      <a:prstDash val="solid"/>
                    </a:lnT>
                    <a:solidFill>
                      <a:srgbClr val="C5CCBC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50" spc="-15">
                          <a:latin typeface="Times New Roman"/>
                          <a:cs typeface="Times New Roman"/>
                        </a:rPr>
                        <a:t>Description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185">
                    <a:lnL w="9525">
                      <a:solidFill>
                        <a:srgbClr val="1F6E21"/>
                      </a:solidFill>
                      <a:prstDash val="solid"/>
                    </a:lnL>
                    <a:lnR w="9525">
                      <a:solidFill>
                        <a:srgbClr val="1F6E21"/>
                      </a:solidFill>
                      <a:prstDash val="solid"/>
                    </a:lnR>
                    <a:lnT w="9525">
                      <a:solidFill>
                        <a:srgbClr val="1F6E21"/>
                      </a:solidFill>
                      <a:prstDash val="solid"/>
                    </a:lnT>
                    <a:solidFill>
                      <a:srgbClr val="C5CCBC"/>
                    </a:solidFill>
                  </a:tcPr>
                </a:tc>
              </a:tr>
              <a:tr h="69627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850" spc="-35">
                          <a:latin typeface="Verdana"/>
                          <a:cs typeface="Verdana"/>
                        </a:rPr>
                        <a:t>is</a:t>
                      </a:r>
                      <a:endParaRPr sz="1850">
                        <a:latin typeface="Verdana"/>
                        <a:cs typeface="Verdana"/>
                      </a:endParaRPr>
                    </a:p>
                  </a:txBody>
                  <a:tcPr marL="0" marR="0" marB="0" marT="67310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701675">
                        <a:lnSpc>
                          <a:spcPts val="2160"/>
                        </a:lnSpc>
                        <a:spcBef>
                          <a:spcPts val="655"/>
                        </a:spcBef>
                      </a:pPr>
                      <a:r>
                        <a:rPr dirty="0" sz="1850" spc="2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85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25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85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2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50" spc="25">
                          <a:latin typeface="Verdana"/>
                          <a:cs typeface="Verdana"/>
                        </a:rPr>
                        <a:t>v</a:t>
                      </a:r>
                      <a:r>
                        <a:rPr dirty="0" sz="1850" spc="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850" spc="-25">
                          <a:latin typeface="Verdana"/>
                          <a:cs typeface="Verdana"/>
                        </a:rPr>
                        <a:t>l</a:t>
                      </a:r>
                      <a:r>
                        <a:rPr dirty="0" sz="1850" spc="35">
                          <a:latin typeface="Verdana"/>
                          <a:cs typeface="Verdana"/>
                        </a:rPr>
                        <a:t>u</a:t>
                      </a:r>
                      <a:r>
                        <a:rPr dirty="0" sz="1850" spc="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850" spc="-5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850" spc="-6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850" spc="-2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5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85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30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5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5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850" spc="1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850" spc="35">
                          <a:latin typeface="Verdana"/>
                          <a:cs typeface="Verdana"/>
                        </a:rPr>
                        <a:t>u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50" spc="-2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25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f</a:t>
                      </a:r>
                      <a:r>
                        <a:rPr dirty="0" sz="1850" spc="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5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850" spc="30">
                          <a:latin typeface="Verdana"/>
                          <a:cs typeface="Verdana"/>
                        </a:rPr>
                        <a:t>h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5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15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850" spc="2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50" spc="-5">
                          <a:latin typeface="Verdana"/>
                          <a:cs typeface="Verdana"/>
                        </a:rPr>
                        <a:t>f</a:t>
                      </a:r>
                      <a:r>
                        <a:rPr dirty="0" sz="1850" spc="2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50" spc="15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850" spc="2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50" spc="-45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ce</a:t>
                      </a:r>
                      <a:r>
                        <a:rPr dirty="0" sz="1850" spc="-3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3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1850" spc="15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850" spc="2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850" spc="25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50" spc="35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850" spc="-2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8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30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oth  </a:t>
                      </a:r>
                      <a:r>
                        <a:rPr dirty="0" sz="1850" spc="-15">
                          <a:latin typeface="Verdana"/>
                          <a:cs typeface="Verdana"/>
                        </a:rPr>
                        <a:t>sides</a:t>
                      </a:r>
                      <a:r>
                        <a:rPr dirty="0" sz="185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10">
                          <a:latin typeface="Verdana"/>
                          <a:cs typeface="Verdana"/>
                        </a:rPr>
                        <a:t>point</a:t>
                      </a:r>
                      <a:r>
                        <a:rPr dirty="0" sz="185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85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85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10">
                          <a:latin typeface="Verdana"/>
                          <a:cs typeface="Verdana"/>
                        </a:rPr>
                        <a:t>same</a:t>
                      </a:r>
                      <a:r>
                        <a:rPr dirty="0" sz="185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5">
                          <a:latin typeface="Verdana"/>
                          <a:cs typeface="Verdana"/>
                        </a:rPr>
                        <a:t>object.</a:t>
                      </a:r>
                      <a:endParaRPr sz="1850">
                        <a:latin typeface="Verdana"/>
                        <a:cs typeface="Verdana"/>
                      </a:endParaRPr>
                    </a:p>
                  </a:txBody>
                  <a:tcPr marL="0" marR="0" marB="0" marT="8318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850" spc="-20">
                          <a:latin typeface="Verdana"/>
                          <a:cs typeface="Verdana"/>
                        </a:rPr>
                        <a:t>is</a:t>
                      </a:r>
                      <a:r>
                        <a:rPr dirty="0" sz="18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5">
                          <a:latin typeface="Verdana"/>
                          <a:cs typeface="Verdana"/>
                        </a:rPr>
                        <a:t>not</a:t>
                      </a:r>
                      <a:endParaRPr sz="1850">
                        <a:latin typeface="Verdana"/>
                        <a:cs typeface="Verdana"/>
                      </a:endParaRPr>
                    </a:p>
                  </a:txBody>
                  <a:tcPr marL="0" marR="0" marB="0" marT="7302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EDEFEB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160655">
                        <a:lnSpc>
                          <a:spcPts val="2160"/>
                        </a:lnSpc>
                        <a:spcBef>
                          <a:spcPts val="695"/>
                        </a:spcBef>
                      </a:pPr>
                      <a:r>
                        <a:rPr dirty="0" sz="1850" spc="2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85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25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85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2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50" spc="25">
                          <a:latin typeface="Verdana"/>
                          <a:cs typeface="Verdana"/>
                        </a:rPr>
                        <a:t>v</a:t>
                      </a:r>
                      <a:r>
                        <a:rPr dirty="0" sz="1850" spc="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850" spc="-25">
                          <a:latin typeface="Verdana"/>
                          <a:cs typeface="Verdana"/>
                        </a:rPr>
                        <a:t>l</a:t>
                      </a:r>
                      <a:r>
                        <a:rPr dirty="0" sz="1850" spc="35">
                          <a:latin typeface="Verdana"/>
                          <a:cs typeface="Verdana"/>
                        </a:rPr>
                        <a:t>u</a:t>
                      </a:r>
                      <a:r>
                        <a:rPr dirty="0" sz="1850" spc="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850" spc="-5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850" spc="-6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850" spc="-2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5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85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30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5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5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850" spc="1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850" spc="35">
                          <a:latin typeface="Verdana"/>
                          <a:cs typeface="Verdana"/>
                        </a:rPr>
                        <a:t>u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50" spc="-2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25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f</a:t>
                      </a:r>
                      <a:r>
                        <a:rPr dirty="0" sz="1850" spc="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5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850" spc="30">
                          <a:latin typeface="Verdana"/>
                          <a:cs typeface="Verdana"/>
                        </a:rPr>
                        <a:t>h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5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15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850" spc="2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50" spc="-5">
                          <a:latin typeface="Verdana"/>
                          <a:cs typeface="Verdana"/>
                        </a:rPr>
                        <a:t>f</a:t>
                      </a:r>
                      <a:r>
                        <a:rPr dirty="0" sz="1850" spc="2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50" spc="15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850" spc="2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50" spc="-45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ce</a:t>
                      </a:r>
                      <a:r>
                        <a:rPr dirty="0" sz="1850" spc="-3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3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1850" spc="15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850" spc="2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850" spc="25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850" spc="35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850" spc="-2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8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30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oth</a:t>
                      </a:r>
                      <a:r>
                        <a:rPr dirty="0" sz="18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850" spc="-2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850" spc="-3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e  </a:t>
                      </a:r>
                      <a:r>
                        <a:rPr dirty="0" sz="1850" spc="-20">
                          <a:latin typeface="Verdana"/>
                          <a:cs typeface="Verdana"/>
                        </a:rPr>
                        <a:t>do</a:t>
                      </a:r>
                      <a:r>
                        <a:rPr dirty="0" sz="18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5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8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10">
                          <a:latin typeface="Verdana"/>
                          <a:cs typeface="Verdana"/>
                        </a:rPr>
                        <a:t>point</a:t>
                      </a:r>
                      <a:r>
                        <a:rPr dirty="0" sz="185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85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85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15">
                          <a:latin typeface="Verdana"/>
                          <a:cs typeface="Verdana"/>
                        </a:rPr>
                        <a:t>same</a:t>
                      </a:r>
                      <a:r>
                        <a:rPr dirty="0" sz="185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50" spc="-10">
                          <a:latin typeface="Verdana"/>
                          <a:cs typeface="Verdana"/>
                        </a:rPr>
                        <a:t>object.</a:t>
                      </a:r>
                      <a:endParaRPr sz="1850">
                        <a:latin typeface="Verdana"/>
                        <a:cs typeface="Verdana"/>
                      </a:endParaRPr>
                    </a:p>
                  </a:txBody>
                  <a:tcPr marL="0" marR="0" marB="0" marT="88265">
                    <a:lnL w="9525">
                      <a:solidFill>
                        <a:srgbClr val="C5CCBC"/>
                      </a:solidFill>
                      <a:prstDash val="solid"/>
                    </a:lnL>
                    <a:lnR w="9525">
                      <a:solidFill>
                        <a:srgbClr val="C5CCBC"/>
                      </a:solidFill>
                      <a:prstDash val="solid"/>
                    </a:lnR>
                    <a:lnT w="9525">
                      <a:solidFill>
                        <a:srgbClr val="C5CCBC"/>
                      </a:solidFill>
                      <a:prstDash val="solid"/>
                    </a:lnT>
                    <a:lnB w="9525">
                      <a:solidFill>
                        <a:srgbClr val="C5CCBC"/>
                      </a:solidFill>
                      <a:prstDash val="solid"/>
                    </a:lnB>
                    <a:solidFill>
                      <a:srgbClr val="EDEF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0116" y="22224"/>
            <a:ext cx="592201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5"/>
              <a:t>CONDITIONAL</a:t>
            </a:r>
            <a:r>
              <a:rPr dirty="0" spc="-114"/>
              <a:t> </a:t>
            </a:r>
            <a:r>
              <a:rPr dirty="0" spc="-355"/>
              <a:t>STATEMENTS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6683" y="1004633"/>
            <a:ext cx="304800" cy="2238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6683" y="2031682"/>
            <a:ext cx="243839" cy="1831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16683" y="3660140"/>
            <a:ext cx="304800" cy="1828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178685" y="981709"/>
            <a:ext cx="3074670" cy="549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dirty="0" sz="1600" spc="-30" b="1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250" spc="5" b="1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dirty="0" sz="1250" spc="3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250" spc="-1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250" spc="3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250" spc="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250" spc="1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250" spc="6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dirty="0" sz="1250" spc="5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250" spc="3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250" spc="2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25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1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endParaRPr sz="1250">
              <a:latin typeface="Verdana"/>
              <a:cs typeface="Verdana"/>
            </a:endParaRPr>
          </a:p>
          <a:p>
            <a:pPr marL="378460">
              <a:lnSpc>
                <a:spcPct val="100000"/>
              </a:lnSpc>
              <a:spcBef>
                <a:spcPts val="1145"/>
              </a:spcBef>
            </a:pPr>
            <a:r>
              <a:rPr dirty="0" sz="1250" spc="20">
                <a:solidFill>
                  <a:srgbClr val="404040"/>
                </a:solidFill>
                <a:latin typeface="Verdana"/>
                <a:cs typeface="Verdana"/>
              </a:rPr>
              <a:t>#</a:t>
            </a:r>
            <a:r>
              <a:rPr dirty="0" sz="1250" spc="-2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6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250" spc="114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250" spc="9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2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-2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6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250" spc="1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250" spc="-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95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dirty="0" sz="12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 spc="-1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5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 spc="-25">
                <a:solidFill>
                  <a:srgbClr val="404040"/>
                </a:solidFill>
                <a:latin typeface="Verdana"/>
                <a:cs typeface="Verdana"/>
              </a:rPr>
              <a:t>x</a:t>
            </a:r>
            <a:r>
              <a:rPr dirty="0" sz="1250" spc="5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 spc="-1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250" spc="5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1250" spc="6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250" spc="5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 spc="1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endParaRPr sz="1250">
              <a:latin typeface="Verdana"/>
              <a:cs typeface="Verdana"/>
            </a:endParaRPr>
          </a:p>
          <a:p>
            <a:pPr marL="83185">
              <a:lnSpc>
                <a:spcPct val="100000"/>
              </a:lnSpc>
              <a:spcBef>
                <a:spcPts val="985"/>
              </a:spcBef>
            </a:pPr>
            <a:r>
              <a:rPr dirty="0" sz="1250" spc="15" b="1">
                <a:solidFill>
                  <a:srgbClr val="404040"/>
                </a:solidFill>
                <a:latin typeface="Calibri"/>
                <a:cs typeface="Calibri"/>
              </a:rPr>
              <a:t>IF-ELSE</a:t>
            </a:r>
            <a:endParaRPr sz="1250">
              <a:latin typeface="Calibri"/>
              <a:cs typeface="Calibri"/>
            </a:endParaRPr>
          </a:p>
          <a:p>
            <a:pPr marL="194945">
              <a:lnSpc>
                <a:spcPct val="100000"/>
              </a:lnSpc>
              <a:spcBef>
                <a:spcPts val="1065"/>
              </a:spcBef>
            </a:pPr>
            <a:r>
              <a:rPr dirty="0" sz="1250" spc="10" b="1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dirty="0" sz="1250" spc="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250" spc="25">
                <a:solidFill>
                  <a:srgbClr val="404040"/>
                </a:solidFill>
                <a:latin typeface="Verdana"/>
                <a:cs typeface="Verdana"/>
              </a:rPr>
              <a:t>condition:</a:t>
            </a:r>
            <a:endParaRPr sz="1250">
              <a:latin typeface="Verdana"/>
              <a:cs typeface="Verdana"/>
            </a:endParaRPr>
          </a:p>
          <a:p>
            <a:pPr algn="ctr" marL="113664">
              <a:lnSpc>
                <a:spcPct val="100000"/>
              </a:lnSpc>
              <a:spcBef>
                <a:spcPts val="1140"/>
              </a:spcBef>
            </a:pPr>
            <a:r>
              <a:rPr dirty="0" sz="1250" spc="25">
                <a:solidFill>
                  <a:srgbClr val="404040"/>
                </a:solidFill>
                <a:latin typeface="Verdana"/>
                <a:cs typeface="Verdana"/>
              </a:rPr>
              <a:t>#</a:t>
            </a:r>
            <a:r>
              <a:rPr dirty="0" sz="1250" spc="-2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6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250" spc="114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250" spc="9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2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-2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6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250" spc="1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250" spc="-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10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dirty="0" sz="12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 spc="-1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5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 spc="-25">
                <a:solidFill>
                  <a:srgbClr val="404040"/>
                </a:solidFill>
                <a:latin typeface="Verdana"/>
                <a:cs typeface="Verdana"/>
              </a:rPr>
              <a:t>x</a:t>
            </a:r>
            <a:r>
              <a:rPr dirty="0" sz="1250" spc="5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 spc="-1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250" spc="1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1250" spc="6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250" spc="5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 spc="2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endParaRPr sz="1250">
              <a:latin typeface="Verdana"/>
              <a:cs typeface="Verdana"/>
            </a:endParaRPr>
          </a:p>
          <a:p>
            <a:pPr marL="194945">
              <a:lnSpc>
                <a:spcPct val="100000"/>
              </a:lnSpc>
              <a:spcBef>
                <a:spcPts val="985"/>
              </a:spcBef>
            </a:pPr>
            <a:r>
              <a:rPr dirty="0" sz="1250" spc="-60" b="1">
                <a:solidFill>
                  <a:srgbClr val="404040"/>
                </a:solidFill>
                <a:latin typeface="Calibri"/>
                <a:cs typeface="Calibri"/>
              </a:rPr>
              <a:t>else</a:t>
            </a:r>
            <a:r>
              <a:rPr dirty="0" sz="1250" spc="-6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endParaRPr sz="1250">
              <a:latin typeface="Verdana"/>
              <a:cs typeface="Verdana"/>
            </a:endParaRPr>
          </a:p>
          <a:p>
            <a:pPr algn="ctr" marL="62865">
              <a:lnSpc>
                <a:spcPct val="100000"/>
              </a:lnSpc>
              <a:spcBef>
                <a:spcPts val="1145"/>
              </a:spcBef>
            </a:pPr>
            <a:r>
              <a:rPr dirty="0" sz="1250" spc="95">
                <a:solidFill>
                  <a:srgbClr val="404040"/>
                </a:solidFill>
                <a:latin typeface="Verdana"/>
                <a:cs typeface="Verdana"/>
              </a:rPr>
              <a:t>#</a:t>
            </a:r>
            <a:r>
              <a:rPr dirty="0" sz="1250" spc="6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250" spc="114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250" spc="10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2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 spc="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6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250" spc="1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25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10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dirty="0" sz="12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 spc="-1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5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 spc="-25">
                <a:solidFill>
                  <a:srgbClr val="404040"/>
                </a:solidFill>
                <a:latin typeface="Verdana"/>
                <a:cs typeface="Verdana"/>
              </a:rPr>
              <a:t>x</a:t>
            </a:r>
            <a:r>
              <a:rPr dirty="0" sz="1250" spc="5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 spc="-1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250" spc="1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1250" spc="6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250" spc="5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 spc="2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endParaRPr sz="1250">
              <a:latin typeface="Verdana"/>
              <a:cs typeface="Verdana"/>
            </a:endParaRPr>
          </a:p>
          <a:p>
            <a:pPr marL="83185">
              <a:lnSpc>
                <a:spcPct val="100000"/>
              </a:lnSpc>
              <a:spcBef>
                <a:spcPts val="985"/>
              </a:spcBef>
            </a:pPr>
            <a:r>
              <a:rPr dirty="0" sz="1250" spc="10" b="1">
                <a:solidFill>
                  <a:srgbClr val="404040"/>
                </a:solidFill>
                <a:latin typeface="Calibri"/>
                <a:cs typeface="Calibri"/>
              </a:rPr>
              <a:t>IF-ELIF-ELSE</a:t>
            </a:r>
            <a:endParaRPr sz="1250">
              <a:latin typeface="Calibri"/>
              <a:cs typeface="Calibri"/>
            </a:endParaRPr>
          </a:p>
          <a:p>
            <a:pPr algn="ctr" marL="52705">
              <a:lnSpc>
                <a:spcPct val="100000"/>
              </a:lnSpc>
              <a:spcBef>
                <a:spcPts val="1060"/>
              </a:spcBef>
            </a:pPr>
            <a:r>
              <a:rPr dirty="0" sz="1250" spc="10" b="1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dirty="0" sz="1250" spc="-45">
                <a:solidFill>
                  <a:srgbClr val="404040"/>
                </a:solidFill>
                <a:latin typeface="Verdana"/>
                <a:cs typeface="Verdana"/>
              </a:rPr>
              <a:t>expression</a:t>
            </a:r>
            <a:r>
              <a:rPr dirty="0" sz="1250" spc="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-165">
                <a:solidFill>
                  <a:srgbClr val="404040"/>
                </a:solidFill>
                <a:latin typeface="Verdana"/>
                <a:cs typeface="Verdana"/>
              </a:rPr>
              <a:t>1:</a:t>
            </a:r>
            <a:endParaRPr sz="1250">
              <a:latin typeface="Verdana"/>
              <a:cs typeface="Verdana"/>
            </a:endParaRPr>
          </a:p>
          <a:p>
            <a:pPr marL="1181735">
              <a:lnSpc>
                <a:spcPct val="100000"/>
              </a:lnSpc>
              <a:spcBef>
                <a:spcPts val="1145"/>
              </a:spcBef>
            </a:pPr>
            <a:r>
              <a:rPr dirty="0" sz="1250" spc="20">
                <a:solidFill>
                  <a:srgbClr val="404040"/>
                </a:solidFill>
                <a:latin typeface="Verdana"/>
                <a:cs typeface="Verdana"/>
              </a:rPr>
              <a:t>#</a:t>
            </a:r>
            <a:r>
              <a:rPr dirty="0" sz="1250" spc="-2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6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250" spc="114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250" spc="9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2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 spc="-1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6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250" spc="1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25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95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dirty="0" sz="12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 spc="1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5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 spc="-25">
                <a:solidFill>
                  <a:srgbClr val="404040"/>
                </a:solidFill>
                <a:latin typeface="Verdana"/>
                <a:cs typeface="Verdana"/>
              </a:rPr>
              <a:t>x</a:t>
            </a:r>
            <a:r>
              <a:rPr dirty="0" sz="1250" spc="5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 spc="-1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250" spc="5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1250" spc="6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250" spc="5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 spc="1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endParaRPr sz="1250">
              <a:latin typeface="Verdana"/>
              <a:cs typeface="Verdana"/>
            </a:endParaRPr>
          </a:p>
          <a:p>
            <a:pPr algn="ctr" marL="175260">
              <a:lnSpc>
                <a:spcPct val="100000"/>
              </a:lnSpc>
              <a:spcBef>
                <a:spcPts val="985"/>
              </a:spcBef>
            </a:pPr>
            <a:r>
              <a:rPr dirty="0" sz="1250" spc="10" b="1">
                <a:solidFill>
                  <a:srgbClr val="404040"/>
                </a:solidFill>
                <a:latin typeface="Calibri"/>
                <a:cs typeface="Calibri"/>
              </a:rPr>
              <a:t>elif </a:t>
            </a:r>
            <a:r>
              <a:rPr dirty="0" sz="1250" spc="-45">
                <a:solidFill>
                  <a:srgbClr val="404040"/>
                </a:solidFill>
                <a:latin typeface="Verdana"/>
                <a:cs typeface="Verdana"/>
              </a:rPr>
              <a:t>expression</a:t>
            </a:r>
            <a:r>
              <a:rPr dirty="0" sz="1250" spc="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-160">
                <a:solidFill>
                  <a:srgbClr val="404040"/>
                </a:solidFill>
                <a:latin typeface="Verdana"/>
                <a:cs typeface="Verdana"/>
              </a:rPr>
              <a:t>2:</a:t>
            </a:r>
            <a:endParaRPr sz="1250">
              <a:latin typeface="Verdana"/>
              <a:cs typeface="Verdana"/>
            </a:endParaRPr>
          </a:p>
          <a:p>
            <a:pPr marL="1202055">
              <a:lnSpc>
                <a:spcPct val="100000"/>
              </a:lnSpc>
              <a:spcBef>
                <a:spcPts val="1145"/>
              </a:spcBef>
            </a:pPr>
            <a:r>
              <a:rPr dirty="0" sz="1250" spc="20">
                <a:solidFill>
                  <a:srgbClr val="404040"/>
                </a:solidFill>
                <a:latin typeface="Verdana"/>
                <a:cs typeface="Verdana"/>
              </a:rPr>
              <a:t>#</a:t>
            </a:r>
            <a:r>
              <a:rPr dirty="0" sz="1250" spc="-2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6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250" spc="114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250" spc="9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2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 spc="-1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6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250" spc="1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25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95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dirty="0" sz="12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 spc="1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5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 spc="-25">
                <a:solidFill>
                  <a:srgbClr val="404040"/>
                </a:solidFill>
                <a:latin typeface="Verdana"/>
                <a:cs typeface="Verdana"/>
              </a:rPr>
              <a:t>x</a:t>
            </a:r>
            <a:r>
              <a:rPr dirty="0" sz="1250" spc="5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 spc="-1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250" spc="5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1250" spc="6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250" spc="5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 spc="1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endParaRPr sz="1250">
              <a:latin typeface="Verdana"/>
              <a:cs typeface="Verdana"/>
            </a:endParaRPr>
          </a:p>
          <a:p>
            <a:pPr algn="ctr" marL="175260">
              <a:lnSpc>
                <a:spcPct val="100000"/>
              </a:lnSpc>
              <a:spcBef>
                <a:spcPts val="980"/>
              </a:spcBef>
            </a:pPr>
            <a:r>
              <a:rPr dirty="0" sz="1250" spc="10" b="1">
                <a:solidFill>
                  <a:srgbClr val="404040"/>
                </a:solidFill>
                <a:latin typeface="Calibri"/>
                <a:cs typeface="Calibri"/>
              </a:rPr>
              <a:t>elif </a:t>
            </a:r>
            <a:r>
              <a:rPr dirty="0" sz="1250" spc="-45">
                <a:solidFill>
                  <a:srgbClr val="404040"/>
                </a:solidFill>
                <a:latin typeface="Verdana"/>
                <a:cs typeface="Verdana"/>
              </a:rPr>
              <a:t>expression</a:t>
            </a:r>
            <a:r>
              <a:rPr dirty="0" sz="1250" spc="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-160">
                <a:solidFill>
                  <a:srgbClr val="404040"/>
                </a:solidFill>
                <a:latin typeface="Verdana"/>
                <a:cs typeface="Verdana"/>
              </a:rPr>
              <a:t>3:</a:t>
            </a:r>
            <a:endParaRPr sz="1250">
              <a:latin typeface="Verdana"/>
              <a:cs typeface="Verdana"/>
            </a:endParaRPr>
          </a:p>
          <a:p>
            <a:pPr marL="1161415">
              <a:lnSpc>
                <a:spcPct val="100000"/>
              </a:lnSpc>
              <a:spcBef>
                <a:spcPts val="1145"/>
              </a:spcBef>
            </a:pPr>
            <a:r>
              <a:rPr dirty="0" sz="1250" spc="20">
                <a:solidFill>
                  <a:srgbClr val="404040"/>
                </a:solidFill>
                <a:latin typeface="Verdana"/>
                <a:cs typeface="Verdana"/>
              </a:rPr>
              <a:t>#</a:t>
            </a:r>
            <a:r>
              <a:rPr dirty="0" sz="1250" spc="-2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6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250" spc="114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250" spc="9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2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 spc="-1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6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250" spc="1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25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95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dirty="0" sz="12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-2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5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 spc="-25">
                <a:solidFill>
                  <a:srgbClr val="404040"/>
                </a:solidFill>
                <a:latin typeface="Verdana"/>
                <a:cs typeface="Verdana"/>
              </a:rPr>
              <a:t>x</a:t>
            </a:r>
            <a:r>
              <a:rPr dirty="0" sz="1250" spc="5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 spc="-1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250" spc="5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1250" spc="6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250" spc="5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 spc="1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endParaRPr sz="1250">
              <a:latin typeface="Verdana"/>
              <a:cs typeface="Verdana"/>
            </a:endParaRPr>
          </a:p>
          <a:p>
            <a:pPr marL="998219">
              <a:lnSpc>
                <a:spcPct val="100000"/>
              </a:lnSpc>
              <a:spcBef>
                <a:spcPts val="985"/>
              </a:spcBef>
            </a:pPr>
            <a:r>
              <a:rPr dirty="0" sz="1250" spc="-60" b="1">
                <a:solidFill>
                  <a:srgbClr val="404040"/>
                </a:solidFill>
                <a:latin typeface="Calibri"/>
                <a:cs typeface="Calibri"/>
              </a:rPr>
              <a:t>else</a:t>
            </a:r>
            <a:r>
              <a:rPr dirty="0" sz="1250" spc="-6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endParaRPr sz="1250">
              <a:latin typeface="Verdana"/>
              <a:cs typeface="Verdana"/>
            </a:endParaRPr>
          </a:p>
          <a:p>
            <a:pPr marL="1161415">
              <a:lnSpc>
                <a:spcPct val="100000"/>
              </a:lnSpc>
              <a:spcBef>
                <a:spcPts val="1145"/>
              </a:spcBef>
            </a:pPr>
            <a:r>
              <a:rPr dirty="0" sz="1250" spc="20">
                <a:solidFill>
                  <a:srgbClr val="404040"/>
                </a:solidFill>
                <a:latin typeface="Verdana"/>
                <a:cs typeface="Verdana"/>
              </a:rPr>
              <a:t>#</a:t>
            </a:r>
            <a:r>
              <a:rPr dirty="0" sz="1250" spc="-2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6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250" spc="114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250" spc="9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2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 spc="-1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6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250" spc="1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25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95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dirty="0" sz="12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-2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250" spc="5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 spc="-25">
                <a:solidFill>
                  <a:srgbClr val="404040"/>
                </a:solidFill>
                <a:latin typeface="Verdana"/>
                <a:cs typeface="Verdana"/>
              </a:rPr>
              <a:t>x</a:t>
            </a:r>
            <a:r>
              <a:rPr dirty="0" sz="1250" spc="5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 spc="-1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250" spc="5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1250" spc="6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250" spc="5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250" spc="1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826" y="647318"/>
            <a:ext cx="153797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90"/>
              <a:t>L</a:t>
            </a:r>
            <a:r>
              <a:rPr dirty="0" spc="-120"/>
              <a:t>OO</a:t>
            </a:r>
            <a:r>
              <a:rPr dirty="0" spc="-95"/>
              <a:t>P</a:t>
            </a:r>
            <a:r>
              <a:rPr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794" y="1648523"/>
            <a:ext cx="447674" cy="34575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72794" y="2116454"/>
            <a:ext cx="447675" cy="732790"/>
            <a:chOff x="772794" y="2116454"/>
            <a:chExt cx="447675" cy="7327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794" y="2116454"/>
              <a:ext cx="447674" cy="3460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2794" y="2503233"/>
              <a:ext cx="447674" cy="345757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794" y="3245485"/>
            <a:ext cx="447674" cy="3460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794" y="4822444"/>
            <a:ext cx="447674" cy="3460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60094" y="1513649"/>
            <a:ext cx="10919460" cy="4787265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358140">
              <a:lnSpc>
                <a:spcPct val="100000"/>
              </a:lnSpc>
              <a:spcBef>
                <a:spcPts val="905"/>
              </a:spcBef>
            </a:pPr>
            <a:r>
              <a:rPr dirty="0" sz="2400" spc="-32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2400" spc="-3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pro</a:t>
            </a:r>
            <a:r>
              <a:rPr dirty="0" sz="2400" spc="-75">
                <a:solidFill>
                  <a:srgbClr val="404040"/>
                </a:solidFill>
                <a:latin typeface="Times New Roman"/>
                <a:cs typeface="Times New Roman"/>
              </a:rPr>
              <a:t>v</a:t>
            </a:r>
            <a:r>
              <a:rPr dirty="0" sz="2400" spc="-11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dirty="0" sz="2400" spc="-1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3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dirty="0" sz="2400" spc="155">
                <a:solidFill>
                  <a:srgbClr val="404040"/>
                </a:solidFill>
                <a:latin typeface="Times New Roman"/>
                <a:cs typeface="Times New Roman"/>
              </a:rPr>
              <a:t>od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z="2400" spc="-1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8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dirty="0" sz="2400" spc="-105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z="2400" spc="-8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dirty="0" sz="2400" spc="-85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dirty="0" sz="2400" spc="-135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dirty="0" sz="2400" spc="-11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400" spc="-85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dirty="0" sz="2400" spc="-190">
                <a:solidFill>
                  <a:srgbClr val="404040"/>
                </a:solidFill>
                <a:latin typeface="Times New Roman"/>
                <a:cs typeface="Times New Roman"/>
              </a:rPr>
              <a:t>ili</a:t>
            </a:r>
            <a:r>
              <a:rPr dirty="0" sz="2400" spc="-11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2400" spc="-325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8140">
              <a:lnSpc>
                <a:spcPct val="100000"/>
              </a:lnSpc>
              <a:spcBef>
                <a:spcPts val="805"/>
              </a:spcBef>
            </a:pPr>
            <a:r>
              <a:rPr dirty="0" sz="2400" spc="-95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dirty="0" sz="2400" spc="-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00">
                <a:solidFill>
                  <a:srgbClr val="404040"/>
                </a:solidFill>
                <a:latin typeface="Times New Roman"/>
                <a:cs typeface="Times New Roman"/>
              </a:rPr>
              <a:t>loops,</a:t>
            </a:r>
            <a:r>
              <a:rPr dirty="0" sz="2400" spc="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dirty="0" sz="24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35">
                <a:solidFill>
                  <a:srgbClr val="404040"/>
                </a:solidFill>
                <a:latin typeface="Times New Roman"/>
                <a:cs typeface="Times New Roman"/>
              </a:rPr>
              <a:t>do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dirty="0" sz="2400" spc="-2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40">
                <a:solidFill>
                  <a:srgbClr val="404040"/>
                </a:solidFill>
                <a:latin typeface="Times New Roman"/>
                <a:cs typeface="Times New Roman"/>
              </a:rPr>
              <a:t>need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400" spc="-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05">
                <a:solidFill>
                  <a:srgbClr val="404040"/>
                </a:solidFill>
                <a:latin typeface="Times New Roman"/>
                <a:cs typeface="Times New Roman"/>
              </a:rPr>
              <a:t>write</a:t>
            </a:r>
            <a:r>
              <a:rPr dirty="0" sz="24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-2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same</a:t>
            </a:r>
            <a:r>
              <a:rPr dirty="0" sz="24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10">
                <a:solidFill>
                  <a:srgbClr val="404040"/>
                </a:solidFill>
                <a:latin typeface="Times New Roman"/>
                <a:cs typeface="Times New Roman"/>
              </a:rPr>
              <a:t>code</a:t>
            </a:r>
            <a:r>
              <a:rPr dirty="0" sz="24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5">
                <a:solidFill>
                  <a:srgbClr val="404040"/>
                </a:solidFill>
                <a:latin typeface="Times New Roman"/>
                <a:cs typeface="Times New Roman"/>
              </a:rPr>
              <a:t>again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4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400" spc="-11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45">
                <a:solidFill>
                  <a:srgbClr val="404040"/>
                </a:solidFill>
                <a:latin typeface="Times New Roman"/>
                <a:cs typeface="Times New Roman"/>
              </a:rPr>
              <a:t>again.</a:t>
            </a:r>
            <a:endParaRPr sz="2400">
              <a:latin typeface="Times New Roman"/>
              <a:cs typeface="Times New Roman"/>
            </a:endParaRPr>
          </a:p>
          <a:p>
            <a:pPr marL="358140">
              <a:lnSpc>
                <a:spcPct val="100000"/>
              </a:lnSpc>
              <a:spcBef>
                <a:spcPts val="160"/>
              </a:spcBef>
            </a:pPr>
            <a:r>
              <a:rPr dirty="0" sz="2400" spc="-95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dirty="0" sz="2400" spc="-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00">
                <a:solidFill>
                  <a:srgbClr val="404040"/>
                </a:solidFill>
                <a:latin typeface="Times New Roman"/>
                <a:cs typeface="Times New Roman"/>
              </a:rPr>
              <a:t>loops,</a:t>
            </a:r>
            <a:r>
              <a:rPr dirty="0" sz="2400" spc="25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dirty="0" sz="2400" spc="1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3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dirty="0" sz="2400" spc="3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00">
                <a:solidFill>
                  <a:srgbClr val="404040"/>
                </a:solidFill>
                <a:latin typeface="Times New Roman"/>
                <a:cs typeface="Times New Roman"/>
              </a:rPr>
              <a:t>traverse</a:t>
            </a:r>
            <a:r>
              <a:rPr dirty="0" sz="2400" spc="1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over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75">
                <a:solidFill>
                  <a:srgbClr val="404040"/>
                </a:solidFill>
                <a:latin typeface="Times New Roman"/>
                <a:cs typeface="Times New Roman"/>
              </a:rPr>
              <a:t>elements</a:t>
            </a:r>
            <a:r>
              <a:rPr dirty="0" sz="2400" spc="2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4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dirty="0" sz="2400" spc="1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90">
                <a:solidFill>
                  <a:srgbClr val="404040"/>
                </a:solidFill>
                <a:latin typeface="Times New Roman"/>
                <a:cs typeface="Times New Roman"/>
              </a:rPr>
              <a:t>structures</a:t>
            </a:r>
            <a:r>
              <a:rPr dirty="0" sz="2400" spc="-1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75">
                <a:solidFill>
                  <a:srgbClr val="404040"/>
                </a:solidFill>
                <a:latin typeface="Times New Roman"/>
                <a:cs typeface="Times New Roman"/>
              </a:rPr>
              <a:t>(array</a:t>
            </a:r>
            <a:r>
              <a:rPr dirty="0" sz="24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dirty="0" sz="2400" spc="3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10">
                <a:solidFill>
                  <a:srgbClr val="404040"/>
                </a:solidFill>
                <a:latin typeface="Times New Roman"/>
                <a:cs typeface="Times New Roman"/>
              </a:rPr>
              <a:t>linked</a:t>
            </a:r>
            <a:r>
              <a:rPr dirty="0" sz="2400" spc="20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90">
                <a:solidFill>
                  <a:srgbClr val="404040"/>
                </a:solidFill>
                <a:latin typeface="Times New Roman"/>
                <a:cs typeface="Times New Roman"/>
              </a:rPr>
              <a:t>lists).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358140">
              <a:lnSpc>
                <a:spcPct val="100000"/>
              </a:lnSpc>
              <a:spcBef>
                <a:spcPts val="5"/>
              </a:spcBef>
            </a:pPr>
            <a:r>
              <a:rPr dirty="0" sz="2400" spc="-114">
                <a:solidFill>
                  <a:srgbClr val="404040"/>
                </a:solidFill>
                <a:latin typeface="Times New Roman"/>
                <a:cs typeface="Times New Roman"/>
              </a:rPr>
              <a:t>While</a:t>
            </a:r>
            <a:endParaRPr sz="2400">
              <a:latin typeface="Times New Roman"/>
              <a:cs typeface="Times New Roman"/>
            </a:endParaRPr>
          </a:p>
          <a:p>
            <a:pPr algn="just" marL="12700" marR="5080">
              <a:lnSpc>
                <a:spcPts val="2560"/>
              </a:lnSpc>
              <a:spcBef>
                <a:spcPts val="1075"/>
              </a:spcBef>
            </a:pPr>
            <a:r>
              <a:rPr dirty="0" sz="2400" spc="-50">
                <a:solidFill>
                  <a:srgbClr val="404040"/>
                </a:solidFill>
                <a:latin typeface="Times New Roman"/>
                <a:cs typeface="Times New Roman"/>
              </a:rPr>
              <a:t>else 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block- </a:t>
            </a:r>
            <a:r>
              <a:rPr dirty="0" sz="2400" spc="-135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executed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when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condition 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given </a:t>
            </a:r>
            <a:r>
              <a:rPr dirty="0" sz="2400" spc="-95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400" spc="-55">
                <a:solidFill>
                  <a:srgbClr val="404040"/>
                </a:solidFill>
                <a:latin typeface="Times New Roman"/>
                <a:cs typeface="Times New Roman"/>
              </a:rPr>
              <a:t>while 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statement</a:t>
            </a:r>
            <a:r>
              <a:rPr dirty="0" sz="2400" spc="11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40">
                <a:solidFill>
                  <a:srgbClr val="404040"/>
                </a:solidFill>
                <a:latin typeface="Times New Roman"/>
                <a:cs typeface="Times New Roman"/>
              </a:rPr>
              <a:t>becomes </a:t>
            </a:r>
            <a:r>
              <a:rPr dirty="0" sz="2400" spc="-80">
                <a:solidFill>
                  <a:srgbClr val="404040"/>
                </a:solidFill>
                <a:latin typeface="Times New Roman"/>
                <a:cs typeface="Times New Roman"/>
              </a:rPr>
              <a:t>false. </a:t>
            </a:r>
            <a:r>
              <a:rPr dirty="0" sz="2400" spc="-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00">
                <a:solidFill>
                  <a:srgbClr val="404040"/>
                </a:solidFill>
                <a:latin typeface="Times New Roman"/>
                <a:cs typeface="Times New Roman"/>
              </a:rPr>
              <a:t>Like 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for 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loop, </a:t>
            </a:r>
            <a:r>
              <a:rPr dirty="0" sz="2400" spc="-95">
                <a:solidFill>
                  <a:srgbClr val="404040"/>
                </a:solidFill>
                <a:latin typeface="Times New Roman"/>
                <a:cs typeface="Times New Roman"/>
              </a:rPr>
              <a:t>if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400" spc="-70">
                <a:solidFill>
                  <a:srgbClr val="404040"/>
                </a:solidFill>
                <a:latin typeface="Times New Roman"/>
                <a:cs typeface="Times New Roman"/>
              </a:rPr>
              <a:t>while 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loop </a:t>
            </a:r>
            <a:r>
              <a:rPr dirty="0" sz="2400" spc="-135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broken </a:t>
            </a:r>
            <a:r>
              <a:rPr dirty="0" sz="2400" spc="-85">
                <a:solidFill>
                  <a:srgbClr val="404040"/>
                </a:solidFill>
                <a:latin typeface="Times New Roman"/>
                <a:cs typeface="Times New Roman"/>
              </a:rPr>
              <a:t>using 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break </a:t>
            </a:r>
            <a:r>
              <a:rPr dirty="0" sz="2400" spc="-60">
                <a:solidFill>
                  <a:srgbClr val="404040"/>
                </a:solidFill>
                <a:latin typeface="Times New Roman"/>
                <a:cs typeface="Times New Roman"/>
              </a:rPr>
              <a:t>statement,</a:t>
            </a:r>
            <a:r>
              <a:rPr dirty="0" sz="24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then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400" spc="-70">
                <a:solidFill>
                  <a:srgbClr val="404040"/>
                </a:solidFill>
                <a:latin typeface="Times New Roman"/>
                <a:cs typeface="Times New Roman"/>
              </a:rPr>
              <a:t>else </a:t>
            </a:r>
            <a:r>
              <a:rPr dirty="0" sz="2400" spc="35">
                <a:solidFill>
                  <a:srgbClr val="404040"/>
                </a:solidFill>
                <a:latin typeface="Times New Roman"/>
                <a:cs typeface="Times New Roman"/>
              </a:rPr>
              <a:t>block </a:t>
            </a:r>
            <a:r>
              <a:rPr dirty="0" sz="2400" spc="-70">
                <a:solidFill>
                  <a:srgbClr val="404040"/>
                </a:solidFill>
                <a:latin typeface="Times New Roman"/>
                <a:cs typeface="Times New Roman"/>
              </a:rPr>
              <a:t>will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not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4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dirty="0" sz="2400" spc="1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executed</a:t>
            </a:r>
            <a:r>
              <a:rPr dirty="0" sz="2400" spc="4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4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400" spc="1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statement</a:t>
            </a:r>
            <a:r>
              <a:rPr dirty="0" sz="2400" spc="-2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90">
                <a:solidFill>
                  <a:srgbClr val="404040"/>
                </a:solidFill>
                <a:latin typeface="Times New Roman"/>
                <a:cs typeface="Times New Roman"/>
              </a:rPr>
              <a:t>present</a:t>
            </a:r>
            <a:r>
              <a:rPr dirty="0" sz="2400" spc="1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85">
                <a:solidFill>
                  <a:srgbClr val="404040"/>
                </a:solidFill>
                <a:latin typeface="Times New Roman"/>
                <a:cs typeface="Times New Roman"/>
              </a:rPr>
              <a:t>after</a:t>
            </a:r>
            <a:r>
              <a:rPr dirty="0" sz="2400" spc="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10">
                <a:solidFill>
                  <a:srgbClr val="404040"/>
                </a:solidFill>
                <a:latin typeface="Times New Roman"/>
                <a:cs typeface="Times New Roman"/>
              </a:rPr>
              <a:t>else</a:t>
            </a:r>
            <a:r>
              <a:rPr dirty="0" sz="2400" spc="2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block</a:t>
            </a:r>
            <a:r>
              <a:rPr dirty="0" sz="2400" spc="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3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35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dirty="0" sz="2400" spc="-2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executed.</a:t>
            </a:r>
            <a:endParaRPr sz="2400">
              <a:latin typeface="Times New Roman"/>
              <a:cs typeface="Times New Roman"/>
            </a:endParaRPr>
          </a:p>
          <a:p>
            <a:pPr marL="358140">
              <a:lnSpc>
                <a:spcPct val="100000"/>
              </a:lnSpc>
              <a:spcBef>
                <a:spcPts val="780"/>
              </a:spcBef>
            </a:pPr>
            <a:r>
              <a:rPr dirty="0" sz="2400" spc="-5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endParaRPr sz="2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0400"/>
              </a:lnSpc>
              <a:spcBef>
                <a:spcPts val="1005"/>
              </a:spcBef>
            </a:pPr>
            <a:r>
              <a:rPr dirty="0" sz="2400" spc="-50">
                <a:solidFill>
                  <a:srgbClr val="404040"/>
                </a:solidFill>
                <a:latin typeface="Times New Roman"/>
                <a:cs typeface="Times New Roman"/>
              </a:rPr>
              <a:t>else</a:t>
            </a:r>
            <a:r>
              <a:rPr dirty="0" sz="24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statement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9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dirty="0" sz="2400" spc="-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5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dirty="0" sz="24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loop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6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dirty="0" sz="2400" spc="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75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dirty="0" sz="2400" spc="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20">
                <a:solidFill>
                  <a:srgbClr val="404040"/>
                </a:solidFill>
                <a:latin typeface="Times New Roman"/>
                <a:cs typeface="Times New Roman"/>
              </a:rPr>
              <a:t>executed</a:t>
            </a:r>
            <a:r>
              <a:rPr dirty="0" sz="2400" spc="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only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dirty="0" sz="2400" spc="5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5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65">
                <a:solidFill>
                  <a:srgbClr val="404040"/>
                </a:solidFill>
                <a:latin typeface="Times New Roman"/>
                <a:cs typeface="Times New Roman"/>
              </a:rPr>
              <a:t>iterations</a:t>
            </a:r>
            <a:r>
              <a:rPr dirty="0" sz="2400" spc="4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are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exhausted. </a:t>
            </a:r>
            <a:r>
              <a:rPr dirty="0" sz="2400" spc="-160">
                <a:solidFill>
                  <a:srgbClr val="404040"/>
                </a:solidFill>
                <a:latin typeface="Times New Roman"/>
                <a:cs typeface="Times New Roman"/>
              </a:rPr>
              <a:t>If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loop 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contains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any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break 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statement then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400" spc="-70">
                <a:solidFill>
                  <a:srgbClr val="404040"/>
                </a:solidFill>
                <a:latin typeface="Times New Roman"/>
                <a:cs typeface="Times New Roman"/>
              </a:rPr>
              <a:t>else</a:t>
            </a:r>
            <a:r>
              <a:rPr dirty="0" sz="2400" spc="9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statement </a:t>
            </a:r>
            <a:r>
              <a:rPr dirty="0" sz="2400" spc="-70">
                <a:solidFill>
                  <a:srgbClr val="404040"/>
                </a:solidFill>
                <a:latin typeface="Times New Roman"/>
                <a:cs typeface="Times New Roman"/>
              </a:rPr>
              <a:t>will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not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4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dirty="0" sz="2400" spc="-2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executed.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430" y="1730311"/>
            <a:ext cx="386714" cy="2847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5430" y="3083560"/>
            <a:ext cx="386714" cy="2851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5430" y="4437062"/>
            <a:ext cx="386714" cy="2847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68551" y="1697291"/>
            <a:ext cx="9269730" cy="3648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dirty="0" sz="2000" spc="-20" b="1">
                <a:solidFill>
                  <a:srgbClr val="404040"/>
                </a:solidFill>
                <a:latin typeface="Calibri"/>
                <a:cs typeface="Calibri"/>
              </a:rPr>
              <a:t>pass</a:t>
            </a:r>
            <a:r>
              <a:rPr dirty="0" sz="2000" spc="3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70">
                <a:solidFill>
                  <a:srgbClr val="404040"/>
                </a:solidFill>
                <a:latin typeface="Verdana"/>
                <a:cs typeface="Verdana"/>
              </a:rPr>
              <a:t>statement</a:t>
            </a:r>
            <a:r>
              <a:rPr dirty="0" sz="2000" spc="20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dirty="0" sz="20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404040"/>
                </a:solidFill>
                <a:latin typeface="Verdana"/>
                <a:cs typeface="Verdana"/>
              </a:rPr>
              <a:t>Python</a:t>
            </a:r>
            <a:r>
              <a:rPr dirty="0" sz="2000" spc="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dirty="0" sz="2000" spc="-3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404040"/>
                </a:solidFill>
                <a:latin typeface="Verdana"/>
                <a:cs typeface="Verdana"/>
              </a:rPr>
              <a:t>used</a:t>
            </a:r>
            <a:r>
              <a:rPr dirty="0" sz="20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Verdana"/>
                <a:cs typeface="Verdana"/>
              </a:rPr>
              <a:t>when</a:t>
            </a:r>
            <a:r>
              <a:rPr dirty="0" sz="2000" spc="-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000" spc="-2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Verdana"/>
                <a:cs typeface="Verdana"/>
              </a:rPr>
              <a:t>statement</a:t>
            </a:r>
            <a:r>
              <a:rPr dirty="0" sz="2000" spc="-2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dirty="0" sz="2000" spc="-3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Verdana"/>
                <a:cs typeface="Verdana"/>
              </a:rPr>
              <a:t>required</a:t>
            </a:r>
            <a:r>
              <a:rPr dirty="0" sz="2000" spc="-2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Verdana"/>
                <a:cs typeface="Verdana"/>
              </a:rPr>
              <a:t>syntactically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10">
                <a:solidFill>
                  <a:srgbClr val="404040"/>
                </a:solidFill>
                <a:latin typeface="Verdana"/>
                <a:cs typeface="Verdana"/>
              </a:rPr>
              <a:t>but</a:t>
            </a:r>
            <a:r>
              <a:rPr dirty="0" sz="2000" spc="-2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dirty="0" sz="2000" spc="-2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Verdana"/>
                <a:cs typeface="Verdana"/>
              </a:rPr>
              <a:t>do</a:t>
            </a:r>
            <a:r>
              <a:rPr dirty="0" sz="20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Verdana"/>
                <a:cs typeface="Verdana"/>
              </a:rPr>
              <a:t>not</a:t>
            </a:r>
            <a:r>
              <a:rPr dirty="0" sz="2000" spc="-2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Verdana"/>
                <a:cs typeface="Verdana"/>
              </a:rPr>
              <a:t>want</a:t>
            </a:r>
            <a:r>
              <a:rPr dirty="0" sz="2000" spc="-13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404040"/>
                </a:solidFill>
                <a:latin typeface="Verdana"/>
                <a:cs typeface="Verdana"/>
              </a:rPr>
              <a:t>any</a:t>
            </a:r>
            <a:r>
              <a:rPr dirty="0" sz="2000" spc="-2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55">
                <a:solidFill>
                  <a:srgbClr val="404040"/>
                </a:solidFill>
                <a:latin typeface="Verdana"/>
                <a:cs typeface="Verdana"/>
              </a:rPr>
              <a:t>command</a:t>
            </a:r>
            <a:r>
              <a:rPr dirty="0" sz="2000" spc="-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5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dirty="0" sz="2000" spc="-1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120">
                <a:solidFill>
                  <a:srgbClr val="404040"/>
                </a:solidFill>
                <a:latin typeface="Verdana"/>
                <a:cs typeface="Verdana"/>
              </a:rPr>
              <a:t>code</a:t>
            </a:r>
            <a:r>
              <a:rPr dirty="0" sz="20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2000" spc="-1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Verdana"/>
                <a:cs typeface="Verdana"/>
              </a:rPr>
              <a:t>execute.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835660" algn="l"/>
                <a:tab pos="4750435" algn="l"/>
                <a:tab pos="5269230" algn="l"/>
                <a:tab pos="6224905" algn="l"/>
                <a:tab pos="6885940" algn="l"/>
              </a:tabLst>
            </a:pP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break	</a:t>
            </a:r>
            <a:r>
              <a:rPr dirty="0" sz="2000" spc="-25">
                <a:solidFill>
                  <a:srgbClr val="404040"/>
                </a:solidFill>
                <a:latin typeface="Verdana"/>
                <a:cs typeface="Verdana"/>
              </a:rPr>
              <a:t>statement</a:t>
            </a:r>
            <a:r>
              <a:rPr dirty="0" sz="2000" spc="-4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dirty="0" sz="2000" spc="3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55">
                <a:solidFill>
                  <a:srgbClr val="404040"/>
                </a:solidFill>
                <a:latin typeface="Verdana"/>
                <a:cs typeface="Verdana"/>
              </a:rPr>
              <a:t>Python</a:t>
            </a:r>
            <a:r>
              <a:rPr dirty="0" sz="2000" spc="-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terminates	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the	</a:t>
            </a: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current	</a:t>
            </a:r>
            <a:r>
              <a:rPr dirty="0" sz="2000" spc="-25" b="1">
                <a:solidFill>
                  <a:srgbClr val="404040"/>
                </a:solidFill>
                <a:latin typeface="Calibri"/>
                <a:cs typeface="Calibri"/>
              </a:rPr>
              <a:t>loop	</a:t>
            </a:r>
            <a:r>
              <a:rPr dirty="0" sz="2000" spc="55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2000" spc="2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55">
                <a:solidFill>
                  <a:srgbClr val="404040"/>
                </a:solidFill>
                <a:latin typeface="Verdana"/>
                <a:cs typeface="Verdana"/>
              </a:rPr>
              <a:t>resumes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solidFill>
                  <a:srgbClr val="404040"/>
                </a:solidFill>
                <a:latin typeface="Verdana"/>
                <a:cs typeface="Verdana"/>
              </a:rPr>
              <a:t>execution</a:t>
            </a:r>
            <a:r>
              <a:rPr dirty="0" sz="20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dirty="0" sz="2000" spc="-13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2000" spc="-2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55">
                <a:solidFill>
                  <a:srgbClr val="404040"/>
                </a:solidFill>
                <a:latin typeface="Verdana"/>
                <a:cs typeface="Verdana"/>
              </a:rPr>
              <a:t>next</a:t>
            </a:r>
            <a:r>
              <a:rPr dirty="0" sz="2000" spc="-2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404040"/>
                </a:solidFill>
                <a:latin typeface="Verdana"/>
                <a:cs typeface="Verdana"/>
              </a:rPr>
              <a:t>statement,</a:t>
            </a:r>
            <a:r>
              <a:rPr dirty="0" sz="2000" spc="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404040"/>
                </a:solidFill>
                <a:latin typeface="Verdana"/>
                <a:cs typeface="Verdana"/>
              </a:rPr>
              <a:t>just</a:t>
            </a:r>
            <a:r>
              <a:rPr dirty="0" sz="2000" spc="-2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404040"/>
                </a:solidFill>
                <a:latin typeface="Verdana"/>
                <a:cs typeface="Verdana"/>
              </a:rPr>
              <a:t>like</a:t>
            </a:r>
            <a:r>
              <a:rPr dirty="0" sz="2000" spc="-13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2000" spc="-2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404040"/>
                </a:solidFill>
                <a:latin typeface="Verdana"/>
                <a:cs typeface="Verdana"/>
              </a:rPr>
              <a:t>traditional</a:t>
            </a:r>
            <a:r>
              <a:rPr dirty="0" sz="2000" spc="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Verdana"/>
                <a:cs typeface="Verdana"/>
              </a:rPr>
              <a:t>break</a:t>
            </a:r>
            <a:r>
              <a:rPr dirty="0" sz="2000" spc="-1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404040"/>
                </a:solidFill>
                <a:latin typeface="Verdana"/>
                <a:cs typeface="Verdana"/>
              </a:rPr>
              <a:t>found</a:t>
            </a:r>
            <a:r>
              <a:rPr dirty="0" sz="2000" spc="-1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dirty="0" sz="20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404040"/>
                </a:solidFill>
                <a:latin typeface="Verdana"/>
                <a:cs typeface="Verdana"/>
              </a:rPr>
              <a:t>C.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130935" algn="l"/>
                <a:tab pos="3662679" algn="l"/>
              </a:tabLst>
            </a:pPr>
            <a:r>
              <a:rPr dirty="0" sz="2000" spc="-40" b="1">
                <a:solidFill>
                  <a:srgbClr val="404040"/>
                </a:solidFill>
                <a:latin typeface="Calibri"/>
                <a:cs typeface="Calibri"/>
              </a:rPr>
              <a:t>con</a:t>
            </a:r>
            <a:r>
              <a:rPr dirty="0" sz="2000" spc="20" b="1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2000" spc="-15" b="1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2000" spc="-30" b="1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2000" spc="-40" b="1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dirty="0" sz="2000" spc="-24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2000" spc="-15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16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000" spc="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000" spc="-25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2000" spc="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000" spc="-7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2000" spc="8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-5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2000" spc="-7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000" spc="-210">
                <a:solidFill>
                  <a:srgbClr val="404040"/>
                </a:solidFill>
                <a:latin typeface="Verdana"/>
                <a:cs typeface="Verdana"/>
              </a:rPr>
              <a:t>j</a:t>
            </a:r>
            <a:r>
              <a:rPr dirty="0" sz="2000" spc="9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00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2000" spc="-4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15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155">
                <a:solidFill>
                  <a:srgbClr val="404040"/>
                </a:solidFill>
                <a:latin typeface="Verdana"/>
                <a:cs typeface="Verdana"/>
              </a:rPr>
              <a:t>sa</a:t>
            </a:r>
            <a:r>
              <a:rPr dirty="0" sz="200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2000">
                <a:solidFill>
                  <a:srgbClr val="404040"/>
                </a:solidFill>
                <a:latin typeface="Verdana"/>
                <a:cs typeface="Verdana"/>
              </a:rPr>
              <a:t>	</a:t>
            </a:r>
            <a:r>
              <a:rPr dirty="0" sz="2000" spc="-70">
                <a:solidFill>
                  <a:srgbClr val="404040"/>
                </a:solidFill>
                <a:latin typeface="Verdana"/>
                <a:cs typeface="Verdana"/>
              </a:rPr>
              <a:t>th</a:t>
            </a:r>
            <a:r>
              <a:rPr dirty="0" sz="200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000" spc="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5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2000" spc="-7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000" spc="-11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2000" spc="15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000" spc="-15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2000" spc="-7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2000" spc="-15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2000" spc="-6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200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2000" spc="-43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24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2000" spc="-15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000" spc="15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000" spc="10">
                <a:solidFill>
                  <a:srgbClr val="404040"/>
                </a:solidFill>
                <a:latin typeface="Verdana"/>
                <a:cs typeface="Verdana"/>
              </a:rPr>
              <a:t>te</a:t>
            </a:r>
            <a:r>
              <a:rPr dirty="0" sz="2000" spc="-11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2000" spc="-7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000" spc="-70">
                <a:solidFill>
                  <a:srgbClr val="404040"/>
                </a:solidFill>
                <a:latin typeface="Verdana"/>
                <a:cs typeface="Verdana"/>
              </a:rPr>
              <a:t>nt</a:t>
            </a:r>
            <a:r>
              <a:rPr dirty="0" sz="200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2000" spc="-7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200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2000" spc="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404040"/>
                </a:solidFill>
                <a:latin typeface="Verdana"/>
                <a:cs typeface="Verdana"/>
              </a:rPr>
              <a:t>th</a:t>
            </a:r>
            <a:r>
              <a:rPr dirty="0" sz="200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000" spc="1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8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2000" spc="-7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2000" spc="-55">
                <a:solidFill>
                  <a:srgbClr val="404040"/>
                </a:solidFill>
                <a:latin typeface="Verdana"/>
                <a:cs typeface="Verdana"/>
              </a:rPr>
              <a:t>rr</a:t>
            </a:r>
            <a:r>
              <a:rPr dirty="0" sz="2000" spc="8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000" spc="-7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200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85">
                <a:solidFill>
                  <a:srgbClr val="404040"/>
                </a:solidFill>
                <a:latin typeface="Verdana"/>
                <a:cs typeface="Verdana"/>
              </a:rPr>
              <a:t>iteration</a:t>
            </a:r>
            <a:r>
              <a:rPr dirty="0" sz="2000" spc="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20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2000" spc="-2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Verdana"/>
                <a:cs typeface="Verdana"/>
              </a:rPr>
              <a:t>loop</a:t>
            </a:r>
            <a:r>
              <a:rPr dirty="0" sz="2000" spc="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5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20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404040"/>
                </a:solidFill>
                <a:latin typeface="Verdana"/>
                <a:cs typeface="Verdana"/>
              </a:rPr>
              <a:t>moves</a:t>
            </a:r>
            <a:r>
              <a:rPr dirty="0" sz="2000" spc="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2000" spc="-2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404040"/>
                </a:solidFill>
                <a:latin typeface="Verdana"/>
                <a:cs typeface="Verdana"/>
              </a:rPr>
              <a:t>control</a:t>
            </a:r>
            <a:r>
              <a:rPr dirty="0" sz="2000" spc="-2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65">
                <a:solidFill>
                  <a:srgbClr val="404040"/>
                </a:solidFill>
                <a:latin typeface="Verdana"/>
                <a:cs typeface="Verdana"/>
              </a:rPr>
              <a:t>back</a:t>
            </a:r>
            <a:r>
              <a:rPr dirty="0" sz="20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2000" spc="-1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2000" spc="-2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Verdana"/>
                <a:cs typeface="Verdana"/>
              </a:rPr>
              <a:t>top</a:t>
            </a:r>
            <a:r>
              <a:rPr dirty="0" sz="2000" spc="-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2000" spc="-13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2000" spc="-2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Verdana"/>
                <a:cs typeface="Verdana"/>
              </a:rPr>
              <a:t>loop.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826" y="647318"/>
            <a:ext cx="267652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5"/>
              <a:t>POP</a:t>
            </a:r>
            <a:r>
              <a:rPr dirty="0" spc="85"/>
              <a:t> </a:t>
            </a:r>
            <a:r>
              <a:rPr dirty="0" spc="55"/>
              <a:t>vsOOP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68551" y="1669795"/>
          <a:ext cx="9636125" cy="468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4065"/>
                <a:gridCol w="5052060"/>
              </a:tblGrid>
              <a:tr h="351409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PROCEDURAL</a:t>
                      </a:r>
                      <a:r>
                        <a:rPr dirty="0" sz="1200" spc="114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ORIENTED</a:t>
                      </a:r>
                      <a:r>
                        <a:rPr dirty="0" sz="1200" spc="17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PROGRAMMING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lnB w="9525">
                      <a:solidFill>
                        <a:srgbClr val="EBEBEB"/>
                      </a:solidFill>
                      <a:prstDash val="solid"/>
                    </a:lnB>
                    <a:solidFill>
                      <a:srgbClr val="4AB86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00" spc="-15" b="1">
                          <a:latin typeface="Calibri"/>
                          <a:cs typeface="Calibri"/>
                        </a:rPr>
                        <a:t>OBJECT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5" b="1">
                          <a:latin typeface="Calibri"/>
                          <a:cs typeface="Calibri"/>
                        </a:rPr>
                        <a:t>ORIENTED</a:t>
                      </a:r>
                      <a:r>
                        <a:rPr dirty="0" sz="1200" spc="1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PROGRAMMING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lnB w="9525">
                      <a:solidFill>
                        <a:srgbClr val="EBEBEB"/>
                      </a:solidFill>
                      <a:prstDash val="solid"/>
                    </a:lnB>
                    <a:solidFill>
                      <a:srgbClr val="4AB86B"/>
                    </a:solidFill>
                  </a:tcPr>
                </a:tc>
              </a:tr>
              <a:tr h="542163">
                <a:tc>
                  <a:txBody>
                    <a:bodyPr/>
                    <a:lstStyle/>
                    <a:p>
                      <a:pPr marL="41910" marR="71120">
                        <a:lnSpc>
                          <a:spcPts val="1680"/>
                        </a:lnSpc>
                        <a:spcBef>
                          <a:spcPts val="465"/>
                        </a:spcBef>
                      </a:pPr>
                      <a:r>
                        <a:rPr dirty="0" sz="1450" spc="-13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125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1450" spc="15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u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 spc="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l</a:t>
                      </a:r>
                      <a:r>
                        <a:rPr dirty="0" sz="1450" spc="-1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g</a:t>
                      </a:r>
                      <a:r>
                        <a:rPr dirty="0" sz="1450" spc="-55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 spc="-6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mm</a:t>
                      </a:r>
                      <a:r>
                        <a:rPr dirty="0" sz="1450" spc="-75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 spc="-100">
                          <a:latin typeface="Verdana"/>
                          <a:cs typeface="Verdana"/>
                        </a:rPr>
                        <a:t>g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1450" spc="-25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 spc="-75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g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 spc="-7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m</a:t>
                      </a:r>
                      <a:r>
                        <a:rPr dirty="0" sz="1450" spc="-3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6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45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25">
                          <a:latin typeface="Verdana"/>
                          <a:cs typeface="Verdana"/>
                        </a:rPr>
                        <a:t>v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450" spc="-2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o  </a:t>
                      </a:r>
                      <a:r>
                        <a:rPr dirty="0" sz="1450" spc="-114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m</a:t>
                      </a:r>
                      <a:r>
                        <a:rPr dirty="0" sz="1450" spc="-6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80">
                          <a:latin typeface="Verdana"/>
                          <a:cs typeface="Verdana"/>
                        </a:rPr>
                        <a:t>l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l</a:t>
                      </a:r>
                      <a:r>
                        <a:rPr dirty="0" sz="1450" spc="-2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1450" spc="-7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 spc="-9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45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45"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1450" spc="9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80">
                          <a:latin typeface="Verdana"/>
                          <a:cs typeface="Verdana"/>
                        </a:rPr>
                        <a:t>ll</a:t>
                      </a:r>
                      <a:r>
                        <a:rPr dirty="0" sz="1450" spc="10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450" spc="-3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20" b="1" i="1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450" spc="-40" b="1" i="1">
                          <a:latin typeface="Calibri"/>
                          <a:cs typeface="Calibri"/>
                        </a:rPr>
                        <a:t>un</a:t>
                      </a:r>
                      <a:r>
                        <a:rPr dirty="0" sz="1450" spc="-35" b="1" i="1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450" spc="-20" b="1" i="1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450" spc="-35" b="1" i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450" spc="35" b="1" i="1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450" spc="-40" b="1" i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450" spc="-100" b="1" i="1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59055">
                    <a:lnT w="9525">
                      <a:solidFill>
                        <a:srgbClr val="EBEBEB"/>
                      </a:solidFill>
                      <a:prstDash val="solid"/>
                    </a:lnT>
                    <a:lnB w="9525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144780">
                        <a:lnSpc>
                          <a:spcPts val="1680"/>
                        </a:lnSpc>
                        <a:spcBef>
                          <a:spcPts val="465"/>
                        </a:spcBef>
                      </a:pPr>
                      <a:r>
                        <a:rPr dirty="0" sz="1450" spc="-125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125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bj</a:t>
                      </a:r>
                      <a:r>
                        <a:rPr dirty="0" sz="1450" spc="15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15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 spc="15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450" spc="-2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 spc="-75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g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 spc="-7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45">
                          <a:latin typeface="Verdana"/>
                          <a:cs typeface="Verdana"/>
                        </a:rPr>
                        <a:t>m</a:t>
                      </a:r>
                      <a:r>
                        <a:rPr dirty="0" sz="1450" spc="-125">
                          <a:latin typeface="Verdana"/>
                          <a:cs typeface="Verdana"/>
                        </a:rPr>
                        <a:t>m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 spc="-100">
                          <a:latin typeface="Verdana"/>
                          <a:cs typeface="Verdana"/>
                        </a:rPr>
                        <a:t>g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1450" spc="-3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g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 spc="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m</a:t>
                      </a:r>
                      <a:r>
                        <a:rPr dirty="0" sz="1450" spc="-3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6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45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25">
                          <a:latin typeface="Verdana"/>
                          <a:cs typeface="Verdana"/>
                        </a:rPr>
                        <a:t>v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450" spc="-2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o  </a:t>
                      </a:r>
                      <a:r>
                        <a:rPr dirty="0" sz="1450" spc="-110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m</a:t>
                      </a:r>
                      <a:r>
                        <a:rPr dirty="0" sz="1450" spc="-6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75">
                          <a:latin typeface="Verdana"/>
                          <a:cs typeface="Verdana"/>
                        </a:rPr>
                        <a:t>l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l</a:t>
                      </a:r>
                      <a:r>
                        <a:rPr dirty="0" sz="1450" spc="-2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1450" spc="-7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 spc="-9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45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45"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1450" spc="9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80">
                          <a:latin typeface="Verdana"/>
                          <a:cs typeface="Verdana"/>
                        </a:rPr>
                        <a:t>ll</a:t>
                      </a:r>
                      <a:r>
                        <a:rPr dirty="0" sz="1450" spc="10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450" spc="-3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35" b="1" i="1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450" spc="-40" b="1" i="1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450" spc="-50" b="1" i="1">
                          <a:latin typeface="Calibri"/>
                          <a:cs typeface="Calibri"/>
                        </a:rPr>
                        <a:t>j</a:t>
                      </a:r>
                      <a:r>
                        <a:rPr dirty="0" sz="1450" spc="10" b="1" i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450" spc="-35" b="1" i="1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450" spc="-100" b="1" i="1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450" spc="-20" b="1" i="1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59055">
                    <a:lnT w="9525">
                      <a:solidFill>
                        <a:srgbClr val="EBEBEB"/>
                      </a:solidFill>
                      <a:prstDash val="solid"/>
                    </a:lnT>
                    <a:lnB w="9525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65836">
                <a:tc>
                  <a:txBody>
                    <a:bodyPr/>
                    <a:lstStyle/>
                    <a:p>
                      <a:pPr marL="41910" marR="970280">
                        <a:lnSpc>
                          <a:spcPts val="1680"/>
                        </a:lnSpc>
                        <a:spcBef>
                          <a:spcPts val="170"/>
                        </a:spcBef>
                      </a:pPr>
                      <a:r>
                        <a:rPr dirty="0" sz="1450" spc="-5">
                          <a:latin typeface="Verdana"/>
                          <a:cs typeface="Verdana"/>
                        </a:rPr>
                        <a:t>Procedural</a:t>
                      </a:r>
                      <a:r>
                        <a:rPr dirty="0" sz="1450" spc="-1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0">
                          <a:latin typeface="Verdana"/>
                          <a:cs typeface="Verdana"/>
                        </a:rPr>
                        <a:t>programmingfollows</a:t>
                      </a:r>
                      <a:r>
                        <a:rPr dirty="0" sz="1450" spc="-2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b="1" i="1">
                          <a:latin typeface="Calibri"/>
                          <a:cs typeface="Calibri"/>
                        </a:rPr>
                        <a:t>top</a:t>
                      </a:r>
                      <a:r>
                        <a:rPr dirty="0" sz="1450" spc="-50" b="1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50" b="1" i="1">
                          <a:latin typeface="Calibri"/>
                          <a:cs typeface="Calibri"/>
                        </a:rPr>
                        <a:t>down </a:t>
                      </a:r>
                      <a:r>
                        <a:rPr dirty="0" sz="1450" spc="-315" b="1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50" spc="-15" b="1" i="1">
                          <a:latin typeface="Calibri"/>
                          <a:cs typeface="Calibri"/>
                        </a:rPr>
                        <a:t>approach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21590">
                    <a:lnT w="9525">
                      <a:solidFill>
                        <a:srgbClr val="EBEBEB"/>
                      </a:solidFill>
                      <a:prstDash val="solid"/>
                    </a:lnT>
                    <a:lnB w="9525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916305">
                        <a:lnSpc>
                          <a:spcPts val="1680"/>
                        </a:lnSpc>
                        <a:spcBef>
                          <a:spcPts val="170"/>
                        </a:spcBef>
                      </a:pPr>
                      <a:r>
                        <a:rPr dirty="0" sz="1450" spc="-15">
                          <a:latin typeface="Verdana"/>
                          <a:cs typeface="Verdana"/>
                        </a:rPr>
                        <a:t>Object</a:t>
                      </a:r>
                      <a:r>
                        <a:rPr dirty="0" sz="145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oriented</a:t>
                      </a:r>
                      <a:r>
                        <a:rPr dirty="0" sz="1450" spc="-2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programming</a:t>
                      </a:r>
                      <a:r>
                        <a:rPr dirty="0" sz="1450" spc="-2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75">
                          <a:latin typeface="Verdana"/>
                          <a:cs typeface="Verdana"/>
                        </a:rPr>
                        <a:t>follows</a:t>
                      </a:r>
                      <a:r>
                        <a:rPr dirty="0" sz="1450" spc="-3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5" b="1" i="1">
                          <a:latin typeface="Calibri"/>
                          <a:cs typeface="Calibri"/>
                        </a:rPr>
                        <a:t>bottom</a:t>
                      </a:r>
                      <a:r>
                        <a:rPr dirty="0" sz="1450" spc="-120" b="1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50" spc="30" b="1" i="1">
                          <a:latin typeface="Calibri"/>
                          <a:cs typeface="Calibri"/>
                        </a:rPr>
                        <a:t>up </a:t>
                      </a:r>
                      <a:r>
                        <a:rPr dirty="0" sz="1450" spc="-315" b="1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50" spc="-15" b="1" i="1">
                          <a:latin typeface="Calibri"/>
                          <a:cs typeface="Calibri"/>
                        </a:rPr>
                        <a:t>approach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21590">
                    <a:lnT w="9525">
                      <a:solidFill>
                        <a:srgbClr val="EBEBEB"/>
                      </a:solidFill>
                      <a:prstDash val="solid"/>
                    </a:lnT>
                    <a:lnB w="9525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42290">
                <a:tc>
                  <a:txBody>
                    <a:bodyPr/>
                    <a:lstStyle/>
                    <a:p>
                      <a:pPr marL="41910" marR="1017905">
                        <a:lnSpc>
                          <a:spcPts val="1680"/>
                        </a:lnSpc>
                        <a:spcBef>
                          <a:spcPts val="480"/>
                        </a:spcBef>
                      </a:pPr>
                      <a:r>
                        <a:rPr dirty="0" sz="1450" spc="-9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 spc="-114">
                          <a:latin typeface="Verdana"/>
                          <a:cs typeface="Verdana"/>
                        </a:rPr>
                        <a:t>h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er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 spc="-2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6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450" spc="-3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450" spc="-1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cc</a:t>
                      </a:r>
                      <a:r>
                        <a:rPr dirty="0" sz="1450" spc="15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f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 spc="-25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8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125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1450" spc="15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u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 spc="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l  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programming.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60960">
                    <a:lnT w="9525">
                      <a:solidFill>
                        <a:srgbClr val="EBEBEB"/>
                      </a:solidFill>
                      <a:prstDash val="solid"/>
                    </a:lnT>
                    <a:lnB w="9525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74930">
                        <a:lnSpc>
                          <a:spcPts val="1680"/>
                        </a:lnSpc>
                        <a:spcBef>
                          <a:spcPts val="480"/>
                        </a:spcBef>
                      </a:pPr>
                      <a:r>
                        <a:rPr dirty="0" sz="1450" spc="-15">
                          <a:latin typeface="Verdana"/>
                          <a:cs typeface="Verdana"/>
                        </a:rPr>
                        <a:t>Object</a:t>
                      </a:r>
                      <a:r>
                        <a:rPr dirty="0" sz="145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oriented</a:t>
                      </a:r>
                      <a:r>
                        <a:rPr dirty="0" sz="1450" spc="-2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programming</a:t>
                      </a:r>
                      <a:r>
                        <a:rPr dirty="0" sz="1450" spc="-2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have</a:t>
                      </a:r>
                      <a:r>
                        <a:rPr dirty="0" sz="1450" spc="-25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access</a:t>
                      </a:r>
                      <a:r>
                        <a:rPr dirty="0" sz="145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80">
                          <a:latin typeface="Verdana"/>
                          <a:cs typeface="Verdana"/>
                        </a:rPr>
                        <a:t>specifiers</a:t>
                      </a:r>
                      <a:r>
                        <a:rPr dirty="0" sz="145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like </a:t>
                      </a:r>
                      <a:r>
                        <a:rPr dirty="0" sz="1450" spc="-4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25">
                          <a:latin typeface="Verdana"/>
                          <a:cs typeface="Verdana"/>
                        </a:rPr>
                        <a:t>v</a:t>
                      </a:r>
                      <a:r>
                        <a:rPr dirty="0" sz="1450" spc="-6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9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1450" spc="-2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u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li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1450" spc="-1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 spc="15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 spc="15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 spc="7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60960">
                    <a:lnT w="9525">
                      <a:solidFill>
                        <a:srgbClr val="EBEBEB"/>
                      </a:solidFill>
                      <a:prstDash val="solid"/>
                    </a:lnT>
                    <a:lnB w="9525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4550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450" spc="-2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dd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g</a:t>
                      </a:r>
                      <a:r>
                        <a:rPr dirty="0" sz="145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 spc="15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w</a:t>
                      </a:r>
                      <a:r>
                        <a:rPr dirty="0" sz="1450" spc="-1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6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450" spc="9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7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1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9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45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450" spc="-2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func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io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 spc="-3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5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450" spc="-3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ot</a:t>
                      </a:r>
                      <a:r>
                        <a:rPr dirty="0" sz="1450" spc="-2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 spc="-7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114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450" spc="-55">
                          <a:latin typeface="Verdana"/>
                          <a:cs typeface="Verdana"/>
                        </a:rPr>
                        <a:t>y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55880">
                    <a:lnT w="9525">
                      <a:solidFill>
                        <a:srgbClr val="EBEBEB"/>
                      </a:solidFill>
                      <a:prstDash val="solid"/>
                    </a:lnT>
                    <a:lnB w="9525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450" spc="-2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dd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g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w</a:t>
                      </a:r>
                      <a:r>
                        <a:rPr dirty="0" sz="1450" spc="-1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6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450" spc="9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7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1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9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45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450" spc="-20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f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unc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ion</a:t>
                      </a:r>
                      <a:r>
                        <a:rPr dirty="0" sz="1450" spc="-2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6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450" spc="-3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 spc="-7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114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450" spc="-55">
                          <a:latin typeface="Verdana"/>
                          <a:cs typeface="Verdana"/>
                        </a:rPr>
                        <a:t>y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55880">
                    <a:lnT w="9525">
                      <a:solidFill>
                        <a:srgbClr val="EBEBEB"/>
                      </a:solidFill>
                      <a:prstDash val="solid"/>
                    </a:lnT>
                    <a:lnB w="9525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40969">
                <a:tc>
                  <a:txBody>
                    <a:bodyPr/>
                    <a:lstStyle/>
                    <a:p>
                      <a:pPr marL="41910" marR="52069">
                        <a:lnSpc>
                          <a:spcPts val="1680"/>
                        </a:lnSpc>
                        <a:spcBef>
                          <a:spcPts val="880"/>
                        </a:spcBef>
                      </a:pPr>
                      <a:r>
                        <a:rPr dirty="0" sz="1450" spc="-5">
                          <a:latin typeface="Verdana"/>
                          <a:cs typeface="Verdana"/>
                        </a:rPr>
                        <a:t>Procedural</a:t>
                      </a:r>
                      <a:r>
                        <a:rPr dirty="0" sz="1450" spc="-2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programming</a:t>
                      </a:r>
                      <a:r>
                        <a:rPr dirty="0" sz="1450" spc="-2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does</a:t>
                      </a:r>
                      <a:r>
                        <a:rPr dirty="0" sz="1450" spc="-3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450" spc="-2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have</a:t>
                      </a:r>
                      <a:r>
                        <a:rPr dirty="0" sz="1450" spc="-1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any</a:t>
                      </a:r>
                      <a:r>
                        <a:rPr dirty="0" sz="1450" spc="-2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proper </a:t>
                      </a:r>
                      <a:r>
                        <a:rPr dirty="0" sz="1450" spc="-4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w</a:t>
                      </a:r>
                      <a:r>
                        <a:rPr dirty="0" sz="1450" spc="1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y</a:t>
                      </a:r>
                      <a:r>
                        <a:rPr dirty="0" sz="1450" spc="-2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10">
                          <a:latin typeface="Verdana"/>
                          <a:cs typeface="Verdana"/>
                        </a:rPr>
                        <a:t>f</a:t>
                      </a:r>
                      <a:r>
                        <a:rPr dirty="0" sz="1450" spc="-75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 spc="-1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h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g</a:t>
                      </a:r>
                      <a:r>
                        <a:rPr dirty="0" sz="1450" spc="-2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6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450" spc="9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7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1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14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450" spc="-2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75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 spc="-2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6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450" spc="-3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35" b="1" i="1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450" spc="5" b="1" i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450" spc="-10" b="1" i="1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450" b="1" i="1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450" spc="-95" b="1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50" spc="-10" b="1" i="1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450" spc="5" b="1" i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450" spc="-35" b="1" i="1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450" spc="35" b="1" i="1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1450" spc="-30" b="1" i="1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450" spc="15" b="1" i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111760">
                    <a:lnT w="9525">
                      <a:solidFill>
                        <a:srgbClr val="EBEBEB"/>
                      </a:solidFill>
                      <a:prstDash val="solid"/>
                    </a:lnT>
                    <a:lnB w="9525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182880">
                        <a:lnSpc>
                          <a:spcPts val="1680"/>
                        </a:lnSpc>
                        <a:spcBef>
                          <a:spcPts val="880"/>
                        </a:spcBef>
                      </a:pPr>
                      <a:r>
                        <a:rPr dirty="0" sz="1450" spc="-15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j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15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 spc="15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450" spc="-2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 spc="-75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g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 spc="-7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mm</a:t>
                      </a:r>
                      <a:r>
                        <a:rPr dirty="0" sz="1450" spc="-8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g</a:t>
                      </a:r>
                      <a:r>
                        <a:rPr dirty="0" sz="1450" spc="-3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 spc="-75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450" spc="-55">
                          <a:latin typeface="Verdana"/>
                          <a:cs typeface="Verdana"/>
                        </a:rPr>
                        <a:t>v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-10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 spc="120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450" spc="6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450" spc="9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7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25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h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g</a:t>
                      </a:r>
                      <a:r>
                        <a:rPr dirty="0" sz="1450" spc="-2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14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450" spc="-3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80">
                          <a:latin typeface="Verdana"/>
                          <a:cs typeface="Verdana"/>
                        </a:rPr>
                        <a:t>it  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is</a:t>
                      </a:r>
                      <a:r>
                        <a:rPr dirty="0" sz="1450" spc="-3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 b="1" i="1">
                          <a:latin typeface="Calibri"/>
                          <a:cs typeface="Calibri"/>
                        </a:rPr>
                        <a:t>more</a:t>
                      </a:r>
                      <a:r>
                        <a:rPr dirty="0" sz="1450" spc="-75" b="1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50" spc="-20" b="1" i="1">
                          <a:latin typeface="Calibri"/>
                          <a:cs typeface="Calibri"/>
                        </a:rPr>
                        <a:t>secure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111760">
                    <a:lnT w="9525">
                      <a:solidFill>
                        <a:srgbClr val="EBEBEB"/>
                      </a:solidFill>
                      <a:prstDash val="solid"/>
                    </a:lnT>
                    <a:lnB w="9525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65836">
                <a:tc>
                  <a:txBody>
                    <a:bodyPr/>
                    <a:lstStyle/>
                    <a:p>
                      <a:pPr marL="41910" marR="516890">
                        <a:lnSpc>
                          <a:spcPts val="1680"/>
                        </a:lnSpc>
                        <a:spcBef>
                          <a:spcPts val="200"/>
                        </a:spcBef>
                      </a:pPr>
                      <a:r>
                        <a:rPr dirty="0" sz="1450" spc="-13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 spc="-3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u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 spc="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l</a:t>
                      </a:r>
                      <a:r>
                        <a:rPr dirty="0" sz="145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1450" spc="25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g</a:t>
                      </a:r>
                      <a:r>
                        <a:rPr dirty="0" sz="1450" spc="25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 spc="-6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120">
                          <a:latin typeface="Verdana"/>
                          <a:cs typeface="Verdana"/>
                        </a:rPr>
                        <a:t>m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m</a:t>
                      </a:r>
                      <a:r>
                        <a:rPr dirty="0" sz="1450" spc="-75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g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1450" spc="-2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450" spc="25">
                          <a:latin typeface="Verdana"/>
                          <a:cs typeface="Verdana"/>
                        </a:rPr>
                        <a:t>v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 spc="-55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lo</a:t>
                      </a:r>
                      <a:r>
                        <a:rPr dirty="0" sz="1450" spc="-6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 spc="75">
                          <a:latin typeface="Verdana"/>
                          <a:cs typeface="Verdana"/>
                        </a:rPr>
                        <a:t>g</a:t>
                      </a:r>
                      <a:r>
                        <a:rPr dirty="0" sz="1450" spc="-155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45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ot  </a:t>
                      </a:r>
                      <a:r>
                        <a:rPr dirty="0" sz="1450" spc="-90">
                          <a:latin typeface="Verdana"/>
                          <a:cs typeface="Verdana"/>
                        </a:rPr>
                        <a:t>possible.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25400">
                    <a:lnT w="9525">
                      <a:solidFill>
                        <a:srgbClr val="EBEBEB"/>
                      </a:solidFill>
                      <a:prstDash val="solid"/>
                    </a:lnT>
                    <a:lnB w="9525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450" spc="-5">
                          <a:latin typeface="Verdana"/>
                          <a:cs typeface="Verdana"/>
                        </a:rPr>
                        <a:t>Overloading</a:t>
                      </a:r>
                      <a:r>
                        <a:rPr dirty="0" sz="1450" spc="-3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is</a:t>
                      </a:r>
                      <a:r>
                        <a:rPr dirty="0" sz="1450" spc="-3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90">
                          <a:latin typeface="Verdana"/>
                          <a:cs typeface="Verdana"/>
                        </a:rPr>
                        <a:t>possible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45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450" spc="-2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object</a:t>
                      </a:r>
                      <a:r>
                        <a:rPr dirty="0" sz="145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oriented</a:t>
                      </a:r>
                      <a:r>
                        <a:rPr dirty="0" sz="1450" spc="-2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0">
                          <a:latin typeface="Verdana"/>
                          <a:cs typeface="Verdana"/>
                        </a:rPr>
                        <a:t>programming.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118745">
                    <a:lnT w="9525">
                      <a:solidFill>
                        <a:srgbClr val="EBEBEB"/>
                      </a:solidFill>
                      <a:prstDash val="solid"/>
                    </a:lnT>
                    <a:lnB w="9525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42290">
                <a:tc>
                  <a:txBody>
                    <a:bodyPr/>
                    <a:lstStyle/>
                    <a:p>
                      <a:pPr marL="41910" marR="683260">
                        <a:lnSpc>
                          <a:spcPts val="1680"/>
                        </a:lnSpc>
                        <a:spcBef>
                          <a:spcPts val="505"/>
                        </a:spcBef>
                      </a:pPr>
                      <a:r>
                        <a:rPr dirty="0" sz="1450" spc="-70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450" spc="-3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proceduralprogramming,</a:t>
                      </a:r>
                      <a:r>
                        <a:rPr dirty="0" sz="1450" spc="-2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function</a:t>
                      </a:r>
                      <a:r>
                        <a:rPr dirty="0" sz="1450" spc="-20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is</a:t>
                      </a:r>
                      <a:r>
                        <a:rPr dirty="0" sz="1450" spc="-3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more </a:t>
                      </a:r>
                      <a:r>
                        <a:rPr dirty="0" sz="1450" spc="-4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35">
                          <a:latin typeface="Verdana"/>
                          <a:cs typeface="Verdana"/>
                        </a:rPr>
                        <a:t>m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 spc="-6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114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 spc="-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h</a:t>
                      </a:r>
                      <a:r>
                        <a:rPr dirty="0" sz="1450" spc="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130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450" spc="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 spc="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64135">
                    <a:lnT w="9525">
                      <a:solidFill>
                        <a:srgbClr val="EBEBEB"/>
                      </a:solidFill>
                      <a:prstDash val="solid"/>
                    </a:lnT>
                    <a:lnB w="9525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133350">
                        <a:lnSpc>
                          <a:spcPts val="1680"/>
                        </a:lnSpc>
                        <a:spcBef>
                          <a:spcPts val="505"/>
                        </a:spcBef>
                      </a:pPr>
                      <a:r>
                        <a:rPr dirty="0" sz="1450" spc="-15">
                          <a:latin typeface="Verdana"/>
                          <a:cs typeface="Verdana"/>
                        </a:rPr>
                        <a:t>Inobject</a:t>
                      </a:r>
                      <a:r>
                        <a:rPr dirty="0" sz="145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oriented</a:t>
                      </a:r>
                      <a:r>
                        <a:rPr dirty="0" sz="1450" spc="-2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0">
                          <a:latin typeface="Verdana"/>
                          <a:cs typeface="Verdana"/>
                        </a:rPr>
                        <a:t>programming,</a:t>
                      </a:r>
                      <a:r>
                        <a:rPr dirty="0" sz="1450" spc="-3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50">
                          <a:latin typeface="Verdana"/>
                          <a:cs typeface="Verdana"/>
                        </a:rPr>
                        <a:t>data</a:t>
                      </a:r>
                      <a:r>
                        <a:rPr dirty="0" sz="1450" spc="-25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is</a:t>
                      </a:r>
                      <a:r>
                        <a:rPr dirty="0" sz="1450" spc="-3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more</a:t>
                      </a:r>
                      <a:r>
                        <a:rPr dirty="0" sz="1450" spc="-2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0">
                          <a:latin typeface="Verdana"/>
                          <a:cs typeface="Verdana"/>
                        </a:rPr>
                        <a:t>important </a:t>
                      </a:r>
                      <a:r>
                        <a:rPr dirty="0" sz="1450" spc="-4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than</a:t>
                      </a:r>
                      <a:r>
                        <a:rPr dirty="0" sz="1450" spc="-229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function.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64135">
                    <a:lnT w="9525">
                      <a:solidFill>
                        <a:srgbClr val="EBEBEB"/>
                      </a:solidFill>
                      <a:prstDash val="solid"/>
                    </a:lnT>
                    <a:lnB w="9525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43318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450" spc="1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 spc="5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450" spc="-30">
                          <a:latin typeface="Verdana"/>
                          <a:cs typeface="Verdana"/>
                        </a:rPr>
                        <a:t>u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 spc="1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l</a:t>
                      </a:r>
                      <a:r>
                        <a:rPr dirty="0" sz="1450" spc="-2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g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450" spc="-7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45">
                          <a:latin typeface="Verdana"/>
                          <a:cs typeface="Verdana"/>
                        </a:rPr>
                        <a:t>mm</a:t>
                      </a:r>
                      <a:r>
                        <a:rPr dirty="0" sz="1450" spc="-8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g</a:t>
                      </a:r>
                      <a:r>
                        <a:rPr dirty="0" sz="1450" spc="-2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6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450" spc="50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b</a:t>
                      </a:r>
                      <a:r>
                        <a:rPr dirty="0" sz="1450" spc="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450" spc="15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45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on</a:t>
                      </a:r>
                      <a:r>
                        <a:rPr dirty="0" sz="145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35" b="1" i="1">
                          <a:latin typeface="Calibri"/>
                          <a:cs typeface="Calibri"/>
                        </a:rPr>
                        <a:t>un</a:t>
                      </a:r>
                      <a:r>
                        <a:rPr dirty="0" sz="1450" spc="-30" b="1" i="1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450" spc="5" b="1" i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450" spc="35" b="1" i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450" b="1" i="1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450" spc="-120" b="1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50" spc="-35" b="1" i="1"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1450" spc="35" b="1" i="1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450" spc="-30" b="1" i="1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450" spc="-35" b="1" i="1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450" spc="-45" b="1" i="1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109220">
                    <a:lnT w="9525">
                      <a:solidFill>
                        <a:srgbClr val="EBEBEB"/>
                      </a:solidFill>
                      <a:prstDash val="solid"/>
                    </a:lnT>
                    <a:lnB w="9525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450" spc="-15">
                          <a:latin typeface="Verdana"/>
                          <a:cs typeface="Verdana"/>
                        </a:rPr>
                        <a:t>Object</a:t>
                      </a:r>
                      <a:r>
                        <a:rPr dirty="0" sz="145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oriented</a:t>
                      </a:r>
                      <a:r>
                        <a:rPr dirty="0" sz="1450" spc="-2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programming</a:t>
                      </a:r>
                      <a:r>
                        <a:rPr dirty="0" sz="1450" spc="-2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25">
                          <a:latin typeface="Verdana"/>
                          <a:cs typeface="Verdana"/>
                        </a:rPr>
                        <a:t>isbased</a:t>
                      </a:r>
                      <a:r>
                        <a:rPr dirty="0" sz="145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>
                          <a:latin typeface="Verdana"/>
                          <a:cs typeface="Verdana"/>
                        </a:rPr>
                        <a:t>on</a:t>
                      </a:r>
                      <a:r>
                        <a:rPr dirty="0" sz="145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5" b="1" i="1">
                          <a:latin typeface="Calibri"/>
                          <a:cs typeface="Calibri"/>
                        </a:rPr>
                        <a:t>real</a:t>
                      </a:r>
                      <a:r>
                        <a:rPr dirty="0" sz="1450" spc="-120" b="1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50" spc="-10" b="1" i="1">
                          <a:latin typeface="Calibri"/>
                          <a:cs typeface="Calibri"/>
                        </a:rPr>
                        <a:t>world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109220">
                    <a:lnT w="9525">
                      <a:solidFill>
                        <a:srgbClr val="EBEBEB"/>
                      </a:solidFill>
                      <a:prstDash val="solid"/>
                    </a:lnT>
                    <a:lnB w="9525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4550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50" spc="-75">
                          <a:latin typeface="Verdana"/>
                          <a:cs typeface="Verdana"/>
                        </a:rPr>
                        <a:t>Examples:</a:t>
                      </a:r>
                      <a:r>
                        <a:rPr dirty="0" sz="1450" spc="-3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10">
                          <a:latin typeface="Verdana"/>
                          <a:cs typeface="Verdana"/>
                        </a:rPr>
                        <a:t>C,</a:t>
                      </a:r>
                      <a:r>
                        <a:rPr dirty="0" sz="1450" spc="-2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FORTRAN,</a:t>
                      </a:r>
                      <a:r>
                        <a:rPr dirty="0" sz="1450" spc="-3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Pascal,</a:t>
                      </a:r>
                      <a:r>
                        <a:rPr dirty="0" sz="1450" spc="-229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Basic</a:t>
                      </a:r>
                      <a:r>
                        <a:rPr dirty="0" sz="1450" spc="-3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5">
                          <a:latin typeface="Verdana"/>
                          <a:cs typeface="Verdana"/>
                        </a:rPr>
                        <a:t>etc.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60325">
                    <a:lnT w="9525">
                      <a:solidFill>
                        <a:srgbClr val="EBEB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50" spc="-114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 spc="-55">
                          <a:latin typeface="Verdana"/>
                          <a:cs typeface="Verdana"/>
                        </a:rPr>
                        <a:t>x</a:t>
                      </a:r>
                      <a:r>
                        <a:rPr dirty="0" sz="1450" spc="-6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-40">
                          <a:latin typeface="Verdana"/>
                          <a:cs typeface="Verdana"/>
                        </a:rPr>
                        <a:t>m</a:t>
                      </a:r>
                      <a:r>
                        <a:rPr dirty="0" sz="1450" spc="-10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1450" spc="-75">
                          <a:latin typeface="Verdana"/>
                          <a:cs typeface="Verdana"/>
                        </a:rPr>
                        <a:t>l</a:t>
                      </a:r>
                      <a:r>
                        <a:rPr dirty="0" sz="1450" spc="-60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 spc="-110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:</a:t>
                      </a:r>
                      <a:r>
                        <a:rPr dirty="0" sz="1450" spc="-3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130"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1450" spc="-145">
                          <a:latin typeface="Verdana"/>
                          <a:cs typeface="Verdana"/>
                        </a:rPr>
                        <a:t>++</a:t>
                      </a:r>
                      <a:r>
                        <a:rPr dirty="0" sz="1450" spc="114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1450" spc="-20">
                          <a:latin typeface="Verdana"/>
                          <a:cs typeface="Verdana"/>
                        </a:rPr>
                        <a:t>J</a:t>
                      </a:r>
                      <a:r>
                        <a:rPr dirty="0" sz="1450" spc="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 spc="20">
                          <a:latin typeface="Verdana"/>
                          <a:cs typeface="Verdana"/>
                        </a:rPr>
                        <a:t>v</a:t>
                      </a:r>
                      <a:r>
                        <a:rPr dirty="0" sz="1450" spc="1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1450" spc="-229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-7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1450" spc="-55">
                          <a:latin typeface="Verdana"/>
                          <a:cs typeface="Verdana"/>
                        </a:rPr>
                        <a:t>y</a:t>
                      </a:r>
                      <a:r>
                        <a:rPr dirty="0" sz="1450" spc="-9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 spc="-114">
                          <a:latin typeface="Verdana"/>
                          <a:cs typeface="Verdana"/>
                        </a:rPr>
                        <a:t>h</a:t>
                      </a:r>
                      <a:r>
                        <a:rPr dirty="0" sz="1450" spc="-75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450" spc="-114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145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35"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#</a:t>
                      </a:r>
                      <a:r>
                        <a:rPr dirty="0" sz="1450" spc="-25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50" spc="15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450" spc="-10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450" spc="-35"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1450">
                          <a:latin typeface="Verdana"/>
                          <a:cs typeface="Verdana"/>
                        </a:rPr>
                        <a:t>.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B="0" marT="60325">
                    <a:lnT w="9525">
                      <a:solidFill>
                        <a:srgbClr val="EBEB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3021" y="407035"/>
            <a:ext cx="164655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5"/>
              <a:t>S</a:t>
            </a:r>
            <a:r>
              <a:rPr dirty="0" spc="10"/>
              <a:t>t</a:t>
            </a:r>
            <a:r>
              <a:rPr dirty="0" spc="-20"/>
              <a:t>r</a:t>
            </a:r>
            <a:r>
              <a:rPr dirty="0" spc="-35"/>
              <a:t>i</a:t>
            </a:r>
            <a:r>
              <a:rPr dirty="0" spc="-40"/>
              <a:t>n</a:t>
            </a:r>
            <a:r>
              <a:rPr dirty="0" spc="-5"/>
              <a:t>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4726" y="1892299"/>
            <a:ext cx="3735704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42770" algn="l"/>
              </a:tabLst>
            </a:pPr>
            <a:r>
              <a:rPr dirty="0" sz="2400" spc="-40">
                <a:latin typeface="Times New Roman"/>
                <a:cs typeface="Times New Roman"/>
              </a:rPr>
              <a:t>"helloworld"	</a:t>
            </a:r>
            <a:r>
              <a:rPr dirty="0" sz="2400">
                <a:latin typeface="Times New Roman"/>
                <a:cs typeface="Times New Roman"/>
              </a:rPr>
              <a:t>#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concatenation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4726" y="2442273"/>
            <a:ext cx="35318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latin typeface="Times New Roman"/>
                <a:cs typeface="Times New Roman"/>
              </a:rPr>
              <a:t>"hellohellohello"</a:t>
            </a:r>
            <a:r>
              <a:rPr dirty="0" sz="2400" spc="3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#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repetition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08985" y="1708657"/>
            <a:ext cx="1960245" cy="44221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50200"/>
              </a:lnSpc>
              <a:spcBef>
                <a:spcPts val="105"/>
              </a:spcBef>
            </a:pPr>
            <a:r>
              <a:rPr dirty="0" sz="2400" spc="-20">
                <a:latin typeface="Times New Roman"/>
                <a:cs typeface="Times New Roman"/>
              </a:rPr>
              <a:t>"</a:t>
            </a:r>
            <a:r>
              <a:rPr dirty="0" sz="2400">
                <a:latin typeface="Times New Roman"/>
                <a:cs typeface="Times New Roman"/>
              </a:rPr>
              <a:t>h</a:t>
            </a:r>
            <a:r>
              <a:rPr dirty="0" sz="2400" spc="-35">
                <a:latin typeface="Times New Roman"/>
                <a:cs typeface="Times New Roman"/>
              </a:rPr>
              <a:t>e</a:t>
            </a:r>
            <a:r>
              <a:rPr dirty="0" sz="2400" spc="-110">
                <a:latin typeface="Times New Roman"/>
                <a:cs typeface="Times New Roman"/>
              </a:rPr>
              <a:t>ll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-25">
                <a:latin typeface="Times New Roman"/>
                <a:cs typeface="Times New Roman"/>
              </a:rPr>
              <a:t>"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20">
                <a:latin typeface="Times New Roman"/>
                <a:cs typeface="Times New Roman"/>
              </a:rPr>
              <a:t>"</a:t>
            </a:r>
            <a:r>
              <a:rPr dirty="0" sz="2400" spc="-60">
                <a:latin typeface="Times New Roman"/>
                <a:cs typeface="Times New Roman"/>
              </a:rPr>
              <a:t>w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114">
                <a:latin typeface="Times New Roman"/>
                <a:cs typeface="Times New Roman"/>
              </a:rPr>
              <a:t>l</a:t>
            </a:r>
            <a:r>
              <a:rPr dirty="0" sz="2400" spc="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"  </a:t>
            </a:r>
            <a:r>
              <a:rPr dirty="0" sz="2400" spc="-35">
                <a:latin typeface="Times New Roman"/>
                <a:cs typeface="Times New Roman"/>
              </a:rPr>
              <a:t>"hello"*3 </a:t>
            </a:r>
            <a:r>
              <a:rPr dirty="0" sz="2400" spc="-30">
                <a:latin typeface="Times New Roman"/>
                <a:cs typeface="Times New Roman"/>
              </a:rPr>
              <a:t> "hello"[0]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sz="2400" spc="-30">
                <a:latin typeface="Times New Roman"/>
                <a:cs typeface="Times New Roman"/>
              </a:rPr>
              <a:t>"hello"[-1]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sz="2400" spc="-25">
                <a:latin typeface="Times New Roman"/>
                <a:cs typeface="Times New Roman"/>
              </a:rPr>
              <a:t>"hello"[1:4]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50200"/>
              </a:lnSpc>
            </a:pPr>
            <a:r>
              <a:rPr dirty="0" sz="2400" spc="-35">
                <a:latin typeface="Times New Roman"/>
                <a:cs typeface="Times New Roman"/>
              </a:rPr>
              <a:t>len("hello") 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"hello"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"jello"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"e"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5">
                <a:latin typeface="Times New Roman"/>
                <a:cs typeface="Times New Roman"/>
              </a:rPr>
              <a:t>in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"hello"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4726" y="2807715"/>
            <a:ext cx="546100" cy="3322954"/>
          </a:xfrm>
          <a:prstGeom prst="rect">
            <a:avLst/>
          </a:prstGeom>
        </p:spPr>
        <p:txBody>
          <a:bodyPr wrap="square" lIns="0" tIns="196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2400" spc="-10">
                <a:latin typeface="Times New Roman"/>
                <a:cs typeface="Times New Roman"/>
              </a:rPr>
              <a:t>"h"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sz="2400" spc="-10">
                <a:latin typeface="Times New Roman"/>
                <a:cs typeface="Times New Roman"/>
              </a:rPr>
              <a:t>"o"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sz="2400" spc="-25">
                <a:latin typeface="Times New Roman"/>
                <a:cs typeface="Times New Roman"/>
              </a:rPr>
              <a:t>"</a:t>
            </a:r>
            <a:r>
              <a:rPr dirty="0" sz="2400" spc="-30">
                <a:latin typeface="Times New Roman"/>
                <a:cs typeface="Times New Roman"/>
              </a:rPr>
              <a:t>e</a:t>
            </a:r>
            <a:r>
              <a:rPr dirty="0" sz="2400" spc="-110">
                <a:latin typeface="Times New Roman"/>
                <a:cs typeface="Times New Roman"/>
              </a:rPr>
              <a:t>ll</a:t>
            </a:r>
            <a:r>
              <a:rPr dirty="0" sz="2400">
                <a:latin typeface="Times New Roman"/>
                <a:cs typeface="Times New Roman"/>
              </a:rPr>
              <a:t>"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dirty="0" sz="240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85050" y="2807715"/>
            <a:ext cx="1641475" cy="3322954"/>
          </a:xfrm>
          <a:prstGeom prst="rect">
            <a:avLst/>
          </a:prstGeom>
        </p:spPr>
        <p:txBody>
          <a:bodyPr wrap="square" lIns="0" tIns="196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2400">
                <a:latin typeface="Times New Roman"/>
                <a:cs typeface="Times New Roman"/>
              </a:rPr>
              <a:t>#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indexing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sz="2400">
                <a:latin typeface="Times New Roman"/>
                <a:cs typeface="Times New Roman"/>
              </a:rPr>
              <a:t>#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(from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end)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sz="2400">
                <a:latin typeface="Times New Roman"/>
                <a:cs typeface="Times New Roman"/>
              </a:rPr>
              <a:t>#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slicing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dirty="0" sz="2400">
                <a:latin typeface="Times New Roman"/>
                <a:cs typeface="Times New Roman"/>
              </a:rPr>
              <a:t>#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size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sz="2400">
                <a:latin typeface="Times New Roman"/>
                <a:cs typeface="Times New Roman"/>
              </a:rPr>
              <a:t>#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comparison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sz="2400">
                <a:latin typeface="Times New Roman"/>
                <a:cs typeface="Times New Roman"/>
              </a:rPr>
              <a:t>#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search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8403" y="366077"/>
            <a:ext cx="30949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10">
                <a:solidFill>
                  <a:srgbClr val="000000"/>
                </a:solidFill>
                <a:latin typeface="Calibri"/>
                <a:cs typeface="Calibri"/>
              </a:rPr>
              <a:t>Modify</a:t>
            </a:r>
            <a:r>
              <a:rPr dirty="0" sz="4400" spc="-10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 spc="-10">
                <a:solidFill>
                  <a:srgbClr val="000000"/>
                </a:solidFill>
                <a:latin typeface="Calibri"/>
                <a:cs typeface="Calibri"/>
              </a:rPr>
              <a:t>String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9191" y="1224097"/>
            <a:ext cx="6325235" cy="391160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8140" algn="l"/>
                <a:tab pos="358775" algn="l"/>
              </a:tabLst>
            </a:pPr>
            <a:r>
              <a:rPr dirty="0" sz="2800">
                <a:latin typeface="Courier New"/>
                <a:cs typeface="Courier New"/>
              </a:rPr>
              <a:t>a.lower()</a:t>
            </a:r>
            <a:endParaRPr sz="2800">
              <a:latin typeface="Courier New"/>
              <a:cs typeface="Courier New"/>
            </a:endParaRPr>
          </a:p>
          <a:p>
            <a:pPr marL="358140" indent="-34607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358140" algn="l"/>
                <a:tab pos="358775" algn="l"/>
              </a:tabLst>
            </a:pPr>
            <a:r>
              <a:rPr dirty="0" sz="2800" spc="-5">
                <a:latin typeface="Courier New"/>
                <a:cs typeface="Courier New"/>
              </a:rPr>
              <a:t>a.upper()</a:t>
            </a:r>
            <a:endParaRPr sz="2800">
              <a:latin typeface="Courier New"/>
              <a:cs typeface="Courier New"/>
            </a:endParaRPr>
          </a:p>
          <a:p>
            <a:pPr marL="358140" indent="-34607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8140" algn="l"/>
                <a:tab pos="358775" algn="l"/>
              </a:tabLst>
            </a:pPr>
            <a:r>
              <a:rPr dirty="0" sz="2800" spc="-5" b="1">
                <a:latin typeface="Courier New"/>
                <a:cs typeface="Courier New"/>
              </a:rPr>
              <a:t>Removing</a:t>
            </a:r>
            <a:r>
              <a:rPr dirty="0" sz="2800" spc="-30" b="1">
                <a:latin typeface="Courier New"/>
                <a:cs typeface="Courier New"/>
              </a:rPr>
              <a:t> </a:t>
            </a:r>
            <a:r>
              <a:rPr dirty="0" sz="2800" spc="-5" b="1">
                <a:latin typeface="Courier New"/>
                <a:cs typeface="Courier New"/>
              </a:rPr>
              <a:t>Whitespace</a:t>
            </a:r>
            <a:endParaRPr sz="2800">
              <a:latin typeface="Courier New"/>
              <a:cs typeface="Courier New"/>
            </a:endParaRPr>
          </a:p>
          <a:p>
            <a:pPr lvl="1" marL="754380" indent="-285115">
              <a:lnSpc>
                <a:spcPct val="100000"/>
              </a:lnSpc>
              <a:spcBef>
                <a:spcPts val="645"/>
              </a:spcBef>
              <a:buFont typeface="Arial MT"/>
              <a:buChar char="–"/>
              <a:tabLst>
                <a:tab pos="755015" algn="l"/>
              </a:tabLst>
            </a:pPr>
            <a:r>
              <a:rPr dirty="0" sz="2400">
                <a:latin typeface="Courier New"/>
                <a:cs typeface="Courier New"/>
              </a:rPr>
              <a:t>Strip()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eg::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>
                <a:latin typeface="Consolas"/>
                <a:cs typeface="Consolas"/>
              </a:rPr>
              <a:t>a.strip()</a:t>
            </a:r>
            <a:endParaRPr sz="2400">
              <a:latin typeface="Consolas"/>
              <a:cs typeface="Consolas"/>
            </a:endParaRPr>
          </a:p>
          <a:p>
            <a:pPr marL="358140" indent="-346075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8140" algn="l"/>
                <a:tab pos="358775" algn="l"/>
              </a:tabLst>
            </a:pPr>
            <a:r>
              <a:rPr dirty="0" sz="2800" b="1">
                <a:latin typeface="Courier New"/>
                <a:cs typeface="Courier New"/>
              </a:rPr>
              <a:t>Replacing</a:t>
            </a:r>
            <a:r>
              <a:rPr dirty="0" sz="2800" spc="-50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String</a:t>
            </a:r>
            <a:endParaRPr sz="2800">
              <a:latin typeface="Courier New"/>
              <a:cs typeface="Courier New"/>
            </a:endParaRPr>
          </a:p>
          <a:p>
            <a:pPr lvl="1" marL="754380" indent="-285115">
              <a:lnSpc>
                <a:spcPct val="100000"/>
              </a:lnSpc>
              <a:spcBef>
                <a:spcPts val="725"/>
              </a:spcBef>
              <a:buFont typeface="Arial MT"/>
              <a:buChar char="–"/>
              <a:tabLst>
                <a:tab pos="755015" algn="l"/>
              </a:tabLst>
            </a:pPr>
            <a:r>
              <a:rPr dirty="0" sz="2400" b="1">
                <a:latin typeface="Courier New"/>
                <a:cs typeface="Courier New"/>
              </a:rPr>
              <a:t>Replace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eg::</a:t>
            </a:r>
            <a:r>
              <a:rPr dirty="0" sz="2400" spc="-170" b="1">
                <a:latin typeface="Courier New"/>
                <a:cs typeface="Courier New"/>
              </a:rPr>
              <a:t> </a:t>
            </a:r>
            <a:r>
              <a:rPr dirty="0" sz="2400">
                <a:latin typeface="Consolas"/>
                <a:cs typeface="Consolas"/>
              </a:rPr>
              <a:t>a.replace(</a:t>
            </a:r>
            <a:r>
              <a:rPr dirty="0" sz="2400">
                <a:solidFill>
                  <a:srgbClr val="A42A2A"/>
                </a:solidFill>
                <a:latin typeface="Consolas"/>
                <a:cs typeface="Consolas"/>
              </a:rPr>
              <a:t>"H"</a:t>
            </a:r>
            <a:r>
              <a:rPr dirty="0" sz="2400">
                <a:latin typeface="Consolas"/>
                <a:cs typeface="Consolas"/>
              </a:rPr>
              <a:t>,</a:t>
            </a:r>
            <a:r>
              <a:rPr dirty="0" sz="2400" spc="-10">
                <a:latin typeface="Consolas"/>
                <a:cs typeface="Consolas"/>
              </a:rPr>
              <a:t> </a:t>
            </a:r>
            <a:r>
              <a:rPr dirty="0" sz="2400" spc="5">
                <a:solidFill>
                  <a:srgbClr val="A42A2A"/>
                </a:solidFill>
                <a:latin typeface="Consolas"/>
                <a:cs typeface="Consolas"/>
              </a:rPr>
              <a:t>"J"</a:t>
            </a:r>
            <a:r>
              <a:rPr dirty="0" sz="2400" spc="5">
                <a:latin typeface="Consolas"/>
                <a:cs typeface="Consolas"/>
              </a:rPr>
              <a:t>)</a:t>
            </a:r>
            <a:endParaRPr sz="2400">
              <a:latin typeface="Consolas"/>
              <a:cs typeface="Consolas"/>
            </a:endParaRPr>
          </a:p>
          <a:p>
            <a:pPr marL="358140" indent="-346075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358140" algn="l"/>
                <a:tab pos="358775" algn="l"/>
              </a:tabLst>
            </a:pPr>
            <a:r>
              <a:rPr dirty="0" sz="2800" spc="-5" b="1">
                <a:latin typeface="Courier New"/>
                <a:cs typeface="Courier New"/>
              </a:rPr>
              <a:t>Split</a:t>
            </a:r>
            <a:r>
              <a:rPr dirty="0" sz="2800" spc="-40" b="1">
                <a:latin typeface="Courier New"/>
                <a:cs typeface="Courier New"/>
              </a:rPr>
              <a:t> </a:t>
            </a:r>
            <a:r>
              <a:rPr dirty="0" sz="2800" spc="-5" b="1">
                <a:latin typeface="Courier New"/>
                <a:cs typeface="Courier New"/>
              </a:rPr>
              <a:t>string</a:t>
            </a:r>
            <a:endParaRPr sz="2800">
              <a:latin typeface="Courier New"/>
              <a:cs typeface="Courier New"/>
            </a:endParaRPr>
          </a:p>
          <a:p>
            <a:pPr lvl="1" marL="754380" indent="-285115">
              <a:lnSpc>
                <a:spcPct val="100000"/>
              </a:lnSpc>
              <a:spcBef>
                <a:spcPts val="645"/>
              </a:spcBef>
              <a:buFont typeface="Arial MT"/>
              <a:buChar char="–"/>
              <a:tabLst>
                <a:tab pos="755015" algn="l"/>
              </a:tabLst>
            </a:pPr>
            <a:r>
              <a:rPr dirty="0" sz="2400" spc="-5" b="1">
                <a:latin typeface="Courier New"/>
                <a:cs typeface="Courier New"/>
              </a:rPr>
              <a:t>Split()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eg::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>
                <a:latin typeface="Consolas"/>
                <a:cs typeface="Consolas"/>
              </a:rPr>
              <a:t>a.split(</a:t>
            </a:r>
            <a:r>
              <a:rPr dirty="0" sz="2400" spc="-5">
                <a:solidFill>
                  <a:srgbClr val="A42A2A"/>
                </a:solidFill>
                <a:latin typeface="Consolas"/>
                <a:cs typeface="Consolas"/>
              </a:rPr>
              <a:t>","</a:t>
            </a:r>
            <a:r>
              <a:rPr dirty="0" sz="2400" spc="-5">
                <a:latin typeface="Consolas"/>
                <a:cs typeface="Consolas"/>
              </a:rPr>
              <a:t>)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37279" y="1859279"/>
            <a:ext cx="248920" cy="248920"/>
            <a:chOff x="3637279" y="1859279"/>
            <a:chExt cx="248920" cy="2489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7279" y="1859279"/>
              <a:ext cx="248920" cy="2489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64279" y="1965959"/>
              <a:ext cx="83820" cy="76200"/>
            </a:xfrm>
            <a:custGeom>
              <a:avLst/>
              <a:gdLst/>
              <a:ahLst/>
              <a:cxnLst/>
              <a:rect l="l" t="t" r="r" b="b"/>
              <a:pathLst>
                <a:path w="83820" h="76200">
                  <a:moveTo>
                    <a:pt x="0" y="0"/>
                  </a:moveTo>
                  <a:lnTo>
                    <a:pt x="38100" y="76200"/>
                  </a:lnTo>
                  <a:lnTo>
                    <a:pt x="8382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6964" y="740410"/>
            <a:ext cx="475932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More</a:t>
            </a:r>
            <a:r>
              <a:rPr dirty="0" spc="-5"/>
              <a:t> </a:t>
            </a:r>
            <a:r>
              <a:rPr dirty="0" spc="-15"/>
              <a:t>List</a:t>
            </a:r>
            <a:r>
              <a:rPr dirty="0"/>
              <a:t> </a:t>
            </a:r>
            <a:r>
              <a:rPr dirty="0" spc="-15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93564" y="1874837"/>
            <a:ext cx="2190115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#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[0,1,2,3,4]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#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[0,1,2,3,4,5]</a:t>
            </a:r>
            <a:endParaRPr sz="2000">
              <a:latin typeface="Calibri"/>
              <a:cs typeface="Calibri"/>
            </a:endParaRPr>
          </a:p>
          <a:p>
            <a:pPr marL="92773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#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[0,1,2,3,4]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8726" y="3095243"/>
            <a:ext cx="1600200" cy="636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#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[42,0,1,2,3,4]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#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[0,1,2,3,4]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8204" y="1874837"/>
            <a:ext cx="1910714" cy="2773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0">
                <a:latin typeface="Calibri"/>
                <a:cs typeface="Calibri"/>
              </a:rPr>
              <a:t>&gt;&gt;&gt;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range(5)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30">
                <a:latin typeface="Calibri"/>
                <a:cs typeface="Calibri"/>
              </a:rPr>
              <a:t>&gt;&gt;&gt;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a.append(5)</a:t>
            </a:r>
            <a:endParaRPr sz="2000">
              <a:latin typeface="Calibri"/>
              <a:cs typeface="Calibri"/>
            </a:endParaRPr>
          </a:p>
          <a:p>
            <a:pPr marL="12700" marR="709930">
              <a:lnSpc>
                <a:spcPct val="100000"/>
              </a:lnSpc>
              <a:spcBef>
                <a:spcPts val="5"/>
              </a:spcBef>
            </a:pPr>
            <a:r>
              <a:rPr dirty="0" sz="2000" spc="-30">
                <a:latin typeface="Calibri"/>
                <a:cs typeface="Calibri"/>
              </a:rPr>
              <a:t>&gt;&gt;&gt;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a.pop()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25">
                <a:latin typeface="Calibri"/>
                <a:cs typeface="Calibri"/>
              </a:rPr>
              <a:t>&gt;&gt;&gt;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a.insert(0,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15">
                <a:latin typeface="Calibri"/>
                <a:cs typeface="Calibri"/>
              </a:rPr>
              <a:t>42)</a:t>
            </a:r>
            <a:endParaRPr sz="2000">
              <a:latin typeface="Calibri"/>
              <a:cs typeface="Calibri"/>
            </a:endParaRPr>
          </a:p>
          <a:p>
            <a:pPr marL="12700" marR="582930">
              <a:lnSpc>
                <a:spcPct val="100000"/>
              </a:lnSpc>
              <a:spcBef>
                <a:spcPts val="5"/>
              </a:spcBef>
            </a:pPr>
            <a:r>
              <a:rPr dirty="0" sz="2000" spc="-30">
                <a:latin typeface="Calibri"/>
                <a:cs typeface="Calibri"/>
              </a:rPr>
              <a:t>&gt;&gt;&gt;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a.pop(0)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5.5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30">
                <a:latin typeface="Calibri"/>
                <a:cs typeface="Calibri"/>
              </a:rPr>
              <a:t>&gt;&gt;&gt;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a.reverse()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30">
                <a:latin typeface="Calibri"/>
                <a:cs typeface="Calibri"/>
              </a:rPr>
              <a:t>&gt;&gt;&gt;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a.sort()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3564" y="4011612"/>
            <a:ext cx="219011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#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[4,3,2,1,0]</a:t>
            </a:r>
            <a:endParaRPr sz="2000">
              <a:latin typeface="Calibri"/>
              <a:cs typeface="Calibri"/>
            </a:endParaRPr>
          </a:p>
          <a:p>
            <a:pPr marL="92773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#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[0,1,2,3,4]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854959" cy="685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D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0" y="4328159"/>
            <a:ext cx="1747520" cy="772160"/>
          </a:xfrm>
          <a:custGeom>
            <a:avLst/>
            <a:gdLst/>
            <a:ahLst/>
            <a:cxnLst/>
            <a:rect l="l" t="t" r="r" b="b"/>
            <a:pathLst>
              <a:path w="1747520" h="772160">
                <a:moveTo>
                  <a:pt x="1349629" y="0"/>
                </a:moveTo>
                <a:lnTo>
                  <a:pt x="0" y="0"/>
                </a:lnTo>
                <a:lnTo>
                  <a:pt x="0" y="771778"/>
                </a:lnTo>
                <a:lnTo>
                  <a:pt x="1349629" y="771778"/>
                </a:lnTo>
                <a:lnTo>
                  <a:pt x="1359408" y="771016"/>
                </a:lnTo>
                <a:lnTo>
                  <a:pt x="1367282" y="768857"/>
                </a:lnTo>
                <a:lnTo>
                  <a:pt x="1373505" y="765937"/>
                </a:lnTo>
                <a:lnTo>
                  <a:pt x="1377950" y="762507"/>
                </a:lnTo>
                <a:lnTo>
                  <a:pt x="1377950" y="757808"/>
                </a:lnTo>
                <a:lnTo>
                  <a:pt x="1382649" y="757808"/>
                </a:lnTo>
                <a:lnTo>
                  <a:pt x="1740027" y="404494"/>
                </a:lnTo>
                <a:lnTo>
                  <a:pt x="1745361" y="395985"/>
                </a:lnTo>
                <a:lnTo>
                  <a:pt x="1747012" y="385317"/>
                </a:lnTo>
                <a:lnTo>
                  <a:pt x="1745361" y="373760"/>
                </a:lnTo>
                <a:lnTo>
                  <a:pt x="1740027" y="362584"/>
                </a:lnTo>
                <a:lnTo>
                  <a:pt x="1382649" y="13969"/>
                </a:lnTo>
                <a:lnTo>
                  <a:pt x="1382649" y="9270"/>
                </a:lnTo>
                <a:lnTo>
                  <a:pt x="1377950" y="9270"/>
                </a:lnTo>
                <a:lnTo>
                  <a:pt x="1373505" y="5841"/>
                </a:lnTo>
                <a:lnTo>
                  <a:pt x="1367282" y="2920"/>
                </a:lnTo>
                <a:lnTo>
                  <a:pt x="1359408" y="762"/>
                </a:lnTo>
                <a:lnTo>
                  <a:pt x="1349629" y="0"/>
                </a:lnTo>
                <a:close/>
              </a:path>
            </a:pathLst>
          </a:custGeom>
          <a:solidFill>
            <a:srgbClr val="A32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71621" y="673988"/>
            <a:ext cx="3681729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INTRODUCTION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09191" y="1534032"/>
            <a:ext cx="8027670" cy="4420870"/>
          </a:xfrm>
          <a:prstGeom prst="rect">
            <a:avLst/>
          </a:prstGeom>
        </p:spPr>
        <p:txBody>
          <a:bodyPr wrap="square" lIns="0" tIns="257175" rIns="0" bIns="0" rtlCol="0" vert="horz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202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3200" spc="-30">
                <a:latin typeface="Times New Roman"/>
                <a:cs typeface="Times New Roman"/>
              </a:rPr>
              <a:t>General</a:t>
            </a:r>
            <a:r>
              <a:rPr dirty="0" sz="3200" spc="204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Purpose</a:t>
            </a:r>
            <a:r>
              <a:rPr dirty="0" sz="3200" spc="7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programming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language.</a:t>
            </a:r>
            <a:endParaRPr sz="3200">
              <a:latin typeface="Times New Roman"/>
              <a:cs typeface="Times New Roman"/>
            </a:endParaRPr>
          </a:p>
          <a:p>
            <a:pPr marL="297180" indent="-285115">
              <a:lnSpc>
                <a:spcPct val="100000"/>
              </a:lnSpc>
              <a:spcBef>
                <a:spcPts val="192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3200" spc="-20">
                <a:latin typeface="Times New Roman"/>
                <a:cs typeface="Times New Roman"/>
              </a:rPr>
              <a:t>Created</a:t>
            </a:r>
            <a:r>
              <a:rPr dirty="0" sz="3200" spc="1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by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Guido</a:t>
            </a:r>
            <a:r>
              <a:rPr dirty="0" sz="3200" spc="70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van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Rossum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in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1991.</a:t>
            </a:r>
            <a:endParaRPr sz="3200">
              <a:latin typeface="Times New Roman"/>
              <a:cs typeface="Times New Roman"/>
            </a:endParaRPr>
          </a:p>
          <a:p>
            <a:pPr marL="297180" indent="-285115">
              <a:lnSpc>
                <a:spcPct val="100000"/>
              </a:lnSpc>
              <a:spcBef>
                <a:spcPts val="193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3200" spc="-50">
                <a:latin typeface="Times New Roman"/>
                <a:cs typeface="Times New Roman"/>
              </a:rPr>
              <a:t>Python</a:t>
            </a:r>
            <a:r>
              <a:rPr dirty="0" sz="3200" spc="229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is</a:t>
            </a:r>
            <a:r>
              <a:rPr dirty="0" sz="3200" spc="30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interpreted,</a:t>
            </a:r>
            <a:r>
              <a:rPr dirty="0" sz="3200" spc="229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no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35">
                <a:latin typeface="Times New Roman"/>
                <a:cs typeface="Times New Roman"/>
              </a:rPr>
              <a:t>need</a:t>
            </a:r>
            <a:r>
              <a:rPr dirty="0" sz="3200" spc="15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to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compile</a:t>
            </a:r>
            <a:endParaRPr sz="3200">
              <a:latin typeface="Times New Roman"/>
              <a:cs typeface="Times New Roman"/>
            </a:endParaRPr>
          </a:p>
          <a:p>
            <a:pPr marL="297180" indent="-285115">
              <a:lnSpc>
                <a:spcPct val="100000"/>
              </a:lnSpc>
              <a:spcBef>
                <a:spcPts val="193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3200" spc="-15">
                <a:latin typeface="Times New Roman"/>
                <a:cs typeface="Times New Roman"/>
              </a:rPr>
              <a:t>It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is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 spc="-40">
                <a:latin typeface="Times New Roman"/>
                <a:cs typeface="Times New Roman"/>
              </a:rPr>
              <a:t>open</a:t>
            </a:r>
            <a:r>
              <a:rPr dirty="0" sz="3200" spc="150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source</a:t>
            </a:r>
            <a:r>
              <a:rPr dirty="0" sz="3200" spc="80">
                <a:latin typeface="Times New Roman"/>
                <a:cs typeface="Times New Roman"/>
              </a:rPr>
              <a:t> </a:t>
            </a:r>
            <a:r>
              <a:rPr dirty="0" sz="3200" spc="5">
                <a:latin typeface="Times New Roman"/>
                <a:cs typeface="Times New Roman"/>
              </a:rPr>
              <a:t>and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5">
                <a:latin typeface="Times New Roman"/>
                <a:cs typeface="Times New Roman"/>
              </a:rPr>
              <a:t>free.</a:t>
            </a:r>
            <a:endParaRPr sz="3200">
              <a:latin typeface="Times New Roman"/>
              <a:cs typeface="Times New Roman"/>
            </a:endParaRPr>
          </a:p>
          <a:p>
            <a:pPr marL="297180" indent="-285115">
              <a:lnSpc>
                <a:spcPct val="100000"/>
              </a:lnSpc>
              <a:spcBef>
                <a:spcPts val="193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3200" spc="-15">
                <a:latin typeface="Times New Roman"/>
                <a:cs typeface="Times New Roman"/>
              </a:rPr>
              <a:t>It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is</a:t>
            </a:r>
            <a:r>
              <a:rPr dirty="0" sz="3200" spc="35">
                <a:latin typeface="Times New Roman"/>
                <a:cs typeface="Times New Roman"/>
              </a:rPr>
              <a:t> </a:t>
            </a:r>
            <a:r>
              <a:rPr dirty="0" sz="3200" spc="5">
                <a:latin typeface="Times New Roman"/>
                <a:cs typeface="Times New Roman"/>
              </a:rPr>
              <a:t>an </a:t>
            </a:r>
            <a:r>
              <a:rPr dirty="0" sz="3200" spc="-25">
                <a:latin typeface="Times New Roman"/>
                <a:cs typeface="Times New Roman"/>
              </a:rPr>
              <a:t>Object</a:t>
            </a:r>
            <a:r>
              <a:rPr dirty="0" sz="3200" spc="150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Oriented</a:t>
            </a:r>
            <a:r>
              <a:rPr dirty="0" sz="3200" spc="15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Programming</a:t>
            </a:r>
            <a:r>
              <a:rPr dirty="0" sz="3200" spc="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language</a:t>
            </a:r>
            <a:endParaRPr sz="3200">
              <a:latin typeface="Times New Roman"/>
              <a:cs typeface="Times New Roman"/>
            </a:endParaRPr>
          </a:p>
          <a:p>
            <a:pPr marL="297180" indent="-285115">
              <a:lnSpc>
                <a:spcPct val="100000"/>
              </a:lnSpc>
              <a:spcBef>
                <a:spcPts val="192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3200" spc="-15">
                <a:latin typeface="Times New Roman"/>
                <a:cs typeface="Times New Roman"/>
              </a:rPr>
              <a:t>It </a:t>
            </a:r>
            <a:r>
              <a:rPr dirty="0" sz="3200" spc="-10">
                <a:latin typeface="Times New Roman"/>
                <a:cs typeface="Times New Roman"/>
              </a:rPr>
              <a:t>is</a:t>
            </a:r>
            <a:r>
              <a:rPr dirty="0" sz="3200" spc="30">
                <a:latin typeface="Times New Roman"/>
                <a:cs typeface="Times New Roman"/>
              </a:rPr>
              <a:t> </a:t>
            </a:r>
            <a:r>
              <a:rPr dirty="0" sz="3200" spc="-45">
                <a:latin typeface="Times New Roman"/>
                <a:cs typeface="Times New Roman"/>
              </a:rPr>
              <a:t>very</a:t>
            </a:r>
            <a:r>
              <a:rPr dirty="0" sz="3200" spc="14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easy </a:t>
            </a:r>
            <a:r>
              <a:rPr dirty="0" sz="3200" spc="-5">
                <a:latin typeface="Times New Roman"/>
                <a:cs typeface="Times New Roman"/>
              </a:rPr>
              <a:t>to</a:t>
            </a:r>
            <a:r>
              <a:rPr dirty="0" sz="3200" spc="7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learn(easy</a:t>
            </a:r>
            <a:r>
              <a:rPr dirty="0" sz="3200" spc="65">
                <a:latin typeface="Times New Roman"/>
                <a:cs typeface="Times New Roman"/>
              </a:rPr>
              <a:t> </a:t>
            </a:r>
            <a:r>
              <a:rPr dirty="0" sz="3200" spc="-35">
                <a:latin typeface="Times New Roman"/>
                <a:cs typeface="Times New Roman"/>
              </a:rPr>
              <a:t>syntax)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2251" y="228980"/>
            <a:ext cx="186245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90"/>
              <a:t>HISTORY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2730" y="1302702"/>
            <a:ext cx="9992995" cy="42545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90"/>
              </a:spcBef>
              <a:buClr>
                <a:srgbClr val="A32E0E"/>
              </a:buClr>
              <a:buFont typeface="Wingdings"/>
              <a:buChar char=""/>
              <a:tabLst>
                <a:tab pos="297815" algn="l"/>
              </a:tabLst>
            </a:pPr>
            <a:r>
              <a:rPr dirty="0" sz="185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850" spc="2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dirty="0" sz="1850" spc="-1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55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dirty="0" sz="1850" spc="-3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3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3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850" spc="-2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9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17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-2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5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25">
                <a:solidFill>
                  <a:srgbClr val="404040"/>
                </a:solidFill>
                <a:latin typeface="Verdana"/>
                <a:cs typeface="Verdana"/>
              </a:rPr>
              <a:t>un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1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3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dirty="0" sz="1850" spc="-2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1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3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25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2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3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1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1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40">
                <a:solidFill>
                  <a:srgbClr val="404040"/>
                </a:solidFill>
                <a:latin typeface="Verdana"/>
                <a:cs typeface="Verdana"/>
              </a:rPr>
              <a:t>1980</a:t>
            </a:r>
            <a:r>
              <a:rPr dirty="0" sz="1850" spc="-17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A32E0E"/>
              </a:buClr>
              <a:buFont typeface="Wingdings"/>
              <a:buChar char=""/>
            </a:pPr>
            <a:endParaRPr sz="2200">
              <a:latin typeface="Verdana"/>
              <a:cs typeface="Verdana"/>
            </a:endParaRPr>
          </a:p>
          <a:p>
            <a:pPr marL="175260" marR="5080" indent="-163195">
              <a:lnSpc>
                <a:spcPct val="126400"/>
              </a:lnSpc>
              <a:spcBef>
                <a:spcPts val="5"/>
              </a:spcBef>
              <a:buClr>
                <a:srgbClr val="A32E0E"/>
              </a:buClr>
              <a:buFont typeface="Wingdings"/>
              <a:buChar char=""/>
              <a:tabLst>
                <a:tab pos="297815" algn="l"/>
              </a:tabLst>
            </a:pPr>
            <a:r>
              <a:rPr dirty="0" sz="1850" spc="-55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1850" spc="-3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30">
                <a:solidFill>
                  <a:srgbClr val="404040"/>
                </a:solidFill>
                <a:latin typeface="Verdana"/>
                <a:cs typeface="Verdana"/>
              </a:rPr>
              <a:t>implementation</a:t>
            </a:r>
            <a:r>
              <a:rPr dirty="0" sz="1850" spc="-2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1850" spc="-3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25">
                <a:solidFill>
                  <a:srgbClr val="404040"/>
                </a:solidFill>
                <a:latin typeface="Verdana"/>
                <a:cs typeface="Verdana"/>
              </a:rPr>
              <a:t>Python</a:t>
            </a:r>
            <a:r>
              <a:rPr dirty="0" sz="1850" spc="-2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25">
                <a:solidFill>
                  <a:srgbClr val="404040"/>
                </a:solidFill>
                <a:latin typeface="Verdana"/>
                <a:cs typeface="Verdana"/>
              </a:rPr>
              <a:t>was</a:t>
            </a:r>
            <a:r>
              <a:rPr dirty="0" sz="1850" spc="-4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70">
                <a:solidFill>
                  <a:srgbClr val="404040"/>
                </a:solidFill>
                <a:latin typeface="Verdana"/>
                <a:cs typeface="Verdana"/>
              </a:rPr>
              <a:t>started</a:t>
            </a:r>
            <a:r>
              <a:rPr dirty="0" sz="185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6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dirty="0" sz="1850" spc="-2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1850" spc="-2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December</a:t>
            </a:r>
            <a:r>
              <a:rPr dirty="0" sz="1850" spc="-1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05">
                <a:solidFill>
                  <a:srgbClr val="404040"/>
                </a:solidFill>
                <a:latin typeface="Verdana"/>
                <a:cs typeface="Verdana"/>
              </a:rPr>
              <a:t>1989</a:t>
            </a:r>
            <a:r>
              <a:rPr dirty="0" sz="1850" spc="-3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2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dirty="0" sz="1850" spc="-1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0" b="1">
                <a:solidFill>
                  <a:srgbClr val="404040"/>
                </a:solidFill>
                <a:latin typeface="Calibri"/>
                <a:cs typeface="Calibri"/>
              </a:rPr>
              <a:t>Guido</a:t>
            </a:r>
            <a:r>
              <a:rPr dirty="0" sz="1850" spc="-13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50" spc="-35" b="1">
                <a:solidFill>
                  <a:srgbClr val="404040"/>
                </a:solidFill>
                <a:latin typeface="Calibri"/>
                <a:cs typeface="Calibri"/>
              </a:rPr>
              <a:t>Van</a:t>
            </a:r>
            <a:r>
              <a:rPr dirty="0" sz="1850" spc="-12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50" spc="-20" b="1">
                <a:solidFill>
                  <a:srgbClr val="404040"/>
                </a:solidFill>
                <a:latin typeface="Calibri"/>
                <a:cs typeface="Calibri"/>
              </a:rPr>
              <a:t>Rossum</a:t>
            </a:r>
            <a:r>
              <a:rPr dirty="0" sz="1850" spc="-15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at </a:t>
            </a:r>
            <a:r>
              <a:rPr dirty="0" sz="1850" spc="-6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60">
                <a:solidFill>
                  <a:srgbClr val="404040"/>
                </a:solidFill>
                <a:latin typeface="Verdana"/>
                <a:cs typeface="Verdana"/>
              </a:rPr>
              <a:t>CWI</a:t>
            </a:r>
            <a:r>
              <a:rPr dirty="0" sz="1850" spc="-1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6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dirty="0" sz="1850" spc="-2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30">
                <a:solidFill>
                  <a:srgbClr val="404040"/>
                </a:solidFill>
                <a:latin typeface="Verdana"/>
                <a:cs typeface="Verdana"/>
              </a:rPr>
              <a:t>Netherland.</a:t>
            </a:r>
            <a:endParaRPr sz="1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32E0E"/>
              </a:buClr>
              <a:buFont typeface="Wingdings"/>
              <a:buChar char=""/>
            </a:pPr>
            <a:endParaRPr sz="2700">
              <a:latin typeface="Verdana"/>
              <a:cs typeface="Verdana"/>
            </a:endParaRPr>
          </a:p>
          <a:p>
            <a:pPr marL="297180" indent="-285115">
              <a:lnSpc>
                <a:spcPct val="100000"/>
              </a:lnSpc>
              <a:buClr>
                <a:srgbClr val="A32E0E"/>
              </a:buClr>
              <a:buFont typeface="Wingdings"/>
              <a:buChar char=""/>
              <a:tabLst>
                <a:tab pos="297815" algn="l"/>
              </a:tabLst>
            </a:pP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dirty="0" sz="1850" spc="-3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February</a:t>
            </a:r>
            <a:r>
              <a:rPr dirty="0" sz="1850" spc="-13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10">
                <a:solidFill>
                  <a:srgbClr val="404040"/>
                </a:solidFill>
                <a:latin typeface="Verdana"/>
                <a:cs typeface="Verdana"/>
              </a:rPr>
              <a:t>1991,</a:t>
            </a:r>
            <a:r>
              <a:rPr dirty="0" sz="1850" spc="-3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van</a:t>
            </a:r>
            <a:r>
              <a:rPr dirty="0" sz="1850" spc="-20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80">
                <a:solidFill>
                  <a:srgbClr val="404040"/>
                </a:solidFill>
                <a:latin typeface="Verdana"/>
                <a:cs typeface="Verdana"/>
              </a:rPr>
              <a:t>Rossum</a:t>
            </a:r>
            <a:r>
              <a:rPr dirty="0" sz="1850" spc="-4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20">
                <a:solidFill>
                  <a:srgbClr val="404040"/>
                </a:solidFill>
                <a:latin typeface="Verdana"/>
                <a:cs typeface="Verdana"/>
              </a:rPr>
              <a:t>published</a:t>
            </a:r>
            <a:r>
              <a:rPr dirty="0" sz="1850" spc="-2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1850" spc="-3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40">
                <a:solidFill>
                  <a:srgbClr val="404040"/>
                </a:solidFill>
                <a:latin typeface="Verdana"/>
                <a:cs typeface="Verdana"/>
              </a:rPr>
              <a:t>code</a:t>
            </a:r>
            <a:r>
              <a:rPr dirty="0" sz="1850" spc="-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5">
                <a:solidFill>
                  <a:srgbClr val="404040"/>
                </a:solidFill>
                <a:latin typeface="Verdana"/>
                <a:cs typeface="Verdana"/>
              </a:rPr>
              <a:t>(labeled</a:t>
            </a:r>
            <a:r>
              <a:rPr dirty="0" sz="185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70">
                <a:solidFill>
                  <a:srgbClr val="404040"/>
                </a:solidFill>
                <a:latin typeface="Verdana"/>
                <a:cs typeface="Verdana"/>
              </a:rPr>
              <a:t>version</a:t>
            </a:r>
            <a:r>
              <a:rPr dirty="0" sz="1850" spc="-3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35">
                <a:solidFill>
                  <a:srgbClr val="404040"/>
                </a:solidFill>
                <a:latin typeface="Verdana"/>
                <a:cs typeface="Verdana"/>
              </a:rPr>
              <a:t>0.9.0)</a:t>
            </a:r>
            <a:r>
              <a:rPr dirty="0" sz="1850" spc="-2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1850" spc="-80">
                <a:solidFill>
                  <a:srgbClr val="404040"/>
                </a:solidFill>
                <a:latin typeface="Verdana"/>
                <a:cs typeface="Verdana"/>
              </a:rPr>
              <a:t> alt.sources.</a:t>
            </a:r>
            <a:endParaRPr sz="18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A32E0E"/>
              </a:buClr>
              <a:buFont typeface="Wingdings"/>
              <a:buChar char=""/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A32E0E"/>
              </a:buClr>
              <a:buFont typeface="Wingdings"/>
              <a:buChar char=""/>
            </a:pPr>
            <a:endParaRPr sz="2200">
              <a:latin typeface="Verdana"/>
              <a:cs typeface="Verdana"/>
            </a:endParaRPr>
          </a:p>
          <a:p>
            <a:pPr marL="297180" indent="-285115">
              <a:lnSpc>
                <a:spcPct val="100000"/>
              </a:lnSpc>
              <a:buClr>
                <a:srgbClr val="A32E0E"/>
              </a:buClr>
              <a:buFont typeface="Wingdings"/>
              <a:buChar char=""/>
              <a:tabLst>
                <a:tab pos="297815" algn="l"/>
              </a:tabLst>
            </a:pPr>
            <a:r>
              <a:rPr dirty="0" sz="185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850" spc="2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dirty="0" sz="1850" spc="-1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2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dirty="0" sz="1850" spc="-1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2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15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850" spc="2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1850" spc="1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2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850" spc="1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850" spc="-20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dirty="0" sz="1850" spc="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5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3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2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1850" spc="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ra</a:t>
            </a:r>
            <a:r>
              <a:rPr dirty="0" sz="1850" spc="-40">
                <a:solidFill>
                  <a:srgbClr val="404040"/>
                </a:solidFill>
                <a:latin typeface="Verdana"/>
                <a:cs typeface="Verdana"/>
              </a:rPr>
              <a:t>mm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2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185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2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1850" spc="2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1850" spc="1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s:</a:t>
            </a:r>
            <a:endParaRPr sz="1850">
              <a:latin typeface="Verdana"/>
              <a:cs typeface="Verdana"/>
            </a:endParaRPr>
          </a:p>
          <a:p>
            <a:pPr marL="439420" marR="7833359" indent="-10795">
              <a:lnSpc>
                <a:spcPct val="108200"/>
              </a:lnSpc>
              <a:spcBef>
                <a:spcPts val="5"/>
              </a:spcBef>
            </a:pP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ABC</a:t>
            </a:r>
            <a:r>
              <a:rPr dirty="0" sz="1850" spc="-1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language. </a:t>
            </a:r>
            <a:r>
              <a:rPr dirty="0" sz="1850" spc="-6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5">
                <a:solidFill>
                  <a:srgbClr val="404040"/>
                </a:solidFill>
                <a:latin typeface="Verdana"/>
                <a:cs typeface="Verdana"/>
              </a:rPr>
              <a:t>Modula-3</a:t>
            </a:r>
            <a:endParaRPr sz="1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Verdana"/>
              <a:cs typeface="Verdana"/>
            </a:endParaRPr>
          </a:p>
          <a:p>
            <a:pPr marL="297180" indent="-285115">
              <a:lnSpc>
                <a:spcPct val="100000"/>
              </a:lnSpc>
              <a:buClr>
                <a:srgbClr val="A32E0E"/>
              </a:buClr>
              <a:buFont typeface="Wingdings"/>
              <a:buChar char=""/>
              <a:tabLst>
                <a:tab pos="297815" algn="l"/>
              </a:tabLst>
            </a:pPr>
            <a:r>
              <a:rPr dirty="0" sz="1850">
                <a:solidFill>
                  <a:srgbClr val="404040"/>
                </a:solidFill>
                <a:latin typeface="Verdana"/>
                <a:cs typeface="Verdana"/>
              </a:rPr>
              <a:t>Latest</a:t>
            </a:r>
            <a:r>
              <a:rPr dirty="0" sz="185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5">
                <a:solidFill>
                  <a:srgbClr val="404040"/>
                </a:solidFill>
                <a:latin typeface="Verdana"/>
                <a:cs typeface="Verdana"/>
              </a:rPr>
              <a:t>stable</a:t>
            </a:r>
            <a:r>
              <a:rPr dirty="0" sz="1850">
                <a:solidFill>
                  <a:srgbClr val="404040"/>
                </a:solidFill>
                <a:latin typeface="Verdana"/>
                <a:cs typeface="Verdana"/>
              </a:rPr>
              <a:t> release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0">
                <a:solidFill>
                  <a:srgbClr val="404040"/>
                </a:solidFill>
                <a:latin typeface="Verdana"/>
                <a:cs typeface="Verdana"/>
              </a:rPr>
              <a:t>3.9.1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0">
                <a:solidFill>
                  <a:srgbClr val="404040"/>
                </a:solidFill>
                <a:latin typeface="Verdana"/>
                <a:cs typeface="Verdana"/>
              </a:rPr>
              <a:t>dec</a:t>
            </a:r>
            <a:r>
              <a:rPr dirty="0" sz="1850" spc="-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10">
                <a:solidFill>
                  <a:srgbClr val="404040"/>
                </a:solidFill>
                <a:latin typeface="Verdana"/>
                <a:cs typeface="Verdana"/>
              </a:rPr>
              <a:t>2020</a:t>
            </a:r>
            <a:endParaRPr sz="1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870" y="208597"/>
            <a:ext cx="2794635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-315">
                <a:latin typeface="Times New Roman"/>
                <a:cs typeface="Times New Roman"/>
              </a:rPr>
              <a:t>FEATURES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3335" y="1253299"/>
            <a:ext cx="3463925" cy="5418455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165"/>
              </a:spcBef>
              <a:buClr>
                <a:srgbClr val="A32E0E"/>
              </a:buClr>
              <a:buAutoNum type="arabicPeriod"/>
              <a:tabLst>
                <a:tab pos="358775" algn="l"/>
              </a:tabLst>
            </a:pPr>
            <a:r>
              <a:rPr dirty="0" sz="1850" spc="-5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7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dirty="0" sz="1850" spc="-3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1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7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850" spc="-6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70">
                <a:solidFill>
                  <a:srgbClr val="404040"/>
                </a:solidFill>
                <a:latin typeface="Verdana"/>
                <a:cs typeface="Verdana"/>
              </a:rPr>
              <a:t>ar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1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8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10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850" spc="-4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8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1850">
              <a:latin typeface="Verdana"/>
              <a:cs typeface="Verdana"/>
            </a:endParaRPr>
          </a:p>
          <a:p>
            <a:pPr marL="358140" indent="-346075">
              <a:lnSpc>
                <a:spcPct val="100000"/>
              </a:lnSpc>
              <a:spcBef>
                <a:spcPts val="1065"/>
              </a:spcBef>
              <a:buClr>
                <a:srgbClr val="A32E0E"/>
              </a:buClr>
              <a:buAutoNum type="arabicPeriod"/>
              <a:tabLst>
                <a:tab pos="358775" algn="l"/>
              </a:tabLst>
            </a:pP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5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6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6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6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850" spc="-2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La</a:t>
            </a:r>
            <a:r>
              <a:rPr dirty="0" sz="1850" spc="2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1850" spc="25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1850">
              <a:latin typeface="Verdana"/>
              <a:cs typeface="Verdana"/>
            </a:endParaRPr>
          </a:p>
          <a:p>
            <a:pPr marL="429259" indent="-417195">
              <a:lnSpc>
                <a:spcPct val="100000"/>
              </a:lnSpc>
              <a:spcBef>
                <a:spcPts val="1065"/>
              </a:spcBef>
              <a:buClr>
                <a:srgbClr val="A32E0E"/>
              </a:buClr>
              <a:buAutoNum type="arabicPeriod"/>
              <a:tabLst>
                <a:tab pos="429259" algn="l"/>
                <a:tab pos="429895" algn="l"/>
              </a:tabLst>
            </a:pPr>
            <a:r>
              <a:rPr dirty="0" sz="1850" spc="-105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dirty="0" sz="1850" spc="-7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6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8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10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5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45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850" spc="9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3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55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1850">
              <a:latin typeface="Verdana"/>
              <a:cs typeface="Verdana"/>
            </a:endParaRPr>
          </a:p>
          <a:p>
            <a:pPr marL="358140" indent="-346075">
              <a:lnSpc>
                <a:spcPct val="100000"/>
              </a:lnSpc>
              <a:spcBef>
                <a:spcPts val="1065"/>
              </a:spcBef>
              <a:buClr>
                <a:srgbClr val="A32E0E"/>
              </a:buClr>
              <a:buAutoNum type="arabicPeriod"/>
              <a:tabLst>
                <a:tab pos="358775" algn="l"/>
              </a:tabLst>
            </a:pPr>
            <a:r>
              <a:rPr dirty="0" sz="1850" spc="-2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j</a:t>
            </a:r>
            <a:r>
              <a:rPr dirty="0" sz="18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850" spc="-1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45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dirty="0" sz="1850" spc="-2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7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850" spc="-3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5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1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850" spc="-3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1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3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1850" spc="3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1850">
              <a:latin typeface="Verdana"/>
              <a:cs typeface="Verdana"/>
            </a:endParaRPr>
          </a:p>
          <a:p>
            <a:pPr marL="12700" marR="589280">
              <a:lnSpc>
                <a:spcPts val="3279"/>
              </a:lnSpc>
              <a:spcBef>
                <a:spcPts val="210"/>
              </a:spcBef>
              <a:buClr>
                <a:srgbClr val="A32E0E"/>
              </a:buClr>
              <a:buAutoNum type="arabicPeriod"/>
              <a:tabLst>
                <a:tab pos="358775" algn="l"/>
              </a:tabLst>
            </a:pPr>
            <a:r>
              <a:rPr dirty="0" sz="1850">
                <a:solidFill>
                  <a:srgbClr val="404040"/>
                </a:solidFill>
                <a:latin typeface="Verdana"/>
                <a:cs typeface="Verdana"/>
              </a:rPr>
              <a:t>Expressive</a:t>
            </a:r>
            <a:r>
              <a:rPr dirty="0" sz="1850" spc="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>
                <a:solidFill>
                  <a:srgbClr val="404040"/>
                </a:solidFill>
                <a:latin typeface="Verdana"/>
                <a:cs typeface="Verdana"/>
              </a:rPr>
              <a:t>Language </a:t>
            </a:r>
            <a:r>
              <a:rPr dirty="0" sz="1850" spc="-6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20">
                <a:solidFill>
                  <a:srgbClr val="404040"/>
                </a:solidFill>
                <a:latin typeface="Verdana"/>
                <a:cs typeface="Verdana"/>
              </a:rPr>
              <a:t>E.g.</a:t>
            </a:r>
            <a:r>
              <a:rPr dirty="0" u="heavy" sz="1850" spc="-2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:</a:t>
            </a:r>
            <a:r>
              <a:rPr dirty="0" u="heavy" sz="1850" spc="145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1850" spc="1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In</a:t>
            </a:r>
            <a:r>
              <a:rPr dirty="0" u="heavy" sz="1850" spc="-3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1850" spc="-1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C</a:t>
            </a:r>
            <a:endParaRPr sz="1850">
              <a:latin typeface="Verdana"/>
              <a:cs typeface="Verdana"/>
            </a:endParaRPr>
          </a:p>
          <a:p>
            <a:pPr marL="358140">
              <a:lnSpc>
                <a:spcPct val="100000"/>
              </a:lnSpc>
              <a:spcBef>
                <a:spcPts val="780"/>
              </a:spcBef>
            </a:pPr>
            <a:r>
              <a:rPr dirty="0" sz="1850" spc="-10">
                <a:solidFill>
                  <a:srgbClr val="404040"/>
                </a:solidFill>
                <a:latin typeface="Verdana"/>
                <a:cs typeface="Verdana"/>
              </a:rPr>
              <a:t>#include&lt;stdio.h&gt;</a:t>
            </a:r>
            <a:endParaRPr sz="1850">
              <a:latin typeface="Verdana"/>
              <a:cs typeface="Verdana"/>
            </a:endParaRPr>
          </a:p>
          <a:p>
            <a:pPr marL="358140" marR="831215">
              <a:lnSpc>
                <a:spcPct val="144400"/>
              </a:lnSpc>
              <a:spcBef>
                <a:spcPts val="80"/>
              </a:spcBef>
            </a:pPr>
            <a:r>
              <a:rPr dirty="0" sz="1850">
                <a:solidFill>
                  <a:srgbClr val="404040"/>
                </a:solidFill>
                <a:latin typeface="Verdana"/>
                <a:cs typeface="Verdana"/>
              </a:rPr>
              <a:t>#</a:t>
            </a:r>
            <a:r>
              <a:rPr dirty="0" sz="1850" spc="-3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3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850" spc="-3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850" spc="3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8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>
                <a:solidFill>
                  <a:srgbClr val="404040"/>
                </a:solidFill>
                <a:latin typeface="Verdana"/>
                <a:cs typeface="Verdana"/>
              </a:rPr>
              <a:t>&lt;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co</a:t>
            </a:r>
            <a:r>
              <a:rPr dirty="0" sz="1850" spc="3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3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dirty="0" sz="1850" spc="3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&gt;  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void</a:t>
            </a:r>
            <a:r>
              <a:rPr dirty="0" sz="1850" spc="3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5">
                <a:solidFill>
                  <a:srgbClr val="404040"/>
                </a:solidFill>
                <a:latin typeface="Verdana"/>
                <a:cs typeface="Verdana"/>
              </a:rPr>
              <a:t>main()</a:t>
            </a:r>
            <a:endParaRPr sz="1850">
              <a:latin typeface="Verdana"/>
              <a:cs typeface="Verdana"/>
            </a:endParaRPr>
          </a:p>
          <a:p>
            <a:pPr marL="358140">
              <a:lnSpc>
                <a:spcPct val="100000"/>
              </a:lnSpc>
              <a:spcBef>
                <a:spcPts val="1065"/>
              </a:spcBef>
            </a:pP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{</a:t>
            </a:r>
            <a:endParaRPr sz="1850">
              <a:latin typeface="Verdana"/>
              <a:cs typeface="Verdana"/>
            </a:endParaRPr>
          </a:p>
          <a:p>
            <a:pPr marL="917575">
              <a:lnSpc>
                <a:spcPct val="100000"/>
              </a:lnSpc>
              <a:spcBef>
                <a:spcPts val="1065"/>
              </a:spcBef>
            </a:pPr>
            <a:r>
              <a:rPr dirty="0" sz="1850" spc="-15">
                <a:solidFill>
                  <a:srgbClr val="404040"/>
                </a:solidFill>
                <a:latin typeface="Verdana"/>
                <a:cs typeface="Verdana"/>
              </a:rPr>
              <a:t>printf(“Hello</a:t>
            </a:r>
            <a:r>
              <a:rPr dirty="0" sz="1850" spc="2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20">
                <a:solidFill>
                  <a:srgbClr val="404040"/>
                </a:solidFill>
                <a:latin typeface="Verdana"/>
                <a:cs typeface="Verdana"/>
              </a:rPr>
              <a:t>World”);</a:t>
            </a:r>
            <a:endParaRPr sz="1850">
              <a:latin typeface="Verdana"/>
              <a:cs typeface="Verdana"/>
            </a:endParaRPr>
          </a:p>
          <a:p>
            <a:pPr marL="917575">
              <a:lnSpc>
                <a:spcPct val="100000"/>
              </a:lnSpc>
              <a:spcBef>
                <a:spcPts val="1065"/>
              </a:spcBef>
            </a:pPr>
            <a:r>
              <a:rPr dirty="0" sz="1850" spc="-15">
                <a:solidFill>
                  <a:srgbClr val="404040"/>
                </a:solidFill>
                <a:latin typeface="Verdana"/>
                <a:cs typeface="Verdana"/>
              </a:rPr>
              <a:t>getch();</a:t>
            </a:r>
            <a:endParaRPr sz="1850">
              <a:latin typeface="Verdana"/>
              <a:cs typeface="Verdana"/>
            </a:endParaRPr>
          </a:p>
          <a:p>
            <a:pPr marL="358140">
              <a:lnSpc>
                <a:spcPct val="100000"/>
              </a:lnSpc>
              <a:spcBef>
                <a:spcPts val="985"/>
              </a:spcBef>
            </a:pP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}</a:t>
            </a:r>
            <a:endParaRPr sz="1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7375" y="0"/>
            <a:ext cx="4554855" cy="6558280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1230"/>
              </a:spcBef>
            </a:pPr>
            <a:r>
              <a:rPr dirty="0" u="heavy" sz="2800" spc="1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In</a:t>
            </a:r>
            <a:r>
              <a:rPr dirty="0" u="heavy" sz="2800" spc="2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1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python</a:t>
            </a:r>
            <a:endParaRPr sz="2800">
              <a:latin typeface="Times New Roman"/>
              <a:cs typeface="Times New Roman"/>
            </a:endParaRPr>
          </a:p>
          <a:p>
            <a:pPr marL="927735">
              <a:lnSpc>
                <a:spcPct val="100000"/>
              </a:lnSpc>
              <a:spcBef>
                <a:spcPts val="1125"/>
              </a:spcBef>
              <a:tabLst>
                <a:tab pos="2804795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print(“Hello	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World”)</a:t>
            </a:r>
            <a:endParaRPr sz="2800">
              <a:latin typeface="Times New Roman"/>
              <a:cs typeface="Times New Roman"/>
            </a:endParaRPr>
          </a:p>
          <a:p>
            <a:pPr marL="377825" indent="-355600">
              <a:lnSpc>
                <a:spcPct val="100000"/>
              </a:lnSpc>
              <a:spcBef>
                <a:spcPts val="1045"/>
              </a:spcBef>
              <a:buAutoNum type="arabicPeriod" startAt="6"/>
              <a:tabLst>
                <a:tab pos="378460" algn="l"/>
              </a:tabLst>
            </a:pPr>
            <a:r>
              <a:rPr dirty="0" sz="2800" spc="-5">
                <a:latin typeface="Times New Roman"/>
                <a:cs typeface="Times New Roman"/>
              </a:rPr>
              <a:t>Cross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Platform</a:t>
            </a:r>
            <a:r>
              <a:rPr dirty="0" sz="2800" spc="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Language</a:t>
            </a:r>
            <a:endParaRPr sz="2800">
              <a:latin typeface="Times New Roman"/>
              <a:cs typeface="Times New Roman"/>
            </a:endParaRPr>
          </a:p>
          <a:p>
            <a:pPr marL="378460" indent="-356235">
              <a:lnSpc>
                <a:spcPct val="100000"/>
              </a:lnSpc>
              <a:spcBef>
                <a:spcPts val="1130"/>
              </a:spcBef>
              <a:buClr>
                <a:srgbClr val="000000"/>
              </a:buClr>
              <a:buAutoNum type="arabicPeriod" startAt="6"/>
              <a:tabLst>
                <a:tab pos="379095" algn="l"/>
              </a:tabLst>
            </a:pPr>
            <a:r>
              <a:rPr dirty="0" sz="2800" spc="-85">
                <a:solidFill>
                  <a:srgbClr val="404040"/>
                </a:solidFill>
                <a:latin typeface="Times New Roman"/>
                <a:cs typeface="Times New Roman"/>
              </a:rPr>
              <a:t>Extensible</a:t>
            </a:r>
            <a:r>
              <a:rPr dirty="0" sz="28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65">
                <a:solidFill>
                  <a:srgbClr val="404040"/>
                </a:solidFill>
                <a:latin typeface="Times New Roman"/>
                <a:cs typeface="Times New Roman"/>
              </a:rPr>
              <a:t>Language</a:t>
            </a:r>
            <a:endParaRPr sz="2800">
              <a:latin typeface="Times New Roman"/>
              <a:cs typeface="Times New Roman"/>
            </a:endParaRPr>
          </a:p>
          <a:p>
            <a:pPr marL="378460" indent="-356235">
              <a:lnSpc>
                <a:spcPct val="100000"/>
              </a:lnSpc>
              <a:spcBef>
                <a:spcPts val="1125"/>
              </a:spcBef>
              <a:buClr>
                <a:srgbClr val="000000"/>
              </a:buClr>
              <a:buAutoNum type="arabicPeriod" startAt="6"/>
              <a:tabLst>
                <a:tab pos="379095" algn="l"/>
              </a:tabLst>
            </a:pP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dirty="0" sz="2800" spc="3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800" spc="2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z="2800" spc="-1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dirty="0" sz="2800" spc="15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2800" spc="3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800" spc="-55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z="2800" spc="-3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14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dirty="0" sz="2800" spc="-14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dirty="0" sz="2800" spc="-55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800" spc="-55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  <a:p>
            <a:pPr marL="377825" indent="-355600">
              <a:lnSpc>
                <a:spcPct val="100000"/>
              </a:lnSpc>
              <a:spcBef>
                <a:spcPts val="1125"/>
              </a:spcBef>
              <a:buAutoNum type="arabicPeriod" startAt="6"/>
              <a:tabLst>
                <a:tab pos="378460" algn="l"/>
              </a:tabLst>
            </a:pPr>
            <a:r>
              <a:rPr dirty="0" sz="2800" spc="-10">
                <a:latin typeface="Times New Roman"/>
                <a:cs typeface="Times New Roman"/>
              </a:rPr>
              <a:t>Dynamic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Memory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 spc="-35">
                <a:latin typeface="Times New Roman"/>
                <a:cs typeface="Times New Roman"/>
              </a:rPr>
              <a:t>Allocation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heavy" sz="28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E.g.:</a:t>
            </a:r>
            <a:r>
              <a:rPr dirty="0" u="heavy" sz="2800" spc="-6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dirty="0" u="heavy" sz="2800" spc="-4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  <a:p>
            <a:pPr marL="927735">
              <a:lnSpc>
                <a:spcPct val="100000"/>
              </a:lnSpc>
            </a:pPr>
            <a:r>
              <a:rPr dirty="0" sz="2800" spc="-10">
                <a:latin typeface="Times New Roman"/>
                <a:cs typeface="Times New Roman"/>
              </a:rPr>
              <a:t>int </a:t>
            </a:r>
            <a:r>
              <a:rPr dirty="0" sz="2800" spc="15">
                <a:latin typeface="Times New Roman"/>
                <a:cs typeface="Times New Roman"/>
              </a:rPr>
              <a:t>a;</a:t>
            </a:r>
            <a:endParaRPr sz="2800">
              <a:latin typeface="Times New Roman"/>
              <a:cs typeface="Times New Roman"/>
            </a:endParaRPr>
          </a:p>
          <a:p>
            <a:pPr marL="927735">
              <a:lnSpc>
                <a:spcPct val="100000"/>
              </a:lnSpc>
              <a:spcBef>
                <a:spcPts val="5"/>
              </a:spcBef>
            </a:pPr>
            <a:r>
              <a:rPr dirty="0" sz="2800" spc="-10">
                <a:latin typeface="Times New Roman"/>
                <a:cs typeface="Times New Roman"/>
              </a:rPr>
              <a:t>int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20">
                <a:latin typeface="Times New Roman"/>
                <a:cs typeface="Times New Roman"/>
              </a:rPr>
              <a:t>a=10;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heavy" sz="28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E.g.:</a:t>
            </a:r>
            <a:r>
              <a:rPr dirty="0" u="heavy" sz="2800" spc="-6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dirty="0" u="heavy" sz="2800" spc="-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Python</a:t>
            </a:r>
            <a:endParaRPr sz="2800">
              <a:latin typeface="Times New Roman"/>
              <a:cs typeface="Times New Roman"/>
            </a:endParaRPr>
          </a:p>
          <a:p>
            <a:pPr marL="927735">
              <a:lnSpc>
                <a:spcPct val="100000"/>
              </a:lnSpc>
              <a:spcBef>
                <a:spcPts val="5"/>
              </a:spcBef>
            </a:pPr>
            <a:r>
              <a:rPr dirty="0" sz="2800" spc="20">
                <a:latin typeface="Times New Roman"/>
                <a:cs typeface="Times New Roman"/>
              </a:rPr>
              <a:t>a=10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9241" y="534924"/>
            <a:ext cx="181102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75"/>
              <a:t>P</a:t>
            </a:r>
            <a:r>
              <a:rPr dirty="0" spc="-140"/>
              <a:t>Y</a:t>
            </a:r>
            <a:r>
              <a:rPr dirty="0" spc="-145"/>
              <a:t>T</a:t>
            </a:r>
            <a:r>
              <a:rPr dirty="0" spc="-150"/>
              <a:t>H</a:t>
            </a:r>
            <a:r>
              <a:rPr dirty="0" spc="-20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1685" y="1386141"/>
            <a:ext cx="3981450" cy="38595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429259" indent="-417195">
              <a:lnSpc>
                <a:spcPct val="100000"/>
              </a:lnSpc>
              <a:spcBef>
                <a:spcPts val="120"/>
              </a:spcBef>
              <a:buClr>
                <a:srgbClr val="C00000"/>
              </a:buClr>
              <a:buFont typeface="Arial MT"/>
              <a:buChar char="•"/>
              <a:tabLst>
                <a:tab pos="429259" algn="l"/>
                <a:tab pos="429895" algn="l"/>
              </a:tabLst>
            </a:pPr>
            <a:r>
              <a:rPr dirty="0" sz="1900" spc="-3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1900" spc="-3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900" spc="-9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900" spc="1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900" spc="-1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900" spc="-195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dirty="0" sz="1900" spc="-12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900" spc="-18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900" spc="-145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dirty="0" sz="1900" spc="10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endParaRPr sz="1900">
              <a:latin typeface="Verdana"/>
              <a:cs typeface="Verdana"/>
            </a:endParaRPr>
          </a:p>
          <a:p>
            <a:pPr lvl="1" marL="887094" indent="-417830">
              <a:lnSpc>
                <a:spcPct val="100000"/>
              </a:lnSpc>
              <a:spcBef>
                <a:spcPts val="1645"/>
              </a:spcBef>
              <a:buClr>
                <a:srgbClr val="A32E0E"/>
              </a:buClr>
              <a:buAutoNum type="arabicPeriod"/>
              <a:tabLst>
                <a:tab pos="887094" algn="l"/>
                <a:tab pos="887730" algn="l"/>
              </a:tabLst>
            </a:pPr>
            <a:r>
              <a:rPr dirty="0" sz="1900" spc="3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dirty="0" sz="1900" spc="6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900" spc="15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dirty="0" sz="1900" spc="-1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900" spc="1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900" spc="-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900" spc="-1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dirty="0" sz="1900" spc="-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900" spc="-45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900" spc="4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900" spc="1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900" spc="-1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1900" spc="-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90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900" spc="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endParaRPr sz="1900">
              <a:latin typeface="Verdana"/>
              <a:cs typeface="Verdana"/>
            </a:endParaRPr>
          </a:p>
          <a:p>
            <a:pPr lvl="1" marL="887094" indent="-417830">
              <a:lnSpc>
                <a:spcPct val="100000"/>
              </a:lnSpc>
              <a:spcBef>
                <a:spcPts val="1730"/>
              </a:spcBef>
              <a:buClr>
                <a:srgbClr val="A32E0E"/>
              </a:buClr>
              <a:buAutoNum type="arabicPeriod"/>
              <a:tabLst>
                <a:tab pos="887094" algn="l"/>
                <a:tab pos="887730" algn="l"/>
              </a:tabLst>
            </a:pPr>
            <a:r>
              <a:rPr dirty="0" sz="1900" spc="7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1900" spc="5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900" spc="12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900" spc="7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dirty="0" sz="1900" spc="35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900" spc="7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900" spc="1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900" spc="-2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900" spc="-4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900" spc="-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900" spc="-2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900" spc="-1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900" spc="-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900" spc="-4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900" spc="-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900" spc="1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endParaRPr sz="1900">
              <a:latin typeface="Verdana"/>
              <a:cs typeface="Verdana"/>
            </a:endParaRPr>
          </a:p>
          <a:p>
            <a:pPr lvl="1" marL="887094" indent="-417830">
              <a:lnSpc>
                <a:spcPct val="100000"/>
              </a:lnSpc>
              <a:spcBef>
                <a:spcPts val="1725"/>
              </a:spcBef>
              <a:buClr>
                <a:srgbClr val="A32E0E"/>
              </a:buClr>
              <a:buAutoNum type="arabicPeriod"/>
              <a:tabLst>
                <a:tab pos="887094" algn="l"/>
                <a:tab pos="887730" algn="l"/>
              </a:tabLst>
            </a:pPr>
            <a:r>
              <a:rPr dirty="0" sz="190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dirty="0" sz="1900" spc="-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900" spc="-85">
                <a:solidFill>
                  <a:srgbClr val="404040"/>
                </a:solidFill>
                <a:latin typeface="Verdana"/>
                <a:cs typeface="Verdana"/>
              </a:rPr>
              <a:t>analysis/visualization,</a:t>
            </a:r>
            <a:endParaRPr sz="1900">
              <a:latin typeface="Verdana"/>
              <a:cs typeface="Verdana"/>
            </a:endParaRPr>
          </a:p>
          <a:p>
            <a:pPr lvl="1" marL="887094" indent="-417830">
              <a:lnSpc>
                <a:spcPct val="100000"/>
              </a:lnSpc>
              <a:spcBef>
                <a:spcPts val="1725"/>
              </a:spcBef>
              <a:buClr>
                <a:srgbClr val="A32E0E"/>
              </a:buClr>
              <a:buAutoNum type="arabicPeriod"/>
              <a:tabLst>
                <a:tab pos="887094" algn="l"/>
                <a:tab pos="887730" algn="l"/>
              </a:tabLst>
            </a:pPr>
            <a:r>
              <a:rPr dirty="0" sz="1900">
                <a:solidFill>
                  <a:srgbClr val="404040"/>
                </a:solidFill>
                <a:latin typeface="Verdana"/>
                <a:cs typeface="Verdana"/>
              </a:rPr>
              <a:t>Webscrapping</a:t>
            </a:r>
            <a:endParaRPr sz="1900">
              <a:latin typeface="Verdana"/>
              <a:cs typeface="Verdana"/>
            </a:endParaRPr>
          </a:p>
          <a:p>
            <a:pPr lvl="1" marL="887094" indent="-417830">
              <a:lnSpc>
                <a:spcPct val="100000"/>
              </a:lnSpc>
              <a:spcBef>
                <a:spcPts val="1645"/>
              </a:spcBef>
              <a:buClr>
                <a:srgbClr val="A32E0E"/>
              </a:buClr>
              <a:buAutoNum type="arabicPeriod"/>
              <a:tabLst>
                <a:tab pos="887094" algn="l"/>
                <a:tab pos="887730" algn="l"/>
              </a:tabLst>
            </a:pPr>
            <a:r>
              <a:rPr dirty="0" sz="1900" spc="60">
                <a:solidFill>
                  <a:srgbClr val="404040"/>
                </a:solidFill>
                <a:latin typeface="Verdana"/>
                <a:cs typeface="Verdana"/>
              </a:rPr>
              <a:t>Game</a:t>
            </a:r>
            <a:r>
              <a:rPr dirty="0" sz="190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Verdana"/>
                <a:cs typeface="Verdana"/>
              </a:rPr>
              <a:t>development</a:t>
            </a:r>
            <a:endParaRPr sz="1900">
              <a:latin typeface="Verdana"/>
              <a:cs typeface="Verdana"/>
            </a:endParaRPr>
          </a:p>
          <a:p>
            <a:pPr lvl="1" marL="887094" indent="-417830">
              <a:lnSpc>
                <a:spcPct val="100000"/>
              </a:lnSpc>
              <a:spcBef>
                <a:spcPts val="1725"/>
              </a:spcBef>
              <a:buClr>
                <a:srgbClr val="A32E0E"/>
              </a:buClr>
              <a:buAutoNum type="arabicPeriod"/>
              <a:tabLst>
                <a:tab pos="887094" algn="l"/>
                <a:tab pos="887730" algn="l"/>
              </a:tabLst>
            </a:pPr>
            <a:r>
              <a:rPr dirty="0" sz="1900" spc="-3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900" spc="-10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900" spc="-3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900" spc="-9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dirty="0" sz="1900" spc="-114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900" spc="-4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900" spc="1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9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900" spc="5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900" spc="9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900" spc="1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endParaRPr sz="1900">
              <a:latin typeface="Verdana"/>
              <a:cs typeface="Verdana"/>
            </a:endParaRPr>
          </a:p>
          <a:p>
            <a:pPr lvl="1" marL="887094" indent="-417830">
              <a:lnSpc>
                <a:spcPct val="100000"/>
              </a:lnSpc>
              <a:spcBef>
                <a:spcPts val="1725"/>
              </a:spcBef>
              <a:buClr>
                <a:srgbClr val="A32E0E"/>
              </a:buClr>
              <a:buAutoNum type="arabicPeriod"/>
              <a:tabLst>
                <a:tab pos="887094" algn="l"/>
                <a:tab pos="887730" algn="l"/>
              </a:tabLst>
            </a:pPr>
            <a:r>
              <a:rPr dirty="0" sz="1900" spc="7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900" spc="6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1900" spc="9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dirty="0" sz="1900" spc="6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900" spc="90">
                <a:solidFill>
                  <a:srgbClr val="404040"/>
                </a:solidFill>
                <a:latin typeface="Verdana"/>
                <a:cs typeface="Verdana"/>
              </a:rPr>
              <a:t>dd</a:t>
            </a:r>
            <a:r>
              <a:rPr dirty="0" sz="1900" spc="6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900" spc="1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900" spc="-1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900" spc="6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900" spc="95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900" spc="15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826" y="651510"/>
            <a:ext cx="2880360" cy="3924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25"/>
              <a:t>J</a:t>
            </a:r>
            <a:r>
              <a:rPr dirty="0" sz="2400" spc="20"/>
              <a:t>O</a:t>
            </a:r>
            <a:r>
              <a:rPr dirty="0" sz="2400"/>
              <a:t>B</a:t>
            </a:r>
            <a:r>
              <a:rPr dirty="0" sz="2400" spc="-250"/>
              <a:t> </a:t>
            </a:r>
            <a:r>
              <a:rPr dirty="0" sz="2400" spc="-210"/>
              <a:t>O</a:t>
            </a:r>
            <a:r>
              <a:rPr dirty="0" sz="2400" spc="-250"/>
              <a:t>PP</a:t>
            </a:r>
            <a:r>
              <a:rPr dirty="0" sz="2400" spc="-210"/>
              <a:t>O</a:t>
            </a:r>
            <a:r>
              <a:rPr dirty="0" sz="2400" spc="-229"/>
              <a:t>R</a:t>
            </a:r>
            <a:r>
              <a:rPr dirty="0" sz="2400" spc="-280"/>
              <a:t>T</a:t>
            </a:r>
            <a:r>
              <a:rPr dirty="0" sz="2400" spc="-240"/>
              <a:t>U</a:t>
            </a:r>
            <a:r>
              <a:rPr dirty="0" sz="2400" spc="-280"/>
              <a:t>N</a:t>
            </a:r>
            <a:r>
              <a:rPr dirty="0" sz="2400" spc="-210"/>
              <a:t>I</a:t>
            </a:r>
            <a:r>
              <a:rPr dirty="0" sz="2400" spc="-280"/>
              <a:t>T</a:t>
            </a:r>
            <a:r>
              <a:rPr dirty="0" sz="2400" spc="-210"/>
              <a:t>I</a:t>
            </a:r>
            <a:r>
              <a:rPr dirty="0" sz="2400" spc="-240"/>
              <a:t>E</a:t>
            </a:r>
            <a:r>
              <a:rPr dirty="0" sz="2400"/>
              <a:t>S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9241" y="1307401"/>
            <a:ext cx="345439" cy="26447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9241" y="1714245"/>
            <a:ext cx="345439" cy="2647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9241" y="2111057"/>
            <a:ext cx="345439" cy="26447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9241" y="2518092"/>
            <a:ext cx="345439" cy="26447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9241" y="2914967"/>
            <a:ext cx="345439" cy="26447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9241" y="3322002"/>
            <a:ext cx="345439" cy="26447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9241" y="4125595"/>
            <a:ext cx="345439" cy="26479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9241" y="4522406"/>
            <a:ext cx="345439" cy="26447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9241" y="4929568"/>
            <a:ext cx="345439" cy="26447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296541" y="1148397"/>
            <a:ext cx="3410585" cy="40544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58140" marR="1033780">
              <a:lnSpc>
                <a:spcPct val="143100"/>
              </a:lnSpc>
              <a:spcBef>
                <a:spcPts val="125"/>
              </a:spcBef>
            </a:pP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ft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war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2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5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5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gi</a:t>
            </a:r>
            <a:r>
              <a:rPr dirty="0" sz="1850" spc="-5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ee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r  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dirty="0" sz="18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dirty="0" sz="1850" spc="-1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10">
                <a:solidFill>
                  <a:srgbClr val="404040"/>
                </a:solidFill>
                <a:latin typeface="Verdana"/>
                <a:cs typeface="Verdana"/>
              </a:rPr>
              <a:t>De</a:t>
            </a:r>
            <a:r>
              <a:rPr dirty="0" sz="1850" spc="2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dirty="0" sz="18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3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3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8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r  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1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1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7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5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7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11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850" spc="-55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t  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1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1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7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850" spc="-11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6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5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9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11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endParaRPr sz="1850">
              <a:latin typeface="Verdana"/>
              <a:cs typeface="Verdana"/>
            </a:endParaRPr>
          </a:p>
          <a:p>
            <a:pPr marL="358140" marR="5080">
              <a:lnSpc>
                <a:spcPts val="3200"/>
              </a:lnSpc>
              <a:spcBef>
                <a:spcPts val="195"/>
              </a:spcBef>
            </a:pP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ft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war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3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8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2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dirty="0" sz="18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3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35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850" spc="1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r  </a:t>
            </a:r>
            <a:r>
              <a:rPr dirty="0" sz="1850" spc="3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1850" spc="8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7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850" spc="105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dirty="0" sz="1850" spc="45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2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13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ar</a:t>
            </a:r>
            <a:r>
              <a:rPr dirty="0" sz="1850" spc="-5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5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1850" spc="-43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50">
                <a:solidFill>
                  <a:srgbClr val="404040"/>
                </a:solidFill>
                <a:latin typeface="Verdana"/>
                <a:cs typeface="Verdana"/>
              </a:rPr>
              <a:t>En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gi</a:t>
            </a:r>
            <a:r>
              <a:rPr dirty="0" sz="1850" spc="-5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60">
                <a:solidFill>
                  <a:srgbClr val="404040"/>
                </a:solidFill>
                <a:latin typeface="Verdana"/>
                <a:cs typeface="Verdana"/>
              </a:rPr>
              <a:t>ee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endParaRPr sz="1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850" spc="-20" b="1">
                <a:solidFill>
                  <a:srgbClr val="404040"/>
                </a:solidFill>
                <a:latin typeface="Calibri"/>
                <a:cs typeface="Calibri"/>
              </a:rPr>
              <a:t>SITES</a:t>
            </a:r>
            <a:endParaRPr sz="1850">
              <a:latin typeface="Calibri"/>
              <a:cs typeface="Calibri"/>
            </a:endParaRPr>
          </a:p>
          <a:p>
            <a:pPr marL="358140" marR="1901825">
              <a:lnSpc>
                <a:spcPct val="142600"/>
              </a:lnSpc>
              <a:spcBef>
                <a:spcPts val="120"/>
              </a:spcBef>
            </a:pP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5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9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ra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m  </a:t>
            </a: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YouTube </a:t>
            </a:r>
            <a:r>
              <a:rPr dirty="0" sz="1850" spc="-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50">
                <a:solidFill>
                  <a:srgbClr val="404040"/>
                </a:solidFill>
                <a:latin typeface="Verdana"/>
                <a:cs typeface="Verdana"/>
              </a:rPr>
              <a:t>Google</a:t>
            </a:r>
            <a:endParaRPr sz="185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74640" y="3992879"/>
            <a:ext cx="751839" cy="84328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09359" y="3992879"/>
            <a:ext cx="1564639" cy="84328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74640" y="4927600"/>
            <a:ext cx="2509519" cy="843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826" y="647318"/>
            <a:ext cx="519303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E</a:t>
            </a:r>
            <a:r>
              <a:rPr dirty="0" spc="-135"/>
              <a:t>N</a:t>
            </a:r>
            <a:r>
              <a:rPr dirty="0" spc="-145"/>
              <a:t>V</a:t>
            </a:r>
            <a:r>
              <a:rPr dirty="0" spc="-240"/>
              <a:t>I</a:t>
            </a:r>
            <a:r>
              <a:rPr dirty="0" spc="-185"/>
              <a:t>R</a:t>
            </a:r>
            <a:r>
              <a:rPr dirty="0" spc="-200"/>
              <a:t>O</a:t>
            </a:r>
            <a:r>
              <a:rPr dirty="0" spc="-135"/>
              <a:t>N</a:t>
            </a:r>
            <a:r>
              <a:rPr dirty="0" spc="-155"/>
              <a:t>M</a:t>
            </a:r>
            <a:r>
              <a:rPr dirty="0" spc="-200"/>
              <a:t>E</a:t>
            </a:r>
            <a:r>
              <a:rPr dirty="0" spc="-135"/>
              <a:t>N</a:t>
            </a:r>
            <a:r>
              <a:rPr dirty="0" spc="-145"/>
              <a:t>TA</a:t>
            </a:r>
            <a:r>
              <a:rPr dirty="0"/>
              <a:t>L</a:t>
            </a:r>
            <a:r>
              <a:rPr dirty="0" spc="-470"/>
              <a:t> </a:t>
            </a:r>
            <a:r>
              <a:rPr dirty="0" spc="-385"/>
              <a:t>S</a:t>
            </a:r>
            <a:r>
              <a:rPr dirty="0" spc="-440"/>
              <a:t>E</a:t>
            </a:r>
            <a:r>
              <a:rPr dirty="0" spc="-380"/>
              <a:t>T</a:t>
            </a:r>
            <a:r>
              <a:rPr dirty="0" spc="-400"/>
              <a:t>U</a:t>
            </a:r>
            <a:r>
              <a:rPr dirty="0"/>
              <a:t>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0716" y="2188527"/>
            <a:ext cx="346075" cy="26447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0716" y="2585402"/>
            <a:ext cx="346075" cy="2644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0716" y="3267138"/>
            <a:ext cx="346075" cy="26447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0716" y="3674046"/>
            <a:ext cx="346075" cy="26447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0716" y="4070921"/>
            <a:ext cx="346075" cy="26447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13710" y="2039429"/>
            <a:ext cx="7664450" cy="2305050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850" spc="-8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850" spc="-6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55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2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45">
                <a:solidFill>
                  <a:srgbClr val="404040"/>
                </a:solidFill>
                <a:latin typeface="Verdana"/>
                <a:cs typeface="Verdana"/>
              </a:rPr>
              <a:t>ID</a:t>
            </a:r>
            <a:r>
              <a:rPr dirty="0" sz="1850" spc="-15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850" spc="11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850" spc="114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dirty="0" sz="1850" spc="-200">
                <a:solidFill>
                  <a:srgbClr val="4D5155"/>
                </a:solidFill>
                <a:latin typeface="Arial MT"/>
                <a:cs typeface="Arial MT"/>
              </a:rPr>
              <a:t>I</a:t>
            </a:r>
            <a:r>
              <a:rPr dirty="0" sz="1850" spc="-70">
                <a:solidFill>
                  <a:srgbClr val="4D5155"/>
                </a:solidFill>
                <a:latin typeface="Arial MT"/>
                <a:cs typeface="Arial MT"/>
              </a:rPr>
              <a:t>n</a:t>
            </a:r>
            <a:r>
              <a:rPr dirty="0" sz="1850" spc="-40">
                <a:solidFill>
                  <a:srgbClr val="4D5155"/>
                </a:solidFill>
                <a:latin typeface="Arial MT"/>
                <a:cs typeface="Arial MT"/>
              </a:rPr>
              <a:t>t</a:t>
            </a:r>
            <a:r>
              <a:rPr dirty="0" sz="1850" spc="5">
                <a:solidFill>
                  <a:srgbClr val="4D5155"/>
                </a:solidFill>
                <a:latin typeface="Arial MT"/>
                <a:cs typeface="Arial MT"/>
              </a:rPr>
              <a:t>e</a:t>
            </a:r>
            <a:r>
              <a:rPr dirty="0" sz="1850" spc="-70">
                <a:solidFill>
                  <a:srgbClr val="4D5155"/>
                </a:solidFill>
                <a:latin typeface="Arial MT"/>
                <a:cs typeface="Arial MT"/>
              </a:rPr>
              <a:t>g</a:t>
            </a:r>
            <a:r>
              <a:rPr dirty="0" sz="1850" spc="15">
                <a:solidFill>
                  <a:srgbClr val="4D5155"/>
                </a:solidFill>
                <a:latin typeface="Arial MT"/>
                <a:cs typeface="Arial MT"/>
              </a:rPr>
              <a:t>r</a:t>
            </a:r>
            <a:r>
              <a:rPr dirty="0" sz="1850" spc="5">
                <a:solidFill>
                  <a:srgbClr val="4D5155"/>
                </a:solidFill>
                <a:latin typeface="Arial MT"/>
                <a:cs typeface="Arial MT"/>
              </a:rPr>
              <a:t>a</a:t>
            </a:r>
            <a:r>
              <a:rPr dirty="0" sz="1850" spc="-40">
                <a:solidFill>
                  <a:srgbClr val="4D5155"/>
                </a:solidFill>
                <a:latin typeface="Arial MT"/>
                <a:cs typeface="Arial MT"/>
              </a:rPr>
              <a:t>t</a:t>
            </a:r>
            <a:r>
              <a:rPr dirty="0" sz="1850" spc="5">
                <a:solidFill>
                  <a:srgbClr val="4D5155"/>
                </a:solidFill>
                <a:latin typeface="Arial MT"/>
                <a:cs typeface="Arial MT"/>
              </a:rPr>
              <a:t>e</a:t>
            </a:r>
            <a:r>
              <a:rPr dirty="0" sz="1850" spc="-5">
                <a:solidFill>
                  <a:srgbClr val="4D5155"/>
                </a:solidFill>
                <a:latin typeface="Arial MT"/>
                <a:cs typeface="Arial MT"/>
              </a:rPr>
              <a:t>d</a:t>
            </a:r>
            <a:r>
              <a:rPr dirty="0" sz="1850" spc="-5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dirty="0" sz="1850" spc="15">
                <a:solidFill>
                  <a:srgbClr val="4D5155"/>
                </a:solidFill>
                <a:latin typeface="Arial MT"/>
                <a:cs typeface="Arial MT"/>
              </a:rPr>
              <a:t>D</a:t>
            </a:r>
            <a:r>
              <a:rPr dirty="0" sz="1850" spc="10">
                <a:solidFill>
                  <a:srgbClr val="4D5155"/>
                </a:solidFill>
                <a:latin typeface="Arial MT"/>
                <a:cs typeface="Arial MT"/>
              </a:rPr>
              <a:t>e</a:t>
            </a:r>
            <a:r>
              <a:rPr dirty="0" sz="1850" spc="-50">
                <a:solidFill>
                  <a:srgbClr val="4D5155"/>
                </a:solidFill>
                <a:latin typeface="Arial MT"/>
                <a:cs typeface="Arial MT"/>
              </a:rPr>
              <a:t>v</a:t>
            </a:r>
            <a:r>
              <a:rPr dirty="0" sz="1850" spc="10">
                <a:solidFill>
                  <a:srgbClr val="4D5155"/>
                </a:solidFill>
                <a:latin typeface="Arial MT"/>
                <a:cs typeface="Arial MT"/>
              </a:rPr>
              <a:t>e</a:t>
            </a:r>
            <a:r>
              <a:rPr dirty="0" sz="1850" spc="-95">
                <a:solidFill>
                  <a:srgbClr val="4D5155"/>
                </a:solidFill>
                <a:latin typeface="Arial MT"/>
                <a:cs typeface="Arial MT"/>
              </a:rPr>
              <a:t>l</a:t>
            </a:r>
            <a:r>
              <a:rPr dirty="0" sz="1850" spc="10">
                <a:solidFill>
                  <a:srgbClr val="4D5155"/>
                </a:solidFill>
                <a:latin typeface="Arial MT"/>
                <a:cs typeface="Arial MT"/>
              </a:rPr>
              <a:t>o</a:t>
            </a:r>
            <a:r>
              <a:rPr dirty="0" sz="1850" spc="-70">
                <a:solidFill>
                  <a:srgbClr val="4D5155"/>
                </a:solidFill>
                <a:latin typeface="Arial MT"/>
                <a:cs typeface="Arial MT"/>
              </a:rPr>
              <a:t>p</a:t>
            </a:r>
            <a:r>
              <a:rPr dirty="0" sz="1850" spc="-105">
                <a:solidFill>
                  <a:srgbClr val="4D5155"/>
                </a:solidFill>
                <a:latin typeface="Arial MT"/>
                <a:cs typeface="Arial MT"/>
              </a:rPr>
              <a:t>m</a:t>
            </a:r>
            <a:r>
              <a:rPr dirty="0" sz="1850" spc="10">
                <a:solidFill>
                  <a:srgbClr val="4D5155"/>
                </a:solidFill>
                <a:latin typeface="Arial MT"/>
                <a:cs typeface="Arial MT"/>
              </a:rPr>
              <a:t>e</a:t>
            </a:r>
            <a:r>
              <a:rPr dirty="0" sz="1850" spc="-70">
                <a:solidFill>
                  <a:srgbClr val="4D5155"/>
                </a:solidFill>
                <a:latin typeface="Arial MT"/>
                <a:cs typeface="Arial MT"/>
              </a:rPr>
              <a:t>n</a:t>
            </a:r>
            <a:r>
              <a:rPr dirty="0" sz="1850" spc="-5">
                <a:solidFill>
                  <a:srgbClr val="4D5155"/>
                </a:solidFill>
                <a:latin typeface="Arial MT"/>
                <a:cs typeface="Arial MT"/>
              </a:rPr>
              <a:t>t</a:t>
            </a:r>
            <a:r>
              <a:rPr dirty="0" sz="1850" spc="-15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dirty="0" sz="1850" spc="-35">
                <a:solidFill>
                  <a:srgbClr val="4D5155"/>
                </a:solidFill>
                <a:latin typeface="Arial MT"/>
                <a:cs typeface="Arial MT"/>
              </a:rPr>
              <a:t>A</a:t>
            </a:r>
            <a:r>
              <a:rPr dirty="0" sz="1850" spc="-70">
                <a:solidFill>
                  <a:srgbClr val="4D5155"/>
                </a:solidFill>
                <a:latin typeface="Arial MT"/>
                <a:cs typeface="Arial MT"/>
              </a:rPr>
              <a:t>n</a:t>
            </a:r>
            <a:r>
              <a:rPr dirty="0" sz="1850" spc="-5">
                <a:solidFill>
                  <a:srgbClr val="4D5155"/>
                </a:solidFill>
                <a:latin typeface="Arial MT"/>
                <a:cs typeface="Arial MT"/>
              </a:rPr>
              <a:t>d</a:t>
            </a:r>
            <a:r>
              <a:rPr dirty="0" sz="1850" spc="-25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dirty="0" sz="1850" spc="10">
                <a:solidFill>
                  <a:srgbClr val="4D5155"/>
                </a:solidFill>
                <a:latin typeface="Arial MT"/>
                <a:cs typeface="Arial MT"/>
              </a:rPr>
              <a:t>Lea</a:t>
            </a:r>
            <a:r>
              <a:rPr dirty="0" sz="1850" spc="15">
                <a:solidFill>
                  <a:srgbClr val="4D5155"/>
                </a:solidFill>
                <a:latin typeface="Arial MT"/>
                <a:cs typeface="Arial MT"/>
              </a:rPr>
              <a:t>r</a:t>
            </a:r>
            <a:r>
              <a:rPr dirty="0" sz="1850" spc="-70">
                <a:solidFill>
                  <a:srgbClr val="4D5155"/>
                </a:solidFill>
                <a:latin typeface="Arial MT"/>
                <a:cs typeface="Arial MT"/>
              </a:rPr>
              <a:t>n</a:t>
            </a:r>
            <a:r>
              <a:rPr dirty="0" sz="1850" spc="-15">
                <a:solidFill>
                  <a:srgbClr val="4D5155"/>
                </a:solidFill>
                <a:latin typeface="Arial MT"/>
                <a:cs typeface="Arial MT"/>
              </a:rPr>
              <a:t>i</a:t>
            </a:r>
            <a:r>
              <a:rPr dirty="0" sz="1850" spc="-70">
                <a:solidFill>
                  <a:srgbClr val="4D5155"/>
                </a:solidFill>
                <a:latin typeface="Arial MT"/>
                <a:cs typeface="Arial MT"/>
              </a:rPr>
              <a:t>n</a:t>
            </a:r>
            <a:r>
              <a:rPr dirty="0" sz="1850" spc="-5">
                <a:solidFill>
                  <a:srgbClr val="4D5155"/>
                </a:solidFill>
                <a:latin typeface="Arial MT"/>
                <a:cs typeface="Arial MT"/>
              </a:rPr>
              <a:t>g</a:t>
            </a:r>
            <a:r>
              <a:rPr dirty="0" sz="1850" spc="-95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dirty="0" sz="1850" spc="-35">
                <a:solidFill>
                  <a:srgbClr val="4D5155"/>
                </a:solidFill>
                <a:latin typeface="Arial MT"/>
                <a:cs typeface="Arial MT"/>
              </a:rPr>
              <a:t>E</a:t>
            </a:r>
            <a:r>
              <a:rPr dirty="0" sz="1850" spc="-70">
                <a:solidFill>
                  <a:srgbClr val="4D5155"/>
                </a:solidFill>
                <a:latin typeface="Arial MT"/>
                <a:cs typeface="Arial MT"/>
              </a:rPr>
              <a:t>n</a:t>
            </a:r>
            <a:r>
              <a:rPr dirty="0" sz="1850" spc="-50">
                <a:solidFill>
                  <a:srgbClr val="4D5155"/>
                </a:solidFill>
                <a:latin typeface="Arial MT"/>
                <a:cs typeface="Arial MT"/>
              </a:rPr>
              <a:t>v</a:t>
            </a:r>
            <a:r>
              <a:rPr dirty="0" sz="1850" spc="-15">
                <a:solidFill>
                  <a:srgbClr val="4D5155"/>
                </a:solidFill>
                <a:latin typeface="Arial MT"/>
                <a:cs typeface="Arial MT"/>
              </a:rPr>
              <a:t>i</a:t>
            </a:r>
            <a:r>
              <a:rPr dirty="0" sz="1850" spc="15">
                <a:solidFill>
                  <a:srgbClr val="4D5155"/>
                </a:solidFill>
                <a:latin typeface="Arial MT"/>
                <a:cs typeface="Arial MT"/>
              </a:rPr>
              <a:t>r</a:t>
            </a:r>
            <a:r>
              <a:rPr dirty="0" sz="1850" spc="5">
                <a:solidFill>
                  <a:srgbClr val="4D5155"/>
                </a:solidFill>
                <a:latin typeface="Arial MT"/>
                <a:cs typeface="Arial MT"/>
              </a:rPr>
              <a:t>o</a:t>
            </a:r>
            <a:r>
              <a:rPr dirty="0" sz="1850" spc="-70">
                <a:solidFill>
                  <a:srgbClr val="4D5155"/>
                </a:solidFill>
                <a:latin typeface="Arial MT"/>
                <a:cs typeface="Arial MT"/>
              </a:rPr>
              <a:t>n</a:t>
            </a:r>
            <a:r>
              <a:rPr dirty="0" sz="1850" spc="-105">
                <a:solidFill>
                  <a:srgbClr val="4D5155"/>
                </a:solidFill>
                <a:latin typeface="Arial MT"/>
                <a:cs typeface="Arial MT"/>
              </a:rPr>
              <a:t>m</a:t>
            </a:r>
            <a:r>
              <a:rPr dirty="0" sz="1850" spc="5">
                <a:solidFill>
                  <a:srgbClr val="4D5155"/>
                </a:solidFill>
                <a:latin typeface="Arial MT"/>
                <a:cs typeface="Arial MT"/>
              </a:rPr>
              <a:t>e</a:t>
            </a:r>
            <a:r>
              <a:rPr dirty="0" sz="1850" spc="-70">
                <a:solidFill>
                  <a:srgbClr val="4D5155"/>
                </a:solidFill>
                <a:latin typeface="Arial MT"/>
                <a:cs typeface="Arial MT"/>
              </a:rPr>
              <a:t>n</a:t>
            </a:r>
            <a:r>
              <a:rPr dirty="0" sz="1850" spc="-5">
                <a:solidFill>
                  <a:srgbClr val="4D5155"/>
                </a:solidFill>
                <a:latin typeface="Arial MT"/>
                <a:cs typeface="Arial MT"/>
              </a:rPr>
              <a:t>t</a:t>
            </a:r>
            <a:endParaRPr sz="1850">
              <a:latin typeface="Arial MT"/>
              <a:cs typeface="Arial MT"/>
            </a:endParaRPr>
          </a:p>
          <a:p>
            <a:pPr marL="12700" marR="281940">
              <a:lnSpc>
                <a:spcPct val="101000"/>
              </a:lnSpc>
              <a:spcBef>
                <a:spcPts val="885"/>
              </a:spcBef>
            </a:pPr>
            <a:r>
              <a:rPr dirty="0" sz="1850" spc="-80">
                <a:solidFill>
                  <a:srgbClr val="404040"/>
                </a:solidFill>
                <a:latin typeface="Verdana"/>
                <a:cs typeface="Verdana"/>
              </a:rPr>
              <a:t>Visit</a:t>
            </a:r>
            <a:r>
              <a:rPr dirty="0" sz="1850" spc="-4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1850" spc="-20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70">
                <a:solidFill>
                  <a:srgbClr val="404040"/>
                </a:solidFill>
                <a:latin typeface="Verdana"/>
                <a:cs typeface="Verdana"/>
              </a:rPr>
              <a:t>link</a:t>
            </a:r>
            <a:r>
              <a:rPr dirty="0" sz="1850" spc="-3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u="heavy" sz="1850" spc="-30" i="1">
                <a:solidFill>
                  <a:srgbClr val="F94817"/>
                </a:solidFill>
                <a:uFill>
                  <a:solidFill>
                    <a:srgbClr val="F94817"/>
                  </a:solidFill>
                </a:uFill>
                <a:latin typeface="Calibri"/>
                <a:cs typeface="Calibri"/>
              </a:rPr>
              <a:t>https://</a:t>
            </a:r>
            <a:r>
              <a:rPr dirty="0" u="heavy" sz="1850" spc="-30" i="1">
                <a:solidFill>
                  <a:srgbClr val="F94817"/>
                </a:solidFill>
                <a:uFill>
                  <a:solidFill>
                    <a:srgbClr val="F94817"/>
                  </a:solidFill>
                </a:uFill>
                <a:latin typeface="Calibri"/>
                <a:cs typeface="Calibri"/>
                <a:hlinkClick r:id="rId3"/>
              </a:rPr>
              <a:t>www.python.org/downloads/</a:t>
            </a:r>
            <a:r>
              <a:rPr dirty="0" sz="1850" spc="-185" i="1">
                <a:solidFill>
                  <a:srgbClr val="F94817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1850" spc="-1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1850" spc="-1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30">
                <a:solidFill>
                  <a:srgbClr val="404040"/>
                </a:solidFill>
                <a:latin typeface="Verdana"/>
                <a:cs typeface="Verdana"/>
              </a:rPr>
              <a:t>download</a:t>
            </a:r>
            <a:r>
              <a:rPr dirty="0" sz="1850" spc="-1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1850" spc="-4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latest </a:t>
            </a:r>
            <a:r>
              <a:rPr dirty="0" sz="1850" spc="-6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5">
                <a:solidFill>
                  <a:srgbClr val="404040"/>
                </a:solidFill>
                <a:latin typeface="Verdana"/>
                <a:cs typeface="Verdana"/>
              </a:rPr>
              <a:t>release</a:t>
            </a:r>
            <a:r>
              <a:rPr dirty="0" sz="1850" spc="-3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1850" spc="-3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65">
                <a:solidFill>
                  <a:srgbClr val="404040"/>
                </a:solidFill>
                <a:latin typeface="Verdana"/>
                <a:cs typeface="Verdana"/>
              </a:rPr>
              <a:t>Python.</a:t>
            </a:r>
            <a:endParaRPr sz="1850">
              <a:latin typeface="Verdana"/>
              <a:cs typeface="Verdana"/>
            </a:endParaRPr>
          </a:p>
          <a:p>
            <a:pPr marL="12700" marR="5461000">
              <a:lnSpc>
                <a:spcPts val="3200"/>
              </a:lnSpc>
              <a:spcBef>
                <a:spcPts val="195"/>
              </a:spcBef>
            </a:pPr>
            <a:r>
              <a:rPr dirty="0" sz="1850" spc="8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4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850" spc="2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8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850" spc="-6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55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1850" spc="-13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4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850" spc="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10">
                <a:solidFill>
                  <a:srgbClr val="404040"/>
                </a:solidFill>
                <a:latin typeface="Verdana"/>
                <a:cs typeface="Verdana"/>
              </a:rPr>
              <a:t>th  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850" spc="-8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-55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1850" spc="-2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7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185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850" spc="-55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1850" spc="-114">
                <a:solidFill>
                  <a:srgbClr val="404040"/>
                </a:solidFill>
                <a:latin typeface="Verdana"/>
                <a:cs typeface="Verdana"/>
              </a:rPr>
              <a:t>di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-3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14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1850" spc="15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1850" spc="125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850" spc="-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1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850" spc="-80">
                <a:solidFill>
                  <a:srgbClr val="404040"/>
                </a:solidFill>
                <a:latin typeface="Verdana"/>
                <a:cs typeface="Verdana"/>
              </a:rPr>
              <a:t>Visit</a:t>
            </a:r>
            <a:r>
              <a:rPr dirty="0" sz="1850" spc="-4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1850" spc="-2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70">
                <a:solidFill>
                  <a:srgbClr val="404040"/>
                </a:solidFill>
                <a:latin typeface="Verdana"/>
                <a:cs typeface="Verdana"/>
              </a:rPr>
              <a:t>link</a:t>
            </a:r>
            <a:r>
              <a:rPr dirty="0" sz="1850" spc="-3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u="sng" sz="1850" spc="-50">
                <a:solidFill>
                  <a:srgbClr val="F94817"/>
                </a:solidFill>
                <a:uFill>
                  <a:solidFill>
                    <a:srgbClr val="F94817"/>
                  </a:solidFill>
                </a:uFill>
                <a:latin typeface="Verdana"/>
                <a:cs typeface="Verdana"/>
                <a:hlinkClick r:id="rId4"/>
              </a:rPr>
              <a:t>https://code.visualstudio.com/download</a:t>
            </a:r>
            <a:r>
              <a:rPr dirty="0" sz="1850" spc="-245">
                <a:solidFill>
                  <a:srgbClr val="F94817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sz="1850" spc="6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1850" spc="-3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850" spc="-10">
                <a:solidFill>
                  <a:srgbClr val="404040"/>
                </a:solidFill>
                <a:latin typeface="Verdana"/>
                <a:cs typeface="Verdana"/>
              </a:rPr>
              <a:t>download.</a:t>
            </a:r>
            <a:endParaRPr sz="1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9481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dc:title>PYTHON</dc:title>
  <dcterms:created xsi:type="dcterms:W3CDTF">2024-03-02T06:54:31Z</dcterms:created>
  <dcterms:modified xsi:type="dcterms:W3CDTF">2024-03-02T06:54:31Z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2024-03-02T00:00:00Z</vt:filetime>
  </property>
</Properties>
</file>