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64" r:id="rId11"/>
    <p:sldId id="265" r:id="rId12"/>
    <p:sldId id="266" r:id="rId13"/>
    <p:sldId id="267" r:id="rId14"/>
    <p:sldId id="268" r:id="rId15"/>
    <p:sldId id="271" r:id="rId16"/>
    <p:sldId id="272" r:id="rId17"/>
    <p:sldId id="273" r:id="rId18"/>
    <p:sldId id="274" r:id="rId19"/>
    <p:sldId id="275" r:id="rId20"/>
    <p:sldId id="282"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65"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A253-EAF8-47BB-946D-B283807975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DB79FC-EE4A-433D-A974-0367340EC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1811E8-70ED-48C4-8F21-50D7A1EBE190}"/>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5" name="Footer Placeholder 4">
            <a:extLst>
              <a:ext uri="{FF2B5EF4-FFF2-40B4-BE49-F238E27FC236}">
                <a16:creationId xmlns:a16="http://schemas.microsoft.com/office/drawing/2014/main" id="{6E4D5D4B-9B02-4FAD-B471-CEB66426C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26B91-A0CE-4D96-A5FC-7BE4DF1992C5}"/>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41527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F349-504B-4A56-A592-12A7481C18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00E10-2342-4184-8C1E-D7D7BD764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645DA-EAC4-4079-A537-27889488DEC8}"/>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5" name="Footer Placeholder 4">
            <a:extLst>
              <a:ext uri="{FF2B5EF4-FFF2-40B4-BE49-F238E27FC236}">
                <a16:creationId xmlns:a16="http://schemas.microsoft.com/office/drawing/2014/main" id="{692CEA53-C43C-45F5-B550-48A647233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58356-8A13-446F-A2FD-0C7AAFB2D198}"/>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327335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3E37A-39C7-4DED-8FE9-71E519ED53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C40F2-BFEB-4223-A927-F604786C4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28B0A-C789-4237-A01B-FA00CE956EF5}"/>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5" name="Footer Placeholder 4">
            <a:extLst>
              <a:ext uri="{FF2B5EF4-FFF2-40B4-BE49-F238E27FC236}">
                <a16:creationId xmlns:a16="http://schemas.microsoft.com/office/drawing/2014/main" id="{C3913BD9-317C-4BCB-B05C-1686897B7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A2DCF-F298-45B9-B8CF-97AA641943E3}"/>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120387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3310-4B24-448F-997B-9B40783822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790447-D37C-4664-A8BC-DF1046F9D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126AF1-930A-446A-9321-F7D042556BDD}"/>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5" name="Footer Placeholder 4">
            <a:extLst>
              <a:ext uri="{FF2B5EF4-FFF2-40B4-BE49-F238E27FC236}">
                <a16:creationId xmlns:a16="http://schemas.microsoft.com/office/drawing/2014/main" id="{DB561FC6-612E-4091-BBB8-816C231FE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40DD3-163D-4BA1-B367-D23FC71988FE}"/>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230088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030B-EFD8-47BA-8F24-0CFD4A41C5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0DC374-A863-49C8-95AB-17D1BAF5A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37D7A-A94B-4309-A18D-ECF168620CE2}"/>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5" name="Footer Placeholder 4">
            <a:extLst>
              <a:ext uri="{FF2B5EF4-FFF2-40B4-BE49-F238E27FC236}">
                <a16:creationId xmlns:a16="http://schemas.microsoft.com/office/drawing/2014/main" id="{8A276938-7D44-4672-82BC-1B5FE63226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5248E-BA54-4D7F-9089-2C7A6E0C796D}"/>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234342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2FCC-7A02-4866-92E1-A3DDEBC7FA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C108A7-CE06-4883-A95A-1DFB815B22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47678E-919C-4612-8009-C849C6006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13C600-11B3-4087-BCB4-F22245AAE910}"/>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6" name="Footer Placeholder 5">
            <a:extLst>
              <a:ext uri="{FF2B5EF4-FFF2-40B4-BE49-F238E27FC236}">
                <a16:creationId xmlns:a16="http://schemas.microsoft.com/office/drawing/2014/main" id="{8918DE61-E4D7-4A97-9DFE-72ACB166E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E7857D-DC46-4592-80AA-F814F0B420FA}"/>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306283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888E-94DD-4296-BC43-BDF850D46D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3D827D-95A6-41F7-A65F-EAAAED60B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B66128-F416-402B-A923-0370ED92E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55A414-005B-4970-95D4-0C1BB402A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F5D1E0-E79F-4E67-BC8A-F9A464BB4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B77422-5C83-47EC-8CFE-AEAEFBD24E70}"/>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8" name="Footer Placeholder 7">
            <a:extLst>
              <a:ext uri="{FF2B5EF4-FFF2-40B4-BE49-F238E27FC236}">
                <a16:creationId xmlns:a16="http://schemas.microsoft.com/office/drawing/2014/main" id="{A592F3EF-3C65-439B-9464-906EAEDED9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391554-3F51-4683-9DE4-0F40A38736D7}"/>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141793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B31D-5907-4F58-81DB-5644B28809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49BC6C-6E65-4585-A567-D35D3554C92C}"/>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4" name="Footer Placeholder 3">
            <a:extLst>
              <a:ext uri="{FF2B5EF4-FFF2-40B4-BE49-F238E27FC236}">
                <a16:creationId xmlns:a16="http://schemas.microsoft.com/office/drawing/2014/main" id="{3E6E24DD-D7DE-4552-84E7-21698605BA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F339A2-0294-440E-A9DF-7FF39D6C605C}"/>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44038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3485C-6BEE-4D0D-A275-9C6D8F22BE75}"/>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3" name="Footer Placeholder 2">
            <a:extLst>
              <a:ext uri="{FF2B5EF4-FFF2-40B4-BE49-F238E27FC236}">
                <a16:creationId xmlns:a16="http://schemas.microsoft.com/office/drawing/2014/main" id="{AE734926-DB71-477F-B68B-E3EAC2F6BF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26430F-4F29-4236-AF2C-95F0C1A44BC4}"/>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248068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4EBE-08E9-4CD7-BF88-31A11BD6F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4EA9EF-606C-4D47-B549-9E480D482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5F8E92-DA7E-40A6-A68D-BAE98A0BB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501B7-DC14-43EB-A3F8-00DFF0D6DD99}"/>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6" name="Footer Placeholder 5">
            <a:extLst>
              <a:ext uri="{FF2B5EF4-FFF2-40B4-BE49-F238E27FC236}">
                <a16:creationId xmlns:a16="http://schemas.microsoft.com/office/drawing/2014/main" id="{A37F02F9-16B5-4F9A-9557-F1BD5E060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99E31-C0ED-4246-B80A-96C2ADB317B9}"/>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211571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D9C3-DD32-41C0-9E93-F4C9E110C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5229D5-110F-4D0C-9A9A-4CF215703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C6776A-F698-4347-ADD2-96A0760E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10BA-6319-4775-A1D5-B054EDB82E3E}"/>
              </a:ext>
            </a:extLst>
          </p:cNvPr>
          <p:cNvSpPr>
            <a:spLocks noGrp="1"/>
          </p:cNvSpPr>
          <p:nvPr>
            <p:ph type="dt" sz="half" idx="10"/>
          </p:nvPr>
        </p:nvSpPr>
        <p:spPr/>
        <p:txBody>
          <a:bodyPr/>
          <a:lstStyle/>
          <a:p>
            <a:fld id="{991C067C-9833-42E9-B5EA-4BD4D4047CA5}" type="datetimeFigureOut">
              <a:rPr lang="en-IN" smtClean="0"/>
              <a:t>10-09-2023</a:t>
            </a:fld>
            <a:endParaRPr lang="en-IN"/>
          </a:p>
        </p:txBody>
      </p:sp>
      <p:sp>
        <p:nvSpPr>
          <p:cNvPr id="6" name="Footer Placeholder 5">
            <a:extLst>
              <a:ext uri="{FF2B5EF4-FFF2-40B4-BE49-F238E27FC236}">
                <a16:creationId xmlns:a16="http://schemas.microsoft.com/office/drawing/2014/main" id="{FFCE5FCE-C99D-4EB3-B09B-57BE0E986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038746-AB10-49CE-9756-211A5A8A147D}"/>
              </a:ext>
            </a:extLst>
          </p:cNvPr>
          <p:cNvSpPr>
            <a:spLocks noGrp="1"/>
          </p:cNvSpPr>
          <p:nvPr>
            <p:ph type="sldNum" sz="quarter" idx="12"/>
          </p:nvPr>
        </p:nvSpPr>
        <p:spPr/>
        <p:txBody>
          <a:bodyPr/>
          <a:lstStyle/>
          <a:p>
            <a:fld id="{C9933847-2DFC-49DD-B3A9-13313A050754}" type="slidenum">
              <a:rPr lang="en-IN" smtClean="0"/>
              <a:t>‹#›</a:t>
            </a:fld>
            <a:endParaRPr lang="en-IN"/>
          </a:p>
        </p:txBody>
      </p:sp>
    </p:spTree>
    <p:extLst>
      <p:ext uri="{BB962C8B-B14F-4D97-AF65-F5344CB8AC3E}">
        <p14:creationId xmlns:p14="http://schemas.microsoft.com/office/powerpoint/2010/main" val="88155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6E6EC-CD19-4F1D-9A32-F4FDA347A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5275B5-4EF7-4F46-A85F-873F7E368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36BE4-7432-423D-B1FD-35F17E076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C067C-9833-42E9-B5EA-4BD4D4047CA5}" type="datetimeFigureOut">
              <a:rPr lang="en-IN" smtClean="0"/>
              <a:t>10-09-2023</a:t>
            </a:fld>
            <a:endParaRPr lang="en-IN"/>
          </a:p>
        </p:txBody>
      </p:sp>
      <p:sp>
        <p:nvSpPr>
          <p:cNvPr id="5" name="Footer Placeholder 4">
            <a:extLst>
              <a:ext uri="{FF2B5EF4-FFF2-40B4-BE49-F238E27FC236}">
                <a16:creationId xmlns:a16="http://schemas.microsoft.com/office/drawing/2014/main" id="{7A4A57CF-E4BB-4846-90D7-64E2FB57A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D41B0F-2BBB-4EA9-A4F8-5B7D2BFD2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33847-2DFC-49DD-B3A9-13313A050754}" type="slidenum">
              <a:rPr lang="en-IN" smtClean="0"/>
              <a:t>‹#›</a:t>
            </a:fld>
            <a:endParaRPr lang="en-IN"/>
          </a:p>
        </p:txBody>
      </p:sp>
    </p:spTree>
    <p:extLst>
      <p:ext uri="{BB962C8B-B14F-4D97-AF65-F5344CB8AC3E}">
        <p14:creationId xmlns:p14="http://schemas.microsoft.com/office/powerpoint/2010/main" val="287662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01C6-0438-4F72-A1DA-5B2BFF0FDBCC}"/>
              </a:ext>
            </a:extLst>
          </p:cNvPr>
          <p:cNvSpPr>
            <a:spLocks noGrp="1"/>
          </p:cNvSpPr>
          <p:nvPr>
            <p:ph type="ctrTitle"/>
          </p:nvPr>
        </p:nvSpPr>
        <p:spPr>
          <a:xfrm>
            <a:off x="517711" y="1801906"/>
            <a:ext cx="6089277" cy="1199497"/>
          </a:xfrm>
          <a:effectLst>
            <a:glow rad="101600">
              <a:schemeClr val="accent5">
                <a:satMod val="175000"/>
                <a:alpha val="40000"/>
              </a:schemeClr>
            </a:glow>
            <a:outerShdw blurRad="50800" dist="38100" algn="l" rotWithShape="0">
              <a:prstClr val="black">
                <a:alpha val="40000"/>
              </a:prstClr>
            </a:outerShdw>
          </a:effectLst>
        </p:spPr>
        <p:txBody>
          <a:bodyPr>
            <a:noAutofit/>
          </a:bodyPr>
          <a:lstStyle/>
          <a:p>
            <a:pPr algn="just"/>
            <a:r>
              <a:rPr lang="en-IN" sz="4000" b="1" dirty="0">
                <a:solidFill>
                  <a:schemeClr val="bg1"/>
                </a:solidFill>
                <a:latin typeface="Bahnschrift" panose="020B0502040204020203" pitchFamily="34" charset="0"/>
              </a:rPr>
              <a:t>TERM DEPOSIT ANALYSIS AND PREDICTION</a:t>
            </a:r>
          </a:p>
        </p:txBody>
      </p:sp>
      <p:sp>
        <p:nvSpPr>
          <p:cNvPr id="3" name="Subtitle 2">
            <a:extLst>
              <a:ext uri="{FF2B5EF4-FFF2-40B4-BE49-F238E27FC236}">
                <a16:creationId xmlns:a16="http://schemas.microsoft.com/office/drawing/2014/main" id="{ABB4807B-6216-404C-88EC-1C66A812E17E}"/>
              </a:ext>
            </a:extLst>
          </p:cNvPr>
          <p:cNvSpPr>
            <a:spLocks noGrp="1"/>
          </p:cNvSpPr>
          <p:nvPr>
            <p:ph type="subTitle" idx="1"/>
          </p:nvPr>
        </p:nvSpPr>
        <p:spPr>
          <a:xfrm>
            <a:off x="598391" y="3001403"/>
            <a:ext cx="5587256" cy="1391303"/>
          </a:xfrm>
        </p:spPr>
        <p:txBody>
          <a:bodyPr>
            <a:normAutofit/>
          </a:bodyPr>
          <a:lstStyle/>
          <a:p>
            <a:pPr algn="l"/>
            <a:r>
              <a:rPr lang="en-US" sz="2000" b="1" dirty="0">
                <a:solidFill>
                  <a:srgbClr val="FFFF00"/>
                </a:solidFill>
                <a:latin typeface="Bahnschrift" panose="020B0502040204020203" pitchFamily="34" charset="0"/>
              </a:rPr>
              <a:t>EDA, DATA PREPROCESSING AND </a:t>
            </a:r>
            <a:r>
              <a:rPr lang="en-US" sz="2000" b="1" i="0" dirty="0">
                <a:solidFill>
                  <a:srgbClr val="FFFF00"/>
                </a:solidFill>
                <a:effectLst/>
                <a:latin typeface="Bahnschrift" panose="020B0502040204020203" pitchFamily="34" charset="0"/>
              </a:rPr>
              <a:t>COMPARING DIFFERENT MACHINE LEARNING MODELS FOR PREDICTING SUBSCRIPTION TO BANK TERM DEPOSIT.</a:t>
            </a:r>
          </a:p>
          <a:p>
            <a:pPr algn="just"/>
            <a:endParaRPr lang="en-IN" sz="2000" dirty="0">
              <a:solidFill>
                <a:srgbClr val="FFFF00"/>
              </a:solidFill>
            </a:endParaRPr>
          </a:p>
        </p:txBody>
      </p:sp>
    </p:spTree>
    <p:extLst>
      <p:ext uri="{BB962C8B-B14F-4D97-AF65-F5344CB8AC3E}">
        <p14:creationId xmlns:p14="http://schemas.microsoft.com/office/powerpoint/2010/main" val="109054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DATA PRE-POCESSING:</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436500"/>
            <a:ext cx="9816354" cy="3006353"/>
          </a:xfrm>
        </p:spPr>
        <p:txBody>
          <a:bodyPr>
            <a:noAutofit/>
          </a:bodyPr>
          <a:lstStyle/>
          <a:p>
            <a:r>
              <a:rPr lang="en-US" sz="1600" b="1" i="0" dirty="0">
                <a:solidFill>
                  <a:srgbClr val="FFFF00"/>
                </a:solidFill>
                <a:effectLst/>
                <a:latin typeface="Helvetica Neue"/>
              </a:rPr>
              <a:t>Data preprocessing </a:t>
            </a:r>
            <a:r>
              <a:rPr lang="en-US" sz="1600" b="0" i="0" dirty="0">
                <a:solidFill>
                  <a:schemeClr val="bg1"/>
                </a:solidFill>
                <a:effectLst/>
                <a:latin typeface="Helvetica Neue"/>
              </a:rPr>
              <a:t>is a process of preparing the raw data and making it suitable for a machine learning model. It is the first and crucial step while creating a machine learning model.</a:t>
            </a:r>
          </a:p>
          <a:p>
            <a:pPr algn="just"/>
            <a:r>
              <a:rPr lang="en-US" sz="1600" b="0" i="0" dirty="0">
                <a:solidFill>
                  <a:schemeClr val="bg1"/>
                </a:solidFill>
                <a:effectLst/>
                <a:latin typeface="Helvetica Neue"/>
              </a:rPr>
              <a:t>Why do we need Data Preprocessing?</a:t>
            </a:r>
          </a:p>
          <a:p>
            <a:pPr lvl="1">
              <a:buFont typeface="Wingdings" panose="05000000000000000000" pitchFamily="2" charset="2"/>
              <a:buChar char="Ø"/>
            </a:pPr>
            <a:r>
              <a:rPr lang="en-US" sz="1600" b="0" i="0" dirty="0">
                <a:solidFill>
                  <a:schemeClr val="bg1"/>
                </a:solidFill>
                <a:effectLst/>
                <a:latin typeface="Helvetica Neue"/>
              </a:rPr>
              <a:t>Data preprocessing is required tasks for cleaning the data and making it suitable for a machine learning model which also increases the accuracy and efficiency of a machine learning model</a:t>
            </a:r>
          </a:p>
          <a:p>
            <a:pPr lvl="1">
              <a:buFont typeface="Wingdings" panose="05000000000000000000" pitchFamily="2" charset="2"/>
              <a:buChar char="Ø"/>
            </a:pPr>
            <a:r>
              <a:rPr lang="en-IN" sz="1600" dirty="0">
                <a:solidFill>
                  <a:schemeClr val="bg1"/>
                </a:solidFill>
                <a:latin typeface="Helvetica Neue"/>
              </a:rPr>
              <a:t>Steps involved in data pre-processing are as follows:</a:t>
            </a:r>
          </a:p>
        </p:txBody>
      </p:sp>
      <p:pic>
        <p:nvPicPr>
          <p:cNvPr id="5" name="Picture 4">
            <a:extLst>
              <a:ext uri="{FF2B5EF4-FFF2-40B4-BE49-F238E27FC236}">
                <a16:creationId xmlns:a16="http://schemas.microsoft.com/office/drawing/2014/main" id="{EFC5056E-FB2B-46BC-9356-1CDAF28C8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00" y="3429000"/>
            <a:ext cx="7340600" cy="2736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776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CATEGORICAL VARIABLE CONVERSION:</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562006"/>
            <a:ext cx="9816354" cy="1992500"/>
          </a:xfrm>
        </p:spPr>
        <p:txBody>
          <a:bodyPr>
            <a:noAutofit/>
          </a:bodyPr>
          <a:lstStyle/>
          <a:p>
            <a:r>
              <a:rPr lang="en-US" sz="1550" b="1" i="0" dirty="0">
                <a:solidFill>
                  <a:srgbClr val="FFFF00"/>
                </a:solidFill>
                <a:effectLst/>
                <a:latin typeface="Helvetica Neue"/>
              </a:rPr>
              <a:t>Extensive data processing </a:t>
            </a:r>
            <a:r>
              <a:rPr lang="en-US" sz="1550" i="0" dirty="0">
                <a:solidFill>
                  <a:schemeClr val="bg1"/>
                </a:solidFill>
                <a:effectLst/>
                <a:latin typeface="Helvetica Neue"/>
              </a:rPr>
              <a:t>can be a difficult and time-consuming operation that calls for specialized knowledge and software solutions. However, the understanding that can be attained from delving into vast amounts of data can result in appreciable improvements in organizational performance, effectiveness, and decision-making</a:t>
            </a:r>
          </a:p>
          <a:p>
            <a:r>
              <a:rPr lang="en-US" sz="1550" dirty="0">
                <a:solidFill>
                  <a:schemeClr val="bg1"/>
                </a:solidFill>
                <a:latin typeface="Helvetica Neue"/>
              </a:rPr>
              <a:t>It can also be observed that certain jobs like </a:t>
            </a:r>
            <a:r>
              <a:rPr lang="en-US" sz="1550" b="1" dirty="0">
                <a:solidFill>
                  <a:srgbClr val="FFFF00"/>
                </a:solidFill>
                <a:latin typeface="Helvetica Neue"/>
              </a:rPr>
              <a:t>entrepreneur, blue-collar, services and housemaid </a:t>
            </a:r>
            <a:r>
              <a:rPr lang="en-US" sz="1550" dirty="0">
                <a:solidFill>
                  <a:schemeClr val="bg1"/>
                </a:solidFill>
                <a:latin typeface="Helvetica Neue"/>
              </a:rPr>
              <a:t>share same percentage of subscribed individuals and it is way more less when compared with jobs of other categories. Hence, they can be grouped together while converting them into category based numeric form for them to be categorized as a single entity of job</a:t>
            </a:r>
            <a:endParaRPr lang="en-IN" sz="1550" dirty="0">
              <a:solidFill>
                <a:schemeClr val="bg1"/>
              </a:solidFill>
              <a:latin typeface="Helvetica Neue"/>
            </a:endParaRPr>
          </a:p>
        </p:txBody>
      </p:sp>
      <p:pic>
        <p:nvPicPr>
          <p:cNvPr id="6" name="Picture 5">
            <a:extLst>
              <a:ext uri="{FF2B5EF4-FFF2-40B4-BE49-F238E27FC236}">
                <a16:creationId xmlns:a16="http://schemas.microsoft.com/office/drawing/2014/main" id="{F7816BC2-036D-4F5E-A197-111E80451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931" y="3554506"/>
            <a:ext cx="8180138" cy="3113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627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CATEGORICAL VARIABLE CONVERSION:</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562006"/>
            <a:ext cx="9816354" cy="1992500"/>
          </a:xfrm>
        </p:spPr>
        <p:txBody>
          <a:bodyPr>
            <a:noAutofit/>
          </a:bodyPr>
          <a:lstStyle/>
          <a:p>
            <a:r>
              <a:rPr lang="en-US" sz="1600" dirty="0">
                <a:solidFill>
                  <a:schemeClr val="bg1"/>
                </a:solidFill>
                <a:latin typeface="Helvetica Neue"/>
              </a:rPr>
              <a:t>Similar to the type of conversion performed for job, it can be said </a:t>
            </a:r>
            <a:r>
              <a:rPr lang="en-US" sz="1600" i="0" dirty="0">
                <a:solidFill>
                  <a:schemeClr val="bg1"/>
                </a:solidFill>
                <a:effectLst/>
                <a:latin typeface="Helvetica Neue"/>
              </a:rPr>
              <a:t>that certain months, including </a:t>
            </a:r>
            <a:r>
              <a:rPr lang="en-US" sz="1600" b="1" i="0" dirty="0">
                <a:solidFill>
                  <a:srgbClr val="FFFF00"/>
                </a:solidFill>
                <a:effectLst/>
                <a:latin typeface="Helvetica Neue"/>
              </a:rPr>
              <a:t>May, June, July, January, and November</a:t>
            </a:r>
            <a:r>
              <a:rPr lang="en-US" sz="1600" i="0" dirty="0">
                <a:solidFill>
                  <a:schemeClr val="bg1"/>
                </a:solidFill>
                <a:effectLst/>
                <a:latin typeface="Helvetica Neue"/>
              </a:rPr>
              <a:t>, share a similar percentage of individuals who have subscribed, and this percentage is significantly lower than that of other job categories.</a:t>
            </a:r>
          </a:p>
          <a:p>
            <a:r>
              <a:rPr lang="en-US" sz="1600" i="0" dirty="0">
                <a:solidFill>
                  <a:schemeClr val="bg1"/>
                </a:solidFill>
                <a:effectLst/>
                <a:latin typeface="Helvetica Neue"/>
              </a:rPr>
              <a:t>Therefore, these months can be grouped together and converted into a category-based numeric form to be categorized as a single job entity. The correlation before and after grouping and numerical transformation was 2% and 13.5%, respectively.</a:t>
            </a:r>
            <a:endParaRPr lang="en-IN" sz="1600" dirty="0">
              <a:solidFill>
                <a:schemeClr val="bg1"/>
              </a:solidFill>
              <a:latin typeface="Helvetica Neue"/>
            </a:endParaRPr>
          </a:p>
        </p:txBody>
      </p:sp>
      <p:pic>
        <p:nvPicPr>
          <p:cNvPr id="8" name="Picture 7">
            <a:extLst>
              <a:ext uri="{FF2B5EF4-FFF2-40B4-BE49-F238E27FC236}">
                <a16:creationId xmlns:a16="http://schemas.microsoft.com/office/drawing/2014/main" id="{45EF0972-DD97-4586-9BD5-9905BF1FE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863" y="3298141"/>
            <a:ext cx="8314273" cy="3296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71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CONTINUOUS VARIABLE CONVERSION:</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562006"/>
            <a:ext cx="9816354" cy="1992500"/>
          </a:xfrm>
        </p:spPr>
        <p:txBody>
          <a:bodyPr>
            <a:noAutofit/>
          </a:bodyPr>
          <a:lstStyle/>
          <a:p>
            <a:r>
              <a:rPr lang="en-US" sz="1600" i="0" dirty="0">
                <a:solidFill>
                  <a:schemeClr val="bg1"/>
                </a:solidFill>
                <a:effectLst/>
                <a:latin typeface="Helvetica Neue"/>
              </a:rPr>
              <a:t>The variable </a:t>
            </a:r>
            <a:r>
              <a:rPr lang="en-US" sz="1600" b="1" i="0" dirty="0">
                <a:solidFill>
                  <a:srgbClr val="FFFF00"/>
                </a:solidFill>
                <a:effectLst/>
                <a:latin typeface="Helvetica Neue"/>
              </a:rPr>
              <a:t>"balance" </a:t>
            </a:r>
            <a:r>
              <a:rPr lang="en-US" sz="1600" i="0" dirty="0">
                <a:solidFill>
                  <a:schemeClr val="bg1"/>
                </a:solidFill>
                <a:effectLst/>
                <a:latin typeface="Helvetica Neue"/>
              </a:rPr>
              <a:t>is a numerical variable that can be used for modeling purposes, but its complexity can be reduced by removing outliers or grouping the data into bands. At first, "balance" had a correlation value of 0.05283 (or 5%) with the target variable.</a:t>
            </a:r>
          </a:p>
          <a:p>
            <a:r>
              <a:rPr lang="en-US" sz="1600" i="0" dirty="0">
                <a:solidFill>
                  <a:schemeClr val="bg1"/>
                </a:solidFill>
                <a:effectLst/>
                <a:latin typeface="Helvetica Neue"/>
              </a:rPr>
              <a:t>However, after applying outlier removal and grouping the data into groups of four, the correlation value increased considerably to 0.09617 (or approximately 10%).</a:t>
            </a:r>
            <a:endParaRPr lang="en-IN" sz="1600" dirty="0">
              <a:solidFill>
                <a:schemeClr val="bg1"/>
              </a:solidFill>
              <a:latin typeface="Helvetica Neue"/>
            </a:endParaRPr>
          </a:p>
        </p:txBody>
      </p:sp>
      <p:pic>
        <p:nvPicPr>
          <p:cNvPr id="5" name="Picture 4">
            <a:extLst>
              <a:ext uri="{FF2B5EF4-FFF2-40B4-BE49-F238E27FC236}">
                <a16:creationId xmlns:a16="http://schemas.microsoft.com/office/drawing/2014/main" id="{A0DB3B0A-36F5-4746-87DF-936979650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782" y="3214247"/>
            <a:ext cx="9668436" cy="35112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394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UPGRADED CORRELATION HEATMAP:</a:t>
            </a:r>
          </a:p>
        </p:txBody>
      </p:sp>
      <p:pic>
        <p:nvPicPr>
          <p:cNvPr id="8" name="Picture 7">
            <a:extLst>
              <a:ext uri="{FF2B5EF4-FFF2-40B4-BE49-F238E27FC236}">
                <a16:creationId xmlns:a16="http://schemas.microsoft.com/office/drawing/2014/main" id="{68D8D881-C9B7-4CEE-899F-86ABEBC38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1811008"/>
            <a:ext cx="11250705" cy="447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191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FEATURE SELECTION:</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562006"/>
            <a:ext cx="9816354" cy="2454182"/>
          </a:xfrm>
        </p:spPr>
        <p:txBody>
          <a:bodyPr>
            <a:noAutofit/>
          </a:bodyPr>
          <a:lstStyle/>
          <a:p>
            <a:r>
              <a:rPr lang="en-US" sz="1550" b="1" i="0" dirty="0">
                <a:solidFill>
                  <a:srgbClr val="FFFF00"/>
                </a:solidFill>
                <a:effectLst/>
                <a:latin typeface="Helvetica Neue"/>
              </a:rPr>
              <a:t>Feature selection </a:t>
            </a:r>
            <a:r>
              <a:rPr lang="en-US" sz="1550" i="0" dirty="0">
                <a:solidFill>
                  <a:schemeClr val="bg1"/>
                </a:solidFill>
                <a:effectLst/>
                <a:latin typeface="Helvetica Neue"/>
              </a:rPr>
              <a:t>is the process of selecting a subset of relevant features from a larger set of features in a dataset.</a:t>
            </a:r>
          </a:p>
          <a:p>
            <a:r>
              <a:rPr lang="en-US" sz="1550" i="0" dirty="0">
                <a:solidFill>
                  <a:schemeClr val="bg1"/>
                </a:solidFill>
                <a:effectLst/>
                <a:latin typeface="Helvetica Neue"/>
              </a:rPr>
              <a:t>The goal of feature selection is to improve the performance of a model by reducing the dimensionality of the input space and removing irrelevant or redundant features.</a:t>
            </a:r>
          </a:p>
          <a:p>
            <a:r>
              <a:rPr lang="en-US" sz="1550" i="0" dirty="0">
                <a:solidFill>
                  <a:schemeClr val="bg1"/>
                </a:solidFill>
                <a:effectLst/>
                <a:latin typeface="Helvetica Neue"/>
              </a:rPr>
              <a:t>Feature selection can improve model accuracy, reduce overfitting, and speed up training times. </a:t>
            </a:r>
            <a:r>
              <a:rPr lang="en-US" sz="1550" dirty="0">
                <a:solidFill>
                  <a:schemeClr val="bg1"/>
                </a:solidFill>
                <a:latin typeface="Helvetica Neue"/>
              </a:rPr>
              <a:t>It </a:t>
            </a:r>
            <a:r>
              <a:rPr lang="en-US" sz="1550" i="0" dirty="0">
                <a:solidFill>
                  <a:schemeClr val="bg1"/>
                </a:solidFill>
                <a:effectLst/>
                <a:latin typeface="Helvetica Neue"/>
              </a:rPr>
              <a:t>is a critical step in machine learning and can help improve model performance and efficiency.</a:t>
            </a:r>
          </a:p>
          <a:p>
            <a:r>
              <a:rPr lang="en-US" sz="1550" dirty="0">
                <a:solidFill>
                  <a:schemeClr val="bg1"/>
                </a:solidFill>
                <a:latin typeface="Helvetica Neue"/>
              </a:rPr>
              <a:t>In our model, we utilized backward elimination as a method to remove variables that displayed multicollinearity, had a low correlation coefficient, and were deemed unimportant for the process of constructing the model.</a:t>
            </a:r>
            <a:endParaRPr lang="en-IN" sz="1550" dirty="0">
              <a:solidFill>
                <a:schemeClr val="bg1"/>
              </a:solidFill>
              <a:latin typeface="Helvetica Neue"/>
            </a:endParaRPr>
          </a:p>
        </p:txBody>
      </p:sp>
      <p:pic>
        <p:nvPicPr>
          <p:cNvPr id="6" name="Picture 5">
            <a:extLst>
              <a:ext uri="{FF2B5EF4-FFF2-40B4-BE49-F238E27FC236}">
                <a16:creationId xmlns:a16="http://schemas.microsoft.com/office/drawing/2014/main" id="{D5021799-B6C3-4748-A2E4-207B63884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668" y="4536684"/>
            <a:ext cx="7368038" cy="17206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03017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TEST TRAIN SPLIT:</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562006"/>
            <a:ext cx="9816354" cy="2454182"/>
          </a:xfrm>
        </p:spPr>
        <p:txBody>
          <a:bodyPr>
            <a:noAutofit/>
          </a:bodyPr>
          <a:lstStyle/>
          <a:p>
            <a:r>
              <a:rPr lang="en-US" sz="1550" i="0" dirty="0">
                <a:solidFill>
                  <a:schemeClr val="bg1"/>
                </a:solidFill>
                <a:effectLst/>
                <a:latin typeface="Helvetica Neue"/>
              </a:rPr>
              <a:t>The </a:t>
            </a:r>
            <a:r>
              <a:rPr lang="en-US" sz="1550" b="1" i="0" dirty="0">
                <a:solidFill>
                  <a:srgbClr val="FFFF00"/>
                </a:solidFill>
                <a:effectLst/>
                <a:latin typeface="Helvetica Neue"/>
              </a:rPr>
              <a:t>train-test split </a:t>
            </a:r>
            <a:r>
              <a:rPr lang="en-US" sz="1550" i="0" dirty="0">
                <a:solidFill>
                  <a:schemeClr val="bg1"/>
                </a:solidFill>
                <a:effectLst/>
                <a:latin typeface="Helvetica Neue"/>
              </a:rPr>
              <a:t>procedure is used to estimate the performance of machine learning algorithms when they are used to make predictions on data not used to train the model.</a:t>
            </a:r>
          </a:p>
          <a:p>
            <a:pPr algn="l" fontAlgn="base">
              <a:buFont typeface="Arial" panose="020B0604020202020204" pitchFamily="34" charset="0"/>
              <a:buChar char="•"/>
            </a:pPr>
            <a:r>
              <a:rPr lang="en-US" sz="1550" i="0" dirty="0">
                <a:solidFill>
                  <a:schemeClr val="bg1"/>
                </a:solidFill>
                <a:effectLst/>
                <a:latin typeface="Helvetica Neue"/>
              </a:rPr>
              <a:t>If your training accuracy is high, but your testing accuracy is low, you can’t really advertise your model as a good model.</a:t>
            </a:r>
          </a:p>
          <a:p>
            <a:pPr fontAlgn="base"/>
            <a:r>
              <a:rPr lang="en-US" sz="1550" b="1" i="0" dirty="0">
                <a:solidFill>
                  <a:srgbClr val="FFFF00"/>
                </a:solidFill>
                <a:effectLst/>
                <a:latin typeface="Helvetica Neue"/>
              </a:rPr>
              <a:t>Cross-validation</a:t>
            </a:r>
            <a:r>
              <a:rPr lang="en-US" sz="1550" i="0" dirty="0">
                <a:solidFill>
                  <a:schemeClr val="bg1"/>
                </a:solidFill>
                <a:effectLst/>
                <a:latin typeface="Helvetica Neue"/>
              </a:rPr>
              <a:t> is a resampling method that tests and trains a model on different iterations using different chunks of the data.</a:t>
            </a:r>
          </a:p>
        </p:txBody>
      </p:sp>
      <p:pic>
        <p:nvPicPr>
          <p:cNvPr id="1026" name="Picture 2" descr="Train Test Split: What it Means and How to Use It | Built In">
            <a:extLst>
              <a:ext uri="{FF2B5EF4-FFF2-40B4-BE49-F238E27FC236}">
                <a16:creationId xmlns:a16="http://schemas.microsoft.com/office/drawing/2014/main" id="{37891224-1580-46A7-9C4C-094773199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3587844"/>
            <a:ext cx="7715250" cy="267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1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IMPLEMENTATION:</a:t>
            </a:r>
          </a:p>
        </p:txBody>
      </p:sp>
      <p:pic>
        <p:nvPicPr>
          <p:cNvPr id="7" name="Picture 6">
            <a:extLst>
              <a:ext uri="{FF2B5EF4-FFF2-40B4-BE49-F238E27FC236}">
                <a16:creationId xmlns:a16="http://schemas.microsoft.com/office/drawing/2014/main" id="{646AB4E9-AD28-4118-B417-A9CCB32F0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525" y="1436500"/>
            <a:ext cx="9148949" cy="5321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488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FINAL RESULTs:</a:t>
            </a:r>
          </a:p>
        </p:txBody>
      </p:sp>
      <p:pic>
        <p:nvPicPr>
          <p:cNvPr id="5" name="Picture 4">
            <a:extLst>
              <a:ext uri="{FF2B5EF4-FFF2-40B4-BE49-F238E27FC236}">
                <a16:creationId xmlns:a16="http://schemas.microsoft.com/office/drawing/2014/main" id="{6057D8ED-69F8-47AB-94E6-94ACD3FC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91" y="1439783"/>
            <a:ext cx="10215418" cy="5418217"/>
          </a:xfrm>
          <a:prstGeom prst="rect">
            <a:avLst/>
          </a:prstGeom>
          <a:ln>
            <a:noFill/>
          </a:ln>
          <a:effectLst>
            <a:softEdge rad="112500"/>
          </a:effectLst>
        </p:spPr>
      </p:pic>
    </p:spTree>
    <p:extLst>
      <p:ext uri="{BB962C8B-B14F-4D97-AF65-F5344CB8AC3E}">
        <p14:creationId xmlns:p14="http://schemas.microsoft.com/office/powerpoint/2010/main" val="21900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STACKING:</a:t>
            </a:r>
          </a:p>
        </p:txBody>
      </p:sp>
      <p:sp>
        <p:nvSpPr>
          <p:cNvPr id="5" name="Content Placeholder 2">
            <a:extLst>
              <a:ext uri="{FF2B5EF4-FFF2-40B4-BE49-F238E27FC236}">
                <a16:creationId xmlns:a16="http://schemas.microsoft.com/office/drawing/2014/main" id="{95772F07-02F6-4E0F-BB4C-91B32DF2E8E7}"/>
              </a:ext>
            </a:extLst>
          </p:cNvPr>
          <p:cNvSpPr>
            <a:spLocks noGrp="1"/>
          </p:cNvSpPr>
          <p:nvPr>
            <p:ph idx="1"/>
          </p:nvPr>
        </p:nvSpPr>
        <p:spPr>
          <a:xfrm>
            <a:off x="1187823" y="1562006"/>
            <a:ext cx="9816354" cy="2454182"/>
          </a:xfrm>
        </p:spPr>
        <p:txBody>
          <a:bodyPr>
            <a:noAutofit/>
          </a:bodyPr>
          <a:lstStyle/>
          <a:p>
            <a:r>
              <a:rPr lang="en-US" sz="1550" b="1" i="0" dirty="0">
                <a:solidFill>
                  <a:srgbClr val="FFFF00"/>
                </a:solidFill>
                <a:effectLst/>
                <a:latin typeface="Helvetica Neue"/>
              </a:rPr>
              <a:t>Stacking</a:t>
            </a:r>
            <a:r>
              <a:rPr lang="en-US" sz="1550" i="0" dirty="0">
                <a:solidFill>
                  <a:schemeClr val="bg1"/>
                </a:solidFill>
                <a:effectLst/>
                <a:latin typeface="Helvetica Neue"/>
              </a:rPr>
              <a:t>, also known as stacked generalization, is a meta-learning ensemble technique that involves combining multiple models to improve prediction accuracy.</a:t>
            </a:r>
          </a:p>
          <a:p>
            <a:r>
              <a:rPr lang="en-US" sz="1550" i="0" dirty="0">
                <a:solidFill>
                  <a:schemeClr val="bg1"/>
                </a:solidFill>
                <a:effectLst/>
                <a:latin typeface="Helvetica Neue"/>
              </a:rPr>
              <a:t>In stacking, the outputs of several base models are used as input features to a higher-level "meta-model", which makes the final predictions. The base models can be trained on the same or different datasets and can use different learning algorithms. </a:t>
            </a:r>
          </a:p>
          <a:p>
            <a:r>
              <a:rPr lang="en-US" sz="1550" i="0" dirty="0">
                <a:solidFill>
                  <a:schemeClr val="bg1"/>
                </a:solidFill>
                <a:effectLst/>
                <a:latin typeface="Helvetica Neue"/>
              </a:rPr>
              <a:t>"By achieving approximately 90% accuracy across different models, we can infer that we have significantly simplified our dataset and successfully conducted thorough data cleaning processes."</a:t>
            </a:r>
          </a:p>
        </p:txBody>
      </p:sp>
      <p:pic>
        <p:nvPicPr>
          <p:cNvPr id="6" name="Picture 5">
            <a:extLst>
              <a:ext uri="{FF2B5EF4-FFF2-40B4-BE49-F238E27FC236}">
                <a16:creationId xmlns:a16="http://schemas.microsoft.com/office/drawing/2014/main" id="{B72C4770-3B51-4C5B-9104-F6DFA553B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913" y="3866329"/>
            <a:ext cx="7798173" cy="2859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196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TEAM MEMBERS:</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547719"/>
            <a:ext cx="10515600" cy="2127810"/>
          </a:xfrm>
        </p:spPr>
        <p:txBody>
          <a:bodyPr>
            <a:normAutofit/>
          </a:bodyPr>
          <a:lstStyle/>
          <a:p>
            <a:r>
              <a:rPr lang="en-US" sz="2000" b="1" dirty="0">
                <a:latin typeface="Bahnschrift" panose="020B0502040204020203" pitchFamily="34" charset="0"/>
              </a:rPr>
              <a:t>UTKARSH MISHRA (</a:t>
            </a:r>
            <a:r>
              <a:rPr lang="en-US" sz="2000" b="1" dirty="0">
                <a:solidFill>
                  <a:srgbClr val="FFFF00"/>
                </a:solidFill>
                <a:latin typeface="Bahnschrift" panose="020B0502040204020203" pitchFamily="34" charset="0"/>
              </a:rPr>
              <a:t>11600119031</a:t>
            </a:r>
            <a:r>
              <a:rPr lang="en-US" sz="2000" b="1" dirty="0">
                <a:latin typeface="Bahnschrift" panose="020B0502040204020203" pitchFamily="34" charset="0"/>
              </a:rPr>
              <a:t>)</a:t>
            </a:r>
          </a:p>
          <a:p>
            <a:r>
              <a:rPr lang="en-US" sz="2000" dirty="0">
                <a:latin typeface="Bahnschrift" panose="020B0502040204020203" pitchFamily="34" charset="0"/>
              </a:rPr>
              <a:t>PRATYUSH MAJUMDER (</a:t>
            </a:r>
            <a:r>
              <a:rPr lang="en-US" sz="2000" dirty="0">
                <a:solidFill>
                  <a:srgbClr val="FFFF00"/>
                </a:solidFill>
                <a:latin typeface="Bahnschrift" panose="020B0502040204020203" pitchFamily="34" charset="0"/>
              </a:rPr>
              <a:t>11600119046</a:t>
            </a:r>
            <a:r>
              <a:rPr lang="en-US" sz="2000" dirty="0">
                <a:latin typeface="Bahnschrift" panose="020B0502040204020203" pitchFamily="34" charset="0"/>
              </a:rPr>
              <a:t>)</a:t>
            </a:r>
          </a:p>
          <a:p>
            <a:r>
              <a:rPr lang="en-US" sz="2000" dirty="0">
                <a:latin typeface="Bahnschrift" panose="020B0502040204020203" pitchFamily="34" charset="0"/>
              </a:rPr>
              <a:t>ROSHNI DEY (</a:t>
            </a:r>
            <a:r>
              <a:rPr lang="en-US" sz="2000" dirty="0">
                <a:solidFill>
                  <a:srgbClr val="FFFF00"/>
                </a:solidFill>
                <a:latin typeface="Bahnschrift" panose="020B0502040204020203" pitchFamily="34" charset="0"/>
              </a:rPr>
              <a:t>11600119033</a:t>
            </a:r>
            <a:r>
              <a:rPr lang="en-US" sz="2000" dirty="0">
                <a:latin typeface="Bahnschrift" panose="020B0502040204020203" pitchFamily="34" charset="0"/>
              </a:rPr>
              <a:t>)</a:t>
            </a:r>
          </a:p>
          <a:p>
            <a:r>
              <a:rPr lang="en-US" sz="2000" dirty="0">
                <a:latin typeface="Bahnschrift" panose="020B0502040204020203" pitchFamily="34" charset="0"/>
              </a:rPr>
              <a:t>TANISHA GHOSH (</a:t>
            </a:r>
            <a:r>
              <a:rPr lang="en-US" sz="2000" dirty="0">
                <a:solidFill>
                  <a:srgbClr val="FFFF00"/>
                </a:solidFill>
                <a:latin typeface="Bahnschrift" panose="020B0502040204020203" pitchFamily="34" charset="0"/>
              </a:rPr>
              <a:t>11600119050</a:t>
            </a:r>
            <a:r>
              <a:rPr lang="en-US" sz="2000" dirty="0">
                <a:latin typeface="Bahnschrift" panose="020B0502040204020203" pitchFamily="34" charset="0"/>
              </a:rPr>
              <a:t>)</a:t>
            </a:r>
          </a:p>
          <a:p>
            <a:r>
              <a:rPr lang="en-US" sz="2000" dirty="0">
                <a:latin typeface="Bahnschrift" panose="020B0502040204020203" pitchFamily="34" charset="0"/>
              </a:rPr>
              <a:t>TIYASHA PARUI (</a:t>
            </a:r>
            <a:r>
              <a:rPr lang="en-US" sz="2000" dirty="0">
                <a:solidFill>
                  <a:srgbClr val="FFFF00"/>
                </a:solidFill>
                <a:latin typeface="Bahnschrift" panose="020B0502040204020203" pitchFamily="34" charset="0"/>
              </a:rPr>
              <a:t>11600119028</a:t>
            </a:r>
            <a:r>
              <a:rPr lang="en-US" sz="2000" dirty="0">
                <a:latin typeface="Bahnschrift" panose="020B0502040204020203" pitchFamily="34" charset="0"/>
              </a:rPr>
              <a:t>)</a:t>
            </a:r>
          </a:p>
          <a:p>
            <a:endParaRPr lang="en-US" sz="2000" dirty="0">
              <a:latin typeface="Bahnschrift" panose="020B0502040204020203" pitchFamily="34" charset="0"/>
            </a:endParaRPr>
          </a:p>
        </p:txBody>
      </p:sp>
      <p:sp>
        <p:nvSpPr>
          <p:cNvPr id="4" name="TextBox 3">
            <a:extLst>
              <a:ext uri="{FF2B5EF4-FFF2-40B4-BE49-F238E27FC236}">
                <a16:creationId xmlns:a16="http://schemas.microsoft.com/office/drawing/2014/main" id="{DBDF08F0-4B14-4095-86E8-27A4E8DBA641}"/>
              </a:ext>
            </a:extLst>
          </p:cNvPr>
          <p:cNvSpPr txBox="1"/>
          <p:nvPr/>
        </p:nvSpPr>
        <p:spPr>
          <a:xfrm>
            <a:off x="7599709" y="5853954"/>
            <a:ext cx="4288353" cy="923330"/>
          </a:xfrm>
          <a:prstGeom prst="rect">
            <a:avLst/>
          </a:prstGeom>
          <a:noFill/>
          <a:ln w="12700">
            <a:solidFill>
              <a:schemeClr val="tx1"/>
            </a:solidFill>
            <a:prstDash val="dash"/>
          </a:ln>
          <a:effectLst>
            <a:outerShdw blurRad="44450" dist="27940" dir="5400000" algn="ctr">
              <a:srgbClr val="000000">
                <a:alpha val="32000"/>
              </a:srgbClr>
            </a:outerShdw>
          </a:effectLst>
        </p:spPr>
        <p:txBody>
          <a:bodyPr wrap="none" rtlCol="0">
            <a:spAutoFit/>
          </a:bodyPr>
          <a:lstStyle/>
          <a:p>
            <a:pPr algn="just"/>
            <a:r>
              <a:rPr lang="en-US" sz="1800" dirty="0">
                <a:latin typeface="Bahnschrift" panose="020B0502040204020203" pitchFamily="34" charset="0"/>
              </a:rPr>
              <a:t>GROUP ~ </a:t>
            </a:r>
            <a:r>
              <a:rPr lang="en-US" sz="1800" dirty="0">
                <a:solidFill>
                  <a:srgbClr val="FF0000"/>
                </a:solidFill>
                <a:latin typeface="Bahnschrift" panose="020B0502040204020203" pitchFamily="34" charset="0"/>
              </a:rPr>
              <a:t>6</a:t>
            </a:r>
          </a:p>
          <a:p>
            <a:pPr algn="just"/>
            <a:r>
              <a:rPr lang="en-US" sz="1800" dirty="0">
                <a:latin typeface="Bahnschrift" panose="020B0502040204020203" pitchFamily="34" charset="0"/>
              </a:rPr>
              <a:t>MENTOR ~ </a:t>
            </a:r>
            <a:r>
              <a:rPr lang="en-US" sz="1800" dirty="0">
                <a:solidFill>
                  <a:srgbClr val="FF0000"/>
                </a:solidFill>
                <a:latin typeface="Bahnschrift" panose="020B0502040204020203" pitchFamily="34" charset="0"/>
              </a:rPr>
              <a:t>Ms. RACHITA GHOSHHAJRA</a:t>
            </a:r>
          </a:p>
          <a:p>
            <a:pPr algn="just"/>
            <a:r>
              <a:rPr lang="en-US" sz="1800" dirty="0">
                <a:latin typeface="Bahnschrift" panose="020B0502040204020203" pitchFamily="34" charset="0"/>
              </a:rPr>
              <a:t>COORDINATOR ~ </a:t>
            </a:r>
            <a:r>
              <a:rPr lang="en-US" sz="1800" dirty="0">
                <a:solidFill>
                  <a:srgbClr val="FF0000"/>
                </a:solidFill>
                <a:latin typeface="Bahnschrift" panose="020B0502040204020203" pitchFamily="34" charset="0"/>
              </a:rPr>
              <a:t>Mr. SUMIT MAJUMDAR</a:t>
            </a:r>
            <a:endParaRPr lang="en-IN" sz="1800"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val="2223417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WORKING ON REAL TIME DATASET:</a:t>
            </a:r>
          </a:p>
        </p:txBody>
      </p:sp>
      <p:sp>
        <p:nvSpPr>
          <p:cNvPr id="5" name="Content Placeholder 2">
            <a:extLst>
              <a:ext uri="{FF2B5EF4-FFF2-40B4-BE49-F238E27FC236}">
                <a16:creationId xmlns:a16="http://schemas.microsoft.com/office/drawing/2014/main" id="{95772F07-02F6-4E0F-BB4C-91B32DF2E8E7}"/>
              </a:ext>
            </a:extLst>
          </p:cNvPr>
          <p:cNvSpPr>
            <a:spLocks noGrp="1"/>
          </p:cNvSpPr>
          <p:nvPr>
            <p:ph idx="1"/>
          </p:nvPr>
        </p:nvSpPr>
        <p:spPr>
          <a:xfrm>
            <a:off x="1187823" y="1562006"/>
            <a:ext cx="9816354" cy="2454182"/>
          </a:xfrm>
        </p:spPr>
        <p:txBody>
          <a:bodyPr>
            <a:noAutofit/>
          </a:bodyPr>
          <a:lstStyle/>
          <a:p>
            <a:pPr marL="270510" algn="just">
              <a:lnSpc>
                <a:spcPct val="150000"/>
              </a:lnSpc>
              <a:spcAft>
                <a:spcPts val="800"/>
              </a:spcAft>
            </a:pPr>
            <a:r>
              <a:rPr lang="en-IN" sz="1550" dirty="0">
                <a:solidFill>
                  <a:schemeClr val="bg1"/>
                </a:solidFill>
                <a:effectLst/>
                <a:latin typeface="Helvetica Neue"/>
                <a:ea typeface="Calibri" panose="020F0502020204030204" pitchFamily="34" charset="0"/>
                <a:cs typeface="Times New Roman" panose="02020603050405020304" pitchFamily="18" charset="0"/>
              </a:rPr>
              <a:t>We have gathered over </a:t>
            </a:r>
            <a:r>
              <a:rPr lang="en-IN" sz="1550" b="1" dirty="0">
                <a:solidFill>
                  <a:srgbClr val="FFFF00"/>
                </a:solidFill>
                <a:effectLst/>
                <a:latin typeface="Helvetica Neue"/>
                <a:ea typeface="Calibri" panose="020F0502020204030204" pitchFamily="34" charset="0"/>
                <a:cs typeface="Times New Roman" panose="02020603050405020304" pitchFamily="18" charset="0"/>
              </a:rPr>
              <a:t>450 real-time data entries </a:t>
            </a:r>
            <a:r>
              <a:rPr lang="en-IN" sz="1550" dirty="0">
                <a:solidFill>
                  <a:schemeClr val="bg1"/>
                </a:solidFill>
                <a:effectLst/>
                <a:latin typeface="Helvetica Neue"/>
                <a:ea typeface="Calibri" panose="020F0502020204030204" pitchFamily="34" charset="0"/>
                <a:cs typeface="Times New Roman" panose="02020603050405020304" pitchFamily="18" charset="0"/>
              </a:rPr>
              <a:t>from various individuals. Subsequently, we applied </a:t>
            </a:r>
            <a:r>
              <a:rPr lang="en-IN" sz="1550" b="1" dirty="0">
                <a:solidFill>
                  <a:srgbClr val="FFFF00"/>
                </a:solidFill>
                <a:effectLst/>
                <a:latin typeface="Helvetica Neue"/>
                <a:ea typeface="Calibri" panose="020F0502020204030204" pitchFamily="34" charset="0"/>
                <a:cs typeface="Times New Roman" panose="02020603050405020304" pitchFamily="18" charset="0"/>
              </a:rPr>
              <a:t>exploratory data analysis </a:t>
            </a:r>
            <a:r>
              <a:rPr lang="en-IN" sz="1550" dirty="0">
                <a:solidFill>
                  <a:schemeClr val="bg1"/>
                </a:solidFill>
                <a:effectLst/>
                <a:latin typeface="Helvetica Neue"/>
                <a:ea typeface="Calibri" panose="020F0502020204030204" pitchFamily="34" charset="0"/>
                <a:cs typeface="Times New Roman" panose="02020603050405020304" pitchFamily="18" charset="0"/>
              </a:rPr>
              <a:t>(EDA) and </a:t>
            </a:r>
            <a:r>
              <a:rPr lang="en-IN" sz="1550" b="1" dirty="0">
                <a:solidFill>
                  <a:srgbClr val="FFFF00"/>
                </a:solidFill>
                <a:effectLst/>
                <a:latin typeface="Helvetica Neue"/>
                <a:ea typeface="Calibri" panose="020F0502020204030204" pitchFamily="34" charset="0"/>
                <a:cs typeface="Times New Roman" panose="02020603050405020304" pitchFamily="18" charset="0"/>
              </a:rPr>
              <a:t>data pre-processing </a:t>
            </a:r>
            <a:r>
              <a:rPr lang="en-IN" sz="1550" dirty="0">
                <a:solidFill>
                  <a:schemeClr val="bg1"/>
                </a:solidFill>
                <a:effectLst/>
                <a:latin typeface="Helvetica Neue"/>
                <a:ea typeface="Calibri" panose="020F0502020204030204" pitchFamily="34" charset="0"/>
                <a:cs typeface="Times New Roman" panose="02020603050405020304" pitchFamily="18" charset="0"/>
              </a:rPr>
              <a:t>techniques to transform the dataset. Finally, we utilized the processed dataset to evaluate our model, leading to the following observations:</a:t>
            </a:r>
          </a:p>
        </p:txBody>
      </p:sp>
      <p:pic>
        <p:nvPicPr>
          <p:cNvPr id="4" name="Picture 3">
            <a:extLst>
              <a:ext uri="{FF2B5EF4-FFF2-40B4-BE49-F238E27FC236}">
                <a16:creationId xmlns:a16="http://schemas.microsoft.com/office/drawing/2014/main" id="{E03F0482-452C-4D36-AF63-7E866359C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263" y="2789097"/>
            <a:ext cx="3955473" cy="3734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680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CONCLUSION:</a:t>
            </a:r>
          </a:p>
        </p:txBody>
      </p:sp>
      <p:sp>
        <p:nvSpPr>
          <p:cNvPr id="5" name="Content Placeholder 2">
            <a:extLst>
              <a:ext uri="{FF2B5EF4-FFF2-40B4-BE49-F238E27FC236}">
                <a16:creationId xmlns:a16="http://schemas.microsoft.com/office/drawing/2014/main" id="{95772F07-02F6-4E0F-BB4C-91B32DF2E8E7}"/>
              </a:ext>
            </a:extLst>
          </p:cNvPr>
          <p:cNvSpPr>
            <a:spLocks noGrp="1"/>
          </p:cNvSpPr>
          <p:nvPr>
            <p:ph idx="1"/>
          </p:nvPr>
        </p:nvSpPr>
        <p:spPr>
          <a:xfrm>
            <a:off x="1187823" y="1562006"/>
            <a:ext cx="9816354" cy="2454182"/>
          </a:xfrm>
        </p:spPr>
        <p:txBody>
          <a:bodyPr>
            <a:noAutofit/>
          </a:bodyPr>
          <a:lstStyle/>
          <a:p>
            <a:pPr algn="just"/>
            <a:r>
              <a:rPr lang="en-US" sz="1550" dirty="0">
                <a:solidFill>
                  <a:schemeClr val="bg1"/>
                </a:solidFill>
                <a:latin typeface="Helvetica Neue"/>
              </a:rPr>
              <a:t>In this entire money exchange process and banks undergoing digitalization, our work will assist banks in determining the clients who are most likely to opt for a term deposit plan, allowing banking institutions to save a significant amount of spending.</a:t>
            </a:r>
          </a:p>
          <a:p>
            <a:pPr algn="just"/>
            <a:r>
              <a:rPr lang="en-US" sz="1550" dirty="0">
                <a:solidFill>
                  <a:schemeClr val="bg1"/>
                </a:solidFill>
                <a:latin typeface="Helvetica Neue"/>
              </a:rPr>
              <a:t>For our initial dataset, accuracy of random forest turned out to be the best (91%), followed by Naïve Bayes with the highest precision value (94%) whereas identifying the actual positives that our model correctly predicted was shown by random forest with the highest recall value (98%).</a:t>
            </a:r>
          </a:p>
          <a:p>
            <a:pPr algn="just"/>
            <a:r>
              <a:rPr lang="en-US" sz="1550" dirty="0">
                <a:solidFill>
                  <a:schemeClr val="bg1"/>
                </a:solidFill>
                <a:latin typeface="Helvetica Neue"/>
              </a:rPr>
              <a:t>Real time dataset showed better results and accuracy when used for testing.</a:t>
            </a:r>
            <a:endParaRPr lang="en-IN" sz="1550" dirty="0">
              <a:solidFill>
                <a:schemeClr val="bg1"/>
              </a:solidFill>
              <a:latin typeface="Helvetica Neue"/>
            </a:endParaRPr>
          </a:p>
        </p:txBody>
      </p:sp>
    </p:spTree>
    <p:extLst>
      <p:ext uri="{BB962C8B-B14F-4D97-AF65-F5344CB8AC3E}">
        <p14:creationId xmlns:p14="http://schemas.microsoft.com/office/powerpoint/2010/main" val="373985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FUTURE SCOPE:</a:t>
            </a:r>
          </a:p>
        </p:txBody>
      </p:sp>
      <p:sp>
        <p:nvSpPr>
          <p:cNvPr id="5" name="Content Placeholder 2">
            <a:extLst>
              <a:ext uri="{FF2B5EF4-FFF2-40B4-BE49-F238E27FC236}">
                <a16:creationId xmlns:a16="http://schemas.microsoft.com/office/drawing/2014/main" id="{95772F07-02F6-4E0F-BB4C-91B32DF2E8E7}"/>
              </a:ext>
            </a:extLst>
          </p:cNvPr>
          <p:cNvSpPr>
            <a:spLocks noGrp="1"/>
          </p:cNvSpPr>
          <p:nvPr>
            <p:ph idx="1"/>
          </p:nvPr>
        </p:nvSpPr>
        <p:spPr>
          <a:xfrm>
            <a:off x="1187823" y="1562006"/>
            <a:ext cx="9816354" cy="2454182"/>
          </a:xfrm>
        </p:spPr>
        <p:txBody>
          <a:bodyPr>
            <a:noAutofit/>
          </a:bodyPr>
          <a:lstStyle/>
          <a:p>
            <a:pPr algn="just"/>
            <a:r>
              <a:rPr lang="en-IN" sz="1550" dirty="0">
                <a:solidFill>
                  <a:schemeClr val="bg1"/>
                </a:solidFill>
                <a:latin typeface="Helvetica Neue"/>
              </a:rPr>
              <a:t>Model Improvement</a:t>
            </a:r>
          </a:p>
          <a:p>
            <a:pPr algn="just"/>
            <a:r>
              <a:rPr lang="en-IN" sz="1550" dirty="0">
                <a:solidFill>
                  <a:schemeClr val="bg1"/>
                </a:solidFill>
                <a:latin typeface="Helvetica Neue"/>
              </a:rPr>
              <a:t>Scalability and Development with larger datasets</a:t>
            </a:r>
          </a:p>
          <a:p>
            <a:pPr algn="just"/>
            <a:r>
              <a:rPr lang="en-IN" sz="1550" dirty="0">
                <a:solidFill>
                  <a:schemeClr val="bg1"/>
                </a:solidFill>
                <a:latin typeface="Helvetica Neue"/>
              </a:rPr>
              <a:t>Continuous learning and adaptation</a:t>
            </a:r>
          </a:p>
          <a:p>
            <a:pPr algn="just"/>
            <a:r>
              <a:rPr lang="en-IN" sz="1550" dirty="0">
                <a:solidFill>
                  <a:schemeClr val="bg1"/>
                </a:solidFill>
                <a:latin typeface="Helvetica Neue"/>
              </a:rPr>
              <a:t>Integration with other technologies</a:t>
            </a:r>
          </a:p>
        </p:txBody>
      </p:sp>
    </p:spTree>
    <p:extLst>
      <p:ext uri="{BB962C8B-B14F-4D97-AF65-F5344CB8AC3E}">
        <p14:creationId xmlns:p14="http://schemas.microsoft.com/office/powerpoint/2010/main" val="230803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REFERNECES:</a:t>
            </a:r>
          </a:p>
        </p:txBody>
      </p:sp>
      <p:sp>
        <p:nvSpPr>
          <p:cNvPr id="5" name="Content Placeholder 2">
            <a:extLst>
              <a:ext uri="{FF2B5EF4-FFF2-40B4-BE49-F238E27FC236}">
                <a16:creationId xmlns:a16="http://schemas.microsoft.com/office/drawing/2014/main" id="{95772F07-02F6-4E0F-BB4C-91B32DF2E8E7}"/>
              </a:ext>
            </a:extLst>
          </p:cNvPr>
          <p:cNvSpPr>
            <a:spLocks noGrp="1"/>
          </p:cNvSpPr>
          <p:nvPr>
            <p:ph idx="1"/>
          </p:nvPr>
        </p:nvSpPr>
        <p:spPr>
          <a:xfrm>
            <a:off x="1187823" y="1562006"/>
            <a:ext cx="9816354" cy="2454182"/>
          </a:xfrm>
        </p:spPr>
        <p:txBody>
          <a:bodyPr>
            <a:noAutofit/>
          </a:bodyPr>
          <a:lstStyle/>
          <a:p>
            <a:pPr marL="0" indent="0" algn="just">
              <a:lnSpc>
                <a:spcPct val="10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[1] S. </a:t>
            </a:r>
            <a:r>
              <a:rPr lang="en-IN" sz="1300" dirty="0" err="1">
                <a:solidFill>
                  <a:schemeClr val="bg1"/>
                </a:solidFill>
                <a:effectLst/>
                <a:latin typeface="Helvetica Neue"/>
                <a:ea typeface="Calibri" panose="020F0502020204030204" pitchFamily="34" charset="0"/>
                <a:cs typeface="Times New Roman" panose="02020603050405020304" pitchFamily="18" charset="0"/>
              </a:rPr>
              <a:t>Manlangit</a:t>
            </a:r>
            <a:r>
              <a:rPr lang="en-IN" sz="1300" dirty="0">
                <a:solidFill>
                  <a:schemeClr val="bg1"/>
                </a:solidFill>
                <a:effectLst/>
                <a:latin typeface="Helvetica Neue"/>
                <a:ea typeface="Calibri" panose="020F0502020204030204" pitchFamily="34" charset="0"/>
                <a:cs typeface="Times New Roman" panose="02020603050405020304" pitchFamily="18" charset="0"/>
              </a:rPr>
              <a:t>, S. Azam, B. Shanmugam and A. Karim,” Novel Machine Learning Approach for Analysing Anonymous Credit Card Fraud Patterns”, International Journal of Electronic Commerce Studies 10.2 (2019): 175-202</a:t>
            </a:r>
          </a:p>
          <a:p>
            <a:pPr marL="0" indent="0" algn="just">
              <a:lnSpc>
                <a:spcPct val="10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M. Sergio, L. Raul and C. Paulo,” Using data mining for bank direct marketing: an application of the CRISP-DM methodology”, </a:t>
            </a:r>
            <a:r>
              <a:rPr lang="en-IN" sz="1300" dirty="0" err="1">
                <a:solidFill>
                  <a:schemeClr val="bg1"/>
                </a:solidFill>
                <a:effectLst/>
                <a:latin typeface="Helvetica Neue"/>
                <a:ea typeface="Calibri" panose="020F0502020204030204" pitchFamily="34" charset="0"/>
                <a:cs typeface="Times New Roman" panose="02020603050405020304" pitchFamily="18" charset="0"/>
              </a:rPr>
              <a:t>RepositoriUM</a:t>
            </a:r>
            <a:r>
              <a:rPr lang="en-IN" sz="1300" dirty="0">
                <a:solidFill>
                  <a:schemeClr val="bg1"/>
                </a:solidFill>
                <a:effectLst/>
                <a:latin typeface="Helvetica Neue"/>
                <a:ea typeface="Calibri" panose="020F0502020204030204" pitchFamily="34" charset="0"/>
                <a:cs typeface="Times New Roman" panose="02020603050405020304" pitchFamily="18" charset="0"/>
              </a:rPr>
              <a:t>, 2011</a:t>
            </a:r>
          </a:p>
          <a:p>
            <a:pPr marL="0" indent="0" algn="just">
              <a:lnSpc>
                <a:spcPct val="10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C. S. T. Koumetio, W. </a:t>
            </a:r>
            <a:r>
              <a:rPr lang="en-IN" sz="1300" dirty="0" err="1">
                <a:solidFill>
                  <a:schemeClr val="bg1"/>
                </a:solidFill>
                <a:effectLst/>
                <a:latin typeface="Helvetica Neue"/>
                <a:ea typeface="Calibri" panose="020F0502020204030204" pitchFamily="34" charset="0"/>
                <a:cs typeface="Times New Roman" panose="02020603050405020304" pitchFamily="18" charset="0"/>
              </a:rPr>
              <a:t>Cherif</a:t>
            </a:r>
            <a:r>
              <a:rPr lang="en-IN" sz="1300" dirty="0">
                <a:solidFill>
                  <a:schemeClr val="bg1"/>
                </a:solidFill>
                <a:effectLst/>
                <a:latin typeface="Helvetica Neue"/>
                <a:ea typeface="Calibri" panose="020F0502020204030204" pitchFamily="34" charset="0"/>
                <a:cs typeface="Times New Roman" panose="02020603050405020304" pitchFamily="18" charset="0"/>
              </a:rPr>
              <a:t> and S. Hassan,” Optimizing the prediction of telemarketing target calls by a classification technique,” 2018 6th International Conference on Wireless Networks and Mobile Communications (WINCOM), 2018</a:t>
            </a:r>
          </a:p>
          <a:p>
            <a:pPr marL="0" indent="0" algn="just">
              <a:lnSpc>
                <a:spcPct val="10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J. Asare-Frempong and M. Jaya Balan,” Predicting customer response to bank direct telemarketing campaign,” 2017 International Conference on Engineering Technology and Technopreneur ship (ICE2T), 2017</a:t>
            </a:r>
          </a:p>
        </p:txBody>
      </p:sp>
    </p:spTree>
    <p:extLst>
      <p:ext uri="{BB962C8B-B14F-4D97-AF65-F5344CB8AC3E}">
        <p14:creationId xmlns:p14="http://schemas.microsoft.com/office/powerpoint/2010/main" val="82073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REFERNECES:</a:t>
            </a:r>
          </a:p>
        </p:txBody>
      </p:sp>
      <p:sp>
        <p:nvSpPr>
          <p:cNvPr id="5" name="Content Placeholder 2">
            <a:extLst>
              <a:ext uri="{FF2B5EF4-FFF2-40B4-BE49-F238E27FC236}">
                <a16:creationId xmlns:a16="http://schemas.microsoft.com/office/drawing/2014/main" id="{95772F07-02F6-4E0F-BB4C-91B32DF2E8E7}"/>
              </a:ext>
            </a:extLst>
          </p:cNvPr>
          <p:cNvSpPr>
            <a:spLocks noGrp="1"/>
          </p:cNvSpPr>
          <p:nvPr>
            <p:ph idx="1"/>
          </p:nvPr>
        </p:nvSpPr>
        <p:spPr>
          <a:xfrm>
            <a:off x="1187823" y="1562006"/>
            <a:ext cx="9816354" cy="2454182"/>
          </a:xfrm>
        </p:spPr>
        <p:txBody>
          <a:bodyPr>
            <a:noAutofit/>
          </a:bodyPr>
          <a:lstStyle/>
          <a:p>
            <a:pPr marL="0" indent="0" algn="just">
              <a:lnSpc>
                <a:spcPct val="10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Rony MA, Hassan MM, Ahmed E, Karim A, Azam S, Reza DA. Identifying Long-Term Deposit Customers: A Machine Learning Approach. In2021 2nd International Informatics and Software Engineering Conference (IISEC) 2021 Dec 16 (pp. 1-6). IEEE.</a:t>
            </a:r>
          </a:p>
          <a:p>
            <a:pPr marL="0" indent="0" algn="just">
              <a:lnSpc>
                <a:spcPct val="100000"/>
              </a:lnSpc>
              <a:spcAft>
                <a:spcPts val="800"/>
              </a:spcAft>
              <a:buNone/>
            </a:pPr>
            <a:r>
              <a:rPr lang="en-IN" sz="1300" dirty="0" err="1">
                <a:solidFill>
                  <a:schemeClr val="bg1"/>
                </a:solidFill>
                <a:effectLst/>
                <a:latin typeface="Helvetica Neue"/>
                <a:ea typeface="Calibri" panose="020F0502020204030204" pitchFamily="34" charset="0"/>
                <a:cs typeface="Times New Roman" panose="02020603050405020304" pitchFamily="18" charset="0"/>
              </a:rPr>
              <a:t>Bisong</a:t>
            </a:r>
            <a:r>
              <a:rPr lang="en-IN" sz="1300" dirty="0">
                <a:solidFill>
                  <a:schemeClr val="bg1"/>
                </a:solidFill>
                <a:effectLst/>
                <a:latin typeface="Helvetica Neue"/>
                <a:ea typeface="Calibri" panose="020F0502020204030204" pitchFamily="34" charset="0"/>
                <a:cs typeface="Times New Roman" panose="02020603050405020304" pitchFamily="18" charset="0"/>
              </a:rPr>
              <a:t> E. Matplotlib and seaborn. </a:t>
            </a:r>
            <a:r>
              <a:rPr lang="en-IN" sz="1300" dirty="0" err="1">
                <a:solidFill>
                  <a:schemeClr val="bg1"/>
                </a:solidFill>
                <a:effectLst/>
                <a:latin typeface="Helvetica Neue"/>
                <a:ea typeface="Calibri" panose="020F0502020204030204" pitchFamily="34" charset="0"/>
                <a:cs typeface="Times New Roman" panose="02020603050405020304" pitchFamily="18" charset="0"/>
              </a:rPr>
              <a:t>InBuilding</a:t>
            </a:r>
            <a:r>
              <a:rPr lang="en-IN" sz="1300" dirty="0">
                <a:solidFill>
                  <a:schemeClr val="bg1"/>
                </a:solidFill>
                <a:effectLst/>
                <a:latin typeface="Helvetica Neue"/>
                <a:ea typeface="Calibri" panose="020F0502020204030204" pitchFamily="34" charset="0"/>
                <a:cs typeface="Times New Roman" panose="02020603050405020304" pitchFamily="18" charset="0"/>
              </a:rPr>
              <a:t> machine learning and deep learning models on google cloud platform 2019 (pp. 151-165). </a:t>
            </a:r>
            <a:r>
              <a:rPr lang="en-IN" sz="1300" dirty="0" err="1">
                <a:solidFill>
                  <a:schemeClr val="bg1"/>
                </a:solidFill>
                <a:effectLst/>
                <a:latin typeface="Helvetica Neue"/>
                <a:ea typeface="Calibri" panose="020F0502020204030204" pitchFamily="34" charset="0"/>
                <a:cs typeface="Times New Roman" panose="02020603050405020304" pitchFamily="18" charset="0"/>
              </a:rPr>
              <a:t>Apress</a:t>
            </a:r>
            <a:r>
              <a:rPr lang="en-IN" sz="1300" dirty="0">
                <a:solidFill>
                  <a:schemeClr val="bg1"/>
                </a:solidFill>
                <a:effectLst/>
                <a:latin typeface="Helvetica Neue"/>
                <a:ea typeface="Calibri" panose="020F0502020204030204" pitchFamily="34" charset="0"/>
                <a:cs typeface="Times New Roman" panose="02020603050405020304" pitchFamily="18" charset="0"/>
              </a:rPr>
              <a:t>, Berkeley, CA.</a:t>
            </a:r>
          </a:p>
          <a:p>
            <a:pPr marL="0" indent="0" algn="just">
              <a:lnSpc>
                <a:spcPct val="100000"/>
              </a:lnSpc>
              <a:spcAft>
                <a:spcPts val="800"/>
              </a:spcAft>
              <a:buNone/>
            </a:pPr>
            <a:r>
              <a:rPr lang="en-IN" sz="1300" dirty="0" err="1">
                <a:solidFill>
                  <a:schemeClr val="bg1"/>
                </a:solidFill>
                <a:effectLst/>
                <a:latin typeface="Helvetica Neue"/>
                <a:ea typeface="Calibri" panose="020F0502020204030204" pitchFamily="34" charset="0"/>
                <a:cs typeface="Times New Roman" panose="02020603050405020304" pitchFamily="18" charset="0"/>
              </a:rPr>
              <a:t>Pedregosa</a:t>
            </a:r>
            <a:r>
              <a:rPr lang="en-IN" sz="1300" dirty="0">
                <a:solidFill>
                  <a:schemeClr val="bg1"/>
                </a:solidFill>
                <a:effectLst/>
                <a:latin typeface="Helvetica Neue"/>
                <a:ea typeface="Calibri" panose="020F0502020204030204" pitchFamily="34" charset="0"/>
                <a:cs typeface="Times New Roman" panose="02020603050405020304" pitchFamily="18" charset="0"/>
              </a:rPr>
              <a:t> F, </a:t>
            </a:r>
            <a:r>
              <a:rPr lang="en-IN" sz="1300" dirty="0" err="1">
                <a:solidFill>
                  <a:schemeClr val="bg1"/>
                </a:solidFill>
                <a:effectLst/>
                <a:latin typeface="Helvetica Neue"/>
                <a:ea typeface="Calibri" panose="020F0502020204030204" pitchFamily="34" charset="0"/>
                <a:cs typeface="Times New Roman" panose="02020603050405020304" pitchFamily="18" charset="0"/>
              </a:rPr>
              <a:t>Varoquaux</a:t>
            </a:r>
            <a:r>
              <a:rPr lang="en-IN" sz="1300" dirty="0">
                <a:solidFill>
                  <a:schemeClr val="bg1"/>
                </a:solidFill>
                <a:effectLst/>
                <a:latin typeface="Helvetica Neue"/>
                <a:ea typeface="Calibri" panose="020F0502020204030204" pitchFamily="34" charset="0"/>
                <a:cs typeface="Times New Roman" panose="02020603050405020304" pitchFamily="18" charset="0"/>
              </a:rPr>
              <a:t> G, </a:t>
            </a:r>
            <a:r>
              <a:rPr lang="en-IN" sz="1300" dirty="0" err="1">
                <a:solidFill>
                  <a:schemeClr val="bg1"/>
                </a:solidFill>
                <a:effectLst/>
                <a:latin typeface="Helvetica Neue"/>
                <a:ea typeface="Calibri" panose="020F0502020204030204" pitchFamily="34" charset="0"/>
                <a:cs typeface="Times New Roman" panose="02020603050405020304" pitchFamily="18" charset="0"/>
              </a:rPr>
              <a:t>Gramfort</a:t>
            </a:r>
            <a:r>
              <a:rPr lang="en-IN" sz="1300" dirty="0">
                <a:solidFill>
                  <a:schemeClr val="bg1"/>
                </a:solidFill>
                <a:effectLst/>
                <a:latin typeface="Helvetica Neue"/>
                <a:ea typeface="Calibri" panose="020F0502020204030204" pitchFamily="34" charset="0"/>
                <a:cs typeface="Times New Roman" panose="02020603050405020304" pitchFamily="18" charset="0"/>
              </a:rPr>
              <a:t> A, Michel V, </a:t>
            </a:r>
            <a:r>
              <a:rPr lang="en-IN" sz="1300" dirty="0" err="1">
                <a:solidFill>
                  <a:schemeClr val="bg1"/>
                </a:solidFill>
                <a:effectLst/>
                <a:latin typeface="Helvetica Neue"/>
                <a:ea typeface="Calibri" panose="020F0502020204030204" pitchFamily="34" charset="0"/>
                <a:cs typeface="Times New Roman" panose="02020603050405020304" pitchFamily="18" charset="0"/>
              </a:rPr>
              <a:t>Thirion</a:t>
            </a:r>
            <a:r>
              <a:rPr lang="en-IN" sz="1300" dirty="0">
                <a:solidFill>
                  <a:schemeClr val="bg1"/>
                </a:solidFill>
                <a:effectLst/>
                <a:latin typeface="Helvetica Neue"/>
                <a:ea typeface="Calibri" panose="020F0502020204030204" pitchFamily="34" charset="0"/>
                <a:cs typeface="Times New Roman" panose="02020603050405020304" pitchFamily="18" charset="0"/>
              </a:rPr>
              <a:t> B, Grisel O, Blondel M, </a:t>
            </a:r>
            <a:r>
              <a:rPr lang="en-IN" sz="1300" dirty="0" err="1">
                <a:solidFill>
                  <a:schemeClr val="bg1"/>
                </a:solidFill>
                <a:effectLst/>
                <a:latin typeface="Helvetica Neue"/>
                <a:ea typeface="Calibri" panose="020F0502020204030204" pitchFamily="34" charset="0"/>
                <a:cs typeface="Times New Roman" panose="02020603050405020304" pitchFamily="18" charset="0"/>
              </a:rPr>
              <a:t>Prettenhofer</a:t>
            </a:r>
            <a:r>
              <a:rPr lang="en-IN" sz="1300" dirty="0">
                <a:solidFill>
                  <a:schemeClr val="bg1"/>
                </a:solidFill>
                <a:effectLst/>
                <a:latin typeface="Helvetica Neue"/>
                <a:ea typeface="Calibri" panose="020F0502020204030204" pitchFamily="34" charset="0"/>
                <a:cs typeface="Times New Roman" panose="02020603050405020304" pitchFamily="18" charset="0"/>
              </a:rPr>
              <a:t> P, Weiss R, </a:t>
            </a:r>
            <a:r>
              <a:rPr lang="en-IN" sz="1300" dirty="0" err="1">
                <a:solidFill>
                  <a:schemeClr val="bg1"/>
                </a:solidFill>
                <a:effectLst/>
                <a:latin typeface="Helvetica Neue"/>
                <a:ea typeface="Calibri" panose="020F0502020204030204" pitchFamily="34" charset="0"/>
                <a:cs typeface="Times New Roman" panose="02020603050405020304" pitchFamily="18" charset="0"/>
              </a:rPr>
              <a:t>Dubourg</a:t>
            </a:r>
            <a:r>
              <a:rPr lang="en-IN" sz="1300" dirty="0">
                <a:solidFill>
                  <a:schemeClr val="bg1"/>
                </a:solidFill>
                <a:effectLst/>
                <a:latin typeface="Helvetica Neue"/>
                <a:ea typeface="Calibri" panose="020F0502020204030204" pitchFamily="34" charset="0"/>
                <a:cs typeface="Times New Roman" panose="02020603050405020304" pitchFamily="18" charset="0"/>
              </a:rPr>
              <a:t> V, </a:t>
            </a:r>
            <a:r>
              <a:rPr lang="en-IN" sz="1300" dirty="0" err="1">
                <a:solidFill>
                  <a:schemeClr val="bg1"/>
                </a:solidFill>
                <a:effectLst/>
                <a:latin typeface="Helvetica Neue"/>
                <a:ea typeface="Calibri" panose="020F0502020204030204" pitchFamily="34" charset="0"/>
                <a:cs typeface="Times New Roman" panose="02020603050405020304" pitchFamily="18" charset="0"/>
              </a:rPr>
              <a:t>Vanderplas</a:t>
            </a:r>
            <a:r>
              <a:rPr lang="en-IN" sz="1300" dirty="0">
                <a:solidFill>
                  <a:schemeClr val="bg1"/>
                </a:solidFill>
                <a:effectLst/>
                <a:latin typeface="Helvetica Neue"/>
                <a:ea typeface="Calibri" panose="020F0502020204030204" pitchFamily="34" charset="0"/>
                <a:cs typeface="Times New Roman" panose="02020603050405020304" pitchFamily="18" charset="0"/>
              </a:rPr>
              <a:t> J. Scikit-learn: Machine learning in Python. the Journal of machine Learning research. 2011 Nov 1;12:2825-30.</a:t>
            </a:r>
          </a:p>
          <a:p>
            <a:pPr marL="0" indent="0" algn="just">
              <a:lnSpc>
                <a:spcPct val="10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Song YY, Ying LU. Decision tree methods: applications for classification and prediction. Shanghai archives of psychiatry. 2015 Apr 4;27(2):130.</a:t>
            </a:r>
          </a:p>
        </p:txBody>
      </p:sp>
    </p:spTree>
    <p:extLst>
      <p:ext uri="{BB962C8B-B14F-4D97-AF65-F5344CB8AC3E}">
        <p14:creationId xmlns:p14="http://schemas.microsoft.com/office/powerpoint/2010/main" val="3260412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REFERNECES:</a:t>
            </a:r>
          </a:p>
        </p:txBody>
      </p:sp>
      <p:sp>
        <p:nvSpPr>
          <p:cNvPr id="5" name="Content Placeholder 2">
            <a:extLst>
              <a:ext uri="{FF2B5EF4-FFF2-40B4-BE49-F238E27FC236}">
                <a16:creationId xmlns:a16="http://schemas.microsoft.com/office/drawing/2014/main" id="{95772F07-02F6-4E0F-BB4C-91B32DF2E8E7}"/>
              </a:ext>
            </a:extLst>
          </p:cNvPr>
          <p:cNvSpPr>
            <a:spLocks noGrp="1"/>
          </p:cNvSpPr>
          <p:nvPr>
            <p:ph idx="1"/>
          </p:nvPr>
        </p:nvSpPr>
        <p:spPr>
          <a:xfrm>
            <a:off x="1187823" y="1562006"/>
            <a:ext cx="9816354" cy="2454182"/>
          </a:xfrm>
        </p:spPr>
        <p:txBody>
          <a:bodyPr>
            <a:noAutofit/>
          </a:bodyPr>
          <a:lstStyle/>
          <a:p>
            <a:pPr marL="0" indent="0" algn="just">
              <a:lnSpc>
                <a:spcPct val="11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A. Gupta, A. Raghav and S. Srivastava,” Comparative Study of Machine Learning Algorithms for Portuguese Bank Data,” 2021 International Conference on Computing, Communication, and Intelligent Systems (ICCCIS), 2021.</a:t>
            </a:r>
          </a:p>
          <a:p>
            <a:pPr marL="0" indent="0" algn="just">
              <a:lnSpc>
                <a:spcPct val="11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G. Sell and D. Garcia-Romero,” </a:t>
            </a:r>
            <a:r>
              <a:rPr lang="en-IN" sz="1300" dirty="0" err="1">
                <a:solidFill>
                  <a:schemeClr val="bg1"/>
                </a:solidFill>
                <a:effectLst/>
                <a:latin typeface="Helvetica Neue"/>
                <a:ea typeface="Calibri" panose="020F0502020204030204" pitchFamily="34" charset="0"/>
                <a:cs typeface="Times New Roman" panose="02020603050405020304" pitchFamily="18" charset="0"/>
              </a:rPr>
              <a:t>Diarization</a:t>
            </a:r>
            <a:r>
              <a:rPr lang="en-IN" sz="1300" dirty="0">
                <a:solidFill>
                  <a:schemeClr val="bg1"/>
                </a:solidFill>
                <a:effectLst/>
                <a:latin typeface="Helvetica Neue"/>
                <a:ea typeface="Calibri" panose="020F0502020204030204" pitchFamily="34" charset="0"/>
                <a:cs typeface="Times New Roman" panose="02020603050405020304" pitchFamily="18" charset="0"/>
              </a:rPr>
              <a:t> resegmentation in the factor analysis subspace,” 2015 IEEE International Conference on Acoustics, Speech and Signal Processing (ICASSP), 2015, pp. 4794-4798</a:t>
            </a:r>
          </a:p>
          <a:p>
            <a:pPr marL="0" indent="0" algn="just">
              <a:lnSpc>
                <a:spcPct val="110000"/>
              </a:lnSpc>
              <a:spcAft>
                <a:spcPts val="800"/>
              </a:spcAft>
              <a:buNone/>
            </a:pPr>
            <a:r>
              <a:rPr lang="en-IN" sz="1300" dirty="0">
                <a:solidFill>
                  <a:schemeClr val="bg1"/>
                </a:solidFill>
                <a:effectLst/>
                <a:latin typeface="Helvetica Neue"/>
                <a:ea typeface="Calibri" panose="020F0502020204030204" pitchFamily="34" charset="0"/>
                <a:cs typeface="Times New Roman" panose="02020603050405020304" pitchFamily="18" charset="0"/>
              </a:rPr>
              <a:t>A. </a:t>
            </a:r>
            <a:r>
              <a:rPr lang="en-IN" sz="1300" dirty="0" err="1">
                <a:solidFill>
                  <a:schemeClr val="bg1"/>
                </a:solidFill>
                <a:effectLst/>
                <a:latin typeface="Helvetica Neue"/>
                <a:ea typeface="Calibri" panose="020F0502020204030204" pitchFamily="34" charset="0"/>
                <a:cs typeface="Times New Roman" panose="02020603050405020304" pitchFamily="18" charset="0"/>
              </a:rPr>
              <a:t>Sarmento</a:t>
            </a:r>
            <a:r>
              <a:rPr lang="en-IN" sz="1300" dirty="0">
                <a:solidFill>
                  <a:schemeClr val="bg1"/>
                </a:solidFill>
                <a:effectLst/>
                <a:latin typeface="Helvetica Neue"/>
                <a:ea typeface="Calibri" panose="020F0502020204030204" pitchFamily="34" charset="0"/>
                <a:cs typeface="Times New Roman" panose="02020603050405020304" pitchFamily="18" charset="0"/>
              </a:rPr>
              <a:t>, K. Yeo, S. Azam, A. Karim, A. Al Mamun and B. Shanmugam,” Applying Big Data Analytics in </a:t>
            </a:r>
            <a:r>
              <a:rPr lang="en-IN" sz="1300" dirty="0" err="1">
                <a:solidFill>
                  <a:schemeClr val="bg1"/>
                </a:solidFill>
                <a:effectLst/>
                <a:latin typeface="Helvetica Neue"/>
                <a:ea typeface="Calibri" panose="020F0502020204030204" pitchFamily="34" charset="0"/>
                <a:cs typeface="Times New Roman" panose="02020603050405020304" pitchFamily="18" charset="0"/>
              </a:rPr>
              <a:t>DDos</a:t>
            </a:r>
            <a:r>
              <a:rPr lang="en-IN" sz="1300" dirty="0">
                <a:solidFill>
                  <a:schemeClr val="bg1"/>
                </a:solidFill>
                <a:effectLst/>
                <a:latin typeface="Helvetica Neue"/>
                <a:ea typeface="Calibri" panose="020F0502020204030204" pitchFamily="34" charset="0"/>
                <a:cs typeface="Times New Roman" panose="02020603050405020304" pitchFamily="18" charset="0"/>
              </a:rPr>
              <a:t> Forensics: Challenges and Opportunities”, Cybersecurity, Privacy and Freedom Protection in the Connected World, pp. 235-252, 2021.</a:t>
            </a:r>
          </a:p>
        </p:txBody>
      </p:sp>
    </p:spTree>
    <p:extLst>
      <p:ext uri="{BB962C8B-B14F-4D97-AF65-F5344CB8AC3E}">
        <p14:creationId xmlns:p14="http://schemas.microsoft.com/office/powerpoint/2010/main" val="1142149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pPr algn="ctr"/>
            <a:r>
              <a:rPr lang="en-IN" b="1" dirty="0">
                <a:solidFill>
                  <a:schemeClr val="bg2"/>
                </a:solidFill>
                <a:latin typeface="Bahnschrift" panose="020B0502040204020203" pitchFamily="34" charset="0"/>
              </a:rPr>
              <a:t>THANK YOU</a:t>
            </a:r>
          </a:p>
        </p:txBody>
      </p:sp>
      <p:sp>
        <p:nvSpPr>
          <p:cNvPr id="3" name="Content Placeholder 2">
            <a:extLst>
              <a:ext uri="{FF2B5EF4-FFF2-40B4-BE49-F238E27FC236}">
                <a16:creationId xmlns:a16="http://schemas.microsoft.com/office/drawing/2014/main" id="{C39B66FB-0D5B-448E-A1A6-ABA71AF1DFD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0282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ACKNOWLEDGEMENT:</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547718"/>
            <a:ext cx="9776012" cy="2898776"/>
          </a:xfrm>
        </p:spPr>
        <p:txBody>
          <a:bodyPr>
            <a:normAutofit/>
          </a:bodyPr>
          <a:lstStyle/>
          <a:p>
            <a:pPr algn="just"/>
            <a:r>
              <a:rPr lang="en-US" sz="1600" dirty="0">
                <a:solidFill>
                  <a:schemeClr val="bg1"/>
                </a:solidFill>
                <a:latin typeface="Helvetica Neue"/>
              </a:rPr>
              <a:t>We would take the opportunity to express our deep sense of gratitude to </a:t>
            </a:r>
            <a:r>
              <a:rPr lang="en-US" sz="1600" b="1" dirty="0">
                <a:solidFill>
                  <a:srgbClr val="FFFF00"/>
                </a:solidFill>
                <a:latin typeface="Helvetica Neue"/>
              </a:rPr>
              <a:t>Mr. Avijit Bose</a:t>
            </a:r>
            <a:r>
              <a:rPr lang="en-US" sz="1600" b="1" dirty="0">
                <a:solidFill>
                  <a:schemeClr val="bg1"/>
                </a:solidFill>
                <a:latin typeface="Helvetica Neue"/>
              </a:rPr>
              <a:t>,</a:t>
            </a:r>
            <a:r>
              <a:rPr lang="en-US" sz="1600" dirty="0">
                <a:solidFill>
                  <a:schemeClr val="bg1"/>
                </a:solidFill>
                <a:latin typeface="Helvetica Neue"/>
              </a:rPr>
              <a:t> Head of the Department, Computer Science and Engineering, MCKV Institute of Engineering for supporting us to make our project worth it.</a:t>
            </a:r>
            <a:endParaRPr lang="en-IN" sz="1600" dirty="0">
              <a:solidFill>
                <a:schemeClr val="bg1"/>
              </a:solidFill>
              <a:latin typeface="Helvetica Neue"/>
            </a:endParaRPr>
          </a:p>
          <a:p>
            <a:pPr algn="just"/>
            <a:r>
              <a:rPr lang="en-US" sz="1600" b="0" i="0" dirty="0">
                <a:solidFill>
                  <a:schemeClr val="bg1"/>
                </a:solidFill>
                <a:effectLst/>
                <a:latin typeface="Helvetica Neue"/>
              </a:rPr>
              <a:t>We would want to convey our thanks to </a:t>
            </a:r>
            <a:r>
              <a:rPr lang="en-US" sz="1600" b="1" i="0" dirty="0">
                <a:solidFill>
                  <a:srgbClr val="FFFF00"/>
                </a:solidFill>
                <a:effectLst/>
                <a:latin typeface="Helvetica Neue"/>
              </a:rPr>
              <a:t>Ms. </a:t>
            </a:r>
            <a:r>
              <a:rPr lang="en-IN" sz="1600" b="1" dirty="0">
                <a:solidFill>
                  <a:srgbClr val="FFFF00"/>
                </a:solidFill>
                <a:latin typeface="Helvetica Neue"/>
              </a:rPr>
              <a:t>Rachita Ghoshhajra</a:t>
            </a:r>
            <a:r>
              <a:rPr lang="en-US" sz="1600" b="0" i="0" dirty="0">
                <a:solidFill>
                  <a:schemeClr val="bg1"/>
                </a:solidFill>
                <a:effectLst/>
                <a:latin typeface="Helvetica Neue"/>
              </a:rPr>
              <a:t>, our mentor, for guiding us through this process. We've learned a lot of new things thanks to her guidance, and we're looking forward to learning even more in the future.</a:t>
            </a:r>
          </a:p>
          <a:p>
            <a:pPr algn="just"/>
            <a:r>
              <a:rPr lang="en-US" sz="1600" dirty="0">
                <a:solidFill>
                  <a:schemeClr val="bg1"/>
                </a:solidFill>
                <a:latin typeface="Helvetica Neue"/>
              </a:rPr>
              <a:t>The project coordinator</a:t>
            </a:r>
            <a:r>
              <a:rPr lang="en-US" sz="1600" b="1" dirty="0">
                <a:solidFill>
                  <a:schemeClr val="bg1"/>
                </a:solidFill>
                <a:latin typeface="Helvetica Neue"/>
              </a:rPr>
              <a:t>, </a:t>
            </a:r>
            <a:r>
              <a:rPr lang="en-US" sz="1600" b="1" dirty="0">
                <a:solidFill>
                  <a:srgbClr val="FFFF00"/>
                </a:solidFill>
                <a:latin typeface="Helvetica Neue"/>
              </a:rPr>
              <a:t>Mr. Sumit Majumdar</a:t>
            </a:r>
            <a:r>
              <a:rPr lang="en-US" sz="1600" b="1" dirty="0">
                <a:solidFill>
                  <a:schemeClr val="bg1"/>
                </a:solidFill>
                <a:latin typeface="Helvetica Neue"/>
              </a:rPr>
              <a:t>,</a:t>
            </a:r>
            <a:r>
              <a:rPr lang="en-US" sz="1600" dirty="0">
                <a:solidFill>
                  <a:schemeClr val="bg1"/>
                </a:solidFill>
                <a:latin typeface="Helvetica Neue"/>
              </a:rPr>
              <a:t> is also to be thanked for providing and delineating the administrative procedures pertaining to project processes.</a:t>
            </a:r>
            <a:endParaRPr lang="en-IN" sz="1600" dirty="0">
              <a:solidFill>
                <a:schemeClr val="bg1"/>
              </a:solidFill>
              <a:latin typeface="Helvetica Neue"/>
            </a:endParaRPr>
          </a:p>
        </p:txBody>
      </p:sp>
    </p:spTree>
    <p:extLst>
      <p:ext uri="{BB962C8B-B14F-4D97-AF65-F5344CB8AC3E}">
        <p14:creationId xmlns:p14="http://schemas.microsoft.com/office/powerpoint/2010/main" val="133345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BACKGROUND:</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436500"/>
            <a:ext cx="9816354" cy="3006353"/>
          </a:xfrm>
        </p:spPr>
        <p:txBody>
          <a:bodyPr>
            <a:noAutofit/>
          </a:bodyPr>
          <a:lstStyle/>
          <a:p>
            <a:pPr algn="just"/>
            <a:r>
              <a:rPr lang="en-US" sz="1500" b="1" i="0" dirty="0">
                <a:solidFill>
                  <a:srgbClr val="FFFF00"/>
                </a:solidFill>
                <a:effectLst/>
                <a:latin typeface="Helvetica Neue"/>
              </a:rPr>
              <a:t>Machine learning </a:t>
            </a:r>
            <a:r>
              <a:rPr lang="en-US" sz="1500" b="0" i="0" dirty="0">
                <a:solidFill>
                  <a:schemeClr val="bg1"/>
                </a:solidFill>
                <a:effectLst/>
                <a:latin typeface="Helvetica Neue"/>
              </a:rPr>
              <a:t>is a broad term encompassing a number of methods that allow the investigator to learn from the data. These methods may permit large real-world databases to be more rapidly translated to applications to inform patient-provider decision making.</a:t>
            </a:r>
          </a:p>
          <a:p>
            <a:pPr algn="just"/>
            <a:r>
              <a:rPr lang="en-US" sz="1500" b="0" i="0" dirty="0">
                <a:solidFill>
                  <a:schemeClr val="bg1"/>
                </a:solidFill>
                <a:effectLst/>
                <a:latin typeface="Helvetica Neue"/>
              </a:rPr>
              <a:t>A wide variety of approaches, algorithms, statistical software, and validation strategies were employed in the application of machine learning methods to inform patient-provider decision making.</a:t>
            </a:r>
          </a:p>
          <a:p>
            <a:pPr algn="just"/>
            <a:r>
              <a:rPr lang="en-US" sz="1500" b="0" i="0" dirty="0">
                <a:solidFill>
                  <a:schemeClr val="bg1"/>
                </a:solidFill>
                <a:effectLst/>
                <a:latin typeface="Helvetica Neue"/>
              </a:rPr>
              <a:t>There is a need to ensure that multiple machine learning approaches are used, the model selection strategy is clearly defined, and both internal and external validation are necessary to be sure that decisions for patient care are being made with the highest quality evidence.</a:t>
            </a:r>
          </a:p>
          <a:p>
            <a:pPr algn="just"/>
            <a:r>
              <a:rPr lang="en-US" sz="1500" dirty="0">
                <a:solidFill>
                  <a:schemeClr val="bg1"/>
                </a:solidFill>
                <a:latin typeface="Helvetica Neue"/>
              </a:rPr>
              <a:t>Our model will include Data preprocessing and </a:t>
            </a:r>
            <a:r>
              <a:rPr lang="en-US" sz="1500" b="0" i="0" dirty="0">
                <a:solidFill>
                  <a:schemeClr val="bg1"/>
                </a:solidFill>
                <a:effectLst/>
                <a:latin typeface="Helvetica Neue"/>
              </a:rPr>
              <a:t>Comparing different machine learning models for predicting subscription to </a:t>
            </a:r>
            <a:r>
              <a:rPr lang="en-US" sz="1500" b="1" i="0" dirty="0">
                <a:solidFill>
                  <a:srgbClr val="FFFF00"/>
                </a:solidFill>
                <a:effectLst/>
                <a:latin typeface="Helvetica Neue"/>
              </a:rPr>
              <a:t>bank term deposit</a:t>
            </a:r>
            <a:r>
              <a:rPr lang="en-US" sz="1500" b="0" i="0" dirty="0">
                <a:solidFill>
                  <a:schemeClr val="bg1"/>
                </a:solidFill>
                <a:effectLst/>
                <a:latin typeface="Helvetica Neue"/>
              </a:rPr>
              <a:t>.</a:t>
            </a:r>
          </a:p>
        </p:txBody>
      </p:sp>
    </p:spTree>
    <p:extLst>
      <p:ext uri="{BB962C8B-B14F-4D97-AF65-F5344CB8AC3E}">
        <p14:creationId xmlns:p14="http://schemas.microsoft.com/office/powerpoint/2010/main" val="210543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436500"/>
            <a:ext cx="9816354" cy="3006353"/>
          </a:xfrm>
        </p:spPr>
        <p:txBody>
          <a:bodyPr>
            <a:noAutofit/>
          </a:bodyPr>
          <a:lstStyle/>
          <a:p>
            <a:r>
              <a:rPr lang="en-US" sz="1550" b="0" i="0" dirty="0">
                <a:solidFill>
                  <a:schemeClr val="bg1"/>
                </a:solidFill>
                <a:effectLst/>
                <a:latin typeface="Helvetica Neue"/>
                <a:ea typeface="Lato" panose="020F0502020204030203" pitchFamily="34" charset="0"/>
                <a:cs typeface="Lato" panose="020F0502020204030203" pitchFamily="34" charset="0"/>
              </a:rPr>
              <a:t>A </a:t>
            </a:r>
            <a:r>
              <a:rPr lang="en-US" sz="1550" b="1" i="0" dirty="0">
                <a:solidFill>
                  <a:srgbClr val="FFFF00"/>
                </a:solidFill>
                <a:effectLst/>
                <a:latin typeface="Helvetica Neue"/>
                <a:ea typeface="Lato" panose="020F0502020204030203" pitchFamily="34" charset="0"/>
                <a:cs typeface="Lato" panose="020F0502020204030203" pitchFamily="34" charset="0"/>
              </a:rPr>
              <a:t>term deposit </a:t>
            </a:r>
            <a:r>
              <a:rPr lang="en-US" sz="1550" b="0" i="0" dirty="0">
                <a:solidFill>
                  <a:schemeClr val="bg1"/>
                </a:solidFill>
                <a:effectLst/>
                <a:latin typeface="Helvetica Neue"/>
                <a:ea typeface="Lato" panose="020F0502020204030203" pitchFamily="34" charset="0"/>
                <a:cs typeface="Lato" panose="020F0502020204030203" pitchFamily="34" charset="0"/>
              </a:rPr>
              <a:t>is a cash investment held at a financial institution. Your money is invested for an agreed rate of interest over a fixed amount of time, or term.</a:t>
            </a:r>
          </a:p>
          <a:p>
            <a:r>
              <a:rPr lang="en-US" sz="1550" b="0" i="0" dirty="0">
                <a:solidFill>
                  <a:schemeClr val="bg1"/>
                </a:solidFill>
                <a:effectLst/>
                <a:latin typeface="Helvetica Neue"/>
                <a:ea typeface="Lato" panose="020F0502020204030203" pitchFamily="34" charset="0"/>
                <a:cs typeface="Lato" panose="020F0502020204030203" pitchFamily="34" charset="0"/>
              </a:rPr>
              <a:t>The bank has various outreach plans to sell term deposits to their customers such as email marketing, advertisements, telephonic marketing and digital marketing.</a:t>
            </a:r>
          </a:p>
          <a:p>
            <a:r>
              <a:rPr lang="en-US" sz="1550" b="0" i="0" dirty="0">
                <a:solidFill>
                  <a:schemeClr val="bg1"/>
                </a:solidFill>
                <a:effectLst/>
                <a:latin typeface="Helvetica Neue"/>
                <a:ea typeface="Lato" panose="020F0502020204030203" pitchFamily="34" charset="0"/>
                <a:cs typeface="Lato" panose="020F0502020204030203" pitchFamily="34" charset="0"/>
              </a:rPr>
              <a:t>Telephonic marketing campaigns still remain one of the most effective way to reach out to people. However, they require huge investment as large call centers are hired to actually execute these campaigns.</a:t>
            </a:r>
          </a:p>
          <a:p>
            <a:r>
              <a:rPr lang="en-US" sz="1550" b="0" i="0" dirty="0">
                <a:solidFill>
                  <a:schemeClr val="bg1"/>
                </a:solidFill>
                <a:effectLst/>
                <a:latin typeface="Helvetica Neue"/>
                <a:ea typeface="Lato" panose="020F0502020204030203" pitchFamily="34" charset="0"/>
                <a:cs typeface="Lato" panose="020F0502020204030203" pitchFamily="34" charset="0"/>
              </a:rPr>
              <a:t>Hence, it is crucial to identify the customers most likely to convert beforehand so that they can be specifically targeted via call.</a:t>
            </a:r>
            <a:endParaRPr lang="en-IN" sz="1550" dirty="0">
              <a:solidFill>
                <a:schemeClr val="bg1"/>
              </a:solidFill>
              <a:latin typeface="Helvetica Neue"/>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5791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INTRODUCTION TO DATASET:</a:t>
            </a:r>
          </a:p>
        </p:txBody>
      </p:sp>
      <p:pic>
        <p:nvPicPr>
          <p:cNvPr id="4" name="Content Placeholder 9">
            <a:extLst>
              <a:ext uri="{FF2B5EF4-FFF2-40B4-BE49-F238E27FC236}">
                <a16:creationId xmlns:a16="http://schemas.microsoft.com/office/drawing/2014/main" id="{D39E0DEA-9D70-4786-AA86-74E2A9CCD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223" y="2406724"/>
            <a:ext cx="2909048" cy="36240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aphicFrame>
        <p:nvGraphicFramePr>
          <p:cNvPr id="6" name="Table 6">
            <a:extLst>
              <a:ext uri="{FF2B5EF4-FFF2-40B4-BE49-F238E27FC236}">
                <a16:creationId xmlns:a16="http://schemas.microsoft.com/office/drawing/2014/main" id="{E74B6F01-4D0D-45FA-8759-541489939458}"/>
              </a:ext>
            </a:extLst>
          </p:cNvPr>
          <p:cNvGraphicFramePr>
            <a:graphicFrameLocks noGrp="1"/>
          </p:cNvGraphicFramePr>
          <p:nvPr>
            <p:ph idx="1"/>
            <p:extLst>
              <p:ext uri="{D42A27DB-BD31-4B8C-83A1-F6EECF244321}">
                <p14:modId xmlns:p14="http://schemas.microsoft.com/office/powerpoint/2010/main" val="796568570"/>
              </p:ext>
            </p:extLst>
          </p:nvPr>
        </p:nvGraphicFramePr>
        <p:xfrm>
          <a:off x="1331254" y="1713767"/>
          <a:ext cx="4567521" cy="2880360"/>
        </p:xfrm>
        <a:graphic>
          <a:graphicData uri="http://schemas.openxmlformats.org/drawingml/2006/table">
            <a:tbl>
              <a:tblPr firstRow="1" bandRow="1">
                <a:tableStyleId>{5C22544A-7EE6-4342-B048-85BDC9FD1C3A}</a:tableStyleId>
              </a:tblPr>
              <a:tblGrid>
                <a:gridCol w="2448422">
                  <a:extLst>
                    <a:ext uri="{9D8B030D-6E8A-4147-A177-3AD203B41FA5}">
                      <a16:colId xmlns:a16="http://schemas.microsoft.com/office/drawing/2014/main" val="378094025"/>
                    </a:ext>
                  </a:extLst>
                </a:gridCol>
                <a:gridCol w="1078642">
                  <a:extLst>
                    <a:ext uri="{9D8B030D-6E8A-4147-A177-3AD203B41FA5}">
                      <a16:colId xmlns:a16="http://schemas.microsoft.com/office/drawing/2014/main" val="2529866407"/>
                    </a:ext>
                  </a:extLst>
                </a:gridCol>
                <a:gridCol w="1040457">
                  <a:extLst>
                    <a:ext uri="{9D8B030D-6E8A-4147-A177-3AD203B41FA5}">
                      <a16:colId xmlns:a16="http://schemas.microsoft.com/office/drawing/2014/main" val="1329439427"/>
                    </a:ext>
                  </a:extLst>
                </a:gridCol>
              </a:tblGrid>
              <a:tr h="137893">
                <a:tc>
                  <a:txBody>
                    <a:bodyPr/>
                    <a:lstStyle/>
                    <a:p>
                      <a:r>
                        <a:rPr lang="en-IN" sz="1500" b="1" dirty="0"/>
                        <a:t>PROPERTY</a:t>
                      </a:r>
                    </a:p>
                  </a:txBody>
                  <a:tcPr/>
                </a:tc>
                <a:tc>
                  <a:txBody>
                    <a:bodyPr/>
                    <a:lstStyle/>
                    <a:p>
                      <a:r>
                        <a:rPr lang="en-IN" sz="1500" dirty="0"/>
                        <a:t>DATASET 1</a:t>
                      </a:r>
                    </a:p>
                  </a:txBody>
                  <a:tcPr/>
                </a:tc>
                <a:tc>
                  <a:txBody>
                    <a:bodyPr/>
                    <a:lstStyle/>
                    <a:p>
                      <a:r>
                        <a:rPr lang="en-IN" sz="1500" dirty="0"/>
                        <a:t>DATASET 2</a:t>
                      </a:r>
                    </a:p>
                  </a:txBody>
                  <a:tcPr/>
                </a:tc>
                <a:extLst>
                  <a:ext uri="{0D108BD9-81ED-4DB2-BD59-A6C34878D82A}">
                    <a16:rowId xmlns:a16="http://schemas.microsoft.com/office/drawing/2014/main" val="3481250286"/>
                  </a:ext>
                </a:extLst>
              </a:tr>
              <a:tr h="176455">
                <a:tc>
                  <a:txBody>
                    <a:bodyPr/>
                    <a:lstStyle/>
                    <a:p>
                      <a:r>
                        <a:rPr lang="en-IN" sz="1500" b="1" dirty="0"/>
                        <a:t>ENTRIES</a:t>
                      </a:r>
                    </a:p>
                  </a:txBody>
                  <a:tcPr/>
                </a:tc>
                <a:tc>
                  <a:txBody>
                    <a:bodyPr/>
                    <a:lstStyle/>
                    <a:p>
                      <a:pPr algn="ctr"/>
                      <a:r>
                        <a:rPr lang="en-IN" sz="1500" dirty="0">
                          <a:solidFill>
                            <a:schemeClr val="tx1">
                              <a:lumMod val="75000"/>
                              <a:lumOff val="25000"/>
                            </a:schemeClr>
                          </a:solidFill>
                        </a:rPr>
                        <a:t>31647</a:t>
                      </a:r>
                    </a:p>
                  </a:txBody>
                  <a:tcPr/>
                </a:tc>
                <a:tc>
                  <a:txBody>
                    <a:bodyPr/>
                    <a:lstStyle/>
                    <a:p>
                      <a:pPr algn="ctr"/>
                      <a:r>
                        <a:rPr lang="en-IN" sz="1500" dirty="0">
                          <a:solidFill>
                            <a:schemeClr val="tx1">
                              <a:lumMod val="75000"/>
                              <a:lumOff val="25000"/>
                            </a:schemeClr>
                          </a:solidFill>
                        </a:rPr>
                        <a:t>45211</a:t>
                      </a:r>
                    </a:p>
                  </a:txBody>
                  <a:tcPr/>
                </a:tc>
                <a:extLst>
                  <a:ext uri="{0D108BD9-81ED-4DB2-BD59-A6C34878D82A}">
                    <a16:rowId xmlns:a16="http://schemas.microsoft.com/office/drawing/2014/main" val="2481832061"/>
                  </a:ext>
                </a:extLst>
              </a:tr>
              <a:tr h="176455">
                <a:tc>
                  <a:txBody>
                    <a:bodyPr/>
                    <a:lstStyle/>
                    <a:p>
                      <a:r>
                        <a:rPr lang="en-IN" sz="1500" b="1" dirty="0"/>
                        <a:t>VARIABLES</a:t>
                      </a:r>
                    </a:p>
                  </a:txBody>
                  <a:tcPr/>
                </a:tc>
                <a:tc>
                  <a:txBody>
                    <a:bodyPr/>
                    <a:lstStyle/>
                    <a:p>
                      <a:pPr algn="ctr"/>
                      <a:r>
                        <a:rPr lang="en-IN" sz="1500" dirty="0">
                          <a:solidFill>
                            <a:schemeClr val="bg2">
                              <a:lumMod val="50000"/>
                            </a:schemeClr>
                          </a:solidFill>
                        </a:rPr>
                        <a:t>18</a:t>
                      </a:r>
                    </a:p>
                  </a:txBody>
                  <a:tcPr/>
                </a:tc>
                <a:tc>
                  <a:txBody>
                    <a:bodyPr/>
                    <a:lstStyle/>
                    <a:p>
                      <a:pPr algn="ctr"/>
                      <a:r>
                        <a:rPr lang="en-IN" sz="1500" dirty="0">
                          <a:solidFill>
                            <a:schemeClr val="bg2">
                              <a:lumMod val="50000"/>
                            </a:schemeClr>
                          </a:solidFill>
                        </a:rPr>
                        <a:t>18</a:t>
                      </a:r>
                    </a:p>
                  </a:txBody>
                  <a:tcPr/>
                </a:tc>
                <a:extLst>
                  <a:ext uri="{0D108BD9-81ED-4DB2-BD59-A6C34878D82A}">
                    <a16:rowId xmlns:a16="http://schemas.microsoft.com/office/drawing/2014/main" val="457511383"/>
                  </a:ext>
                </a:extLst>
              </a:tr>
              <a:tr h="176455">
                <a:tc>
                  <a:txBody>
                    <a:bodyPr/>
                    <a:lstStyle/>
                    <a:p>
                      <a:r>
                        <a:rPr lang="en-IN" sz="1500" b="1" dirty="0"/>
                        <a:t>TARGET VARIABLE</a:t>
                      </a:r>
                    </a:p>
                  </a:txBody>
                  <a:tcPr/>
                </a:tc>
                <a:tc>
                  <a:txBody>
                    <a:bodyPr/>
                    <a:lstStyle/>
                    <a:p>
                      <a:pPr algn="ctr"/>
                      <a:r>
                        <a:rPr lang="en-IN" sz="1500" dirty="0">
                          <a:solidFill>
                            <a:schemeClr val="tx1">
                              <a:lumMod val="75000"/>
                              <a:lumOff val="25000"/>
                            </a:schemeClr>
                          </a:solidFill>
                        </a:rPr>
                        <a:t>subscribed</a:t>
                      </a:r>
                    </a:p>
                  </a:txBody>
                  <a:tcPr/>
                </a:tc>
                <a:tc>
                  <a:txBody>
                    <a:bodyPr/>
                    <a:lstStyle/>
                    <a:p>
                      <a:pPr algn="ctr"/>
                      <a:r>
                        <a:rPr lang="en-IN" sz="1500" dirty="0">
                          <a:solidFill>
                            <a:schemeClr val="tx1">
                              <a:lumMod val="75000"/>
                              <a:lumOff val="25000"/>
                            </a:schemeClr>
                          </a:solidFill>
                        </a:rPr>
                        <a:t>subscribed</a:t>
                      </a:r>
                    </a:p>
                  </a:txBody>
                  <a:tcPr/>
                </a:tc>
                <a:extLst>
                  <a:ext uri="{0D108BD9-81ED-4DB2-BD59-A6C34878D82A}">
                    <a16:rowId xmlns:a16="http://schemas.microsoft.com/office/drawing/2014/main" val="3335939619"/>
                  </a:ext>
                </a:extLst>
              </a:tr>
              <a:tr h="176455">
                <a:tc>
                  <a:txBody>
                    <a:bodyPr/>
                    <a:lstStyle/>
                    <a:p>
                      <a:r>
                        <a:rPr lang="en-IN" sz="1500" b="1" dirty="0"/>
                        <a:t>INDEPENDENT VARIABLES</a:t>
                      </a:r>
                    </a:p>
                  </a:txBody>
                  <a:tcPr/>
                </a:tc>
                <a:tc>
                  <a:txBody>
                    <a:bodyPr/>
                    <a:lstStyle/>
                    <a:p>
                      <a:pPr algn="ctr"/>
                      <a:r>
                        <a:rPr lang="en-IN" sz="1500" dirty="0">
                          <a:solidFill>
                            <a:schemeClr val="bg2">
                              <a:lumMod val="50000"/>
                            </a:schemeClr>
                          </a:solidFill>
                        </a:rPr>
                        <a:t>17</a:t>
                      </a:r>
                    </a:p>
                  </a:txBody>
                  <a:tcPr/>
                </a:tc>
                <a:tc>
                  <a:txBody>
                    <a:bodyPr/>
                    <a:lstStyle/>
                    <a:p>
                      <a:pPr algn="ctr"/>
                      <a:r>
                        <a:rPr lang="en-IN" sz="1500" dirty="0">
                          <a:solidFill>
                            <a:schemeClr val="bg2">
                              <a:lumMod val="50000"/>
                            </a:schemeClr>
                          </a:solidFill>
                        </a:rPr>
                        <a:t>17</a:t>
                      </a:r>
                    </a:p>
                  </a:txBody>
                  <a:tcPr/>
                </a:tc>
                <a:extLst>
                  <a:ext uri="{0D108BD9-81ED-4DB2-BD59-A6C34878D82A}">
                    <a16:rowId xmlns:a16="http://schemas.microsoft.com/office/drawing/2014/main" val="1248915978"/>
                  </a:ext>
                </a:extLst>
              </a:tr>
              <a:tr h="176455">
                <a:tc>
                  <a:txBody>
                    <a:bodyPr/>
                    <a:lstStyle/>
                    <a:p>
                      <a:r>
                        <a:rPr lang="en-IN" sz="1500" b="1" dirty="0"/>
                        <a:t>DEPENDENT VARIABLE</a:t>
                      </a:r>
                    </a:p>
                  </a:txBody>
                  <a:tcPr/>
                </a:tc>
                <a:tc>
                  <a:txBody>
                    <a:bodyPr/>
                    <a:lstStyle/>
                    <a:p>
                      <a:pPr algn="ctr"/>
                      <a:r>
                        <a:rPr lang="en-IN" sz="1500" dirty="0">
                          <a:solidFill>
                            <a:schemeClr val="bg2">
                              <a:lumMod val="50000"/>
                            </a:schemeClr>
                          </a:solidFill>
                        </a:rPr>
                        <a:t>01</a:t>
                      </a:r>
                    </a:p>
                  </a:txBody>
                  <a:tcPr/>
                </a:tc>
                <a:tc>
                  <a:txBody>
                    <a:bodyPr/>
                    <a:lstStyle/>
                    <a:p>
                      <a:pPr algn="ctr"/>
                      <a:r>
                        <a:rPr lang="en-IN" sz="1500" dirty="0">
                          <a:solidFill>
                            <a:schemeClr val="bg2">
                              <a:lumMod val="50000"/>
                            </a:schemeClr>
                          </a:solidFill>
                        </a:rPr>
                        <a:t>01</a:t>
                      </a:r>
                    </a:p>
                  </a:txBody>
                  <a:tcPr/>
                </a:tc>
                <a:extLst>
                  <a:ext uri="{0D108BD9-81ED-4DB2-BD59-A6C34878D82A}">
                    <a16:rowId xmlns:a16="http://schemas.microsoft.com/office/drawing/2014/main" val="3890713728"/>
                  </a:ext>
                </a:extLst>
              </a:tr>
              <a:tr h="176455">
                <a:tc>
                  <a:txBody>
                    <a:bodyPr/>
                    <a:lstStyle/>
                    <a:p>
                      <a:r>
                        <a:rPr lang="en-IN" sz="1500" b="1" dirty="0"/>
                        <a:t>CONTINUOUS VARIABLES</a:t>
                      </a:r>
                    </a:p>
                  </a:txBody>
                  <a:tcPr/>
                </a:tc>
                <a:tc>
                  <a:txBody>
                    <a:bodyPr/>
                    <a:lstStyle/>
                    <a:p>
                      <a:pPr algn="ctr"/>
                      <a:r>
                        <a:rPr lang="en-IN" sz="1500" dirty="0">
                          <a:solidFill>
                            <a:schemeClr val="bg2">
                              <a:lumMod val="50000"/>
                            </a:schemeClr>
                          </a:solidFill>
                        </a:rPr>
                        <a:t>10</a:t>
                      </a:r>
                    </a:p>
                  </a:txBody>
                  <a:tcPr/>
                </a:tc>
                <a:tc>
                  <a:txBody>
                    <a:bodyPr/>
                    <a:lstStyle/>
                    <a:p>
                      <a:pPr algn="ctr"/>
                      <a:r>
                        <a:rPr lang="en-IN" sz="1500" dirty="0">
                          <a:solidFill>
                            <a:schemeClr val="bg2">
                              <a:lumMod val="50000"/>
                            </a:schemeClr>
                          </a:solidFill>
                        </a:rPr>
                        <a:t>10</a:t>
                      </a:r>
                    </a:p>
                  </a:txBody>
                  <a:tcPr/>
                </a:tc>
                <a:extLst>
                  <a:ext uri="{0D108BD9-81ED-4DB2-BD59-A6C34878D82A}">
                    <a16:rowId xmlns:a16="http://schemas.microsoft.com/office/drawing/2014/main" val="1520217342"/>
                  </a:ext>
                </a:extLst>
              </a:tr>
              <a:tr h="176455">
                <a:tc>
                  <a:txBody>
                    <a:bodyPr/>
                    <a:lstStyle/>
                    <a:p>
                      <a:r>
                        <a:rPr lang="en-IN" sz="1500" b="1" dirty="0"/>
                        <a:t>CATEGORICAL VARIABLES</a:t>
                      </a:r>
                    </a:p>
                  </a:txBody>
                  <a:tcPr/>
                </a:tc>
                <a:tc>
                  <a:txBody>
                    <a:bodyPr/>
                    <a:lstStyle/>
                    <a:p>
                      <a:pPr algn="ctr"/>
                      <a:r>
                        <a:rPr lang="en-IN" sz="1500" dirty="0">
                          <a:solidFill>
                            <a:schemeClr val="bg2">
                              <a:lumMod val="50000"/>
                            </a:schemeClr>
                          </a:solidFill>
                        </a:rPr>
                        <a:t>08</a:t>
                      </a:r>
                    </a:p>
                  </a:txBody>
                  <a:tcPr/>
                </a:tc>
                <a:tc>
                  <a:txBody>
                    <a:bodyPr/>
                    <a:lstStyle/>
                    <a:p>
                      <a:pPr algn="ctr"/>
                      <a:r>
                        <a:rPr lang="en-IN" sz="1500" dirty="0">
                          <a:solidFill>
                            <a:schemeClr val="bg2">
                              <a:lumMod val="50000"/>
                            </a:schemeClr>
                          </a:solidFill>
                        </a:rPr>
                        <a:t>08</a:t>
                      </a:r>
                    </a:p>
                  </a:txBody>
                  <a:tcPr/>
                </a:tc>
                <a:extLst>
                  <a:ext uri="{0D108BD9-81ED-4DB2-BD59-A6C34878D82A}">
                    <a16:rowId xmlns:a16="http://schemas.microsoft.com/office/drawing/2014/main" val="1331222368"/>
                  </a:ext>
                </a:extLst>
              </a:tr>
              <a:tr h="176455">
                <a:tc>
                  <a:txBody>
                    <a:bodyPr/>
                    <a:lstStyle/>
                    <a:p>
                      <a:r>
                        <a:rPr lang="en-IN" sz="1500" b="1" dirty="0"/>
                        <a:t>SHAPE</a:t>
                      </a:r>
                    </a:p>
                  </a:txBody>
                  <a:tcPr/>
                </a:tc>
                <a:tc>
                  <a:txBody>
                    <a:bodyPr/>
                    <a:lstStyle/>
                    <a:p>
                      <a:pPr algn="ctr"/>
                      <a:r>
                        <a:rPr lang="en-IN" sz="1500" dirty="0">
                          <a:solidFill>
                            <a:schemeClr val="tx1">
                              <a:lumMod val="75000"/>
                              <a:lumOff val="25000"/>
                            </a:schemeClr>
                          </a:solidFill>
                        </a:rPr>
                        <a:t>(31647,18)</a:t>
                      </a:r>
                    </a:p>
                  </a:txBody>
                  <a:tcPr/>
                </a:tc>
                <a:tc>
                  <a:txBody>
                    <a:bodyPr/>
                    <a:lstStyle/>
                    <a:p>
                      <a:pPr algn="ctr"/>
                      <a:r>
                        <a:rPr lang="en-IN" sz="1500" dirty="0">
                          <a:solidFill>
                            <a:schemeClr val="tx1">
                              <a:lumMod val="75000"/>
                              <a:lumOff val="25000"/>
                            </a:schemeClr>
                          </a:solidFill>
                        </a:rPr>
                        <a:t>(45211,18)</a:t>
                      </a:r>
                    </a:p>
                  </a:txBody>
                  <a:tcPr/>
                </a:tc>
                <a:extLst>
                  <a:ext uri="{0D108BD9-81ED-4DB2-BD59-A6C34878D82A}">
                    <a16:rowId xmlns:a16="http://schemas.microsoft.com/office/drawing/2014/main" val="3152224551"/>
                  </a:ext>
                </a:extLst>
              </a:tr>
            </a:tbl>
          </a:graphicData>
        </a:graphic>
      </p:graphicFrame>
    </p:spTree>
    <p:extLst>
      <p:ext uri="{BB962C8B-B14F-4D97-AF65-F5344CB8AC3E}">
        <p14:creationId xmlns:p14="http://schemas.microsoft.com/office/powerpoint/2010/main" val="89717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WORKFLOW MODEL:</a:t>
            </a:r>
          </a:p>
        </p:txBody>
      </p:sp>
      <p:pic>
        <p:nvPicPr>
          <p:cNvPr id="8" name="Content Placeholder 7">
            <a:extLst>
              <a:ext uri="{FF2B5EF4-FFF2-40B4-BE49-F238E27FC236}">
                <a16:creationId xmlns:a16="http://schemas.microsoft.com/office/drawing/2014/main" id="{22406632-E2AD-4F14-9EC7-9A88D49BA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0932" y="1579934"/>
            <a:ext cx="8030136" cy="50777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9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IN" b="1" dirty="0">
                <a:solidFill>
                  <a:schemeClr val="bg2"/>
                </a:solidFill>
                <a:latin typeface="Bahnschrift" panose="020B0502040204020203" pitchFamily="34" charset="0"/>
              </a:rPr>
              <a:t>EXPLORATORY DATA ANALYSIS:</a:t>
            </a:r>
          </a:p>
        </p:txBody>
      </p:sp>
      <p:sp>
        <p:nvSpPr>
          <p:cNvPr id="3" name="Content Placeholder 2">
            <a:extLst>
              <a:ext uri="{FF2B5EF4-FFF2-40B4-BE49-F238E27FC236}">
                <a16:creationId xmlns:a16="http://schemas.microsoft.com/office/drawing/2014/main" id="{D8DC3F05-BA1C-4C2A-B584-9DFD9B4347D7}"/>
              </a:ext>
            </a:extLst>
          </p:cNvPr>
          <p:cNvSpPr>
            <a:spLocks noGrp="1"/>
          </p:cNvSpPr>
          <p:nvPr>
            <p:ph idx="1"/>
          </p:nvPr>
        </p:nvSpPr>
        <p:spPr>
          <a:xfrm>
            <a:off x="1187823" y="1436500"/>
            <a:ext cx="9816354" cy="3006353"/>
          </a:xfrm>
        </p:spPr>
        <p:txBody>
          <a:bodyPr>
            <a:noAutofit/>
          </a:bodyPr>
          <a:lstStyle/>
          <a:p>
            <a:r>
              <a:rPr lang="en-US" sz="1600" i="0" dirty="0">
                <a:solidFill>
                  <a:schemeClr val="bg1"/>
                </a:solidFill>
                <a:effectLst/>
                <a:latin typeface="Helvetica Neue"/>
              </a:rPr>
              <a:t>EDA stands for </a:t>
            </a:r>
            <a:r>
              <a:rPr lang="en-US" sz="1600" b="1" i="0" dirty="0">
                <a:solidFill>
                  <a:srgbClr val="FFFF00"/>
                </a:solidFill>
                <a:effectLst/>
                <a:latin typeface="Helvetica Neue"/>
              </a:rPr>
              <a:t>Exploratory Data Analysis </a:t>
            </a:r>
            <a:r>
              <a:rPr lang="en-US" sz="1600" i="0" dirty="0">
                <a:solidFill>
                  <a:schemeClr val="bg1"/>
                </a:solidFill>
                <a:effectLst/>
                <a:latin typeface="Helvetica Neue"/>
              </a:rPr>
              <a:t>and is a crucial step in data analysis.</a:t>
            </a:r>
          </a:p>
          <a:p>
            <a:r>
              <a:rPr lang="en-US" sz="1600" i="0" dirty="0">
                <a:solidFill>
                  <a:schemeClr val="bg1"/>
                </a:solidFill>
                <a:effectLst/>
                <a:latin typeface="Helvetica Neue"/>
              </a:rPr>
              <a:t>It involves summarizing and visualizing data to identify patterns, relationships, and outliers.</a:t>
            </a:r>
          </a:p>
          <a:p>
            <a:r>
              <a:rPr lang="en-US" sz="1600" i="0" dirty="0">
                <a:solidFill>
                  <a:schemeClr val="bg1"/>
                </a:solidFill>
                <a:effectLst/>
                <a:latin typeface="Helvetica Neue"/>
              </a:rPr>
              <a:t>EDA is an iterative process that helps analysts to better understand the data they are working with.</a:t>
            </a:r>
          </a:p>
          <a:p>
            <a:r>
              <a:rPr lang="en-US" sz="1600" dirty="0">
                <a:solidFill>
                  <a:schemeClr val="bg1"/>
                </a:solidFill>
                <a:latin typeface="Helvetica Neue"/>
              </a:rPr>
              <a:t>It</a:t>
            </a:r>
            <a:r>
              <a:rPr lang="en-US" sz="1600" i="0" dirty="0">
                <a:solidFill>
                  <a:schemeClr val="bg1"/>
                </a:solidFill>
                <a:effectLst/>
                <a:latin typeface="Helvetica Neue"/>
              </a:rPr>
              <a:t> can identify potential issues with the data, such as missing values or data entry errors.</a:t>
            </a:r>
          </a:p>
          <a:p>
            <a:r>
              <a:rPr lang="en-US" sz="1600" dirty="0">
                <a:solidFill>
                  <a:schemeClr val="bg1"/>
                </a:solidFill>
                <a:latin typeface="Helvetica Neue"/>
              </a:rPr>
              <a:t>It</a:t>
            </a:r>
            <a:r>
              <a:rPr lang="en-US" sz="1600" i="0" dirty="0">
                <a:solidFill>
                  <a:schemeClr val="bg1"/>
                </a:solidFill>
                <a:effectLst/>
                <a:latin typeface="Helvetica Neue"/>
              </a:rPr>
              <a:t> is an essential step in the data analysis process and can help analysts uncover valuable insights.</a:t>
            </a:r>
            <a:endParaRPr lang="en-IN" sz="1600" dirty="0">
              <a:solidFill>
                <a:schemeClr val="bg1"/>
              </a:solidFill>
              <a:latin typeface="Helvetica Neue"/>
            </a:endParaRPr>
          </a:p>
        </p:txBody>
      </p:sp>
      <p:pic>
        <p:nvPicPr>
          <p:cNvPr id="6" name="Picture 5">
            <a:extLst>
              <a:ext uri="{FF2B5EF4-FFF2-40B4-BE49-F238E27FC236}">
                <a16:creationId xmlns:a16="http://schemas.microsoft.com/office/drawing/2014/main" id="{9C395A30-7F2A-4939-9D2B-6C5D97FB7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391" y="3429000"/>
            <a:ext cx="9147218" cy="3124106"/>
          </a:xfrm>
          <a:prstGeom prst="rect">
            <a:avLst/>
          </a:prstGeom>
          <a:ln>
            <a:noFill/>
          </a:ln>
          <a:effectLst>
            <a:softEdge rad="112500"/>
          </a:effectLst>
        </p:spPr>
      </p:pic>
    </p:spTree>
    <p:extLst>
      <p:ext uri="{BB962C8B-B14F-4D97-AF65-F5344CB8AC3E}">
        <p14:creationId xmlns:p14="http://schemas.microsoft.com/office/powerpoint/2010/main" val="92846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E9-4355-46AA-B887-0D0BC3C9BDE8}"/>
              </a:ext>
            </a:extLst>
          </p:cNvPr>
          <p:cNvSpPr>
            <a:spLocks noGrp="1"/>
          </p:cNvSpPr>
          <p:nvPr>
            <p:ph type="title"/>
          </p:nvPr>
        </p:nvSpPr>
        <p:spPr>
          <a:xfrm>
            <a:off x="1187823" y="770684"/>
            <a:ext cx="10412507" cy="665816"/>
          </a:xfrm>
        </p:spPr>
        <p:txBody>
          <a:bodyPr>
            <a:normAutofit fontScale="90000"/>
          </a:bodyPr>
          <a:lstStyle/>
          <a:p>
            <a:r>
              <a:rPr lang="en-US" b="1" dirty="0">
                <a:solidFill>
                  <a:schemeClr val="bg2"/>
                </a:solidFill>
                <a:latin typeface="Bahnschrift" panose="020B0502040204020203" pitchFamily="34" charset="0"/>
              </a:rPr>
              <a:t>DURATION – EDA AND OUTLIER TREATMENT</a:t>
            </a:r>
            <a:r>
              <a:rPr lang="en-IN" b="1" dirty="0">
                <a:solidFill>
                  <a:schemeClr val="bg2"/>
                </a:solidFill>
                <a:latin typeface="Bahnschrift" panose="020B0502040204020203" pitchFamily="34" charset="0"/>
              </a:rPr>
              <a:t>:</a:t>
            </a:r>
          </a:p>
        </p:txBody>
      </p:sp>
      <p:pic>
        <p:nvPicPr>
          <p:cNvPr id="8" name="Picture 7">
            <a:extLst>
              <a:ext uri="{FF2B5EF4-FFF2-40B4-BE49-F238E27FC236}">
                <a16:creationId xmlns:a16="http://schemas.microsoft.com/office/drawing/2014/main" id="{E5E78695-2CA0-433B-82ED-4072D6F2C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48" y="1962630"/>
            <a:ext cx="10887704" cy="4044004"/>
          </a:xfrm>
          <a:prstGeom prst="rect">
            <a:avLst/>
          </a:prstGeom>
          <a:ln>
            <a:noFill/>
          </a:ln>
          <a:effectLst>
            <a:softEdge rad="112500"/>
          </a:effectLst>
        </p:spPr>
      </p:pic>
    </p:spTree>
    <p:extLst>
      <p:ext uri="{BB962C8B-B14F-4D97-AF65-F5344CB8AC3E}">
        <p14:creationId xmlns:p14="http://schemas.microsoft.com/office/powerpoint/2010/main" val="2124053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1894</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Bahnschrift</vt:lpstr>
      <vt:lpstr>Calibri</vt:lpstr>
      <vt:lpstr>Calibri Light</vt:lpstr>
      <vt:lpstr>Helvetica Neue</vt:lpstr>
      <vt:lpstr>Wingdings</vt:lpstr>
      <vt:lpstr>Office Theme</vt:lpstr>
      <vt:lpstr>TERM DEPOSIT ANALYSIS AND PREDICTION</vt:lpstr>
      <vt:lpstr>TEAM MEMBERS:</vt:lpstr>
      <vt:lpstr>ACKNOWLEDGEMENT:</vt:lpstr>
      <vt:lpstr>BACKGROUND:</vt:lpstr>
      <vt:lpstr>INTRODUCTION:</vt:lpstr>
      <vt:lpstr>INTRODUCTION TO DATASET:</vt:lpstr>
      <vt:lpstr>WORKFLOW MODEL:</vt:lpstr>
      <vt:lpstr>EXPLORATORY DATA ANALYSIS:</vt:lpstr>
      <vt:lpstr>DURATION – EDA AND OUTLIER TREATMENT:</vt:lpstr>
      <vt:lpstr>DATA PRE-POCESSING:</vt:lpstr>
      <vt:lpstr>CATEGORICAL VARIABLE CONVERSION:</vt:lpstr>
      <vt:lpstr>CATEGORICAL VARIABLE CONVERSION:</vt:lpstr>
      <vt:lpstr>CONTINUOUS VARIABLE CONVERSION:</vt:lpstr>
      <vt:lpstr>UPGRADED CORRELATION HEATMAP:</vt:lpstr>
      <vt:lpstr>FEATURE SELECTION:</vt:lpstr>
      <vt:lpstr>TEST TRAIN SPLIT:</vt:lpstr>
      <vt:lpstr>IMPLEMENTATION:</vt:lpstr>
      <vt:lpstr>FINAL RESULTs:</vt:lpstr>
      <vt:lpstr>STACKING:</vt:lpstr>
      <vt:lpstr>WORKING ON REAL TIME DATASET:</vt:lpstr>
      <vt:lpstr>CONCLUSION:</vt:lpstr>
      <vt:lpstr>FUTURE SCOPE:</vt:lpstr>
      <vt:lpstr>REFERNECES:</vt:lpstr>
      <vt:lpstr>REFERNECES:</vt:lpstr>
      <vt:lpstr>REFERNECES: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ANALYSIS AND PREDICTION</dc:title>
  <dc:creator>Utkarsh Mishra</dc:creator>
  <cp:lastModifiedBy>Utkarsh Mishra</cp:lastModifiedBy>
  <cp:revision>55</cp:revision>
  <dcterms:created xsi:type="dcterms:W3CDTF">2023-05-13T16:01:00Z</dcterms:created>
  <dcterms:modified xsi:type="dcterms:W3CDTF">2023-09-10T16:20:57Z</dcterms:modified>
</cp:coreProperties>
</file>