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Noto Sans Symbols"/>
      <p:regular r:id="rId28"/>
      <p:bold r:id="rId29"/>
    </p:embeddedFont>
    <p:embeddedFont>
      <p:font typeface="Radio Canada Big"/>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oJG/0ngHVXgpwfTlARFGLoWt8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otoSansSymbols-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otoSansSymbol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dioCanadaBig-bold.fntdata"/><Relationship Id="rId30" Type="http://schemas.openxmlformats.org/officeDocument/2006/relationships/font" Target="fonts/RadioCanadaBig-regular.fntdata"/><Relationship Id="rId11" Type="http://schemas.openxmlformats.org/officeDocument/2006/relationships/slide" Target="slides/slide7.xml"/><Relationship Id="rId33" Type="http://schemas.openxmlformats.org/officeDocument/2006/relationships/font" Target="fonts/RadioCanadaBig-boldItalic.fntdata"/><Relationship Id="rId10" Type="http://schemas.openxmlformats.org/officeDocument/2006/relationships/slide" Target="slides/slide6.xml"/><Relationship Id="rId32" Type="http://schemas.openxmlformats.org/officeDocument/2006/relationships/font" Target="fonts/RadioCanadaBig-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bc15b4d5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6bc15b4d51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bc15b4d5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6bc15b4d5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bc15b4d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36bc15b4d5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bc15b4d5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6bc15b4d51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bc15b4d5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36bc15b4d51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bc15b4d5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36bc15b4d51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bc15b4d5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36bc15b4d51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lt1"/>
        </a:solidFill>
      </p:bgPr>
    </p:bg>
    <p:spTree>
      <p:nvGrpSpPr>
        <p:cNvPr id="6" name="Shape 6"/>
        <p:cNvGrpSpPr/>
        <p:nvPr/>
      </p:nvGrpSpPr>
      <p:grpSpPr>
        <a:xfrm>
          <a:off x="0" y="0"/>
          <a:ext cx="0" cy="0"/>
          <a:chOff x="0" y="0"/>
          <a:chExt cx="0" cy="0"/>
        </a:xfrm>
      </p:grpSpPr>
      <p:sp>
        <p:nvSpPr>
          <p:cNvPr id="7" name="Google Shape;7;p14"/>
          <p:cNvSpPr txBox="1"/>
          <p:nvPr>
            <p:ph type="title"/>
          </p:nvPr>
        </p:nvSpPr>
        <p:spPr>
          <a:xfrm>
            <a:off x="3083760" y="165240"/>
            <a:ext cx="5593680" cy="18691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4"/>
          <p:cNvSpPr txBox="1"/>
          <p:nvPr>
            <p:ph idx="1" type="body"/>
          </p:nvPr>
        </p:nvSpPr>
        <p:spPr>
          <a:xfrm>
            <a:off x="228600" y="425880"/>
            <a:ext cx="2583720" cy="438516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cxnSp>
        <p:nvCxnSpPr>
          <p:cNvPr id="9" name="Google Shape;9;p14"/>
          <p:cNvCxnSpPr/>
          <p:nvPr/>
        </p:nvCxnSpPr>
        <p:spPr>
          <a:xfrm flipH="1">
            <a:off x="228600" y="4963680"/>
            <a:ext cx="378000" cy="360"/>
          </a:xfrm>
          <a:prstGeom prst="straightConnector1">
            <a:avLst/>
          </a:prstGeom>
          <a:noFill/>
          <a:ln cap="flat" cmpd="sng" w="38100">
            <a:solidFill>
              <a:srgbClr val="191919"/>
            </a:solidFill>
            <a:prstDash val="solid"/>
            <a:round/>
            <a:headEnd len="sm" w="sm" type="none"/>
            <a:tailEnd len="sm" w="sm" type="none"/>
          </a:ln>
        </p:spPr>
      </p:cxnSp>
      <p:sp>
        <p:nvSpPr>
          <p:cNvPr id="10" name="Google Shape;10;p14"/>
          <p:cNvSpPr/>
          <p:nvPr/>
        </p:nvSpPr>
        <p:spPr>
          <a:xfrm>
            <a:off x="2530800" y="165240"/>
            <a:ext cx="474840" cy="2599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01.</a:t>
            </a:r>
            <a:endParaRPr b="0" i="0" sz="10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2">
  <p:cSld name="BLANK_1_1_1_2">
    <p:bg>
      <p:bgPr>
        <a:solidFill>
          <a:schemeClr val="lt1"/>
        </a:solidFill>
      </p:bgPr>
    </p:bg>
    <p:spTree>
      <p:nvGrpSpPr>
        <p:cNvPr id="45" name="Shape 45"/>
        <p:cNvGrpSpPr/>
        <p:nvPr/>
      </p:nvGrpSpPr>
      <p:grpSpPr>
        <a:xfrm>
          <a:off x="0" y="0"/>
          <a:ext cx="0" cy="0"/>
          <a:chOff x="0" y="0"/>
          <a:chExt cx="0" cy="0"/>
        </a:xfrm>
      </p:grpSpPr>
      <p:sp>
        <p:nvSpPr>
          <p:cNvPr id="46" name="Google Shape;46;p23"/>
          <p:cNvSpPr txBox="1"/>
          <p:nvPr>
            <p:ph type="title"/>
          </p:nvPr>
        </p:nvSpPr>
        <p:spPr>
          <a:xfrm>
            <a:off x="457200" y="2304720"/>
            <a:ext cx="67860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7" name="Google Shape;47;p23"/>
          <p:cNvSpPr txBox="1"/>
          <p:nvPr>
            <p:ph idx="2" type="title"/>
          </p:nvPr>
        </p:nvSpPr>
        <p:spPr>
          <a:xfrm>
            <a:off x="457200" y="1072440"/>
            <a:ext cx="67752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8" name="Google Shape;48;p23"/>
          <p:cNvSpPr txBox="1"/>
          <p:nvPr>
            <p:ph idx="3" type="title"/>
          </p:nvPr>
        </p:nvSpPr>
        <p:spPr>
          <a:xfrm>
            <a:off x="457200" y="3537000"/>
            <a:ext cx="67860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9" name="Google Shape;49;p23"/>
          <p:cNvSpPr txBox="1"/>
          <p:nvPr>
            <p:ph idx="4" type="title"/>
          </p:nvPr>
        </p:nvSpPr>
        <p:spPr>
          <a:xfrm>
            <a:off x="457200" y="228600"/>
            <a:ext cx="621072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0" name="Google Shape;50;p23"/>
          <p:cNvSpPr txBox="1"/>
          <p:nvPr>
            <p:ph idx="1" type="body"/>
          </p:nvPr>
        </p:nvSpPr>
        <p:spPr>
          <a:xfrm>
            <a:off x="6745680" y="293760"/>
            <a:ext cx="2169360" cy="216936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1" name="Google Shape;51;p23"/>
          <p:cNvSpPr txBox="1"/>
          <p:nvPr>
            <p:ph idx="5" type="body"/>
          </p:nvPr>
        </p:nvSpPr>
        <p:spPr>
          <a:xfrm>
            <a:off x="6745680" y="2745360"/>
            <a:ext cx="2169360" cy="216936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
  <p:cSld name="BLANK_1_1_1_1_1">
    <p:bg>
      <p:bgPr>
        <a:solidFill>
          <a:schemeClr val="lt1"/>
        </a:solidFill>
      </p:bgPr>
    </p:bg>
    <p:spTree>
      <p:nvGrpSpPr>
        <p:cNvPr id="52" name="Shape 52"/>
        <p:cNvGrpSpPr/>
        <p:nvPr/>
      </p:nvGrpSpPr>
      <p:grpSpPr>
        <a:xfrm>
          <a:off x="0" y="0"/>
          <a:ext cx="0" cy="0"/>
          <a:chOff x="0" y="0"/>
          <a:chExt cx="0" cy="0"/>
        </a:xfrm>
      </p:grpSpPr>
      <p:sp>
        <p:nvSpPr>
          <p:cNvPr id="53" name="Google Shape;53;p24"/>
          <p:cNvSpPr txBox="1"/>
          <p:nvPr>
            <p:ph type="title"/>
          </p:nvPr>
        </p:nvSpPr>
        <p:spPr>
          <a:xfrm>
            <a:off x="457200" y="228600"/>
            <a:ext cx="77036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4" name="Google Shape;54;p24"/>
          <p:cNvSpPr txBox="1"/>
          <p:nvPr>
            <p:ph idx="2" type="title"/>
          </p:nvPr>
        </p:nvSpPr>
        <p:spPr>
          <a:xfrm>
            <a:off x="4829400" y="317232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5" name="Google Shape;55;p24"/>
          <p:cNvSpPr txBox="1"/>
          <p:nvPr>
            <p:ph idx="3" type="title"/>
          </p:nvPr>
        </p:nvSpPr>
        <p:spPr>
          <a:xfrm>
            <a:off x="457200" y="317232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24"/>
          <p:cNvSpPr txBox="1"/>
          <p:nvPr>
            <p:ph idx="4" type="title"/>
          </p:nvPr>
        </p:nvSpPr>
        <p:spPr>
          <a:xfrm>
            <a:off x="457920" y="2206440"/>
            <a:ext cx="86400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7" name="Google Shape;57;p24"/>
          <p:cNvSpPr txBox="1"/>
          <p:nvPr>
            <p:ph idx="5" type="title"/>
          </p:nvPr>
        </p:nvSpPr>
        <p:spPr>
          <a:xfrm>
            <a:off x="4829400" y="220608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8" name="Google Shape;58;p24"/>
          <p:cNvSpPr txBox="1"/>
          <p:nvPr>
            <p:ph idx="6" type="title"/>
          </p:nvPr>
        </p:nvSpPr>
        <p:spPr>
          <a:xfrm>
            <a:off x="457200" y="123372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9" name="Google Shape;59;p24"/>
          <p:cNvSpPr txBox="1"/>
          <p:nvPr>
            <p:ph idx="7" type="title"/>
          </p:nvPr>
        </p:nvSpPr>
        <p:spPr>
          <a:xfrm>
            <a:off x="4829400" y="123372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24"/>
          <p:cNvSpPr txBox="1"/>
          <p:nvPr>
            <p:ph idx="1" type="body"/>
          </p:nvPr>
        </p:nvSpPr>
        <p:spPr>
          <a:xfrm>
            <a:off x="0" y="4006800"/>
            <a:ext cx="9143640" cy="11365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
  <p:cSld name="BLANK_1_1_1_1_1_1">
    <p:bg>
      <p:bgPr>
        <a:solidFill>
          <a:schemeClr val="lt1"/>
        </a:solidFill>
      </p:bgPr>
    </p:bg>
    <p:spTree>
      <p:nvGrpSpPr>
        <p:cNvPr id="61" name="Shape 61"/>
        <p:cNvGrpSpPr/>
        <p:nvPr/>
      </p:nvGrpSpPr>
      <p:grpSpPr>
        <a:xfrm>
          <a:off x="0" y="0"/>
          <a:ext cx="0" cy="0"/>
          <a:chOff x="0" y="0"/>
          <a:chExt cx="0" cy="0"/>
        </a:xfrm>
      </p:grpSpPr>
      <p:sp>
        <p:nvSpPr>
          <p:cNvPr id="62" name="Google Shape;62;p25"/>
          <p:cNvSpPr txBox="1"/>
          <p:nvPr>
            <p:ph type="title"/>
          </p:nvPr>
        </p:nvSpPr>
        <p:spPr>
          <a:xfrm>
            <a:off x="546480" y="767160"/>
            <a:ext cx="3493440" cy="7545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25"/>
          <p:cNvSpPr txBox="1"/>
          <p:nvPr>
            <p:ph idx="2" type="title"/>
          </p:nvPr>
        </p:nvSpPr>
        <p:spPr>
          <a:xfrm>
            <a:off x="5421600" y="3148920"/>
            <a:ext cx="3493440" cy="7545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25"/>
          <p:cNvSpPr txBox="1"/>
          <p:nvPr>
            <p:ph idx="1" type="body"/>
          </p:nvPr>
        </p:nvSpPr>
        <p:spPr>
          <a:xfrm>
            <a:off x="4080240" y="678240"/>
            <a:ext cx="2788920" cy="132516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5" name="Google Shape;65;p25"/>
          <p:cNvSpPr txBox="1"/>
          <p:nvPr>
            <p:ph idx="3" type="body"/>
          </p:nvPr>
        </p:nvSpPr>
        <p:spPr>
          <a:xfrm>
            <a:off x="7054200" y="678240"/>
            <a:ext cx="1542960" cy="132516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6" name="Google Shape;66;p25"/>
          <p:cNvSpPr txBox="1"/>
          <p:nvPr>
            <p:ph idx="4" type="body"/>
          </p:nvPr>
        </p:nvSpPr>
        <p:spPr>
          <a:xfrm>
            <a:off x="546480" y="3098880"/>
            <a:ext cx="1542960" cy="132516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7" name="Google Shape;67;p25"/>
          <p:cNvSpPr txBox="1"/>
          <p:nvPr>
            <p:ph idx="5" type="body"/>
          </p:nvPr>
        </p:nvSpPr>
        <p:spPr>
          <a:xfrm>
            <a:off x="2280960" y="3098880"/>
            <a:ext cx="2788920" cy="132516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_1">
  <p:cSld name="BLANK_1_1_1_1_1_1_1">
    <p:bg>
      <p:bgPr>
        <a:solidFill>
          <a:schemeClr val="lt1"/>
        </a:solidFill>
      </p:bgPr>
    </p:bg>
    <p:spTree>
      <p:nvGrpSpPr>
        <p:cNvPr id="68" name="Shape 68"/>
        <p:cNvGrpSpPr/>
        <p:nvPr/>
      </p:nvGrpSpPr>
      <p:grpSpPr>
        <a:xfrm>
          <a:off x="0" y="0"/>
          <a:ext cx="0" cy="0"/>
          <a:chOff x="0" y="0"/>
          <a:chExt cx="0" cy="0"/>
        </a:xfrm>
      </p:grpSpPr>
      <p:cxnSp>
        <p:nvCxnSpPr>
          <p:cNvPr id="69" name="Google Shape;69;p26"/>
          <p:cNvCxnSpPr/>
          <p:nvPr/>
        </p:nvCxnSpPr>
        <p:spPr>
          <a:xfrm flipH="1">
            <a:off x="8297640" y="423360"/>
            <a:ext cx="378000" cy="360"/>
          </a:xfrm>
          <a:prstGeom prst="straightConnector1">
            <a:avLst/>
          </a:prstGeom>
          <a:noFill/>
          <a:ln cap="flat" cmpd="sng" w="38100">
            <a:solidFill>
              <a:srgbClr val="191919"/>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_1_1">
  <p:cSld name="BLANK_1_1_1_1_1_1_1_1">
    <p:bg>
      <p:bgPr>
        <a:solidFill>
          <a:schemeClr val="lt1"/>
        </a:solidFill>
      </p:bgPr>
    </p:bg>
    <p:spTree>
      <p:nvGrpSpPr>
        <p:cNvPr id="70" name="Shape 70"/>
        <p:cNvGrpSpPr/>
        <p:nvPr/>
      </p:nvGrpSpPr>
      <p:grpSpPr>
        <a:xfrm>
          <a:off x="0" y="0"/>
          <a:ext cx="0" cy="0"/>
          <a:chOff x="0" y="0"/>
          <a:chExt cx="0" cy="0"/>
        </a:xfrm>
      </p:grpSpPr>
      <p:cxnSp>
        <p:nvCxnSpPr>
          <p:cNvPr id="71" name="Google Shape;71;p27"/>
          <p:cNvCxnSpPr/>
          <p:nvPr/>
        </p:nvCxnSpPr>
        <p:spPr>
          <a:xfrm flipH="1">
            <a:off x="456840" y="4762440"/>
            <a:ext cx="378360" cy="360"/>
          </a:xfrm>
          <a:prstGeom prst="straightConnector1">
            <a:avLst/>
          </a:prstGeom>
          <a:noFill/>
          <a:ln cap="flat" cmpd="sng" w="38100">
            <a:solidFill>
              <a:srgbClr val="191919"/>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bg>
      <p:bgPr>
        <a:solidFill>
          <a:schemeClr val="lt1"/>
        </a:solidFill>
      </p:bgPr>
    </p:bg>
    <p:spTree>
      <p:nvGrpSpPr>
        <p:cNvPr id="72" name="Shape 72"/>
        <p:cNvGrpSpPr/>
        <p:nvPr/>
      </p:nvGrpSpPr>
      <p:grpSpPr>
        <a:xfrm>
          <a:off x="0" y="0"/>
          <a:ext cx="0" cy="0"/>
          <a:chOff x="0" y="0"/>
          <a:chExt cx="0" cy="0"/>
        </a:xfrm>
      </p:grpSpPr>
      <p:sp>
        <p:nvSpPr>
          <p:cNvPr id="73" name="Google Shape;73;p28"/>
          <p:cNvSpPr txBox="1"/>
          <p:nvPr>
            <p:ph type="title"/>
          </p:nvPr>
        </p:nvSpPr>
        <p:spPr>
          <a:xfrm>
            <a:off x="457200" y="228600"/>
            <a:ext cx="77036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4" name="Google Shape;74;p28"/>
          <p:cNvSpPr txBox="1"/>
          <p:nvPr>
            <p:ph idx="1" type="body"/>
          </p:nvPr>
        </p:nvSpPr>
        <p:spPr>
          <a:xfrm>
            <a:off x="457200" y="944280"/>
            <a:ext cx="7703640" cy="4186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cxnSp>
        <p:nvCxnSpPr>
          <p:cNvPr id="75" name="Google Shape;75;p28"/>
          <p:cNvCxnSpPr/>
          <p:nvPr/>
        </p:nvCxnSpPr>
        <p:spPr>
          <a:xfrm flipH="1">
            <a:off x="8297640" y="423360"/>
            <a:ext cx="378000" cy="360"/>
          </a:xfrm>
          <a:prstGeom prst="straightConnector1">
            <a:avLst/>
          </a:prstGeom>
          <a:noFill/>
          <a:ln cap="flat" cmpd="sng" w="38100">
            <a:solidFill>
              <a:srgbClr val="191919"/>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Obj">
  <p:cSld name="TWO_OBJECTS">
    <p:bg>
      <p:bgPr>
        <a:solidFill>
          <a:schemeClr val="lt1"/>
        </a:solidFill>
      </p:bgPr>
    </p:bg>
    <p:spTree>
      <p:nvGrpSpPr>
        <p:cNvPr id="76" name="Shape 76"/>
        <p:cNvGrpSpPr/>
        <p:nvPr/>
      </p:nvGrpSpPr>
      <p:grpSpPr>
        <a:xfrm>
          <a:off x="0" y="0"/>
          <a:ext cx="0" cy="0"/>
          <a:chOff x="0" y="0"/>
          <a:chExt cx="0" cy="0"/>
        </a:xfrm>
      </p:grpSpPr>
      <p:sp>
        <p:nvSpPr>
          <p:cNvPr id="77" name="Google Shape;77;p29"/>
          <p:cNvSpPr txBox="1"/>
          <p:nvPr>
            <p:ph type="title"/>
          </p:nvPr>
        </p:nvSpPr>
        <p:spPr>
          <a:xfrm>
            <a:off x="457200" y="228600"/>
            <a:ext cx="541656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8" name="Google Shape;78;p29"/>
          <p:cNvSpPr txBox="1"/>
          <p:nvPr>
            <p:ph idx="1" type="body"/>
          </p:nvPr>
        </p:nvSpPr>
        <p:spPr>
          <a:xfrm>
            <a:off x="6074640" y="302040"/>
            <a:ext cx="2840400" cy="4612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bg>
      <p:bgPr>
        <a:solidFill>
          <a:schemeClr val="lt1"/>
        </a:solidFill>
      </p:bgPr>
    </p:bg>
    <p:spTree>
      <p:nvGrpSpPr>
        <p:cNvPr id="79" name="Shape 79"/>
        <p:cNvGrpSpPr/>
        <p:nvPr/>
      </p:nvGrpSpPr>
      <p:grpSpPr>
        <a:xfrm>
          <a:off x="0" y="0"/>
          <a:ext cx="0" cy="0"/>
          <a:chOff x="0" y="0"/>
          <a:chExt cx="0" cy="0"/>
        </a:xfrm>
      </p:grpSpPr>
      <p:sp>
        <p:nvSpPr>
          <p:cNvPr id="80" name="Google Shape;80;p30"/>
          <p:cNvSpPr txBox="1"/>
          <p:nvPr>
            <p:ph type="title"/>
          </p:nvPr>
        </p:nvSpPr>
        <p:spPr>
          <a:xfrm>
            <a:off x="457200" y="228600"/>
            <a:ext cx="77036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bg>
      <p:bgPr>
        <a:solidFill>
          <a:schemeClr val="lt1"/>
        </a:solidFill>
      </p:bgPr>
    </p:bg>
    <p:spTree>
      <p:nvGrpSpPr>
        <p:cNvPr id="81" name="Shape 81"/>
        <p:cNvGrpSpPr/>
        <p:nvPr/>
      </p:nvGrpSpPr>
      <p:grpSpPr>
        <a:xfrm>
          <a:off x="0" y="0"/>
          <a:ext cx="0" cy="0"/>
          <a:chOff x="0" y="0"/>
          <a:chExt cx="0" cy="0"/>
        </a:xfrm>
      </p:grpSpPr>
      <p:sp>
        <p:nvSpPr>
          <p:cNvPr id="82" name="Google Shape;82;p31"/>
          <p:cNvSpPr txBox="1"/>
          <p:nvPr>
            <p:ph type="title"/>
          </p:nvPr>
        </p:nvSpPr>
        <p:spPr>
          <a:xfrm>
            <a:off x="228600" y="228600"/>
            <a:ext cx="3998160" cy="1445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3" name="Google Shape;83;p31"/>
          <p:cNvSpPr txBox="1"/>
          <p:nvPr>
            <p:ph idx="1" type="body"/>
          </p:nvPr>
        </p:nvSpPr>
        <p:spPr>
          <a:xfrm>
            <a:off x="1609560" y="2066040"/>
            <a:ext cx="3823920" cy="25322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4" name="Google Shape;84;p31"/>
          <p:cNvSpPr txBox="1"/>
          <p:nvPr>
            <p:ph idx="2" type="body"/>
          </p:nvPr>
        </p:nvSpPr>
        <p:spPr>
          <a:xfrm>
            <a:off x="5715720" y="0"/>
            <a:ext cx="342792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bg>
      <p:bgPr>
        <a:solidFill>
          <a:schemeClr val="lt1"/>
        </a:solidFill>
      </p:bgPr>
    </p:bg>
    <p:spTree>
      <p:nvGrpSpPr>
        <p:cNvPr id="85" name="Shape 85"/>
        <p:cNvGrpSpPr/>
        <p:nvPr/>
      </p:nvGrpSpPr>
      <p:grpSpPr>
        <a:xfrm>
          <a:off x="0" y="0"/>
          <a:ext cx="0" cy="0"/>
          <a:chOff x="0" y="0"/>
          <a:chExt cx="0" cy="0"/>
        </a:xfrm>
      </p:grpSpPr>
      <p:sp>
        <p:nvSpPr>
          <p:cNvPr id="86" name="Google Shape;86;p32"/>
          <p:cNvSpPr txBox="1"/>
          <p:nvPr>
            <p:ph type="title"/>
          </p:nvPr>
        </p:nvSpPr>
        <p:spPr>
          <a:xfrm>
            <a:off x="1388160" y="1307160"/>
            <a:ext cx="6367320" cy="2529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ype="blank">
  <p:cSld name="BLANK">
    <p:bg>
      <p:bgPr>
        <a:solidFill>
          <a:schemeClr val="lt1"/>
        </a:solidFill>
      </p:bgPr>
    </p:bg>
    <p:spTree>
      <p:nvGrpSpPr>
        <p:cNvPr id="11" name="Shape 11"/>
        <p:cNvGrpSpPr/>
        <p:nvPr/>
      </p:nvGrpSpPr>
      <p:grpSpPr>
        <a:xfrm>
          <a:off x="0" y="0"/>
          <a:ext cx="0" cy="0"/>
          <a:chOff x="0" y="0"/>
          <a:chExt cx="0" cy="0"/>
        </a:xfrm>
      </p:grpSpPr>
      <p:sp>
        <p:nvSpPr>
          <p:cNvPr id="12" name="Google Shape;12;p15"/>
          <p:cNvSpPr txBox="1"/>
          <p:nvPr>
            <p:ph type="title"/>
          </p:nvPr>
        </p:nvSpPr>
        <p:spPr>
          <a:xfrm>
            <a:off x="457200" y="228600"/>
            <a:ext cx="6935400" cy="1490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cxnSp>
        <p:nvCxnSpPr>
          <p:cNvPr id="13" name="Google Shape;13;p15"/>
          <p:cNvCxnSpPr/>
          <p:nvPr/>
        </p:nvCxnSpPr>
        <p:spPr>
          <a:xfrm flipH="1">
            <a:off x="8297640" y="423360"/>
            <a:ext cx="378000" cy="360"/>
          </a:xfrm>
          <a:prstGeom prst="straightConnector1">
            <a:avLst/>
          </a:prstGeom>
          <a:noFill/>
          <a:ln cap="flat" cmpd="sng" w="38100">
            <a:solidFill>
              <a:srgbClr val="191919"/>
            </a:solidFill>
            <a:prstDash val="solid"/>
            <a:round/>
            <a:headEnd len="sm" w="sm" type="none"/>
            <a:tailEnd len="sm" w="sm" type="none"/>
          </a:ln>
        </p:spPr>
      </p:cxnSp>
      <p:sp>
        <p:nvSpPr>
          <p:cNvPr id="14" name="Google Shape;14;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bg>
      <p:bgPr>
        <a:solidFill>
          <a:schemeClr val="lt1"/>
        </a:solidFill>
      </p:bgPr>
    </p:bg>
    <p:spTree>
      <p:nvGrpSpPr>
        <p:cNvPr id="87" name="Shape 87"/>
        <p:cNvGrpSpPr/>
        <p:nvPr/>
      </p:nvGrpSpPr>
      <p:grpSpPr>
        <a:xfrm>
          <a:off x="0" y="0"/>
          <a:ext cx="0" cy="0"/>
          <a:chOff x="0" y="0"/>
          <a:chExt cx="0" cy="0"/>
        </a:xfrm>
      </p:grpSpPr>
      <p:sp>
        <p:nvSpPr>
          <p:cNvPr id="88" name="Google Shape;88;p33"/>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bg>
      <p:bgPr>
        <a:solidFill>
          <a:schemeClr val="lt1"/>
        </a:solidFill>
      </p:bgPr>
    </p:bg>
    <p:spTree>
      <p:nvGrpSpPr>
        <p:cNvPr id="89" name="Shape 89"/>
        <p:cNvGrpSpPr/>
        <p:nvPr/>
      </p:nvGrpSpPr>
      <p:grpSpPr>
        <a:xfrm>
          <a:off x="0" y="0"/>
          <a:ext cx="0" cy="0"/>
          <a:chOff x="0" y="0"/>
          <a:chExt cx="0" cy="0"/>
        </a:xfrm>
      </p:grpSpPr>
      <p:sp>
        <p:nvSpPr>
          <p:cNvPr id="90" name="Google Shape;90;p34"/>
          <p:cNvSpPr txBox="1"/>
          <p:nvPr>
            <p:ph idx="1" type="body"/>
          </p:nvPr>
        </p:nvSpPr>
        <p:spPr>
          <a:xfrm>
            <a:off x="0" y="0"/>
            <a:ext cx="914364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stStyle>
          <a:p/>
        </p:txBody>
      </p:sp>
      <p:sp>
        <p:nvSpPr>
          <p:cNvPr id="91" name="Google Shape;91;p34"/>
          <p:cNvSpPr txBox="1"/>
          <p:nvPr>
            <p:ph type="title"/>
          </p:nvPr>
        </p:nvSpPr>
        <p:spPr>
          <a:xfrm>
            <a:off x="5913000" y="228600"/>
            <a:ext cx="3002040" cy="854280"/>
          </a:xfrm>
          <a:prstGeom prst="rect">
            <a:avLst/>
          </a:prstGeom>
          <a:solidFill>
            <a:schemeClr val="lt1"/>
          </a:solid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bg>
      <p:bgPr>
        <a:solidFill>
          <a:schemeClr val="lt1"/>
        </a:solidFill>
      </p:bgPr>
    </p:bg>
    <p:spTree>
      <p:nvGrpSpPr>
        <p:cNvPr id="15" name="Shape 15"/>
        <p:cNvGrpSpPr/>
        <p:nvPr/>
      </p:nvGrpSpPr>
      <p:grpSpPr>
        <a:xfrm>
          <a:off x="0" y="0"/>
          <a:ext cx="0" cy="0"/>
          <a:chOff x="0" y="0"/>
          <a:chExt cx="0" cy="0"/>
        </a:xfrm>
      </p:grpSpPr>
      <p:sp>
        <p:nvSpPr>
          <p:cNvPr id="16" name="Google Shape;16;p16"/>
          <p:cNvSpPr txBox="1"/>
          <p:nvPr>
            <p:ph type="title"/>
          </p:nvPr>
        </p:nvSpPr>
        <p:spPr>
          <a:xfrm>
            <a:off x="2993760" y="3297960"/>
            <a:ext cx="3466800" cy="172728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16"/>
          <p:cNvSpPr txBox="1"/>
          <p:nvPr>
            <p:ph idx="2" type="title"/>
          </p:nvPr>
        </p:nvSpPr>
        <p:spPr>
          <a:xfrm>
            <a:off x="228600" y="36720"/>
            <a:ext cx="2228040" cy="126936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 name="Google Shape;18;p16"/>
          <p:cNvSpPr txBox="1"/>
          <p:nvPr>
            <p:ph idx="1" type="body"/>
          </p:nvPr>
        </p:nvSpPr>
        <p:spPr>
          <a:xfrm>
            <a:off x="6628320" y="261720"/>
            <a:ext cx="2286720" cy="46105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9" name="Google Shape;19;p16"/>
          <p:cNvSpPr/>
          <p:nvPr/>
        </p:nvSpPr>
        <p:spPr>
          <a:xfrm>
            <a:off x="8594640" y="75600"/>
            <a:ext cx="359280" cy="18432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01.</a:t>
            </a:r>
            <a:endParaRPr b="0" i="0" sz="10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p:cSld name="ONE_COLUMN_TEXT_1">
    <p:bg>
      <p:bgPr>
        <a:solidFill>
          <a:schemeClr val="lt1"/>
        </a:solidFill>
      </p:bgPr>
    </p:bg>
    <p:spTree>
      <p:nvGrpSpPr>
        <p:cNvPr id="20" name="Shape 20"/>
        <p:cNvGrpSpPr/>
        <p:nvPr/>
      </p:nvGrpSpPr>
      <p:grpSpPr>
        <a:xfrm>
          <a:off x="0" y="0"/>
          <a:ext cx="0" cy="0"/>
          <a:chOff x="0" y="0"/>
          <a:chExt cx="0" cy="0"/>
        </a:xfrm>
      </p:grpSpPr>
      <p:sp>
        <p:nvSpPr>
          <p:cNvPr id="21" name="Google Shape;21;p17"/>
          <p:cNvSpPr txBox="1"/>
          <p:nvPr>
            <p:ph type="title"/>
          </p:nvPr>
        </p:nvSpPr>
        <p:spPr>
          <a:xfrm>
            <a:off x="457200" y="228600"/>
            <a:ext cx="5029920" cy="1991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 name="Google Shape;22;p17"/>
          <p:cNvSpPr txBox="1"/>
          <p:nvPr>
            <p:ph idx="1" type="body"/>
          </p:nvPr>
        </p:nvSpPr>
        <p:spPr>
          <a:xfrm>
            <a:off x="1139040" y="2220840"/>
            <a:ext cx="4294440" cy="27234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 name="Google Shape;23;p17"/>
          <p:cNvSpPr txBox="1"/>
          <p:nvPr>
            <p:ph idx="2" type="body"/>
          </p:nvPr>
        </p:nvSpPr>
        <p:spPr>
          <a:xfrm>
            <a:off x="5715720" y="0"/>
            <a:ext cx="3427920" cy="5143320"/>
          </a:xfrm>
          <a:prstGeom prst="rect">
            <a:avLst/>
          </a:prstGeom>
          <a:noFill/>
          <a:ln>
            <a:noFill/>
          </a:ln>
        </p:spPr>
        <p:txBody>
          <a:bodyPr anchorCtr="0" anchor="t" bIns="45000" lIns="90000" spcFirstLastPara="1" rIns="90000" wrap="square" tIns="450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cxnSp>
        <p:nvCxnSpPr>
          <p:cNvPr id="24" name="Google Shape;24;p17"/>
          <p:cNvCxnSpPr/>
          <p:nvPr/>
        </p:nvCxnSpPr>
        <p:spPr>
          <a:xfrm flipH="1">
            <a:off x="228600" y="4733640"/>
            <a:ext cx="378000" cy="360"/>
          </a:xfrm>
          <a:prstGeom prst="straightConnector1">
            <a:avLst/>
          </a:prstGeom>
          <a:noFill/>
          <a:ln cap="flat" cmpd="sng" w="38100">
            <a:solidFill>
              <a:srgbClr val="191919"/>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_1">
  <p:cSld name="CUSTOM_3_1">
    <p:bg>
      <p:bgPr>
        <a:solidFill>
          <a:schemeClr val="lt1"/>
        </a:solidFill>
      </p:bgPr>
    </p:bg>
    <p:spTree>
      <p:nvGrpSpPr>
        <p:cNvPr id="25" name="Shape 25"/>
        <p:cNvGrpSpPr/>
        <p:nvPr/>
      </p:nvGrpSpPr>
      <p:grpSpPr>
        <a:xfrm>
          <a:off x="0" y="0"/>
          <a:ext cx="0" cy="0"/>
          <a:chOff x="0" y="0"/>
          <a:chExt cx="0" cy="0"/>
        </a:xfrm>
      </p:grpSpPr>
      <p:sp>
        <p:nvSpPr>
          <p:cNvPr id="26" name="Google Shape;26;p18"/>
          <p:cNvSpPr txBox="1"/>
          <p:nvPr>
            <p:ph type="title"/>
          </p:nvPr>
        </p:nvSpPr>
        <p:spPr>
          <a:xfrm>
            <a:off x="417960" y="131040"/>
            <a:ext cx="5089680" cy="10584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 name="Google Shape;27;p18"/>
          <p:cNvSpPr/>
          <p:nvPr/>
        </p:nvSpPr>
        <p:spPr>
          <a:xfrm>
            <a:off x="6038640" y="3758760"/>
            <a:ext cx="2876400" cy="5558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1" i="0" lang="en" sz="1000" u="none" cap="none" strike="noStrike">
                <a:solidFill>
                  <a:schemeClr val="dk1"/>
                </a:solidFill>
                <a:latin typeface="arial"/>
                <a:ea typeface="arial"/>
                <a:cs typeface="arial"/>
                <a:sym typeface="arial"/>
              </a:rPr>
              <a:t>CREDITS:</a:t>
            </a:r>
            <a:r>
              <a:rPr b="0" i="0" lang="en" sz="1000" u="none" cap="none" strike="noStrike">
                <a:solidFill>
                  <a:schemeClr val="dk1"/>
                </a:solidFill>
                <a:latin typeface="arial"/>
                <a:ea typeface="arial"/>
                <a:cs typeface="arial"/>
                <a:sym typeface="arial"/>
              </a:rPr>
              <a:t> This presentation template was created by </a:t>
            </a:r>
            <a:r>
              <a:rPr b="1" i="0" lang="en" sz="1000" u="sng" cap="none" strike="noStrike">
                <a:solidFill>
                  <a:schemeClr val="dk1"/>
                </a:solidFill>
                <a:latin typeface="arial"/>
                <a:ea typeface="arial"/>
                <a:cs typeface="arial"/>
                <a:sym typeface="arial"/>
                <a:hlinkClick r:id="rId2">
                  <a:extLst>
                    <a:ext uri="{A12FA001-AC4F-418D-AE19-62706E023703}">
                      <ahyp:hlinkClr val="tx"/>
                    </a:ext>
                  </a:extLst>
                </a:hlinkClick>
              </a:rPr>
              <a:t>Slidesgo</a:t>
            </a:r>
            <a:r>
              <a:rPr b="0" i="0" lang="en" sz="1000" u="none" cap="none" strike="noStrike">
                <a:solidFill>
                  <a:schemeClr val="dk1"/>
                </a:solidFill>
                <a:latin typeface="arial"/>
                <a:ea typeface="arial"/>
                <a:cs typeface="arial"/>
                <a:sym typeface="arial"/>
              </a:rPr>
              <a:t>, and includes icons, infographics &amp; images by </a:t>
            </a:r>
            <a:r>
              <a:rPr b="1" i="0" lang="en" sz="1000" u="sng" cap="none" strike="noStrike">
                <a:solidFill>
                  <a:schemeClr val="dk1"/>
                </a:solidFill>
                <a:latin typeface="arial"/>
                <a:ea typeface="arial"/>
                <a:cs typeface="arial"/>
                <a:sym typeface="arial"/>
                <a:hlinkClick r:id="rId3">
                  <a:extLst>
                    <a:ext uri="{A12FA001-AC4F-418D-AE19-62706E023703}">
                      <ahyp:hlinkClr val="tx"/>
                    </a:ext>
                  </a:extLst>
                </a:hlinkClick>
              </a:rPr>
              <a:t>Freepik</a:t>
            </a:r>
            <a:r>
              <a:rPr b="0" i="0" lang="en" sz="1000" u="none" cap="none" strike="noStrike">
                <a:solidFill>
                  <a:schemeClr val="dk1"/>
                </a:solidFill>
                <a:latin typeface="arial"/>
                <a:ea typeface="arial"/>
                <a:cs typeface="arial"/>
                <a:sym typeface="arial"/>
              </a:rPr>
              <a:t> </a:t>
            </a:r>
            <a:endParaRPr b="0" i="0" sz="1000" u="none" cap="none" strike="noStrike">
              <a:solidFill>
                <a:srgbClr val="000000"/>
              </a:solidFill>
              <a:latin typeface="Noto Sans Symbols"/>
              <a:ea typeface="Noto Sans Symbols"/>
              <a:cs typeface="Noto Sans Symbols"/>
              <a:sym typeface="Noto Sans Symbols"/>
            </a:endParaRPr>
          </a:p>
        </p:txBody>
      </p:sp>
      <p:cxnSp>
        <p:nvCxnSpPr>
          <p:cNvPr id="28" name="Google Shape;28;p18"/>
          <p:cNvCxnSpPr/>
          <p:nvPr/>
        </p:nvCxnSpPr>
        <p:spPr>
          <a:xfrm flipH="1">
            <a:off x="8297640" y="755280"/>
            <a:ext cx="378000" cy="360"/>
          </a:xfrm>
          <a:prstGeom prst="straightConnector1">
            <a:avLst/>
          </a:prstGeom>
          <a:noFill/>
          <a:ln cap="flat" cmpd="sng" w="38100">
            <a:solidFill>
              <a:srgbClr val="191919"/>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bg>
      <p:bgPr>
        <a:solidFill>
          <a:schemeClr val="lt1"/>
        </a:solidFill>
      </p:bgPr>
    </p:bg>
    <p:spTree>
      <p:nvGrpSpPr>
        <p:cNvPr id="29" name="Shape 29"/>
        <p:cNvGrpSpPr/>
        <p:nvPr/>
      </p:nvGrpSpPr>
      <p:grpSpPr>
        <a:xfrm>
          <a:off x="0" y="0"/>
          <a:ext cx="0" cy="0"/>
          <a:chOff x="0" y="0"/>
          <a:chExt cx="0" cy="0"/>
        </a:xfrm>
      </p:grpSpPr>
      <p:sp>
        <p:nvSpPr>
          <p:cNvPr id="30" name="Google Shape;30;p19"/>
          <p:cNvSpPr txBox="1"/>
          <p:nvPr>
            <p:ph hasCustomPrompt="1" type="title"/>
          </p:nvPr>
        </p:nvSpPr>
        <p:spPr>
          <a:xfrm>
            <a:off x="1284120" y="1953000"/>
            <a:ext cx="6575760" cy="7992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2">
    <p:spTree>
      <p:nvGrpSpPr>
        <p:cNvPr id="31" name="Shape 3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2_1">
  <p:cSld name="BLANK_1_1_1_1_2_1">
    <p:bg>
      <p:bgPr>
        <a:solidFill>
          <a:schemeClr val="lt1"/>
        </a:solidFill>
      </p:bgPr>
    </p:bg>
    <p:spTree>
      <p:nvGrpSpPr>
        <p:cNvPr id="32" name="Shape 32"/>
        <p:cNvGrpSpPr/>
        <p:nvPr/>
      </p:nvGrpSpPr>
      <p:grpSpPr>
        <a:xfrm>
          <a:off x="0" y="0"/>
          <a:ext cx="0" cy="0"/>
          <a:chOff x="0" y="0"/>
          <a:chExt cx="0" cy="0"/>
        </a:xfrm>
      </p:grpSpPr>
      <p:sp>
        <p:nvSpPr>
          <p:cNvPr id="33" name="Google Shape;33;p21"/>
          <p:cNvSpPr txBox="1"/>
          <p:nvPr>
            <p:ph type="title"/>
          </p:nvPr>
        </p:nvSpPr>
        <p:spPr>
          <a:xfrm>
            <a:off x="457200" y="228600"/>
            <a:ext cx="84578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4" name="Google Shape;34;p21"/>
          <p:cNvSpPr txBox="1"/>
          <p:nvPr>
            <p:ph idx="2" type="title"/>
          </p:nvPr>
        </p:nvSpPr>
        <p:spPr>
          <a:xfrm>
            <a:off x="3040200" y="396540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5" name="Google Shape;35;p21"/>
          <p:cNvSpPr txBox="1"/>
          <p:nvPr>
            <p:ph idx="3" type="title"/>
          </p:nvPr>
        </p:nvSpPr>
        <p:spPr>
          <a:xfrm>
            <a:off x="3040200" y="238644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6" name="Google Shape;36;p21"/>
          <p:cNvSpPr txBox="1"/>
          <p:nvPr>
            <p:ph idx="4" type="title"/>
          </p:nvPr>
        </p:nvSpPr>
        <p:spPr>
          <a:xfrm>
            <a:off x="3040200" y="1610280"/>
            <a:ext cx="86400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7" name="Google Shape;37;p21"/>
          <p:cNvSpPr txBox="1"/>
          <p:nvPr>
            <p:ph idx="5" type="title"/>
          </p:nvPr>
        </p:nvSpPr>
        <p:spPr>
          <a:xfrm>
            <a:off x="3040200" y="317592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8" name="Google Shape;38;p21"/>
          <p:cNvSpPr txBox="1"/>
          <p:nvPr>
            <p:ph idx="6" type="title"/>
          </p:nvPr>
        </p:nvSpPr>
        <p:spPr>
          <a:xfrm>
            <a:off x="5210280" y="239724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9" name="Google Shape;39;p21"/>
          <p:cNvSpPr txBox="1"/>
          <p:nvPr>
            <p:ph idx="7" type="title"/>
          </p:nvPr>
        </p:nvSpPr>
        <p:spPr>
          <a:xfrm>
            <a:off x="5210280" y="318672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0" name="Google Shape;40;p21"/>
          <p:cNvSpPr txBox="1"/>
          <p:nvPr>
            <p:ph idx="8" type="title"/>
          </p:nvPr>
        </p:nvSpPr>
        <p:spPr>
          <a:xfrm>
            <a:off x="5210280" y="397620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1" name="Google Shape;41;p21"/>
          <p:cNvSpPr txBox="1"/>
          <p:nvPr>
            <p:ph idx="9" type="title"/>
          </p:nvPr>
        </p:nvSpPr>
        <p:spPr>
          <a:xfrm>
            <a:off x="5210280" y="1621080"/>
            <a:ext cx="865440" cy="3103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cxnSp>
        <p:nvCxnSpPr>
          <p:cNvPr id="42" name="Google Shape;42;p21"/>
          <p:cNvCxnSpPr/>
          <p:nvPr/>
        </p:nvCxnSpPr>
        <p:spPr>
          <a:xfrm flipH="1">
            <a:off x="8297640" y="423360"/>
            <a:ext cx="378000" cy="360"/>
          </a:xfrm>
          <a:prstGeom prst="straightConnector1">
            <a:avLst/>
          </a:prstGeom>
          <a:noFill/>
          <a:ln cap="flat" cmpd="sng" w="38100">
            <a:solidFill>
              <a:srgbClr val="191919"/>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bg>
      <p:bgPr>
        <a:solidFill>
          <a:schemeClr val="lt1"/>
        </a:solidFill>
      </p:bgPr>
    </p:bg>
    <p:spTree>
      <p:nvGrpSpPr>
        <p:cNvPr id="43" name="Shape 43"/>
        <p:cNvGrpSpPr/>
        <p:nvPr/>
      </p:nvGrpSpPr>
      <p:grpSpPr>
        <a:xfrm>
          <a:off x="0" y="0"/>
          <a:ext cx="0" cy="0"/>
          <a:chOff x="0" y="0"/>
          <a:chExt cx="0" cy="0"/>
        </a:xfrm>
      </p:grpSpPr>
      <p:sp>
        <p:nvSpPr>
          <p:cNvPr id="44" name="Google Shape;44;p22"/>
          <p:cNvSpPr txBox="1"/>
          <p:nvPr>
            <p:ph type="title"/>
          </p:nvPr>
        </p:nvSpPr>
        <p:spPr>
          <a:xfrm>
            <a:off x="457200" y="228600"/>
            <a:ext cx="770364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3512975" y="425875"/>
            <a:ext cx="5283600" cy="3696000"/>
          </a:xfrm>
          <a:prstGeom prst="rect">
            <a:avLst/>
          </a:prstGeom>
          <a:noFill/>
          <a:ln>
            <a:noFill/>
          </a:ln>
        </p:spPr>
        <p:txBody>
          <a:bodyPr anchorCtr="0" anchor="b" bIns="91425" lIns="91425" spcFirstLastPara="1" rIns="91425" wrap="square" tIns="91425">
            <a:normAutofit fontScale="90000"/>
          </a:bodyPr>
          <a:lstStyle/>
          <a:p>
            <a:pPr indent="0" lvl="0" marL="0" rtl="0" algn="r">
              <a:lnSpc>
                <a:spcPct val="100000"/>
              </a:lnSpc>
              <a:spcBef>
                <a:spcPts val="0"/>
              </a:spcBef>
              <a:spcAft>
                <a:spcPts val="0"/>
              </a:spcAft>
              <a:buClr>
                <a:schemeClr val="dk1"/>
              </a:buClr>
              <a:buSzPct val="100000"/>
              <a:buFont typeface="Radio Canada Big"/>
              <a:buNone/>
            </a:pPr>
            <a:r>
              <a:rPr b="0" lang="en" sz="5400" u="none" strike="noStrike">
                <a:solidFill>
                  <a:schemeClr val="dk1"/>
                </a:solidFill>
                <a:latin typeface="Radio Canada Big"/>
                <a:ea typeface="Radio Canada Big"/>
                <a:cs typeface="Radio Canada Big"/>
                <a:sym typeface="Radio Canada Big"/>
              </a:rPr>
              <a:t>Agentic RAG Chatbot </a:t>
            </a:r>
            <a:endParaRPr b="0" sz="5400" u="none" strike="noStrike">
              <a:solidFill>
                <a:schemeClr val="dk1"/>
              </a:solidFill>
              <a:latin typeface="Radio Canada Big"/>
              <a:ea typeface="Radio Canada Big"/>
              <a:cs typeface="Radio Canada Big"/>
              <a:sym typeface="Radio Canada Big"/>
            </a:endParaRPr>
          </a:p>
          <a:p>
            <a:pPr indent="0" lvl="0" marL="0" rtl="0" algn="r">
              <a:lnSpc>
                <a:spcPct val="100000"/>
              </a:lnSpc>
              <a:spcBef>
                <a:spcPts val="0"/>
              </a:spcBef>
              <a:spcAft>
                <a:spcPts val="0"/>
              </a:spcAft>
              <a:buClr>
                <a:schemeClr val="dk1"/>
              </a:buClr>
              <a:buSzPct val="100000"/>
              <a:buFont typeface="Radio Canada Big"/>
              <a:buNone/>
            </a:pPr>
            <a:r>
              <a:rPr b="0" lang="en" sz="5400" u="none" strike="noStrike">
                <a:solidFill>
                  <a:schemeClr val="dk1"/>
                </a:solidFill>
                <a:latin typeface="Radio Canada Big"/>
                <a:ea typeface="Radio Canada Big"/>
                <a:cs typeface="Radio Canada Big"/>
                <a:sym typeface="Radio Canada Big"/>
              </a:rPr>
              <a:t>for </a:t>
            </a:r>
            <a:endParaRPr b="0" sz="5400" u="none" strike="noStrike">
              <a:solidFill>
                <a:schemeClr val="dk1"/>
              </a:solidFill>
              <a:latin typeface="Radio Canada Big"/>
              <a:ea typeface="Radio Canada Big"/>
              <a:cs typeface="Radio Canada Big"/>
              <a:sym typeface="Radio Canada Big"/>
            </a:endParaRPr>
          </a:p>
          <a:p>
            <a:pPr indent="0" lvl="0" marL="0" rtl="0" algn="r">
              <a:lnSpc>
                <a:spcPct val="100000"/>
              </a:lnSpc>
              <a:spcBef>
                <a:spcPts val="0"/>
              </a:spcBef>
              <a:spcAft>
                <a:spcPts val="0"/>
              </a:spcAft>
              <a:buClr>
                <a:schemeClr val="dk1"/>
              </a:buClr>
              <a:buSzPct val="100000"/>
              <a:buFont typeface="Radio Canada Big"/>
              <a:buNone/>
            </a:pPr>
            <a:r>
              <a:rPr b="0" lang="en" sz="5400" u="none" strike="noStrike">
                <a:solidFill>
                  <a:schemeClr val="dk1"/>
                </a:solidFill>
                <a:latin typeface="Radio Canada Big"/>
                <a:ea typeface="Radio Canada Big"/>
                <a:cs typeface="Radio Canada Big"/>
                <a:sym typeface="Radio Canada Big"/>
              </a:rPr>
              <a:t>Multi-Format Document QA</a:t>
            </a:r>
            <a:endParaRPr b="0" sz="5400" u="none" strike="noStrike">
              <a:solidFill>
                <a:schemeClr val="dk1"/>
              </a:solidFill>
              <a:latin typeface="Arial"/>
              <a:ea typeface="Arial"/>
              <a:cs typeface="Arial"/>
              <a:sym typeface="Arial"/>
            </a:endParaRPr>
          </a:p>
        </p:txBody>
      </p:sp>
      <p:pic>
        <p:nvPicPr>
          <p:cNvPr id="97" name="Google Shape;97;p1"/>
          <p:cNvPicPr preferRelativeResize="0"/>
          <p:nvPr/>
        </p:nvPicPr>
        <p:blipFill rotWithShape="1">
          <a:blip r:embed="rId3">
            <a:alphaModFix/>
          </a:blip>
          <a:srcRect b="2435" l="0" r="0" t="2436"/>
          <a:stretch/>
        </p:blipFill>
        <p:spPr>
          <a:xfrm>
            <a:off x="228600" y="425880"/>
            <a:ext cx="2583720" cy="438516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6bc15b4d51_0_42"/>
          <p:cNvSpPr txBox="1"/>
          <p:nvPr>
            <p:ph idx="1" type="subTitle"/>
          </p:nvPr>
        </p:nvSpPr>
        <p:spPr>
          <a:xfrm>
            <a:off x="457200" y="902725"/>
            <a:ext cx="7403100" cy="3031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pic>
        <p:nvPicPr>
          <p:cNvPr id="155" name="Google Shape;155;g36bc15b4d51_0_42"/>
          <p:cNvPicPr preferRelativeResize="0"/>
          <p:nvPr/>
        </p:nvPicPr>
        <p:blipFill>
          <a:blip r:embed="rId3">
            <a:alphaModFix/>
          </a:blip>
          <a:stretch>
            <a:fillRect/>
          </a:stretch>
        </p:blipFill>
        <p:spPr>
          <a:xfrm>
            <a:off x="0" y="122549"/>
            <a:ext cx="9144001" cy="48984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6bc15b4d51_0_48"/>
          <p:cNvSpPr txBox="1"/>
          <p:nvPr>
            <p:ph idx="1" type="subTitle"/>
          </p:nvPr>
        </p:nvSpPr>
        <p:spPr>
          <a:xfrm>
            <a:off x="457200" y="902725"/>
            <a:ext cx="7403100" cy="3031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pic>
        <p:nvPicPr>
          <p:cNvPr id="161" name="Google Shape;161;g36bc15b4d51_0_48"/>
          <p:cNvPicPr preferRelativeResize="0"/>
          <p:nvPr/>
        </p:nvPicPr>
        <p:blipFill>
          <a:blip r:embed="rId3">
            <a:alphaModFix/>
          </a:blip>
          <a:stretch>
            <a:fillRect/>
          </a:stretch>
        </p:blipFill>
        <p:spPr>
          <a:xfrm>
            <a:off x="0" y="124427"/>
            <a:ext cx="9144001" cy="48946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457200" y="228600"/>
            <a:ext cx="6933900" cy="872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500"/>
              <a:buFont typeface="Radio Canada Big"/>
              <a:buNone/>
            </a:pPr>
            <a:r>
              <a:rPr b="0" lang="en" sz="3500" u="none" strike="noStrike">
                <a:solidFill>
                  <a:schemeClr val="dk1"/>
                </a:solidFill>
                <a:latin typeface="Radio Canada Big"/>
                <a:ea typeface="Radio Canada Big"/>
                <a:cs typeface="Radio Canada Big"/>
                <a:sym typeface="Radio Canada Big"/>
              </a:rPr>
              <a:t>Agent design components</a:t>
            </a:r>
            <a:endParaRPr b="0" sz="3500" u="none" strike="noStrike">
              <a:solidFill>
                <a:schemeClr val="dk1"/>
              </a:solidFill>
              <a:latin typeface="Arial"/>
              <a:ea typeface="Arial"/>
              <a:cs typeface="Arial"/>
              <a:sym typeface="Arial"/>
            </a:endParaRPr>
          </a:p>
        </p:txBody>
      </p:sp>
      <p:sp>
        <p:nvSpPr>
          <p:cNvPr id="167" name="Google Shape;167;p5"/>
          <p:cNvSpPr txBox="1"/>
          <p:nvPr>
            <p:ph idx="1" type="subTitle"/>
          </p:nvPr>
        </p:nvSpPr>
        <p:spPr>
          <a:xfrm>
            <a:off x="821755" y="718485"/>
            <a:ext cx="5562300" cy="30762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The modular agent design of the chatbot consists of three main components: the Ingestion Agent for document parsing, the Retrieval Agent for semantic search through a vector store, and the LLM Response Agent for generating responses based on the retrieved context. Each agent operates independently while communicating via structured MCP messages.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sp>
        <p:nvSpPr>
          <p:cNvPr id="168" name="Google Shape;168;p5"/>
          <p:cNvSpPr txBox="1"/>
          <p:nvPr/>
        </p:nvSpPr>
        <p:spPr>
          <a:xfrm>
            <a:off x="1052025" y="2978800"/>
            <a:ext cx="6998100" cy="19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Component           Technology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UI                  		Streamlit</a:t>
            </a:r>
            <a:endParaRPr/>
          </a:p>
          <a:p>
            <a:pPr indent="0" lvl="0" marL="0" rtl="0" algn="l">
              <a:spcBef>
                <a:spcPts val="0"/>
              </a:spcBef>
              <a:spcAft>
                <a:spcPts val="0"/>
              </a:spcAft>
              <a:buNone/>
            </a:pPr>
            <a:r>
              <a:rPr lang="en"/>
              <a:t>Document Parsing        PyPDF2 / pypdf, python-docx, python-pptx, pandas</a:t>
            </a:r>
            <a:endParaRPr/>
          </a:p>
          <a:p>
            <a:pPr indent="0" lvl="0" marL="0" rtl="0" algn="l">
              <a:spcBef>
                <a:spcPts val="0"/>
              </a:spcBef>
              <a:spcAft>
                <a:spcPts val="0"/>
              </a:spcAft>
              <a:buNone/>
            </a:pPr>
            <a:r>
              <a:rPr lang="en"/>
              <a:t>Embeddings                  Sentence Transformers (all-MiniLM-L6-v2)</a:t>
            </a:r>
            <a:endParaRPr/>
          </a:p>
          <a:p>
            <a:pPr indent="0" lvl="0" marL="0" rtl="0" algn="l">
              <a:spcBef>
                <a:spcPts val="0"/>
              </a:spcBef>
              <a:spcAft>
                <a:spcPts val="0"/>
              </a:spcAft>
              <a:buNone/>
            </a:pPr>
            <a:r>
              <a:rPr lang="en"/>
              <a:t>Vector Store                  FAISS (in-memory)</a:t>
            </a:r>
            <a:endParaRPr/>
          </a:p>
          <a:p>
            <a:pPr indent="0" lvl="0" marL="0" rtl="0" algn="l">
              <a:spcBef>
                <a:spcPts val="0"/>
              </a:spcBef>
              <a:spcAft>
                <a:spcPts val="0"/>
              </a:spcAft>
              <a:buNone/>
            </a:pPr>
            <a:r>
              <a:rPr lang="en"/>
              <a:t>LLM                               Hugging Face Transformers (flan-t5-base)</a:t>
            </a:r>
            <a:endParaRPr/>
          </a:p>
          <a:p>
            <a:pPr indent="0" lvl="0" marL="0" rtl="0" algn="l">
              <a:spcBef>
                <a:spcPts val="0"/>
              </a:spcBef>
              <a:spcAft>
                <a:spcPts val="0"/>
              </a:spcAft>
              <a:buNone/>
            </a:pPr>
            <a:r>
              <a:rPr lang="en"/>
              <a:t>Agent Protocol              Custom MCP (Python)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9" name="Google Shape;169;p5"/>
          <p:cNvSpPr txBox="1"/>
          <p:nvPr>
            <p:ph type="title"/>
          </p:nvPr>
        </p:nvSpPr>
        <p:spPr>
          <a:xfrm>
            <a:off x="352225" y="2363750"/>
            <a:ext cx="6933900" cy="872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500"/>
              <a:buFont typeface="Radio Canada Big"/>
              <a:buNone/>
            </a:pPr>
            <a:r>
              <a:rPr lang="en" sz="3500">
                <a:solidFill>
                  <a:schemeClr val="dk1"/>
                </a:solidFill>
                <a:latin typeface="Radio Canada Big"/>
                <a:ea typeface="Radio Canada Big"/>
                <a:cs typeface="Radio Canada Big"/>
                <a:sym typeface="Radio Canada Big"/>
              </a:rPr>
              <a:t>Tech Stack Used</a:t>
            </a:r>
            <a:endParaRPr b="0" sz="3500" u="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6"/>
          <p:cNvPicPr preferRelativeResize="0"/>
          <p:nvPr/>
        </p:nvPicPr>
        <p:blipFill rotWithShape="1">
          <a:blip r:embed="rId3">
            <a:alphaModFix/>
          </a:blip>
          <a:srcRect b="12489" l="0" r="0" t="12490"/>
          <a:stretch/>
        </p:blipFill>
        <p:spPr>
          <a:xfrm>
            <a:off x="5715720" y="0"/>
            <a:ext cx="3427920" cy="5143320"/>
          </a:xfrm>
          <a:prstGeom prst="rect">
            <a:avLst/>
          </a:prstGeom>
          <a:noFill/>
          <a:ln>
            <a:noFill/>
          </a:ln>
        </p:spPr>
      </p:pic>
      <p:sp>
        <p:nvSpPr>
          <p:cNvPr id="175" name="Google Shape;175;p6"/>
          <p:cNvSpPr txBox="1"/>
          <p:nvPr>
            <p:ph type="title"/>
          </p:nvPr>
        </p:nvSpPr>
        <p:spPr>
          <a:xfrm>
            <a:off x="457200" y="228600"/>
            <a:ext cx="5028840" cy="199044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Radio Canada Big"/>
              <a:buNone/>
            </a:pPr>
            <a:r>
              <a:rPr b="0" lang="en" sz="2600" u="none" strike="noStrike">
                <a:solidFill>
                  <a:schemeClr val="dk1"/>
                </a:solidFill>
                <a:latin typeface="Radio Canada Big"/>
                <a:ea typeface="Radio Canada Big"/>
                <a:cs typeface="Radio Canada Big"/>
                <a:sym typeface="Radio Canada Big"/>
              </a:rPr>
              <a:t>Message passing with MCP</a:t>
            </a:r>
            <a:endParaRPr b="0" sz="2600" u="none" strike="noStrike">
              <a:solidFill>
                <a:schemeClr val="dk1"/>
              </a:solidFill>
              <a:latin typeface="Arial"/>
              <a:ea typeface="Arial"/>
              <a:cs typeface="Arial"/>
              <a:sym typeface="Arial"/>
            </a:endParaRPr>
          </a:p>
        </p:txBody>
      </p:sp>
      <p:sp>
        <p:nvSpPr>
          <p:cNvPr id="176" name="Google Shape;176;p6"/>
          <p:cNvSpPr txBox="1"/>
          <p:nvPr>
            <p:ph idx="1" type="body"/>
          </p:nvPr>
        </p:nvSpPr>
        <p:spPr>
          <a:xfrm>
            <a:off x="583150" y="1099725"/>
            <a:ext cx="4295400" cy="27237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The Model Context Protocol (MCP) facilitates structured communication between agents within the RAG chatbot. Each message contains essential elements, such as sender, receiver, type, trace_id, and payload. This structure ensures clear and traceable interactions among the Ingestion, Retrieval, and LLM Response Agents, enhancing modularity and debuggability within the architecture.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3058100" y="2094475"/>
            <a:ext cx="3504600" cy="27777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chemeClr val="dk1"/>
              </a:buClr>
              <a:buSzPts val="4000"/>
              <a:buFont typeface="Radio Canada Big"/>
              <a:buNone/>
            </a:pPr>
            <a:r>
              <a:rPr b="0" lang="en" sz="4000" u="none" strike="noStrike">
                <a:solidFill>
                  <a:schemeClr val="dk1"/>
                </a:solidFill>
                <a:latin typeface="Radio Canada Big"/>
                <a:ea typeface="Radio Canada Big"/>
                <a:cs typeface="Radio Canada Big"/>
                <a:sym typeface="Radio Canada Big"/>
              </a:rPr>
              <a:t>Challenges and Improvements</a:t>
            </a:r>
            <a:endParaRPr b="0" sz="4000" u="none" strike="noStrike">
              <a:solidFill>
                <a:schemeClr val="dk1"/>
              </a:solidFill>
              <a:latin typeface="Arial"/>
              <a:ea typeface="Arial"/>
              <a:cs typeface="Arial"/>
              <a:sym typeface="Arial"/>
            </a:endParaRPr>
          </a:p>
        </p:txBody>
      </p:sp>
      <p:sp>
        <p:nvSpPr>
          <p:cNvPr id="182" name="Google Shape;182;p7"/>
          <p:cNvSpPr txBox="1"/>
          <p:nvPr>
            <p:ph type="title"/>
          </p:nvPr>
        </p:nvSpPr>
        <p:spPr>
          <a:xfrm>
            <a:off x="228600" y="38160"/>
            <a:ext cx="2228400" cy="126648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6000"/>
              <a:buFont typeface="Radio Canada Big"/>
              <a:buNone/>
            </a:pPr>
            <a:r>
              <a:rPr b="0" lang="en" sz="6000" u="none" strike="noStrike">
                <a:solidFill>
                  <a:schemeClr val="dk1"/>
                </a:solidFill>
                <a:latin typeface="Radio Canada Big"/>
                <a:ea typeface="Radio Canada Big"/>
                <a:cs typeface="Radio Canada Big"/>
                <a:sym typeface="Radio Canada Big"/>
              </a:rPr>
              <a:t>02</a:t>
            </a:r>
            <a:endParaRPr b="0" sz="6000" u="none" strike="noStrike">
              <a:solidFill>
                <a:schemeClr val="dk1"/>
              </a:solidFill>
              <a:latin typeface="Arial"/>
              <a:ea typeface="Arial"/>
              <a:cs typeface="Arial"/>
              <a:sym typeface="Arial"/>
            </a:endParaRPr>
          </a:p>
        </p:txBody>
      </p:sp>
      <p:pic>
        <p:nvPicPr>
          <p:cNvPr id="183" name="Google Shape;183;p7"/>
          <p:cNvPicPr preferRelativeResize="0"/>
          <p:nvPr/>
        </p:nvPicPr>
        <p:blipFill rotWithShape="1">
          <a:blip r:embed="rId3">
            <a:alphaModFix/>
          </a:blip>
          <a:srcRect b="3615" l="7352" r="7361" t="0"/>
          <a:stretch/>
        </p:blipFill>
        <p:spPr>
          <a:xfrm>
            <a:off x="6628320" y="261720"/>
            <a:ext cx="2286720" cy="46105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8"/>
          <p:cNvSpPr txBox="1"/>
          <p:nvPr>
            <p:ph type="title"/>
          </p:nvPr>
        </p:nvSpPr>
        <p:spPr>
          <a:xfrm>
            <a:off x="457200" y="228600"/>
            <a:ext cx="6933960" cy="149508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500"/>
              <a:buFont typeface="Radio Canada Big"/>
              <a:buNone/>
            </a:pPr>
            <a:r>
              <a:rPr b="0" lang="en" sz="3500" u="none" strike="noStrike">
                <a:solidFill>
                  <a:schemeClr val="dk1"/>
                </a:solidFill>
                <a:latin typeface="Radio Canada Big"/>
                <a:ea typeface="Radio Canada Big"/>
                <a:cs typeface="Radio Canada Big"/>
                <a:sym typeface="Radio Canada Big"/>
              </a:rPr>
              <a:t>Memory management for LLMs</a:t>
            </a:r>
            <a:endParaRPr b="0" sz="3500" u="none" strike="noStrike">
              <a:solidFill>
                <a:schemeClr val="dk1"/>
              </a:solidFill>
              <a:latin typeface="Arial"/>
              <a:ea typeface="Arial"/>
              <a:cs typeface="Arial"/>
              <a:sym typeface="Arial"/>
            </a:endParaRPr>
          </a:p>
        </p:txBody>
      </p:sp>
      <p:sp>
        <p:nvSpPr>
          <p:cNvPr id="189" name="Google Shape;189;p8"/>
          <p:cNvSpPr txBox="1"/>
          <p:nvPr>
            <p:ph idx="1" type="subTitle"/>
          </p:nvPr>
        </p:nvSpPr>
        <p:spPr>
          <a:xfrm>
            <a:off x="926705" y="1313310"/>
            <a:ext cx="5562300" cy="30762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One of the significant challenges faced is managing memory limits for local large language models (LLMs). Prompt and context truncation can hinder the chatbot's ability to provide coherent and comprehensive responses, necessitating strategies to optimize memory usage while maintaining performance.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lang="en">
                <a:solidFill>
                  <a:schemeClr val="dk1"/>
                </a:solidFill>
                <a:latin typeface="arial"/>
                <a:ea typeface="arial"/>
                <a:cs typeface="arial"/>
                <a:sym typeface="arial"/>
              </a:rPr>
              <a:t> Managing dependencies for cloud deployment (Streamlit, FAISS, Transformers).</a:t>
            </a:r>
            <a:endParaRPr sz="1200">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9"/>
          <p:cNvPicPr preferRelativeResize="0"/>
          <p:nvPr/>
        </p:nvPicPr>
        <p:blipFill rotWithShape="1">
          <a:blip r:embed="rId3">
            <a:alphaModFix/>
          </a:blip>
          <a:srcRect b="12489" l="0" r="0" t="12490"/>
          <a:stretch/>
        </p:blipFill>
        <p:spPr>
          <a:xfrm>
            <a:off x="5715720" y="0"/>
            <a:ext cx="3427920" cy="5143320"/>
          </a:xfrm>
          <a:prstGeom prst="rect">
            <a:avLst/>
          </a:prstGeom>
          <a:noFill/>
          <a:ln>
            <a:noFill/>
          </a:ln>
        </p:spPr>
      </p:pic>
      <p:sp>
        <p:nvSpPr>
          <p:cNvPr id="195" name="Google Shape;195;p9"/>
          <p:cNvSpPr txBox="1"/>
          <p:nvPr>
            <p:ph type="title"/>
          </p:nvPr>
        </p:nvSpPr>
        <p:spPr>
          <a:xfrm>
            <a:off x="457200" y="228600"/>
            <a:ext cx="5028840" cy="199044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2600"/>
              <a:buFont typeface="Radio Canada Big"/>
              <a:buNone/>
            </a:pPr>
            <a:r>
              <a:rPr b="0" lang="en" sz="2600" u="none" strike="noStrike">
                <a:solidFill>
                  <a:schemeClr val="dk1"/>
                </a:solidFill>
                <a:latin typeface="Radio Canada Big"/>
                <a:ea typeface="Radio Canada Big"/>
                <a:cs typeface="Radio Canada Big"/>
                <a:sym typeface="Radio Canada Big"/>
              </a:rPr>
              <a:t>Support for multiple document formats</a:t>
            </a:r>
            <a:endParaRPr b="0" sz="2600" u="none" strike="noStrike">
              <a:solidFill>
                <a:schemeClr val="dk1"/>
              </a:solidFill>
              <a:latin typeface="Arial"/>
              <a:ea typeface="Arial"/>
              <a:cs typeface="Arial"/>
              <a:sym typeface="Arial"/>
            </a:endParaRPr>
          </a:p>
        </p:txBody>
      </p:sp>
      <p:sp>
        <p:nvSpPr>
          <p:cNvPr id="196" name="Google Shape;196;p9"/>
          <p:cNvSpPr txBox="1"/>
          <p:nvPr>
            <p:ph idx="1" type="body"/>
          </p:nvPr>
        </p:nvSpPr>
        <p:spPr>
          <a:xfrm>
            <a:off x="641475" y="1590879"/>
            <a:ext cx="4295400" cy="16611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Another challenge involves supporting various document formats, including newer or less common types. Addressing encoding issues and ensuring seamless integration across formats is crucial for providing users with a reliable and versatile question-answering experience.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457200" y="228600"/>
            <a:ext cx="6933960" cy="149508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500"/>
              <a:buFont typeface="Radio Canada Big"/>
              <a:buNone/>
            </a:pPr>
            <a:r>
              <a:rPr b="0" lang="en" sz="3500" u="none" strike="noStrike">
                <a:solidFill>
                  <a:schemeClr val="dk1"/>
                </a:solidFill>
                <a:latin typeface="Radio Canada Big"/>
                <a:ea typeface="Radio Canada Big"/>
                <a:cs typeface="Radio Canada Big"/>
                <a:sym typeface="Radio Canada Big"/>
              </a:rPr>
              <a:t>Future enhancements and features</a:t>
            </a:r>
            <a:endParaRPr b="0" sz="3500" u="none" strike="noStrike">
              <a:solidFill>
                <a:schemeClr val="dk1"/>
              </a:solidFill>
              <a:latin typeface="Arial"/>
              <a:ea typeface="Arial"/>
              <a:cs typeface="Arial"/>
              <a:sym typeface="Arial"/>
            </a:endParaRPr>
          </a:p>
        </p:txBody>
      </p:sp>
      <p:sp>
        <p:nvSpPr>
          <p:cNvPr id="202" name="Google Shape;202;p10"/>
          <p:cNvSpPr txBox="1"/>
          <p:nvPr>
            <p:ph idx="1" type="subTitle"/>
          </p:nvPr>
        </p:nvSpPr>
        <p:spPr>
          <a:xfrm>
            <a:off x="845075" y="1581575"/>
            <a:ext cx="7718100" cy="30762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Future improvements will focus on expanding the range of supported file types, such as XLSX and HTML, as well as integrating with cloud-hosted LLMs for enhanced performance. Additional features may include user authentication, document privacy measures, and an improved user interface for managing files and conversation history.</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457200" y="228600"/>
            <a:ext cx="6933960" cy="149508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500"/>
              <a:buFont typeface="Radio Canada Big"/>
              <a:buNone/>
            </a:pPr>
            <a:r>
              <a:rPr b="0" lang="en" sz="3500" u="none" strike="noStrike">
                <a:solidFill>
                  <a:schemeClr val="dk1"/>
                </a:solidFill>
                <a:latin typeface="Radio Canada Big"/>
                <a:ea typeface="Radio Canada Big"/>
                <a:cs typeface="Radio Canada Big"/>
                <a:sym typeface="Radio Canada Big"/>
              </a:rPr>
              <a:t>Conclusions</a:t>
            </a:r>
            <a:endParaRPr b="0" sz="3500" u="none" strike="noStrike">
              <a:solidFill>
                <a:schemeClr val="dk1"/>
              </a:solidFill>
              <a:latin typeface="Arial"/>
              <a:ea typeface="Arial"/>
              <a:cs typeface="Arial"/>
              <a:sym typeface="Arial"/>
            </a:endParaRPr>
          </a:p>
        </p:txBody>
      </p:sp>
      <p:sp>
        <p:nvSpPr>
          <p:cNvPr id="208" name="Google Shape;208;p11"/>
          <p:cNvSpPr txBox="1"/>
          <p:nvPr>
            <p:ph idx="1" type="subTitle"/>
          </p:nvPr>
        </p:nvSpPr>
        <p:spPr>
          <a:xfrm>
            <a:off x="713800" y="1322619"/>
            <a:ext cx="8201100" cy="35916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ial"/>
                <a:ea typeface="arial"/>
                <a:cs typeface="arial"/>
                <a:sym typeface="arial"/>
              </a:rPr>
              <a:t>In summary, the Agentic RAG Chatbot demonstrates a robust approach to semantic document question answering through its agent-based architecture and effective use of MCP. While challenges in memory management and format support exist, future enhancements promise to elevate both functionality and user experience.</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419040" y="133200"/>
            <a:ext cx="5086080" cy="105696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4000"/>
              <a:buFont typeface="Radio Canada Big"/>
              <a:buNone/>
            </a:pPr>
            <a:r>
              <a:rPr b="0" lang="en" sz="4000" u="none" strike="noStrike">
                <a:solidFill>
                  <a:schemeClr val="dk1"/>
                </a:solidFill>
                <a:latin typeface="Radio Canada Big"/>
                <a:ea typeface="Radio Canada Big"/>
                <a:cs typeface="Radio Canada Big"/>
                <a:sym typeface="Radio Canada Big"/>
              </a:rPr>
              <a:t>Thank you!</a:t>
            </a:r>
            <a:endParaRPr b="0" sz="4000" u="none" strike="noStrike">
              <a:solidFill>
                <a:schemeClr val="dk1"/>
              </a:solidFill>
              <a:latin typeface="Arial"/>
              <a:ea typeface="Arial"/>
              <a:cs typeface="Arial"/>
              <a:sym typeface="Arial"/>
            </a:endParaRPr>
          </a:p>
        </p:txBody>
      </p:sp>
      <p:sp>
        <p:nvSpPr>
          <p:cNvPr id="214" name="Google Shape;214;p12"/>
          <p:cNvSpPr txBox="1"/>
          <p:nvPr>
            <p:ph idx="1" type="subTitle"/>
          </p:nvPr>
        </p:nvSpPr>
        <p:spPr>
          <a:xfrm>
            <a:off x="504720" y="1152360"/>
            <a:ext cx="4447800" cy="122832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arial"/>
              <a:buNone/>
            </a:pPr>
            <a:r>
              <a:rPr b="0" i="0" lang="en" sz="1200" u="none" cap="none" strike="noStrike">
                <a:solidFill>
                  <a:schemeClr val="dk1"/>
                </a:solidFill>
                <a:latin typeface="arial"/>
                <a:ea typeface="arial"/>
                <a:cs typeface="arial"/>
                <a:sym typeface="arial"/>
              </a:rPr>
              <a:t>Do you have any questions?</a:t>
            </a:r>
            <a:endParaRPr b="0" i="0" sz="1200" u="none" cap="none" strike="noStrike">
              <a:solidFill>
                <a:srgbClr val="000000"/>
              </a:solidFill>
              <a:latin typeface="Noto Sans Symbols"/>
              <a:ea typeface="Noto Sans Symbols"/>
              <a:cs typeface="Noto Sans Symbols"/>
              <a:sym typeface="Noto Sans Symbols"/>
            </a:endParaRPr>
          </a:p>
        </p:txBody>
      </p:sp>
      <p:grpSp>
        <p:nvGrpSpPr>
          <p:cNvPr id="215" name="Google Shape;215;p12"/>
          <p:cNvGrpSpPr/>
          <p:nvPr/>
        </p:nvGrpSpPr>
        <p:grpSpPr>
          <a:xfrm>
            <a:off x="580320" y="2388960"/>
            <a:ext cx="275760" cy="275760"/>
            <a:chOff x="580320" y="2388960"/>
            <a:chExt cx="275760" cy="275760"/>
          </a:xfrm>
        </p:grpSpPr>
        <p:sp>
          <p:nvSpPr>
            <p:cNvPr id="216" name="Google Shape;216;p12"/>
            <p:cNvSpPr/>
            <p:nvPr/>
          </p:nvSpPr>
          <p:spPr>
            <a:xfrm>
              <a:off x="580320" y="2388960"/>
              <a:ext cx="275760" cy="275760"/>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7" name="Google Shape;217;p12"/>
            <p:cNvSpPr/>
            <p:nvPr/>
          </p:nvSpPr>
          <p:spPr>
            <a:xfrm>
              <a:off x="644760" y="2454480"/>
              <a:ext cx="146880" cy="144000"/>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72000" lIns="91425" spcFirstLastPara="1" rIns="91425" wrap="square" tIns="72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18" name="Google Shape;218;p12"/>
            <p:cNvSpPr/>
            <p:nvPr/>
          </p:nvSpPr>
          <p:spPr>
            <a:xfrm>
              <a:off x="774360" y="2424240"/>
              <a:ext cx="37440" cy="3708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18700" lIns="91425" spcFirstLastPara="1" rIns="91425" wrap="square" tIns="18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219" name="Google Shape;219;p12"/>
          <p:cNvGrpSpPr/>
          <p:nvPr/>
        </p:nvGrpSpPr>
        <p:grpSpPr>
          <a:xfrm>
            <a:off x="1359000" y="2407680"/>
            <a:ext cx="266400" cy="237960"/>
            <a:chOff x="1359000" y="2407680"/>
            <a:chExt cx="266400" cy="237960"/>
          </a:xfrm>
        </p:grpSpPr>
        <p:sp>
          <p:nvSpPr>
            <p:cNvPr id="220" name="Google Shape;220;p12"/>
            <p:cNvSpPr/>
            <p:nvPr/>
          </p:nvSpPr>
          <p:spPr>
            <a:xfrm>
              <a:off x="1368360" y="2491560"/>
              <a:ext cx="60840" cy="15408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77025" lIns="91425" spcFirstLastPara="1" rIns="91425" wrap="square" tIns="770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1" name="Google Shape;221;p12"/>
            <p:cNvSpPr/>
            <p:nvPr/>
          </p:nvSpPr>
          <p:spPr>
            <a:xfrm>
              <a:off x="1359000" y="2407680"/>
              <a:ext cx="70200" cy="70200"/>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35275" lIns="91425" spcFirstLastPara="1" rIns="91425" wrap="square" tIns="3527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2" name="Google Shape;222;p12"/>
            <p:cNvSpPr/>
            <p:nvPr/>
          </p:nvSpPr>
          <p:spPr>
            <a:xfrm>
              <a:off x="1461600" y="2491560"/>
              <a:ext cx="163800" cy="15408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77025" lIns="91425" spcFirstLastPara="1" rIns="91425" wrap="square" tIns="77025">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sp>
        <p:nvSpPr>
          <p:cNvPr id="223" name="Google Shape;223;p12"/>
          <p:cNvSpPr/>
          <p:nvPr/>
        </p:nvSpPr>
        <p:spPr>
          <a:xfrm>
            <a:off x="5962680" y="4410000"/>
            <a:ext cx="2876040" cy="256680"/>
          </a:xfrm>
          <a:prstGeom prst="rect">
            <a:avLst/>
          </a:prstGeom>
          <a:noFill/>
          <a:ln>
            <a:noFill/>
          </a:ln>
        </p:spPr>
        <p:txBody>
          <a:bodyPr anchorCtr="0" anchor="t" bIns="0" lIns="0" spcFirstLastPara="1" rIns="0" wrap="square" tIns="0">
            <a:normAutofit/>
          </a:bodyPr>
          <a:lstStyle/>
          <a:p>
            <a:pPr indent="0" lvl="0" marL="0" marR="0" rtl="0" algn="r">
              <a:lnSpc>
                <a:spcPct val="100000"/>
              </a:lnSpc>
              <a:spcBef>
                <a:spcPts val="0"/>
              </a:spcBef>
              <a:spcAft>
                <a:spcPts val="0"/>
              </a:spcAft>
              <a:buNone/>
            </a:pPr>
            <a:r>
              <a:rPr b="0" i="0" lang="en" sz="1000" u="none" cap="none" strike="noStrike">
                <a:solidFill>
                  <a:schemeClr val="dk1"/>
                </a:solidFill>
                <a:latin typeface="Arial"/>
                <a:ea typeface="Arial"/>
                <a:cs typeface="Arial"/>
                <a:sym typeface="Arial"/>
              </a:rPr>
              <a:t>+00 000 000 000</a:t>
            </a:r>
            <a:endParaRPr b="0" i="0" sz="1000" u="none" cap="none" strike="noStrike">
              <a:solidFill>
                <a:srgbClr val="000000"/>
              </a:solidFill>
              <a:latin typeface="Noto Sans Symbols"/>
              <a:ea typeface="Noto Sans Symbols"/>
              <a:cs typeface="Noto Sans Symbols"/>
              <a:sym typeface="Noto Sans Symbols"/>
            </a:endParaRPr>
          </a:p>
        </p:txBody>
      </p:sp>
      <p:sp>
        <p:nvSpPr>
          <p:cNvPr id="224" name="Google Shape;224;p12"/>
          <p:cNvSpPr/>
          <p:nvPr/>
        </p:nvSpPr>
        <p:spPr>
          <a:xfrm>
            <a:off x="2128320" y="2389680"/>
            <a:ext cx="268200" cy="273960"/>
          </a:xfrm>
          <a:custGeom>
            <a:rect b="b" l="l" r="r" t="t"/>
            <a:pathLst>
              <a:path extrusionOk="0" h="6860069" w="6712561">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7200" y="228600"/>
            <a:ext cx="6933960" cy="149508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500"/>
              <a:buFont typeface="Radio Canada Big"/>
              <a:buNone/>
            </a:pPr>
            <a:r>
              <a:rPr b="0" lang="en" sz="3500" u="none" strike="noStrike">
                <a:solidFill>
                  <a:schemeClr val="dk1"/>
                </a:solidFill>
                <a:latin typeface="Radio Canada Big"/>
                <a:ea typeface="Radio Canada Big"/>
                <a:cs typeface="Radio Canada Big"/>
                <a:sym typeface="Radio Canada Big"/>
              </a:rPr>
              <a:t>Introduction</a:t>
            </a:r>
            <a:endParaRPr b="0" sz="3500" u="none" strike="noStrike">
              <a:solidFill>
                <a:schemeClr val="dk1"/>
              </a:solidFill>
              <a:latin typeface="Arial"/>
              <a:ea typeface="Arial"/>
              <a:cs typeface="Arial"/>
              <a:sym typeface="Arial"/>
            </a:endParaRPr>
          </a:p>
        </p:txBody>
      </p:sp>
      <p:sp>
        <p:nvSpPr>
          <p:cNvPr id="103" name="Google Shape;103;p2"/>
          <p:cNvSpPr txBox="1"/>
          <p:nvPr>
            <p:ph idx="1" type="subTitle"/>
          </p:nvPr>
        </p:nvSpPr>
        <p:spPr>
          <a:xfrm>
            <a:off x="795425" y="1252627"/>
            <a:ext cx="8119500" cy="3592200"/>
          </a:xfrm>
          <a:prstGeom prst="rect">
            <a:avLst/>
          </a:prstGeom>
          <a:noFill/>
          <a:ln>
            <a:noFill/>
          </a:ln>
        </p:spPr>
        <p:txBody>
          <a:bodyPr anchorCtr="0" anchor="b" bIns="91425" lIns="91425" spcFirstLastPara="1" rIns="91425" wrap="square" tIns="91425">
            <a:normAutofit fontScale="70000" lnSpcReduction="10000"/>
          </a:bodyPr>
          <a:lstStyle/>
          <a:p>
            <a:pPr indent="-326390" lvl="0" marL="457200" rtl="0" algn="l">
              <a:lnSpc>
                <a:spcPct val="115000"/>
              </a:lnSpc>
              <a:spcBef>
                <a:spcPts val="1200"/>
              </a:spcBef>
              <a:spcAft>
                <a:spcPts val="0"/>
              </a:spcAft>
              <a:buSzPct val="100000"/>
              <a:buChar char="●"/>
            </a:pPr>
            <a:r>
              <a:rPr lang="en" sz="2200"/>
              <a:t>This presentation provides a comprehensive overview of the </a:t>
            </a:r>
            <a:r>
              <a:rPr b="1" lang="en" sz="2200"/>
              <a:t>Agentic RAG Chatbot</a:t>
            </a:r>
            <a:r>
              <a:rPr lang="en" sz="2200"/>
              <a:t>, an intelligent system designed for </a:t>
            </a:r>
            <a:r>
              <a:rPr b="1" lang="en" sz="2200"/>
              <a:t>semantic question answering</a:t>
            </a:r>
            <a:r>
              <a:rPr lang="en" sz="2200"/>
              <a:t> across a variety of document formats, including PDF, Word, and PowerPoint files.</a:t>
            </a:r>
            <a:endParaRPr sz="2200"/>
          </a:p>
          <a:p>
            <a:pPr indent="-326390" lvl="0" marL="457200" rtl="0" algn="l">
              <a:lnSpc>
                <a:spcPct val="115000"/>
              </a:lnSpc>
              <a:spcBef>
                <a:spcPts val="0"/>
              </a:spcBef>
              <a:spcAft>
                <a:spcPts val="0"/>
              </a:spcAft>
              <a:buSzPct val="100000"/>
              <a:buChar char="●"/>
            </a:pPr>
            <a:r>
              <a:rPr lang="en" sz="2200"/>
              <a:t>The chatbot is built on an </a:t>
            </a:r>
            <a:r>
              <a:rPr b="1" lang="en" sz="2200"/>
              <a:t>agent-based architecture</a:t>
            </a:r>
            <a:r>
              <a:rPr lang="en" sz="2200"/>
              <a:t> enhanced by a custom </a:t>
            </a:r>
            <a:r>
              <a:rPr b="1" lang="en" sz="2200"/>
              <a:t>Model Context Protocol (MCP)</a:t>
            </a:r>
            <a:r>
              <a:rPr lang="en" sz="2200"/>
              <a:t>, allowing it to break down complex tasks into modular components (agents) such as document ingestion, retrieval, and response generation.</a:t>
            </a:r>
            <a:endParaRPr sz="2200"/>
          </a:p>
          <a:p>
            <a:pPr indent="-326390" lvl="0" marL="457200" rtl="0" algn="l">
              <a:lnSpc>
                <a:spcPct val="115000"/>
              </a:lnSpc>
              <a:spcBef>
                <a:spcPts val="0"/>
              </a:spcBef>
              <a:spcAft>
                <a:spcPts val="0"/>
              </a:spcAft>
              <a:buSzPct val="100000"/>
              <a:buChar char="●"/>
            </a:pPr>
            <a:r>
              <a:rPr lang="en" sz="2200"/>
              <a:t>By leveraging </a:t>
            </a:r>
            <a:r>
              <a:rPr b="1" lang="en" sz="2200"/>
              <a:t>retrieval-augmented generation (RAG)</a:t>
            </a:r>
            <a:r>
              <a:rPr lang="en" sz="2200"/>
              <a:t> and powerful NLP models, the chatbot can extract meaningful context from documents and deliver accurate, human-like answers to user queries. This makes it highly suitable for document analysis, customer support, and knowledge management use cases.</a:t>
            </a:r>
            <a:endParaRPr sz="2200"/>
          </a:p>
          <a:p>
            <a:pPr indent="0" lvl="0" marL="0" marR="0" rtl="0" algn="l">
              <a:lnSpc>
                <a:spcPct val="100000"/>
              </a:lnSpc>
              <a:spcBef>
                <a:spcPts val="1200"/>
              </a:spcBef>
              <a:spcAft>
                <a:spcPts val="0"/>
              </a:spcAft>
              <a:buClr>
                <a:schemeClr val="dk1"/>
              </a:buClr>
              <a:buSzPct val="1000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ct val="100000"/>
              <a:buFont typeface="arial"/>
              <a:buNone/>
            </a:pPr>
            <a:r>
              <a:t/>
            </a:r>
            <a:endParaRPr>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833175" y="-44200"/>
            <a:ext cx="4650900" cy="11460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chemeClr val="dk1"/>
              </a:buClr>
              <a:buSzPts val="4000"/>
              <a:buFont typeface="Radio Canada Big"/>
              <a:buNone/>
            </a:pPr>
            <a:r>
              <a:rPr b="0" lang="en" sz="4000" u="none" strike="noStrike">
                <a:solidFill>
                  <a:schemeClr val="dk1"/>
                </a:solidFill>
                <a:latin typeface="Radio Canada Big"/>
                <a:ea typeface="Radio Canada Big"/>
                <a:cs typeface="Radio Canada Big"/>
                <a:sym typeface="Radio Canada Big"/>
              </a:rPr>
              <a:t>Project Overview</a:t>
            </a:r>
            <a:endParaRPr b="0" sz="4000" u="none" strike="noStrike">
              <a:solidFill>
                <a:schemeClr val="dk1"/>
              </a:solidFill>
              <a:latin typeface="Arial"/>
              <a:ea typeface="Arial"/>
              <a:cs typeface="Arial"/>
              <a:sym typeface="Arial"/>
            </a:endParaRPr>
          </a:p>
        </p:txBody>
      </p:sp>
      <p:sp>
        <p:nvSpPr>
          <p:cNvPr id="109" name="Google Shape;109;p3"/>
          <p:cNvSpPr txBox="1"/>
          <p:nvPr>
            <p:ph type="title"/>
          </p:nvPr>
        </p:nvSpPr>
        <p:spPr>
          <a:xfrm>
            <a:off x="228600" y="38152"/>
            <a:ext cx="1569900" cy="9813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00000"/>
              <a:buFont typeface="Radio Canada Big"/>
              <a:buNone/>
            </a:pPr>
            <a:r>
              <a:rPr b="0" lang="en" sz="6000" u="none" strike="noStrike">
                <a:solidFill>
                  <a:schemeClr val="dk1"/>
                </a:solidFill>
                <a:latin typeface="Radio Canada Big"/>
                <a:ea typeface="Radio Canada Big"/>
                <a:cs typeface="Radio Canada Big"/>
                <a:sym typeface="Radio Canada Big"/>
              </a:rPr>
              <a:t>01</a:t>
            </a:r>
            <a:endParaRPr b="0" sz="6000" u="none" strike="noStrike">
              <a:solidFill>
                <a:schemeClr val="dk1"/>
              </a:solidFill>
              <a:latin typeface="Arial"/>
              <a:ea typeface="Arial"/>
              <a:cs typeface="Arial"/>
              <a:sym typeface="Arial"/>
            </a:endParaRPr>
          </a:p>
        </p:txBody>
      </p:sp>
      <p:pic>
        <p:nvPicPr>
          <p:cNvPr id="110" name="Google Shape;110;p3"/>
          <p:cNvPicPr preferRelativeResize="0"/>
          <p:nvPr/>
        </p:nvPicPr>
        <p:blipFill rotWithShape="1">
          <a:blip r:embed="rId3">
            <a:alphaModFix/>
          </a:blip>
          <a:srcRect b="3615" l="7352" r="7361" t="0"/>
          <a:stretch/>
        </p:blipFill>
        <p:spPr>
          <a:xfrm>
            <a:off x="6628320" y="261720"/>
            <a:ext cx="2286720" cy="4610520"/>
          </a:xfrm>
          <a:prstGeom prst="rect">
            <a:avLst/>
          </a:prstGeom>
          <a:noFill/>
          <a:ln>
            <a:noFill/>
          </a:ln>
        </p:spPr>
      </p:pic>
      <p:sp>
        <p:nvSpPr>
          <p:cNvPr id="111" name="Google Shape;111;p3"/>
          <p:cNvSpPr txBox="1"/>
          <p:nvPr/>
        </p:nvSpPr>
        <p:spPr>
          <a:xfrm>
            <a:off x="219525" y="1019450"/>
            <a:ext cx="5878200" cy="359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t>Subtitle:</a:t>
            </a:r>
            <a:br>
              <a:rPr b="1" lang="en"/>
            </a:br>
            <a:r>
              <a:rPr lang="en"/>
              <a:t> </a:t>
            </a:r>
            <a:r>
              <a:rPr i="1" lang="en"/>
              <a:t>Semantic Document Q&amp;A using Agent-Based Architecture and Model Context Protocol (MCP)</a:t>
            </a:r>
            <a:endParaRPr i="1"/>
          </a:p>
          <a:p>
            <a:pPr indent="0" lvl="0" marL="0" rtl="0" algn="l">
              <a:lnSpc>
                <a:spcPct val="115000"/>
              </a:lnSpc>
              <a:spcBef>
                <a:spcPts val="1200"/>
              </a:spcBef>
              <a:spcAft>
                <a:spcPts val="0"/>
              </a:spcAft>
              <a:buNone/>
            </a:pPr>
            <a:r>
              <a:rPr b="1" lang="en"/>
              <a:t>Key Highlights:</a:t>
            </a:r>
            <a:endParaRPr b="1"/>
          </a:p>
          <a:p>
            <a:pPr indent="-317500" lvl="0" marL="457200" rtl="0" algn="l">
              <a:lnSpc>
                <a:spcPct val="115000"/>
              </a:lnSpc>
              <a:spcBef>
                <a:spcPts val="1200"/>
              </a:spcBef>
              <a:spcAft>
                <a:spcPts val="0"/>
              </a:spcAft>
              <a:buSzPts val="1400"/>
              <a:buChar char="●"/>
            </a:pPr>
            <a:r>
              <a:rPr lang="en"/>
              <a:t>✅ Supports semantic question-answering over </a:t>
            </a:r>
            <a:r>
              <a:rPr b="1" lang="en"/>
              <a:t>user-uploaded documents</a:t>
            </a:r>
            <a:r>
              <a:rPr lang="en"/>
              <a:t>: PDF, PPTX, CSV, DOCX, TXT, and Markdown</a:t>
            </a:r>
            <a:br>
              <a:rPr lang="en"/>
            </a:br>
            <a:endParaRPr/>
          </a:p>
          <a:p>
            <a:pPr indent="-317500" lvl="0" marL="457200" rtl="0" algn="l">
              <a:lnSpc>
                <a:spcPct val="115000"/>
              </a:lnSpc>
              <a:spcBef>
                <a:spcPts val="0"/>
              </a:spcBef>
              <a:spcAft>
                <a:spcPts val="0"/>
              </a:spcAft>
              <a:buSzPts val="1400"/>
              <a:buChar char="●"/>
            </a:pPr>
            <a:r>
              <a:rPr lang="en"/>
              <a:t>🧠 Built on a </a:t>
            </a:r>
            <a:r>
              <a:rPr b="1" lang="en"/>
              <a:t>modular agent design</a:t>
            </a:r>
            <a:r>
              <a:rPr lang="en"/>
              <a:t>: Ingestion, Retrieval, and LLM Response agents</a:t>
            </a:r>
            <a:br>
              <a:rPr lang="en"/>
            </a:br>
            <a:endParaRPr/>
          </a:p>
          <a:p>
            <a:pPr indent="-317500" lvl="0" marL="457200" rtl="0" algn="l">
              <a:lnSpc>
                <a:spcPct val="115000"/>
              </a:lnSpc>
              <a:spcBef>
                <a:spcPts val="0"/>
              </a:spcBef>
              <a:spcAft>
                <a:spcPts val="0"/>
              </a:spcAft>
              <a:buSzPts val="1400"/>
              <a:buChar char="●"/>
            </a:pPr>
            <a:r>
              <a:rPr lang="en"/>
              <a:t>💡 Uses a </a:t>
            </a:r>
            <a:r>
              <a:rPr b="1" lang="en"/>
              <a:t>local, open-source LLM</a:t>
            </a:r>
            <a:r>
              <a:rPr lang="en"/>
              <a:t> from Hugging Face (flan-t5-base) — no API costs</a:t>
            </a:r>
            <a:br>
              <a:rPr lang="en"/>
            </a:br>
            <a:endParaRPr/>
          </a:p>
          <a:p>
            <a:pPr indent="-317500" lvl="0" marL="457200" rtl="0" algn="l">
              <a:lnSpc>
                <a:spcPct val="115000"/>
              </a:lnSpc>
              <a:spcBef>
                <a:spcPts val="0"/>
              </a:spcBef>
              <a:spcAft>
                <a:spcPts val="0"/>
              </a:spcAft>
              <a:buSzPts val="1400"/>
              <a:buChar char="●"/>
            </a:pPr>
            <a:r>
              <a:rPr lang="en"/>
              <a:t>🔁 Enables </a:t>
            </a:r>
            <a:r>
              <a:rPr b="1" lang="en"/>
              <a:t>structured communication between agents</a:t>
            </a:r>
            <a:r>
              <a:rPr lang="en"/>
              <a:t> via a custom </a:t>
            </a:r>
            <a:r>
              <a:rPr b="1" lang="en"/>
              <a:t>Model Context Protocol (MCP)</a:t>
            </a:r>
            <a:endParaRPr b="1"/>
          </a:p>
          <a:p>
            <a:pPr indent="0" lvl="0" marL="457200" rtl="0" algn="l">
              <a:lnSpc>
                <a:spcPct val="115000"/>
              </a:lnSpc>
              <a:spcBef>
                <a:spcPts val="1200"/>
              </a:spcBef>
              <a:spcAft>
                <a:spcPts val="0"/>
              </a:spcAft>
              <a:buNone/>
            </a:pPr>
            <a:r>
              <a:t/>
            </a:r>
            <a:endParaRPr sz="1200"/>
          </a:p>
          <a:p>
            <a:pPr indent="0" lvl="0" marL="0" rtl="0" algn="l">
              <a:spcBef>
                <a:spcPts val="6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457200" y="228600"/>
            <a:ext cx="6933960" cy="149508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500"/>
              <a:buFont typeface="Radio Canada Big"/>
              <a:buNone/>
            </a:pPr>
            <a:r>
              <a:rPr b="0" lang="en" sz="3500" u="none" strike="noStrike">
                <a:solidFill>
                  <a:schemeClr val="dk1"/>
                </a:solidFill>
                <a:latin typeface="Radio Canada Big"/>
                <a:ea typeface="Radio Canada Big"/>
                <a:cs typeface="Radio Canada Big"/>
                <a:sym typeface="Radio Canada Big"/>
              </a:rPr>
              <a:t>User-uploaded document formats</a:t>
            </a:r>
            <a:endParaRPr b="0" sz="3500" u="none" strike="noStrike">
              <a:solidFill>
                <a:schemeClr val="dk1"/>
              </a:solidFill>
              <a:latin typeface="Arial"/>
              <a:ea typeface="Arial"/>
              <a:cs typeface="Arial"/>
              <a:sym typeface="Arial"/>
            </a:endParaRPr>
          </a:p>
        </p:txBody>
      </p:sp>
      <p:sp>
        <p:nvSpPr>
          <p:cNvPr id="117" name="Google Shape;117;p4"/>
          <p:cNvSpPr txBox="1"/>
          <p:nvPr>
            <p:ph idx="1" type="subTitle"/>
          </p:nvPr>
        </p:nvSpPr>
        <p:spPr>
          <a:xfrm>
            <a:off x="457200" y="1131450"/>
            <a:ext cx="7403100" cy="2880600"/>
          </a:xfrm>
          <a:prstGeom prst="rect">
            <a:avLst/>
          </a:prstGeom>
          <a:noFill/>
          <a:ln>
            <a:noFill/>
          </a:ln>
        </p:spPr>
        <p:txBody>
          <a:bodyPr anchorCtr="0" anchor="b" bIns="91425" lIns="91425" spcFirstLastPara="1" rIns="91425" wrap="square" tIns="91425">
            <a:normAutofit/>
          </a:bodyPr>
          <a:lstStyle/>
          <a:p>
            <a:pPr indent="-317500" lvl="0" marL="457200" rtl="0" algn="l">
              <a:lnSpc>
                <a:spcPct val="115000"/>
              </a:lnSpc>
              <a:spcBef>
                <a:spcPts val="1200"/>
              </a:spcBef>
              <a:spcAft>
                <a:spcPts val="0"/>
              </a:spcAft>
              <a:buSzPts val="1400"/>
              <a:buChar char="●"/>
            </a:pPr>
            <a:r>
              <a:rPr lang="en"/>
              <a:t>The chatbot is designed to support a wide range of document formats, including </a:t>
            </a:r>
            <a:r>
              <a:rPr b="1" lang="en"/>
              <a:t>PDF, PPTX, CSV, DOCX, TXT</a:t>
            </a:r>
            <a:r>
              <a:rPr lang="en"/>
              <a:t>, and </a:t>
            </a:r>
            <a:r>
              <a:rPr b="1" lang="en"/>
              <a:t>Markdown</a:t>
            </a:r>
            <a:r>
              <a:rPr lang="en"/>
              <a:t>. This broad compatibility enables users to upload and query content from diverse sources effortlessly.</a:t>
            </a:r>
            <a:endParaRPr/>
          </a:p>
          <a:p>
            <a:pPr indent="-317500" lvl="0" marL="457200" rtl="0" algn="l">
              <a:lnSpc>
                <a:spcPct val="115000"/>
              </a:lnSpc>
              <a:spcBef>
                <a:spcPts val="0"/>
              </a:spcBef>
              <a:spcAft>
                <a:spcPts val="0"/>
              </a:spcAft>
              <a:buSzPts val="1400"/>
              <a:buChar char="●"/>
            </a:pPr>
            <a:r>
              <a:rPr lang="en"/>
              <a:t>By handling multiple file types seamlessly, the system ensures a unified and efficient </a:t>
            </a:r>
            <a:r>
              <a:rPr b="1" lang="en"/>
              <a:t>question-answering experience</a:t>
            </a:r>
            <a:r>
              <a:rPr lang="en"/>
              <a:t>, regardless of the document's original format.</a:t>
            </a:r>
            <a:endParaRPr/>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0"/>
              </a:spcAft>
              <a:buNone/>
            </a:pPr>
            <a:r>
              <a:t/>
            </a:r>
            <a:endParaRPr sz="1100"/>
          </a:p>
          <a:p>
            <a:pPr indent="0" lvl="0" marL="0" marR="0" rtl="0" algn="l">
              <a:lnSpc>
                <a:spcPct val="100000"/>
              </a:lnSpc>
              <a:spcBef>
                <a:spcPts val="120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6bc15b4d51_0_10"/>
          <p:cNvSpPr txBox="1"/>
          <p:nvPr>
            <p:ph type="title"/>
          </p:nvPr>
        </p:nvSpPr>
        <p:spPr>
          <a:xfrm>
            <a:off x="0" y="0"/>
            <a:ext cx="6933900" cy="149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500"/>
              <a:buFont typeface="Radio Canada Big"/>
              <a:buNone/>
            </a:pPr>
            <a:r>
              <a:rPr b="0" lang="en" sz="3500" u="none" strike="noStrike">
                <a:solidFill>
                  <a:schemeClr val="dk1"/>
                </a:solidFill>
                <a:latin typeface="Radio Canada Big"/>
                <a:ea typeface="Radio Canada Big"/>
                <a:cs typeface="Radio Canada Big"/>
                <a:sym typeface="Radio Canada Big"/>
              </a:rPr>
              <a:t>UI </a:t>
            </a:r>
            <a:r>
              <a:rPr lang="en" sz="3500">
                <a:solidFill>
                  <a:schemeClr val="dk1"/>
                </a:solidFill>
                <a:latin typeface="Radio Canada Big"/>
                <a:ea typeface="Radio Canada Big"/>
                <a:cs typeface="Radio Canada Big"/>
                <a:sym typeface="Radio Canada Big"/>
              </a:rPr>
              <a:t>screenshots</a:t>
            </a:r>
            <a:r>
              <a:rPr b="0" lang="en" sz="3500" u="none" strike="noStrike">
                <a:solidFill>
                  <a:schemeClr val="dk1"/>
                </a:solidFill>
                <a:latin typeface="Radio Canada Big"/>
                <a:ea typeface="Radio Canada Big"/>
                <a:cs typeface="Radio Canada Big"/>
                <a:sym typeface="Radio Canada Big"/>
              </a:rPr>
              <a:t> of W</a:t>
            </a:r>
            <a:r>
              <a:rPr lang="en" sz="3500">
                <a:solidFill>
                  <a:schemeClr val="dk1"/>
                </a:solidFill>
                <a:latin typeface="Radio Canada Big"/>
                <a:ea typeface="Radio Canada Big"/>
                <a:cs typeface="Radio Canada Big"/>
                <a:sym typeface="Radio Canada Big"/>
              </a:rPr>
              <a:t>orking app</a:t>
            </a:r>
            <a:endParaRPr sz="3500">
              <a:solidFill>
                <a:schemeClr val="dk1"/>
              </a:solidFill>
              <a:latin typeface="Radio Canada Big"/>
              <a:ea typeface="Radio Canada Big"/>
              <a:cs typeface="Radio Canada Big"/>
              <a:sym typeface="Radio Canada Big"/>
            </a:endParaRPr>
          </a:p>
        </p:txBody>
      </p:sp>
      <p:sp>
        <p:nvSpPr>
          <p:cNvPr id="123" name="Google Shape;123;g36bc15b4d51_0_10"/>
          <p:cNvSpPr txBox="1"/>
          <p:nvPr>
            <p:ph idx="1" type="subTitle"/>
          </p:nvPr>
        </p:nvSpPr>
        <p:spPr>
          <a:xfrm>
            <a:off x="457200" y="902725"/>
            <a:ext cx="7403100" cy="3031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pic>
        <p:nvPicPr>
          <p:cNvPr id="124" name="Google Shape;124;g36bc15b4d51_0_10"/>
          <p:cNvPicPr preferRelativeResize="0"/>
          <p:nvPr/>
        </p:nvPicPr>
        <p:blipFill>
          <a:blip r:embed="rId3">
            <a:alphaModFix/>
          </a:blip>
          <a:stretch>
            <a:fillRect/>
          </a:stretch>
        </p:blipFill>
        <p:spPr>
          <a:xfrm>
            <a:off x="0" y="657800"/>
            <a:ext cx="9144001" cy="4334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6bc15b4d51_0_16"/>
          <p:cNvSpPr txBox="1"/>
          <p:nvPr>
            <p:ph idx="1" type="subTitle"/>
          </p:nvPr>
        </p:nvSpPr>
        <p:spPr>
          <a:xfrm>
            <a:off x="457200" y="902725"/>
            <a:ext cx="7403100" cy="3031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pic>
        <p:nvPicPr>
          <p:cNvPr id="130" name="Google Shape;130;g36bc15b4d51_0_16"/>
          <p:cNvPicPr preferRelativeResize="0"/>
          <p:nvPr/>
        </p:nvPicPr>
        <p:blipFill>
          <a:blip r:embed="rId3">
            <a:alphaModFix/>
          </a:blip>
          <a:stretch>
            <a:fillRect/>
          </a:stretch>
        </p:blipFill>
        <p:spPr>
          <a:xfrm>
            <a:off x="0" y="122549"/>
            <a:ext cx="9144001" cy="48984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6bc15b4d51_0_23"/>
          <p:cNvSpPr txBox="1"/>
          <p:nvPr>
            <p:ph idx="1" type="subTitle"/>
          </p:nvPr>
        </p:nvSpPr>
        <p:spPr>
          <a:xfrm>
            <a:off x="457200" y="902725"/>
            <a:ext cx="7403100" cy="3031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pic>
        <p:nvPicPr>
          <p:cNvPr id="136" name="Google Shape;136;g36bc15b4d51_0_23"/>
          <p:cNvPicPr preferRelativeResize="0"/>
          <p:nvPr/>
        </p:nvPicPr>
        <p:blipFill>
          <a:blip r:embed="rId3">
            <a:alphaModFix/>
          </a:blip>
          <a:stretch>
            <a:fillRect/>
          </a:stretch>
        </p:blipFill>
        <p:spPr>
          <a:xfrm>
            <a:off x="0" y="132079"/>
            <a:ext cx="9144001" cy="48793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6bc15b4d51_0_29"/>
          <p:cNvSpPr txBox="1"/>
          <p:nvPr>
            <p:ph idx="1" type="subTitle"/>
          </p:nvPr>
        </p:nvSpPr>
        <p:spPr>
          <a:xfrm>
            <a:off x="457200" y="902725"/>
            <a:ext cx="7403100" cy="3031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pic>
        <p:nvPicPr>
          <p:cNvPr id="142" name="Google Shape;142;g36bc15b4d51_0_29"/>
          <p:cNvPicPr preferRelativeResize="0"/>
          <p:nvPr/>
        </p:nvPicPr>
        <p:blipFill>
          <a:blip r:embed="rId3">
            <a:alphaModFix/>
          </a:blip>
          <a:stretch>
            <a:fillRect/>
          </a:stretch>
        </p:blipFill>
        <p:spPr>
          <a:xfrm>
            <a:off x="0" y="0"/>
            <a:ext cx="9144001" cy="500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6bc15b4d51_0_35"/>
          <p:cNvSpPr txBox="1"/>
          <p:nvPr>
            <p:ph idx="1" type="subTitle"/>
          </p:nvPr>
        </p:nvSpPr>
        <p:spPr>
          <a:xfrm>
            <a:off x="457200" y="902725"/>
            <a:ext cx="7403100" cy="303180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p:txBody>
      </p:sp>
      <p:sp>
        <p:nvSpPr>
          <p:cNvPr id="148" name="Google Shape;148;g36bc15b4d51_0_35"/>
          <p:cNvSpPr txBox="1"/>
          <p:nvPr>
            <p:ph type="title"/>
          </p:nvPr>
        </p:nvSpPr>
        <p:spPr>
          <a:xfrm>
            <a:off x="0" y="-93325"/>
            <a:ext cx="8049900" cy="1275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3500"/>
              <a:buFont typeface="Radio Canada Big"/>
              <a:buNone/>
            </a:pPr>
            <a:r>
              <a:rPr b="0" lang="en" sz="3500" u="none" strike="noStrike">
                <a:solidFill>
                  <a:schemeClr val="dk1"/>
                </a:solidFill>
                <a:latin typeface="Radio Canada Big"/>
                <a:ea typeface="Radio Canada Big"/>
                <a:cs typeface="Radio Canada Big"/>
                <a:sym typeface="Radio Canada Big"/>
              </a:rPr>
              <a:t>UI </a:t>
            </a:r>
            <a:r>
              <a:rPr lang="en" sz="3500">
                <a:solidFill>
                  <a:schemeClr val="dk1"/>
                </a:solidFill>
                <a:latin typeface="Radio Canada Big"/>
                <a:ea typeface="Radio Canada Big"/>
                <a:cs typeface="Radio Canada Big"/>
                <a:sym typeface="Radio Canada Big"/>
              </a:rPr>
              <a:t>screenshots</a:t>
            </a:r>
            <a:r>
              <a:rPr b="0" lang="en" sz="3500" u="none" strike="noStrike">
                <a:solidFill>
                  <a:schemeClr val="dk1"/>
                </a:solidFill>
                <a:latin typeface="Radio Canada Big"/>
                <a:ea typeface="Radio Canada Big"/>
                <a:cs typeface="Radio Canada Big"/>
                <a:sym typeface="Radio Canada Big"/>
              </a:rPr>
              <a:t> of W</a:t>
            </a:r>
            <a:r>
              <a:rPr lang="en" sz="3500">
                <a:solidFill>
                  <a:schemeClr val="dk1"/>
                </a:solidFill>
                <a:latin typeface="Radio Canada Big"/>
                <a:ea typeface="Radio Canada Big"/>
                <a:cs typeface="Radio Canada Big"/>
                <a:sym typeface="Radio Canada Big"/>
              </a:rPr>
              <a:t>orking app in DOCS Format</a:t>
            </a:r>
            <a:endParaRPr sz="3500">
              <a:solidFill>
                <a:schemeClr val="dk1"/>
              </a:solidFill>
              <a:latin typeface="Radio Canada Big"/>
              <a:ea typeface="Radio Canada Big"/>
              <a:cs typeface="Radio Canada Big"/>
              <a:sym typeface="Radio Canada Big"/>
            </a:endParaRPr>
          </a:p>
        </p:txBody>
      </p:sp>
      <p:pic>
        <p:nvPicPr>
          <p:cNvPr id="149" name="Google Shape;149;g36bc15b4d51_0_35"/>
          <p:cNvPicPr preferRelativeResize="0"/>
          <p:nvPr/>
        </p:nvPicPr>
        <p:blipFill>
          <a:blip r:embed="rId3">
            <a:alphaModFix/>
          </a:blip>
          <a:stretch>
            <a:fillRect/>
          </a:stretch>
        </p:blipFill>
        <p:spPr>
          <a:xfrm>
            <a:off x="0" y="996050"/>
            <a:ext cx="9143998" cy="42201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2025-07-04T03:10:27Z</dcterms:created>
  <dc:creator>Unknown Creator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12.0</vt:r8>
  </property>
</Properties>
</file>