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7" r:id="rId4"/>
    <p:sldId id="260" r:id="rId5"/>
    <p:sldId id="258"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B3EF-62B0-63ED-35FA-A896CD392B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FB06B6-DBB2-6A4A-FD6B-F3719E9439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FBE936-11DF-1CC5-180A-E27F38F6C3F2}"/>
              </a:ext>
            </a:extLst>
          </p:cNvPr>
          <p:cNvSpPr>
            <a:spLocks noGrp="1"/>
          </p:cNvSpPr>
          <p:nvPr>
            <p:ph type="dt" sz="half" idx="10"/>
          </p:nvPr>
        </p:nvSpPr>
        <p:spPr/>
        <p:txBody>
          <a:bodyPr/>
          <a:lstStyle/>
          <a:p>
            <a:fld id="{7C81CDF2-23E0-46D8-B097-9D5CA6663A83}" type="datetimeFigureOut">
              <a:rPr lang="en-US" smtClean="0"/>
              <a:t>10/24/2022</a:t>
            </a:fld>
            <a:endParaRPr lang="en-US"/>
          </a:p>
        </p:txBody>
      </p:sp>
      <p:sp>
        <p:nvSpPr>
          <p:cNvPr id="5" name="Footer Placeholder 4">
            <a:extLst>
              <a:ext uri="{FF2B5EF4-FFF2-40B4-BE49-F238E27FC236}">
                <a16:creationId xmlns:a16="http://schemas.microsoft.com/office/drawing/2014/main" id="{7615A0EA-D32D-4DBA-EFAA-2AD45793A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96B22-EDEC-D738-7C55-C88FE44EFE09}"/>
              </a:ext>
            </a:extLst>
          </p:cNvPr>
          <p:cNvSpPr>
            <a:spLocks noGrp="1"/>
          </p:cNvSpPr>
          <p:nvPr>
            <p:ph type="sldNum" sz="quarter" idx="12"/>
          </p:nvPr>
        </p:nvSpPr>
        <p:spPr/>
        <p:txBody>
          <a:bodyPr/>
          <a:lstStyle/>
          <a:p>
            <a:fld id="{8CBE77B1-8662-4C37-91BB-91E68402180F}" type="slidenum">
              <a:rPr lang="en-US" smtClean="0"/>
              <a:t>‹#›</a:t>
            </a:fld>
            <a:endParaRPr lang="en-US"/>
          </a:p>
        </p:txBody>
      </p:sp>
    </p:spTree>
    <p:extLst>
      <p:ext uri="{BB962C8B-B14F-4D97-AF65-F5344CB8AC3E}">
        <p14:creationId xmlns:p14="http://schemas.microsoft.com/office/powerpoint/2010/main" val="3865072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06BC0-AD9C-0654-08A6-C154B2A6CD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C23E8D-61CD-631D-BFB8-A5F14EBC04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C34995-E1B7-7A70-71B8-23FD888B6F74}"/>
              </a:ext>
            </a:extLst>
          </p:cNvPr>
          <p:cNvSpPr>
            <a:spLocks noGrp="1"/>
          </p:cNvSpPr>
          <p:nvPr>
            <p:ph type="dt" sz="half" idx="10"/>
          </p:nvPr>
        </p:nvSpPr>
        <p:spPr/>
        <p:txBody>
          <a:bodyPr/>
          <a:lstStyle/>
          <a:p>
            <a:fld id="{7C81CDF2-23E0-46D8-B097-9D5CA6663A83}" type="datetimeFigureOut">
              <a:rPr lang="en-US" smtClean="0"/>
              <a:t>10/24/2022</a:t>
            </a:fld>
            <a:endParaRPr lang="en-US"/>
          </a:p>
        </p:txBody>
      </p:sp>
      <p:sp>
        <p:nvSpPr>
          <p:cNvPr id="5" name="Footer Placeholder 4">
            <a:extLst>
              <a:ext uri="{FF2B5EF4-FFF2-40B4-BE49-F238E27FC236}">
                <a16:creationId xmlns:a16="http://schemas.microsoft.com/office/drawing/2014/main" id="{6F131DFA-3FAC-82B8-F8CA-520037099A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E4CAD-F6B3-3401-D7CD-633998914A4D}"/>
              </a:ext>
            </a:extLst>
          </p:cNvPr>
          <p:cNvSpPr>
            <a:spLocks noGrp="1"/>
          </p:cNvSpPr>
          <p:nvPr>
            <p:ph type="sldNum" sz="quarter" idx="12"/>
          </p:nvPr>
        </p:nvSpPr>
        <p:spPr/>
        <p:txBody>
          <a:bodyPr/>
          <a:lstStyle/>
          <a:p>
            <a:fld id="{8CBE77B1-8662-4C37-91BB-91E68402180F}" type="slidenum">
              <a:rPr lang="en-US" smtClean="0"/>
              <a:t>‹#›</a:t>
            </a:fld>
            <a:endParaRPr lang="en-US"/>
          </a:p>
        </p:txBody>
      </p:sp>
    </p:spTree>
    <p:extLst>
      <p:ext uri="{BB962C8B-B14F-4D97-AF65-F5344CB8AC3E}">
        <p14:creationId xmlns:p14="http://schemas.microsoft.com/office/powerpoint/2010/main" val="257063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336AEE-944B-6FD6-9A77-61D9E29C6C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2DFBBF-2CF8-3D30-8DC5-43983CC4DE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84E592-5A94-6A53-4B34-EB94F46D2BD9}"/>
              </a:ext>
            </a:extLst>
          </p:cNvPr>
          <p:cNvSpPr>
            <a:spLocks noGrp="1"/>
          </p:cNvSpPr>
          <p:nvPr>
            <p:ph type="dt" sz="half" idx="10"/>
          </p:nvPr>
        </p:nvSpPr>
        <p:spPr/>
        <p:txBody>
          <a:bodyPr/>
          <a:lstStyle/>
          <a:p>
            <a:fld id="{7C81CDF2-23E0-46D8-B097-9D5CA6663A83}" type="datetimeFigureOut">
              <a:rPr lang="en-US" smtClean="0"/>
              <a:t>10/24/2022</a:t>
            </a:fld>
            <a:endParaRPr lang="en-US"/>
          </a:p>
        </p:txBody>
      </p:sp>
      <p:sp>
        <p:nvSpPr>
          <p:cNvPr id="5" name="Footer Placeholder 4">
            <a:extLst>
              <a:ext uri="{FF2B5EF4-FFF2-40B4-BE49-F238E27FC236}">
                <a16:creationId xmlns:a16="http://schemas.microsoft.com/office/drawing/2014/main" id="{43597B07-B080-95BA-700E-54D50B9F5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DE5C0C-BA98-439B-740F-1CBF57A6A8D1}"/>
              </a:ext>
            </a:extLst>
          </p:cNvPr>
          <p:cNvSpPr>
            <a:spLocks noGrp="1"/>
          </p:cNvSpPr>
          <p:nvPr>
            <p:ph type="sldNum" sz="quarter" idx="12"/>
          </p:nvPr>
        </p:nvSpPr>
        <p:spPr/>
        <p:txBody>
          <a:bodyPr/>
          <a:lstStyle/>
          <a:p>
            <a:fld id="{8CBE77B1-8662-4C37-91BB-91E68402180F}" type="slidenum">
              <a:rPr lang="en-US" smtClean="0"/>
              <a:t>‹#›</a:t>
            </a:fld>
            <a:endParaRPr lang="en-US"/>
          </a:p>
        </p:txBody>
      </p:sp>
    </p:spTree>
    <p:extLst>
      <p:ext uri="{BB962C8B-B14F-4D97-AF65-F5344CB8AC3E}">
        <p14:creationId xmlns:p14="http://schemas.microsoft.com/office/powerpoint/2010/main" val="2014401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966B2-309E-1301-C386-0DB3F0B015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967C58-8620-BFAD-2B21-B79962AC76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0554E5-8603-4D20-AF53-E255458F473D}"/>
              </a:ext>
            </a:extLst>
          </p:cNvPr>
          <p:cNvSpPr>
            <a:spLocks noGrp="1"/>
          </p:cNvSpPr>
          <p:nvPr>
            <p:ph type="dt" sz="half" idx="10"/>
          </p:nvPr>
        </p:nvSpPr>
        <p:spPr/>
        <p:txBody>
          <a:bodyPr/>
          <a:lstStyle/>
          <a:p>
            <a:fld id="{7C81CDF2-23E0-46D8-B097-9D5CA6663A83}" type="datetimeFigureOut">
              <a:rPr lang="en-US" smtClean="0"/>
              <a:t>10/24/2022</a:t>
            </a:fld>
            <a:endParaRPr lang="en-US"/>
          </a:p>
        </p:txBody>
      </p:sp>
      <p:sp>
        <p:nvSpPr>
          <p:cNvPr id="5" name="Footer Placeholder 4">
            <a:extLst>
              <a:ext uri="{FF2B5EF4-FFF2-40B4-BE49-F238E27FC236}">
                <a16:creationId xmlns:a16="http://schemas.microsoft.com/office/drawing/2014/main" id="{09FC16D7-E2B6-A9A6-5957-860B7D6DF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C9D65-A773-D5E6-B0B3-2B13161B3719}"/>
              </a:ext>
            </a:extLst>
          </p:cNvPr>
          <p:cNvSpPr>
            <a:spLocks noGrp="1"/>
          </p:cNvSpPr>
          <p:nvPr>
            <p:ph type="sldNum" sz="quarter" idx="12"/>
          </p:nvPr>
        </p:nvSpPr>
        <p:spPr/>
        <p:txBody>
          <a:bodyPr/>
          <a:lstStyle/>
          <a:p>
            <a:fld id="{8CBE77B1-8662-4C37-91BB-91E68402180F}" type="slidenum">
              <a:rPr lang="en-US" smtClean="0"/>
              <a:t>‹#›</a:t>
            </a:fld>
            <a:endParaRPr lang="en-US"/>
          </a:p>
        </p:txBody>
      </p:sp>
    </p:spTree>
    <p:extLst>
      <p:ext uri="{BB962C8B-B14F-4D97-AF65-F5344CB8AC3E}">
        <p14:creationId xmlns:p14="http://schemas.microsoft.com/office/powerpoint/2010/main" val="2893050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1254B-8822-E083-05A5-42D5833516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FC55F9-C893-864C-C952-887A421B62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85F415-997F-EE9F-A0E9-B6D94CE11ABF}"/>
              </a:ext>
            </a:extLst>
          </p:cNvPr>
          <p:cNvSpPr>
            <a:spLocks noGrp="1"/>
          </p:cNvSpPr>
          <p:nvPr>
            <p:ph type="dt" sz="half" idx="10"/>
          </p:nvPr>
        </p:nvSpPr>
        <p:spPr/>
        <p:txBody>
          <a:bodyPr/>
          <a:lstStyle/>
          <a:p>
            <a:fld id="{7C81CDF2-23E0-46D8-B097-9D5CA6663A83}" type="datetimeFigureOut">
              <a:rPr lang="en-US" smtClean="0"/>
              <a:t>10/24/2022</a:t>
            </a:fld>
            <a:endParaRPr lang="en-US"/>
          </a:p>
        </p:txBody>
      </p:sp>
      <p:sp>
        <p:nvSpPr>
          <p:cNvPr id="5" name="Footer Placeholder 4">
            <a:extLst>
              <a:ext uri="{FF2B5EF4-FFF2-40B4-BE49-F238E27FC236}">
                <a16:creationId xmlns:a16="http://schemas.microsoft.com/office/drawing/2014/main" id="{9000F666-9F15-DF13-C811-0E04730BE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784D41-A094-9750-5C27-6C8884E26F08}"/>
              </a:ext>
            </a:extLst>
          </p:cNvPr>
          <p:cNvSpPr>
            <a:spLocks noGrp="1"/>
          </p:cNvSpPr>
          <p:nvPr>
            <p:ph type="sldNum" sz="quarter" idx="12"/>
          </p:nvPr>
        </p:nvSpPr>
        <p:spPr/>
        <p:txBody>
          <a:bodyPr/>
          <a:lstStyle/>
          <a:p>
            <a:fld id="{8CBE77B1-8662-4C37-91BB-91E68402180F}" type="slidenum">
              <a:rPr lang="en-US" smtClean="0"/>
              <a:t>‹#›</a:t>
            </a:fld>
            <a:endParaRPr lang="en-US"/>
          </a:p>
        </p:txBody>
      </p:sp>
    </p:spTree>
    <p:extLst>
      <p:ext uri="{BB962C8B-B14F-4D97-AF65-F5344CB8AC3E}">
        <p14:creationId xmlns:p14="http://schemas.microsoft.com/office/powerpoint/2010/main" val="18477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E91C7-06D3-F53E-4E7D-8047FE6189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B67125-CE82-25A3-AB59-3D2C23829E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7A2EBA-4AE4-A4E1-1DFE-21C033965A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D9970C-612C-F6C3-1184-CADDAC7598DC}"/>
              </a:ext>
            </a:extLst>
          </p:cNvPr>
          <p:cNvSpPr>
            <a:spLocks noGrp="1"/>
          </p:cNvSpPr>
          <p:nvPr>
            <p:ph type="dt" sz="half" idx="10"/>
          </p:nvPr>
        </p:nvSpPr>
        <p:spPr/>
        <p:txBody>
          <a:bodyPr/>
          <a:lstStyle/>
          <a:p>
            <a:fld id="{7C81CDF2-23E0-46D8-B097-9D5CA6663A83}" type="datetimeFigureOut">
              <a:rPr lang="en-US" smtClean="0"/>
              <a:t>10/24/2022</a:t>
            </a:fld>
            <a:endParaRPr lang="en-US"/>
          </a:p>
        </p:txBody>
      </p:sp>
      <p:sp>
        <p:nvSpPr>
          <p:cNvPr id="6" name="Footer Placeholder 5">
            <a:extLst>
              <a:ext uri="{FF2B5EF4-FFF2-40B4-BE49-F238E27FC236}">
                <a16:creationId xmlns:a16="http://schemas.microsoft.com/office/drawing/2014/main" id="{1B262DC3-868B-76BE-D0ED-7081E39DB7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8FC024-791D-5104-07DE-BA450F89396A}"/>
              </a:ext>
            </a:extLst>
          </p:cNvPr>
          <p:cNvSpPr>
            <a:spLocks noGrp="1"/>
          </p:cNvSpPr>
          <p:nvPr>
            <p:ph type="sldNum" sz="quarter" idx="12"/>
          </p:nvPr>
        </p:nvSpPr>
        <p:spPr/>
        <p:txBody>
          <a:bodyPr/>
          <a:lstStyle/>
          <a:p>
            <a:fld id="{8CBE77B1-8662-4C37-91BB-91E68402180F}" type="slidenum">
              <a:rPr lang="en-US" smtClean="0"/>
              <a:t>‹#›</a:t>
            </a:fld>
            <a:endParaRPr lang="en-US"/>
          </a:p>
        </p:txBody>
      </p:sp>
    </p:spTree>
    <p:extLst>
      <p:ext uri="{BB962C8B-B14F-4D97-AF65-F5344CB8AC3E}">
        <p14:creationId xmlns:p14="http://schemas.microsoft.com/office/powerpoint/2010/main" val="489255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E85C-B566-3DDD-739C-95D22366A6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C05094-3FFC-5724-FC2C-EC4F08997F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3C88D9-6B82-FEF6-86D7-2740901C30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04C33D-BF71-80C6-6497-28FC6F24E8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81371E-3C10-2467-1501-117E9334B6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4C8C16-7975-F368-5380-221B05EFD8B7}"/>
              </a:ext>
            </a:extLst>
          </p:cNvPr>
          <p:cNvSpPr>
            <a:spLocks noGrp="1"/>
          </p:cNvSpPr>
          <p:nvPr>
            <p:ph type="dt" sz="half" idx="10"/>
          </p:nvPr>
        </p:nvSpPr>
        <p:spPr/>
        <p:txBody>
          <a:bodyPr/>
          <a:lstStyle/>
          <a:p>
            <a:fld id="{7C81CDF2-23E0-46D8-B097-9D5CA6663A83}" type="datetimeFigureOut">
              <a:rPr lang="en-US" smtClean="0"/>
              <a:t>10/24/2022</a:t>
            </a:fld>
            <a:endParaRPr lang="en-US"/>
          </a:p>
        </p:txBody>
      </p:sp>
      <p:sp>
        <p:nvSpPr>
          <p:cNvPr id="8" name="Footer Placeholder 7">
            <a:extLst>
              <a:ext uri="{FF2B5EF4-FFF2-40B4-BE49-F238E27FC236}">
                <a16:creationId xmlns:a16="http://schemas.microsoft.com/office/drawing/2014/main" id="{07BC0AD7-785B-A2A3-7294-564C2AA980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A70E81-A5EC-B5FE-2C7C-08BA51FEBA70}"/>
              </a:ext>
            </a:extLst>
          </p:cNvPr>
          <p:cNvSpPr>
            <a:spLocks noGrp="1"/>
          </p:cNvSpPr>
          <p:nvPr>
            <p:ph type="sldNum" sz="quarter" idx="12"/>
          </p:nvPr>
        </p:nvSpPr>
        <p:spPr/>
        <p:txBody>
          <a:bodyPr/>
          <a:lstStyle/>
          <a:p>
            <a:fld id="{8CBE77B1-8662-4C37-91BB-91E68402180F}" type="slidenum">
              <a:rPr lang="en-US" smtClean="0"/>
              <a:t>‹#›</a:t>
            </a:fld>
            <a:endParaRPr lang="en-US"/>
          </a:p>
        </p:txBody>
      </p:sp>
    </p:spTree>
    <p:extLst>
      <p:ext uri="{BB962C8B-B14F-4D97-AF65-F5344CB8AC3E}">
        <p14:creationId xmlns:p14="http://schemas.microsoft.com/office/powerpoint/2010/main" val="280441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BA3B-268C-0B1F-0DBA-6A8DE82571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3B9D84-EE60-C2C6-7390-B4E52FE74FBD}"/>
              </a:ext>
            </a:extLst>
          </p:cNvPr>
          <p:cNvSpPr>
            <a:spLocks noGrp="1"/>
          </p:cNvSpPr>
          <p:nvPr>
            <p:ph type="dt" sz="half" idx="10"/>
          </p:nvPr>
        </p:nvSpPr>
        <p:spPr/>
        <p:txBody>
          <a:bodyPr/>
          <a:lstStyle/>
          <a:p>
            <a:fld id="{7C81CDF2-23E0-46D8-B097-9D5CA6663A83}" type="datetimeFigureOut">
              <a:rPr lang="en-US" smtClean="0"/>
              <a:t>10/24/2022</a:t>
            </a:fld>
            <a:endParaRPr lang="en-US"/>
          </a:p>
        </p:txBody>
      </p:sp>
      <p:sp>
        <p:nvSpPr>
          <p:cNvPr id="4" name="Footer Placeholder 3">
            <a:extLst>
              <a:ext uri="{FF2B5EF4-FFF2-40B4-BE49-F238E27FC236}">
                <a16:creationId xmlns:a16="http://schemas.microsoft.com/office/drawing/2014/main" id="{E2FCE19A-D30E-C6CE-FEB7-406819AFF9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77EDAA-8813-39DB-42E3-69315AD8C3F5}"/>
              </a:ext>
            </a:extLst>
          </p:cNvPr>
          <p:cNvSpPr>
            <a:spLocks noGrp="1"/>
          </p:cNvSpPr>
          <p:nvPr>
            <p:ph type="sldNum" sz="quarter" idx="12"/>
          </p:nvPr>
        </p:nvSpPr>
        <p:spPr/>
        <p:txBody>
          <a:bodyPr/>
          <a:lstStyle/>
          <a:p>
            <a:fld id="{8CBE77B1-8662-4C37-91BB-91E68402180F}" type="slidenum">
              <a:rPr lang="en-US" smtClean="0"/>
              <a:t>‹#›</a:t>
            </a:fld>
            <a:endParaRPr lang="en-US"/>
          </a:p>
        </p:txBody>
      </p:sp>
    </p:spTree>
    <p:extLst>
      <p:ext uri="{BB962C8B-B14F-4D97-AF65-F5344CB8AC3E}">
        <p14:creationId xmlns:p14="http://schemas.microsoft.com/office/powerpoint/2010/main" val="3178551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62E1A8-B3E8-8620-582B-4F175B8002EA}"/>
              </a:ext>
            </a:extLst>
          </p:cNvPr>
          <p:cNvSpPr>
            <a:spLocks noGrp="1"/>
          </p:cNvSpPr>
          <p:nvPr>
            <p:ph type="dt" sz="half" idx="10"/>
          </p:nvPr>
        </p:nvSpPr>
        <p:spPr/>
        <p:txBody>
          <a:bodyPr/>
          <a:lstStyle/>
          <a:p>
            <a:fld id="{7C81CDF2-23E0-46D8-B097-9D5CA6663A83}" type="datetimeFigureOut">
              <a:rPr lang="en-US" smtClean="0"/>
              <a:t>10/24/2022</a:t>
            </a:fld>
            <a:endParaRPr lang="en-US"/>
          </a:p>
        </p:txBody>
      </p:sp>
      <p:sp>
        <p:nvSpPr>
          <p:cNvPr id="3" name="Footer Placeholder 2">
            <a:extLst>
              <a:ext uri="{FF2B5EF4-FFF2-40B4-BE49-F238E27FC236}">
                <a16:creationId xmlns:a16="http://schemas.microsoft.com/office/drawing/2014/main" id="{320942D1-1493-75BD-BD8D-6A202078EF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56D85B-16D7-3CDD-6794-470D3BD817FE}"/>
              </a:ext>
            </a:extLst>
          </p:cNvPr>
          <p:cNvSpPr>
            <a:spLocks noGrp="1"/>
          </p:cNvSpPr>
          <p:nvPr>
            <p:ph type="sldNum" sz="quarter" idx="12"/>
          </p:nvPr>
        </p:nvSpPr>
        <p:spPr/>
        <p:txBody>
          <a:bodyPr/>
          <a:lstStyle/>
          <a:p>
            <a:fld id="{8CBE77B1-8662-4C37-91BB-91E68402180F}" type="slidenum">
              <a:rPr lang="en-US" smtClean="0"/>
              <a:t>‹#›</a:t>
            </a:fld>
            <a:endParaRPr lang="en-US"/>
          </a:p>
        </p:txBody>
      </p:sp>
    </p:spTree>
    <p:extLst>
      <p:ext uri="{BB962C8B-B14F-4D97-AF65-F5344CB8AC3E}">
        <p14:creationId xmlns:p14="http://schemas.microsoft.com/office/powerpoint/2010/main" val="3508903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B7969-33E0-586A-E055-257D6860B9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A5B000-48B1-3287-5F12-9267E7463B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144BFF-C7F7-022F-EEB2-A3A16D2E6A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50DA9-A3F9-6BB4-E178-020B1BB196AC}"/>
              </a:ext>
            </a:extLst>
          </p:cNvPr>
          <p:cNvSpPr>
            <a:spLocks noGrp="1"/>
          </p:cNvSpPr>
          <p:nvPr>
            <p:ph type="dt" sz="half" idx="10"/>
          </p:nvPr>
        </p:nvSpPr>
        <p:spPr/>
        <p:txBody>
          <a:bodyPr/>
          <a:lstStyle/>
          <a:p>
            <a:fld id="{7C81CDF2-23E0-46D8-B097-9D5CA6663A83}" type="datetimeFigureOut">
              <a:rPr lang="en-US" smtClean="0"/>
              <a:t>10/24/2022</a:t>
            </a:fld>
            <a:endParaRPr lang="en-US"/>
          </a:p>
        </p:txBody>
      </p:sp>
      <p:sp>
        <p:nvSpPr>
          <p:cNvPr id="6" name="Footer Placeholder 5">
            <a:extLst>
              <a:ext uri="{FF2B5EF4-FFF2-40B4-BE49-F238E27FC236}">
                <a16:creationId xmlns:a16="http://schemas.microsoft.com/office/drawing/2014/main" id="{6E2C5DED-80C0-E8A7-2927-1F766F144E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93DA8D-F5D1-2EAF-D406-9E0820DED3BC}"/>
              </a:ext>
            </a:extLst>
          </p:cNvPr>
          <p:cNvSpPr>
            <a:spLocks noGrp="1"/>
          </p:cNvSpPr>
          <p:nvPr>
            <p:ph type="sldNum" sz="quarter" idx="12"/>
          </p:nvPr>
        </p:nvSpPr>
        <p:spPr/>
        <p:txBody>
          <a:bodyPr/>
          <a:lstStyle/>
          <a:p>
            <a:fld id="{8CBE77B1-8662-4C37-91BB-91E68402180F}" type="slidenum">
              <a:rPr lang="en-US" smtClean="0"/>
              <a:t>‹#›</a:t>
            </a:fld>
            <a:endParaRPr lang="en-US"/>
          </a:p>
        </p:txBody>
      </p:sp>
    </p:spTree>
    <p:extLst>
      <p:ext uri="{BB962C8B-B14F-4D97-AF65-F5344CB8AC3E}">
        <p14:creationId xmlns:p14="http://schemas.microsoft.com/office/powerpoint/2010/main" val="3810199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EA80E-9DD9-5EFA-688B-4242DE45E7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92D03E-0617-424F-CF83-9A1492EAC3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D97031-B721-2C58-BCD2-E7597051E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12EBC3-6D6B-9EB8-7F88-A45F816B1CF5}"/>
              </a:ext>
            </a:extLst>
          </p:cNvPr>
          <p:cNvSpPr>
            <a:spLocks noGrp="1"/>
          </p:cNvSpPr>
          <p:nvPr>
            <p:ph type="dt" sz="half" idx="10"/>
          </p:nvPr>
        </p:nvSpPr>
        <p:spPr/>
        <p:txBody>
          <a:bodyPr/>
          <a:lstStyle/>
          <a:p>
            <a:fld id="{7C81CDF2-23E0-46D8-B097-9D5CA6663A83}" type="datetimeFigureOut">
              <a:rPr lang="en-US" smtClean="0"/>
              <a:t>10/24/2022</a:t>
            </a:fld>
            <a:endParaRPr lang="en-US"/>
          </a:p>
        </p:txBody>
      </p:sp>
      <p:sp>
        <p:nvSpPr>
          <p:cNvPr id="6" name="Footer Placeholder 5">
            <a:extLst>
              <a:ext uri="{FF2B5EF4-FFF2-40B4-BE49-F238E27FC236}">
                <a16:creationId xmlns:a16="http://schemas.microsoft.com/office/drawing/2014/main" id="{58B9D1BE-40F6-A15C-1A36-FFF20CDEA0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04AB1-7A63-A979-9F24-4EA3CC994F82}"/>
              </a:ext>
            </a:extLst>
          </p:cNvPr>
          <p:cNvSpPr>
            <a:spLocks noGrp="1"/>
          </p:cNvSpPr>
          <p:nvPr>
            <p:ph type="sldNum" sz="quarter" idx="12"/>
          </p:nvPr>
        </p:nvSpPr>
        <p:spPr/>
        <p:txBody>
          <a:bodyPr/>
          <a:lstStyle/>
          <a:p>
            <a:fld id="{8CBE77B1-8662-4C37-91BB-91E68402180F}" type="slidenum">
              <a:rPr lang="en-US" smtClean="0"/>
              <a:t>‹#›</a:t>
            </a:fld>
            <a:endParaRPr lang="en-US"/>
          </a:p>
        </p:txBody>
      </p:sp>
    </p:spTree>
    <p:extLst>
      <p:ext uri="{BB962C8B-B14F-4D97-AF65-F5344CB8AC3E}">
        <p14:creationId xmlns:p14="http://schemas.microsoft.com/office/powerpoint/2010/main" val="1776777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75053F-6271-4147-013C-6B81C60370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6CA55F-BD89-19CE-9505-5B5C62D874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66430-090A-6483-BA3D-96CDAD4510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81CDF2-23E0-46D8-B097-9D5CA6663A83}" type="datetimeFigureOut">
              <a:rPr lang="en-US" smtClean="0"/>
              <a:t>10/24/2022</a:t>
            </a:fld>
            <a:endParaRPr lang="en-US"/>
          </a:p>
        </p:txBody>
      </p:sp>
      <p:sp>
        <p:nvSpPr>
          <p:cNvPr id="5" name="Footer Placeholder 4">
            <a:extLst>
              <a:ext uri="{FF2B5EF4-FFF2-40B4-BE49-F238E27FC236}">
                <a16:creationId xmlns:a16="http://schemas.microsoft.com/office/drawing/2014/main" id="{05055FA7-CC70-183D-2C22-1D2EC074DD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AC1DD6-EABC-4F9A-DDC6-A0EC888550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BE77B1-8662-4C37-91BB-91E68402180F}" type="slidenum">
              <a:rPr lang="en-US" smtClean="0"/>
              <a:t>‹#›</a:t>
            </a:fld>
            <a:endParaRPr lang="en-US"/>
          </a:p>
        </p:txBody>
      </p:sp>
    </p:spTree>
    <p:extLst>
      <p:ext uri="{BB962C8B-B14F-4D97-AF65-F5344CB8AC3E}">
        <p14:creationId xmlns:p14="http://schemas.microsoft.com/office/powerpoint/2010/main" val="3391654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physionet.org/content/ecgiddb/1.0.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A938-5556-0250-39F0-EFFBB4FAD816}"/>
              </a:ext>
            </a:extLst>
          </p:cNvPr>
          <p:cNvSpPr>
            <a:spLocks noGrp="1"/>
          </p:cNvSpPr>
          <p:nvPr>
            <p:ph type="ctrTitle"/>
          </p:nvPr>
        </p:nvSpPr>
        <p:spPr/>
        <p:txBody>
          <a:bodyPr/>
          <a:lstStyle/>
          <a:p>
            <a:r>
              <a:rPr lang="en-US" dirty="0"/>
              <a:t>Image processing approach using Deep Learning</a:t>
            </a:r>
          </a:p>
        </p:txBody>
      </p:sp>
    </p:spTree>
    <p:extLst>
      <p:ext uri="{BB962C8B-B14F-4D97-AF65-F5344CB8AC3E}">
        <p14:creationId xmlns:p14="http://schemas.microsoft.com/office/powerpoint/2010/main" val="4274278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27772-D31E-DF53-93DD-BC8817000047}"/>
              </a:ext>
            </a:extLst>
          </p:cNvPr>
          <p:cNvSpPr>
            <a:spLocks noGrp="1"/>
          </p:cNvSpPr>
          <p:nvPr>
            <p:ph type="title"/>
          </p:nvPr>
        </p:nvSpPr>
        <p:spPr/>
        <p:txBody>
          <a:bodyPr/>
          <a:lstStyle/>
          <a:p>
            <a:r>
              <a:rPr lang="en-US" b="1" dirty="0"/>
              <a:t>Validation</a:t>
            </a:r>
            <a:r>
              <a:rPr lang="en-US" dirty="0"/>
              <a:t>	</a:t>
            </a:r>
          </a:p>
        </p:txBody>
      </p:sp>
      <p:sp>
        <p:nvSpPr>
          <p:cNvPr id="3" name="Content Placeholder 2">
            <a:extLst>
              <a:ext uri="{FF2B5EF4-FFF2-40B4-BE49-F238E27FC236}">
                <a16:creationId xmlns:a16="http://schemas.microsoft.com/office/drawing/2014/main" id="{749EA7F2-4526-AD45-6845-3C00EC046E99}"/>
              </a:ext>
            </a:extLst>
          </p:cNvPr>
          <p:cNvSpPr>
            <a:spLocks noGrp="1"/>
          </p:cNvSpPr>
          <p:nvPr>
            <p:ph idx="1"/>
          </p:nvPr>
        </p:nvSpPr>
        <p:spPr>
          <a:xfrm>
            <a:off x="838200" y="1825624"/>
            <a:ext cx="10515600" cy="5032375"/>
          </a:xfrm>
        </p:spPr>
        <p:txBody>
          <a:bodyPr/>
          <a:lstStyle/>
          <a:p>
            <a:r>
              <a:rPr lang="en-US" dirty="0"/>
              <a:t>The model is Authenticating the user as true or false, but the confidence of the model is just 50%. </a:t>
            </a:r>
          </a:p>
          <a:p>
            <a:r>
              <a:rPr lang="en-US" dirty="0"/>
              <a:t>We are working on improvising the confidence of the model. Below is the screenshot of validation of the model.</a:t>
            </a:r>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B5269EDB-F374-781F-4400-A889D08C00B5}"/>
              </a:ext>
            </a:extLst>
          </p:cNvPr>
          <p:cNvPicPr>
            <a:picLocks noChangeAspect="1"/>
          </p:cNvPicPr>
          <p:nvPr/>
        </p:nvPicPr>
        <p:blipFill>
          <a:blip r:embed="rId2"/>
          <a:stretch>
            <a:fillRect/>
          </a:stretch>
        </p:blipFill>
        <p:spPr>
          <a:xfrm>
            <a:off x="2647950" y="3705225"/>
            <a:ext cx="6710362" cy="3152775"/>
          </a:xfrm>
          <a:prstGeom prst="rect">
            <a:avLst/>
          </a:prstGeom>
        </p:spPr>
      </p:pic>
    </p:spTree>
    <p:extLst>
      <p:ext uri="{BB962C8B-B14F-4D97-AF65-F5344CB8AC3E}">
        <p14:creationId xmlns:p14="http://schemas.microsoft.com/office/powerpoint/2010/main" val="4066293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FC13-F9B0-A9E6-9F54-41D1F10BBBA8}"/>
              </a:ext>
            </a:extLst>
          </p:cNvPr>
          <p:cNvSpPr>
            <a:spLocks noGrp="1"/>
          </p:cNvSpPr>
          <p:nvPr>
            <p:ph type="title"/>
          </p:nvPr>
        </p:nvSpPr>
        <p:spPr/>
        <p:txBody>
          <a:bodyPr/>
          <a:lstStyle/>
          <a:p>
            <a:r>
              <a:rPr lang="en-US" dirty="0"/>
              <a:t>ECG-ID Dataset</a:t>
            </a:r>
          </a:p>
        </p:txBody>
      </p:sp>
      <p:sp>
        <p:nvSpPr>
          <p:cNvPr id="3" name="Content Placeholder 2">
            <a:extLst>
              <a:ext uri="{FF2B5EF4-FFF2-40B4-BE49-F238E27FC236}">
                <a16:creationId xmlns:a16="http://schemas.microsoft.com/office/drawing/2014/main" id="{A5942236-8E5C-5516-A831-74F50A87BCB4}"/>
              </a:ext>
            </a:extLst>
          </p:cNvPr>
          <p:cNvSpPr>
            <a:spLocks noGrp="1"/>
          </p:cNvSpPr>
          <p:nvPr>
            <p:ph idx="1"/>
          </p:nvPr>
        </p:nvSpPr>
        <p:spPr/>
        <p:txBody>
          <a:bodyPr>
            <a:normAutofit/>
          </a:bodyPr>
          <a:lstStyle/>
          <a:p>
            <a:r>
              <a:rPr lang="en-US" sz="1800" dirty="0"/>
              <a:t>The database contains 310 ECG recordings, obtained from 90 persons. Each recording contains:</a:t>
            </a:r>
          </a:p>
          <a:p>
            <a:r>
              <a:rPr lang="en-US" sz="1800" dirty="0"/>
              <a:t>ECG lead I, recorded for 20 seconds, digitized at 500 Hz with 12-bit resolution over a nominal ±10 mV range; 10 annotated beats (unaudited R- and T-wave peaks annotations from an automated detector); information (in the .</a:t>
            </a:r>
            <a:r>
              <a:rPr lang="en-US" sz="1800" dirty="0" err="1"/>
              <a:t>hea</a:t>
            </a:r>
            <a:r>
              <a:rPr lang="en-US" sz="1800" dirty="0"/>
              <a:t> file for the record) containing age, gender and recording date. The records were obtained from volunteers (44 men and 46 women aged from 13 to 75 years who were students, colleagues, and friends of the author). The number of records for each person varies from 2 (collected during one day) to 20 (collected periodically over 6 months).</a:t>
            </a:r>
          </a:p>
          <a:p>
            <a:r>
              <a:rPr lang="en-US" sz="1800" dirty="0"/>
              <a:t>The raw ECG signals are rather noisy and contain both high and low frequency noise components. Each record includes both raw and filtered signals: Signal 0: ECG I (raw signal) Signal 1: ECG I filtered (filtered signal) </a:t>
            </a:r>
          </a:p>
          <a:p>
            <a:r>
              <a:rPr lang="en-US" sz="1800" dirty="0"/>
              <a:t>Data is in the form of waveforms.</a:t>
            </a:r>
          </a:p>
          <a:p>
            <a:pPr algn="l" rtl="0" fontAlgn="base">
              <a:buFont typeface="Arial" panose="020B0604020202020204" pitchFamily="34" charset="0"/>
              <a:buChar char="•"/>
            </a:pPr>
            <a:r>
              <a:rPr lang="en-US" sz="1800" b="0" i="0" u="none" strike="noStrike" dirty="0">
                <a:solidFill>
                  <a:srgbClr val="000000"/>
                </a:solidFill>
                <a:effectLst/>
              </a:rPr>
              <a:t>Source Link :</a:t>
            </a:r>
            <a:r>
              <a:rPr lang="en-US" sz="1800" b="0" i="0" dirty="0">
                <a:solidFill>
                  <a:srgbClr val="000000"/>
                </a:solidFill>
                <a:effectLst/>
              </a:rPr>
              <a:t>​ </a:t>
            </a:r>
            <a:r>
              <a:rPr lang="en-US" sz="1800" b="0" i="0" u="none" strike="noStrike" dirty="0">
                <a:solidFill>
                  <a:srgbClr val="000000"/>
                </a:solidFill>
                <a:effectLst/>
              </a:rPr>
              <a:t> </a:t>
            </a:r>
            <a:r>
              <a:rPr lang="en-US" sz="1800" b="0" i="0" u="sng" strike="noStrike" dirty="0">
                <a:solidFill>
                  <a:srgbClr val="0563C1"/>
                </a:solidFill>
                <a:effectLst/>
                <a:hlinkClick r:id="rId2"/>
              </a:rPr>
              <a:t>https://www.physionet.org/content/ecgiddb/1.0.0/</a:t>
            </a:r>
            <a:endParaRPr lang="en-US" sz="1800" b="0" i="0" dirty="0">
              <a:solidFill>
                <a:srgbClr val="000000"/>
              </a:solidFill>
              <a:effectLst/>
            </a:endParaRPr>
          </a:p>
          <a:p>
            <a:endParaRPr lang="en-US" sz="1800" dirty="0"/>
          </a:p>
        </p:txBody>
      </p:sp>
    </p:spTree>
    <p:extLst>
      <p:ext uri="{BB962C8B-B14F-4D97-AF65-F5344CB8AC3E}">
        <p14:creationId xmlns:p14="http://schemas.microsoft.com/office/powerpoint/2010/main" val="1407598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01FB-927B-8297-A871-E48B6F04F21B}"/>
              </a:ext>
            </a:extLst>
          </p:cNvPr>
          <p:cNvSpPr>
            <a:spLocks noGrp="1"/>
          </p:cNvSpPr>
          <p:nvPr>
            <p:ph type="title"/>
          </p:nvPr>
        </p:nvSpPr>
        <p:spPr/>
        <p:txBody>
          <a:bodyPr/>
          <a:lstStyle/>
          <a:p>
            <a:r>
              <a:rPr lang="en-US"/>
              <a:t>Block diagram</a:t>
            </a:r>
          </a:p>
        </p:txBody>
      </p:sp>
      <p:sp>
        <p:nvSpPr>
          <p:cNvPr id="4" name="Rectangle 3">
            <a:extLst>
              <a:ext uri="{FF2B5EF4-FFF2-40B4-BE49-F238E27FC236}">
                <a16:creationId xmlns:a16="http://schemas.microsoft.com/office/drawing/2014/main" id="{67745D5C-AD30-E595-DAE9-980945C16AD8}"/>
              </a:ext>
            </a:extLst>
          </p:cNvPr>
          <p:cNvSpPr/>
          <p:nvPr/>
        </p:nvSpPr>
        <p:spPr>
          <a:xfrm>
            <a:off x="372862" y="1884286"/>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rPr>
              <a:t>ECG_ID</a:t>
            </a:r>
          </a:p>
          <a:p>
            <a:pPr algn="ctr"/>
            <a:r>
              <a:rPr lang="en-US" dirty="0">
                <a:solidFill>
                  <a:schemeClr val="tx1"/>
                </a:solidFill>
              </a:rPr>
              <a:t>Database</a:t>
            </a:r>
          </a:p>
          <a:p>
            <a:pPr algn="ctr"/>
            <a:r>
              <a:rPr lang="en-US" dirty="0">
                <a:solidFill>
                  <a:schemeClr val="tx1"/>
                </a:solidFill>
                <a:cs typeface="Calibri"/>
              </a:rPr>
              <a:t>(.atr,.dat,</a:t>
            </a:r>
          </a:p>
          <a:p>
            <a:pPr algn="ctr"/>
            <a:r>
              <a:rPr lang="en-US" dirty="0">
                <a:solidFill>
                  <a:schemeClr val="tx1"/>
                </a:solidFill>
                <a:cs typeface="Calibri"/>
              </a:rPr>
              <a:t>.</a:t>
            </a:r>
            <a:r>
              <a:rPr lang="en-US" dirty="0" err="1">
                <a:solidFill>
                  <a:schemeClr val="tx1"/>
                </a:solidFill>
                <a:cs typeface="Calibri"/>
              </a:rPr>
              <a:t>hea</a:t>
            </a:r>
            <a:r>
              <a:rPr lang="en-US" dirty="0">
                <a:solidFill>
                  <a:schemeClr val="tx1"/>
                </a:solidFill>
                <a:cs typeface="Calibri"/>
              </a:rPr>
              <a:t>)</a:t>
            </a:r>
          </a:p>
        </p:txBody>
      </p:sp>
      <p:sp>
        <p:nvSpPr>
          <p:cNvPr id="5" name="Rectangle 4">
            <a:extLst>
              <a:ext uri="{FF2B5EF4-FFF2-40B4-BE49-F238E27FC236}">
                <a16:creationId xmlns:a16="http://schemas.microsoft.com/office/drawing/2014/main" id="{2593CE19-1753-9DAF-AC7D-37CFC458F846}"/>
              </a:ext>
            </a:extLst>
          </p:cNvPr>
          <p:cNvSpPr/>
          <p:nvPr/>
        </p:nvSpPr>
        <p:spPr>
          <a:xfrm>
            <a:off x="3510008" y="1884286"/>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ea typeface="+mn-lt"/>
                <a:cs typeface="+mn-lt"/>
              </a:rPr>
              <a:t>WFDB library</a:t>
            </a:r>
          </a:p>
          <a:p>
            <a:pPr algn="ctr"/>
            <a:r>
              <a:rPr lang="en-US">
                <a:solidFill>
                  <a:schemeClr val="tx1"/>
                </a:solidFill>
                <a:cs typeface="Calibri"/>
              </a:rPr>
              <a:t>Feature</a:t>
            </a:r>
            <a:endParaRPr lang="en-US">
              <a:solidFill>
                <a:schemeClr val="tx1"/>
              </a:solidFill>
              <a:ea typeface="+mn-lt"/>
              <a:cs typeface="+mn-lt"/>
            </a:endParaRPr>
          </a:p>
          <a:p>
            <a:pPr algn="ctr"/>
            <a:r>
              <a:rPr lang="en-US">
                <a:solidFill>
                  <a:schemeClr val="tx1"/>
                </a:solidFill>
                <a:cs typeface="Calibri"/>
              </a:rPr>
              <a:t> Extraction</a:t>
            </a:r>
            <a:endParaRPr lang="en-US">
              <a:solidFill>
                <a:schemeClr val="tx1"/>
              </a:solidFill>
              <a:ea typeface="+mn-lt"/>
              <a:cs typeface="+mn-lt"/>
            </a:endParaRPr>
          </a:p>
          <a:p>
            <a:pPr algn="ctr"/>
            <a:r>
              <a:rPr lang="en-US">
                <a:solidFill>
                  <a:schemeClr val="tx1"/>
                </a:solidFill>
                <a:cs typeface="Calibri"/>
              </a:rPr>
              <a:t>(10 Features)</a:t>
            </a:r>
            <a:endParaRPr lang="en-US">
              <a:solidFill>
                <a:schemeClr val="tx1"/>
              </a:solidFill>
              <a:ea typeface="+mn-lt"/>
              <a:cs typeface="+mn-lt"/>
            </a:endParaRPr>
          </a:p>
        </p:txBody>
      </p:sp>
      <p:sp>
        <p:nvSpPr>
          <p:cNvPr id="6" name="Rectangle 5">
            <a:extLst>
              <a:ext uri="{FF2B5EF4-FFF2-40B4-BE49-F238E27FC236}">
                <a16:creationId xmlns:a16="http://schemas.microsoft.com/office/drawing/2014/main" id="{0F07D69E-346B-3016-BE92-2D341AE8191E}"/>
              </a:ext>
            </a:extLst>
          </p:cNvPr>
          <p:cNvSpPr/>
          <p:nvPr/>
        </p:nvSpPr>
        <p:spPr>
          <a:xfrm>
            <a:off x="6647154" y="1884286"/>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err="1">
                <a:solidFill>
                  <a:schemeClr val="tx1"/>
                </a:solidFill>
                <a:ea typeface="+mn-lt"/>
                <a:cs typeface="+mn-lt"/>
              </a:rPr>
              <a:t>Christov</a:t>
            </a:r>
            <a:r>
              <a:rPr lang="en-US" dirty="0">
                <a:solidFill>
                  <a:schemeClr val="tx1"/>
                </a:solidFill>
                <a:ea typeface="+mn-lt"/>
                <a:cs typeface="+mn-lt"/>
              </a:rPr>
              <a:t> </a:t>
            </a:r>
          </a:p>
          <a:p>
            <a:pPr algn="ctr"/>
            <a:r>
              <a:rPr lang="en-US" dirty="0" err="1">
                <a:solidFill>
                  <a:schemeClr val="tx1"/>
                </a:solidFill>
                <a:ea typeface="+mn-lt"/>
                <a:cs typeface="+mn-lt"/>
              </a:rPr>
              <a:t>Segmentebr</a:t>
            </a:r>
            <a:endParaRPr lang="en-US" dirty="0">
              <a:solidFill>
                <a:schemeClr val="tx1"/>
              </a:solidFill>
              <a:ea typeface="+mn-lt"/>
              <a:cs typeface="+mn-lt"/>
            </a:endParaRPr>
          </a:p>
          <a:p>
            <a:pPr algn="ctr"/>
            <a:r>
              <a:rPr lang="en-US" dirty="0">
                <a:solidFill>
                  <a:schemeClr val="tx1"/>
                </a:solidFill>
                <a:ea typeface="+mn-lt"/>
                <a:cs typeface="+mn-lt"/>
              </a:rPr>
              <a:t>(Algorithm to calculate QRS complex)</a:t>
            </a:r>
          </a:p>
        </p:txBody>
      </p:sp>
      <p:sp>
        <p:nvSpPr>
          <p:cNvPr id="7" name="Rectangle 6">
            <a:extLst>
              <a:ext uri="{FF2B5EF4-FFF2-40B4-BE49-F238E27FC236}">
                <a16:creationId xmlns:a16="http://schemas.microsoft.com/office/drawing/2014/main" id="{DA29047F-10F5-40EC-4F5D-118979026B86}"/>
              </a:ext>
            </a:extLst>
          </p:cNvPr>
          <p:cNvSpPr/>
          <p:nvPr/>
        </p:nvSpPr>
        <p:spPr>
          <a:xfrm>
            <a:off x="9784300" y="1899824"/>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ea typeface="+mn-lt"/>
                <a:cs typeface="+mn-lt"/>
              </a:rPr>
              <a:t>Difference of each R peak Signal</a:t>
            </a:r>
            <a:endParaRPr lang="en-US">
              <a:solidFill>
                <a:schemeClr val="tx1"/>
              </a:solidFill>
            </a:endParaRPr>
          </a:p>
        </p:txBody>
      </p:sp>
      <p:sp>
        <p:nvSpPr>
          <p:cNvPr id="8" name="Rectangle 7">
            <a:extLst>
              <a:ext uri="{FF2B5EF4-FFF2-40B4-BE49-F238E27FC236}">
                <a16:creationId xmlns:a16="http://schemas.microsoft.com/office/drawing/2014/main" id="{F83C0A6A-E58A-2385-FB49-43C0DD342F3D}"/>
              </a:ext>
            </a:extLst>
          </p:cNvPr>
          <p:cNvSpPr/>
          <p:nvPr/>
        </p:nvSpPr>
        <p:spPr>
          <a:xfrm>
            <a:off x="9812507" y="4370034"/>
            <a:ext cx="162687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ea typeface="+mn-lt"/>
                <a:cs typeface="+mn-lt"/>
              </a:rPr>
              <a:t>Matplotlib</a:t>
            </a:r>
            <a:endParaRPr lang="en-US">
              <a:solidFill>
                <a:schemeClr val="tx1"/>
              </a:solidFill>
            </a:endParaRPr>
          </a:p>
        </p:txBody>
      </p:sp>
      <p:sp>
        <p:nvSpPr>
          <p:cNvPr id="9" name="Rectangle 8">
            <a:extLst>
              <a:ext uri="{FF2B5EF4-FFF2-40B4-BE49-F238E27FC236}">
                <a16:creationId xmlns:a16="http://schemas.microsoft.com/office/drawing/2014/main" id="{0928DDF0-C7A3-EB2B-8744-23E9482432FC}"/>
              </a:ext>
            </a:extLst>
          </p:cNvPr>
          <p:cNvSpPr/>
          <p:nvPr/>
        </p:nvSpPr>
        <p:spPr>
          <a:xfrm>
            <a:off x="5992887" y="4371979"/>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ea typeface="+mn-lt"/>
                <a:cs typeface="+mn-lt"/>
              </a:rPr>
              <a:t>Training </a:t>
            </a:r>
            <a:endParaRPr lang="en-US">
              <a:solidFill>
                <a:schemeClr val="tx1"/>
              </a:solidFill>
            </a:endParaRPr>
          </a:p>
          <a:p>
            <a:pPr algn="ctr"/>
            <a:r>
              <a:rPr lang="en-US">
                <a:solidFill>
                  <a:schemeClr val="tx1"/>
                </a:solidFill>
              </a:rPr>
              <a:t>Siamese/CNN</a:t>
            </a:r>
          </a:p>
        </p:txBody>
      </p:sp>
      <p:sp>
        <p:nvSpPr>
          <p:cNvPr id="10" name="Rectangle 9">
            <a:extLst>
              <a:ext uri="{FF2B5EF4-FFF2-40B4-BE49-F238E27FC236}">
                <a16:creationId xmlns:a16="http://schemas.microsoft.com/office/drawing/2014/main" id="{4AE9294F-75F3-A64E-5462-90714D8C7791}"/>
              </a:ext>
            </a:extLst>
          </p:cNvPr>
          <p:cNvSpPr/>
          <p:nvPr/>
        </p:nvSpPr>
        <p:spPr>
          <a:xfrm>
            <a:off x="2173267" y="4370034"/>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Authentication</a:t>
            </a:r>
          </a:p>
        </p:txBody>
      </p:sp>
      <p:cxnSp>
        <p:nvCxnSpPr>
          <p:cNvPr id="12" name="Straight Arrow Connector 11">
            <a:extLst>
              <a:ext uri="{FF2B5EF4-FFF2-40B4-BE49-F238E27FC236}">
                <a16:creationId xmlns:a16="http://schemas.microsoft.com/office/drawing/2014/main" id="{51BDF2FB-7D5D-F0BC-C28E-B882FD8F28B9}"/>
              </a:ext>
            </a:extLst>
          </p:cNvPr>
          <p:cNvCxnSpPr>
            <a:stCxn id="4" idx="3"/>
            <a:endCxn id="5" idx="1"/>
          </p:cNvCxnSpPr>
          <p:nvPr/>
        </p:nvCxnSpPr>
        <p:spPr>
          <a:xfrm>
            <a:off x="2018782" y="2615806"/>
            <a:ext cx="14912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F9ECD6AF-568C-D2B0-E1FD-15F8B8558B2D}"/>
              </a:ext>
            </a:extLst>
          </p:cNvPr>
          <p:cNvCxnSpPr/>
          <p:nvPr/>
        </p:nvCxnSpPr>
        <p:spPr>
          <a:xfrm>
            <a:off x="5155928" y="2615806"/>
            <a:ext cx="14912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7594468-0B8D-EF7C-1EAF-30F7FF9535B1}"/>
              </a:ext>
            </a:extLst>
          </p:cNvPr>
          <p:cNvCxnSpPr/>
          <p:nvPr/>
        </p:nvCxnSpPr>
        <p:spPr>
          <a:xfrm>
            <a:off x="8293074" y="2615806"/>
            <a:ext cx="14912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C787D4A-F55D-464E-F686-C71E6E9E35CC}"/>
              </a:ext>
            </a:extLst>
          </p:cNvPr>
          <p:cNvCxnSpPr>
            <a:cxnSpLocks/>
            <a:stCxn id="8" idx="1"/>
            <a:endCxn id="9" idx="3"/>
          </p:cNvCxnSpPr>
          <p:nvPr/>
        </p:nvCxnSpPr>
        <p:spPr>
          <a:xfrm flipH="1">
            <a:off x="7638807" y="5101554"/>
            <a:ext cx="2173700" cy="194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D5B81A5C-C453-621D-1A5C-01890DC54B41}"/>
              </a:ext>
            </a:extLst>
          </p:cNvPr>
          <p:cNvCxnSpPr>
            <a:cxnSpLocks/>
            <a:stCxn id="9" idx="1"/>
            <a:endCxn id="10" idx="3"/>
          </p:cNvCxnSpPr>
          <p:nvPr/>
        </p:nvCxnSpPr>
        <p:spPr>
          <a:xfrm flipH="1" flipV="1">
            <a:off x="3819187" y="5101554"/>
            <a:ext cx="2173700" cy="194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54CC781B-2EFA-8941-2328-AFEB3B828D7C}"/>
              </a:ext>
            </a:extLst>
          </p:cNvPr>
          <p:cNvSpPr txBox="1"/>
          <p:nvPr/>
        </p:nvSpPr>
        <p:spPr>
          <a:xfrm>
            <a:off x="2086119" y="2292790"/>
            <a:ext cx="1343543" cy="338554"/>
          </a:xfrm>
          <a:prstGeom prst="rect">
            <a:avLst/>
          </a:prstGeom>
          <a:noFill/>
        </p:spPr>
        <p:txBody>
          <a:bodyPr wrap="square" lIns="91440" tIns="45720" rIns="91440" bIns="45720" rtlCol="0" anchor="t">
            <a:spAutoFit/>
          </a:bodyPr>
          <a:lstStyle/>
          <a:p>
            <a:endParaRPr lang="en-US" sz="1600"/>
          </a:p>
        </p:txBody>
      </p:sp>
      <p:sp>
        <p:nvSpPr>
          <p:cNvPr id="26" name="TextBox 25">
            <a:extLst>
              <a:ext uri="{FF2B5EF4-FFF2-40B4-BE49-F238E27FC236}">
                <a16:creationId xmlns:a16="http://schemas.microsoft.com/office/drawing/2014/main" id="{101A8E85-3EC1-8D98-B584-AD17490E69BA}"/>
              </a:ext>
            </a:extLst>
          </p:cNvPr>
          <p:cNvSpPr txBox="1"/>
          <p:nvPr/>
        </p:nvSpPr>
        <p:spPr>
          <a:xfrm>
            <a:off x="2022618" y="2316441"/>
            <a:ext cx="1488685" cy="584775"/>
          </a:xfrm>
          <a:prstGeom prst="rect">
            <a:avLst/>
          </a:prstGeom>
          <a:noFill/>
        </p:spPr>
        <p:txBody>
          <a:bodyPr wrap="square" lIns="91440" tIns="45720" rIns="91440" bIns="45720" rtlCol="0" anchor="t">
            <a:spAutoFit/>
          </a:bodyPr>
          <a:lstStyle/>
          <a:p>
            <a:pPr algn="ctr"/>
            <a:r>
              <a:rPr lang="en-US" sz="1600"/>
              <a:t>.</a:t>
            </a:r>
            <a:r>
              <a:rPr lang="en-US" sz="1600" err="1"/>
              <a:t>atr</a:t>
            </a:r>
            <a:r>
              <a:rPr lang="en-US" sz="1600"/>
              <a:t> files</a:t>
            </a:r>
            <a:endParaRPr lang="en-US"/>
          </a:p>
          <a:p>
            <a:pPr algn="ctr"/>
            <a:endParaRPr lang="en-US" sz="1600">
              <a:cs typeface="Calibri"/>
            </a:endParaRPr>
          </a:p>
        </p:txBody>
      </p:sp>
      <p:sp>
        <p:nvSpPr>
          <p:cNvPr id="27" name="TextBox 26">
            <a:extLst>
              <a:ext uri="{FF2B5EF4-FFF2-40B4-BE49-F238E27FC236}">
                <a16:creationId xmlns:a16="http://schemas.microsoft.com/office/drawing/2014/main" id="{67EEBEFB-EC84-5403-D135-E8108B4DF53A}"/>
              </a:ext>
            </a:extLst>
          </p:cNvPr>
          <p:cNvSpPr txBox="1"/>
          <p:nvPr/>
        </p:nvSpPr>
        <p:spPr>
          <a:xfrm>
            <a:off x="5236274" y="2323418"/>
            <a:ext cx="1343543" cy="584775"/>
          </a:xfrm>
          <a:prstGeom prst="rect">
            <a:avLst/>
          </a:prstGeom>
          <a:noFill/>
        </p:spPr>
        <p:txBody>
          <a:bodyPr wrap="square" lIns="91440" tIns="45720" rIns="91440" bIns="45720" rtlCol="0" anchor="t">
            <a:spAutoFit/>
          </a:bodyPr>
          <a:lstStyle/>
          <a:p>
            <a:pPr algn="ctr"/>
            <a:r>
              <a:rPr lang="en-US" sz="1600">
                <a:cs typeface="Calibri"/>
              </a:rPr>
              <a:t>ECG-1 Filter</a:t>
            </a:r>
          </a:p>
          <a:p>
            <a:pPr algn="ctr"/>
            <a:r>
              <a:rPr lang="en-US" sz="1600">
                <a:cs typeface="Calibri"/>
              </a:rPr>
              <a:t>Sampling rate</a:t>
            </a:r>
          </a:p>
        </p:txBody>
      </p:sp>
      <p:sp>
        <p:nvSpPr>
          <p:cNvPr id="28" name="TextBox 27">
            <a:extLst>
              <a:ext uri="{FF2B5EF4-FFF2-40B4-BE49-F238E27FC236}">
                <a16:creationId xmlns:a16="http://schemas.microsoft.com/office/drawing/2014/main" id="{B0E8881C-5559-F747-60EA-1CE1C5C33C53}"/>
              </a:ext>
            </a:extLst>
          </p:cNvPr>
          <p:cNvSpPr txBox="1"/>
          <p:nvPr/>
        </p:nvSpPr>
        <p:spPr>
          <a:xfrm>
            <a:off x="8360411" y="2310933"/>
            <a:ext cx="1343543" cy="338554"/>
          </a:xfrm>
          <a:prstGeom prst="rect">
            <a:avLst/>
          </a:prstGeom>
          <a:noFill/>
        </p:spPr>
        <p:txBody>
          <a:bodyPr wrap="square" lIns="91440" tIns="45720" rIns="91440" bIns="45720" rtlCol="0" anchor="t">
            <a:spAutoFit/>
          </a:bodyPr>
          <a:lstStyle/>
          <a:p>
            <a:pPr algn="ctr"/>
            <a:r>
              <a:rPr lang="en-US" sz="1600">
                <a:ea typeface="+mn-lt"/>
                <a:cs typeface="+mn-lt"/>
              </a:rPr>
              <a:t>QRS Complex</a:t>
            </a:r>
            <a:endParaRPr lang="en-US" sz="1600">
              <a:cs typeface="Calibri"/>
            </a:endParaRPr>
          </a:p>
        </p:txBody>
      </p:sp>
      <p:cxnSp>
        <p:nvCxnSpPr>
          <p:cNvPr id="44" name="Straight Arrow Connector 43">
            <a:extLst>
              <a:ext uri="{FF2B5EF4-FFF2-40B4-BE49-F238E27FC236}">
                <a16:creationId xmlns:a16="http://schemas.microsoft.com/office/drawing/2014/main" id="{E7039719-6E1C-8234-AB3D-D552C3668887}"/>
              </a:ext>
            </a:extLst>
          </p:cNvPr>
          <p:cNvCxnSpPr>
            <a:cxnSpLocks/>
            <a:stCxn id="7" idx="2"/>
            <a:endCxn id="8" idx="0"/>
          </p:cNvCxnSpPr>
          <p:nvPr/>
        </p:nvCxnSpPr>
        <p:spPr>
          <a:xfrm>
            <a:off x="10607260" y="3362864"/>
            <a:ext cx="18682" cy="100717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8B14F640-0446-1880-8945-40838850BD1B}"/>
              </a:ext>
            </a:extLst>
          </p:cNvPr>
          <p:cNvSpPr txBox="1"/>
          <p:nvPr/>
        </p:nvSpPr>
        <p:spPr>
          <a:xfrm>
            <a:off x="10436924" y="3697172"/>
            <a:ext cx="1343543" cy="338554"/>
          </a:xfrm>
          <a:prstGeom prst="rect">
            <a:avLst/>
          </a:prstGeom>
          <a:noFill/>
        </p:spPr>
        <p:txBody>
          <a:bodyPr wrap="square" lIns="91440" tIns="45720" rIns="91440" bIns="45720" rtlCol="0" anchor="t">
            <a:spAutoFit/>
          </a:bodyPr>
          <a:lstStyle/>
          <a:p>
            <a:pPr algn="ctr"/>
            <a:r>
              <a:rPr lang="en-US" sz="1600">
                <a:ea typeface="+mn-lt"/>
                <a:cs typeface="+mn-lt"/>
              </a:rPr>
              <a:t>RR interval</a:t>
            </a:r>
            <a:endParaRPr lang="en-US"/>
          </a:p>
        </p:txBody>
      </p:sp>
      <p:sp>
        <p:nvSpPr>
          <p:cNvPr id="48" name="TextBox 47">
            <a:extLst>
              <a:ext uri="{FF2B5EF4-FFF2-40B4-BE49-F238E27FC236}">
                <a16:creationId xmlns:a16="http://schemas.microsoft.com/office/drawing/2014/main" id="{F9BC7166-C81B-620E-8186-CCC63E86ECD0}"/>
              </a:ext>
            </a:extLst>
          </p:cNvPr>
          <p:cNvSpPr txBox="1"/>
          <p:nvPr/>
        </p:nvSpPr>
        <p:spPr>
          <a:xfrm>
            <a:off x="8053885" y="4799870"/>
            <a:ext cx="1343543" cy="830997"/>
          </a:xfrm>
          <a:prstGeom prst="rect">
            <a:avLst/>
          </a:prstGeom>
          <a:noFill/>
        </p:spPr>
        <p:txBody>
          <a:bodyPr wrap="square" lIns="91440" tIns="45720" rIns="91440" bIns="45720" rtlCol="0" anchor="t">
            <a:spAutoFit/>
          </a:bodyPr>
          <a:lstStyle/>
          <a:p>
            <a:pPr algn="ctr"/>
            <a:r>
              <a:rPr lang="en-US" sz="1600">
                <a:ea typeface="+mn-lt"/>
                <a:cs typeface="+mn-lt"/>
              </a:rPr>
              <a:t>Plot graphs</a:t>
            </a:r>
          </a:p>
          <a:p>
            <a:pPr algn="ctr"/>
            <a:r>
              <a:rPr lang="en-US" sz="1600">
                <a:ea typeface="+mn-lt"/>
                <a:cs typeface="+mn-lt"/>
              </a:rPr>
              <a:t>(Images)</a:t>
            </a:r>
          </a:p>
          <a:p>
            <a:pPr algn="ctr"/>
            <a:endParaRPr lang="en-US" sz="1600">
              <a:cs typeface="Calibri"/>
            </a:endParaRPr>
          </a:p>
        </p:txBody>
      </p:sp>
      <p:sp>
        <p:nvSpPr>
          <p:cNvPr id="49" name="TextBox 48">
            <a:extLst>
              <a:ext uri="{FF2B5EF4-FFF2-40B4-BE49-F238E27FC236}">
                <a16:creationId xmlns:a16="http://schemas.microsoft.com/office/drawing/2014/main" id="{80B8F768-078F-2F7D-B602-9E526D74951A}"/>
              </a:ext>
            </a:extLst>
          </p:cNvPr>
          <p:cNvSpPr txBox="1"/>
          <p:nvPr/>
        </p:nvSpPr>
        <p:spPr>
          <a:xfrm>
            <a:off x="4234265" y="4763000"/>
            <a:ext cx="1343543" cy="338554"/>
          </a:xfrm>
          <a:prstGeom prst="rect">
            <a:avLst/>
          </a:prstGeom>
          <a:noFill/>
        </p:spPr>
        <p:txBody>
          <a:bodyPr wrap="square" rtlCol="0">
            <a:spAutoFit/>
          </a:bodyPr>
          <a:lstStyle/>
          <a:p>
            <a:pPr algn="ctr"/>
            <a:r>
              <a:rPr lang="en-US" sz="1600"/>
              <a:t>Similarity</a:t>
            </a:r>
          </a:p>
        </p:txBody>
      </p:sp>
    </p:spTree>
    <p:extLst>
      <p:ext uri="{BB962C8B-B14F-4D97-AF65-F5344CB8AC3E}">
        <p14:creationId xmlns:p14="http://schemas.microsoft.com/office/powerpoint/2010/main" val="415246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32F8AC-5919-9682-6FB3-F12694D26CBB}"/>
              </a:ext>
            </a:extLst>
          </p:cNvPr>
          <p:cNvSpPr>
            <a:spLocks noGrp="1"/>
          </p:cNvSpPr>
          <p:nvPr>
            <p:ph idx="1"/>
          </p:nvPr>
        </p:nvSpPr>
        <p:spPr>
          <a:xfrm>
            <a:off x="838200" y="523783"/>
            <a:ext cx="10515600" cy="5653180"/>
          </a:xfrm>
        </p:spPr>
        <p:txBody>
          <a:bodyPr/>
          <a:lstStyle/>
          <a:p>
            <a:pPr marL="0" indent="0">
              <a:buNone/>
            </a:pPr>
            <a:r>
              <a:rPr lang="en-US" sz="3200" b="1" dirty="0"/>
              <a:t>Methodology</a:t>
            </a:r>
            <a:r>
              <a:rPr lang="en-US" sz="3200" dirty="0"/>
              <a:t> </a:t>
            </a:r>
            <a:r>
              <a:rPr lang="en-US" sz="3200" b="1" dirty="0"/>
              <a:t>explanation</a:t>
            </a:r>
            <a:br>
              <a:rPr lang="en-US" b="1" dirty="0"/>
            </a:br>
            <a:endParaRPr lang="en-US" b="1" dirty="0"/>
          </a:p>
          <a:p>
            <a:r>
              <a:rPr lang="en-US" dirty="0"/>
              <a:t>We have provided the .atr files from the dataset as the input to waveform database to extract the features. </a:t>
            </a:r>
          </a:p>
          <a:p>
            <a:r>
              <a:rPr lang="en-US" dirty="0"/>
              <a:t>Waveform-database(wfdb) is a python library which is used for reading signals and it returns the samples as decimal numbers on the output.</a:t>
            </a:r>
          </a:p>
          <a:p>
            <a:r>
              <a:rPr lang="en-US" dirty="0"/>
              <a:t>Wfdb.rdsamp function converts the signal to array and extracts the features from the ecg signals.</a:t>
            </a:r>
          </a:p>
          <a:p>
            <a:r>
              <a:rPr lang="en-US" dirty="0"/>
              <a:t>We got the below features after extracting the ECG signals</a:t>
            </a:r>
          </a:p>
          <a:p>
            <a:endParaRPr lang="en-US" dirty="0"/>
          </a:p>
          <a:p>
            <a:endParaRPr lang="en-US" dirty="0"/>
          </a:p>
          <a:p>
            <a:endParaRPr lang="en-US" dirty="0"/>
          </a:p>
        </p:txBody>
      </p:sp>
    </p:spTree>
    <p:extLst>
      <p:ext uri="{BB962C8B-B14F-4D97-AF65-F5344CB8AC3E}">
        <p14:creationId xmlns:p14="http://schemas.microsoft.com/office/powerpoint/2010/main" val="3391948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E3B7-AFBA-84ED-B532-013695BAF635}"/>
              </a:ext>
            </a:extLst>
          </p:cNvPr>
          <p:cNvSpPr>
            <a:spLocks noGrp="1"/>
          </p:cNvSpPr>
          <p:nvPr>
            <p:ph type="title"/>
          </p:nvPr>
        </p:nvSpPr>
        <p:spPr/>
        <p:txBody>
          <a:bodyPr/>
          <a:lstStyle/>
          <a:p>
            <a:r>
              <a:rPr lang="en-US" dirty="0"/>
              <a:t>Features</a:t>
            </a:r>
          </a:p>
        </p:txBody>
      </p:sp>
      <p:graphicFrame>
        <p:nvGraphicFramePr>
          <p:cNvPr id="4" name="Table 4">
            <a:extLst>
              <a:ext uri="{FF2B5EF4-FFF2-40B4-BE49-F238E27FC236}">
                <a16:creationId xmlns:a16="http://schemas.microsoft.com/office/drawing/2014/main" id="{17B5F11A-33E1-8853-EBD8-AD508D7AED0A}"/>
              </a:ext>
            </a:extLst>
          </p:cNvPr>
          <p:cNvGraphicFramePr>
            <a:graphicFrameLocks noGrp="1"/>
          </p:cNvGraphicFramePr>
          <p:nvPr>
            <p:ph idx="1"/>
            <p:extLst>
              <p:ext uri="{D42A27DB-BD31-4B8C-83A1-F6EECF244321}">
                <p14:modId xmlns:p14="http://schemas.microsoft.com/office/powerpoint/2010/main" val="191253530"/>
              </p:ext>
            </p:extLst>
          </p:nvPr>
        </p:nvGraphicFramePr>
        <p:xfrm>
          <a:off x="838200" y="1825625"/>
          <a:ext cx="10515600" cy="33375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16125523"/>
                    </a:ext>
                  </a:extLst>
                </a:gridCol>
                <a:gridCol w="5257800">
                  <a:extLst>
                    <a:ext uri="{9D8B030D-6E8A-4147-A177-3AD203B41FA5}">
                      <a16:colId xmlns:a16="http://schemas.microsoft.com/office/drawing/2014/main" val="2935688055"/>
                    </a:ext>
                  </a:extLst>
                </a:gridCol>
              </a:tblGrid>
              <a:tr h="370840">
                <a:tc>
                  <a:txBody>
                    <a:bodyPr/>
                    <a:lstStyle/>
                    <a:p>
                      <a:r>
                        <a:rPr lang="en-US" dirty="0"/>
                        <a:t>Feature Name</a:t>
                      </a:r>
                    </a:p>
                  </a:txBody>
                  <a:tcPr/>
                </a:tc>
                <a:tc>
                  <a:txBody>
                    <a:bodyPr/>
                    <a:lstStyle/>
                    <a:p>
                      <a:r>
                        <a:rPr lang="en-US" dirty="0"/>
                        <a:t>Type</a:t>
                      </a:r>
                    </a:p>
                  </a:txBody>
                  <a:tcPr/>
                </a:tc>
                <a:extLst>
                  <a:ext uri="{0D108BD9-81ED-4DB2-BD59-A6C34878D82A}">
                    <a16:rowId xmlns:a16="http://schemas.microsoft.com/office/drawing/2014/main" val="3551974329"/>
                  </a:ext>
                </a:extLst>
              </a:tr>
              <a:tr h="370840">
                <a:tc>
                  <a:txBody>
                    <a:bodyPr/>
                    <a:lstStyle/>
                    <a:p>
                      <a:r>
                        <a:rPr lang="en-US" dirty="0"/>
                        <a:t>Signal name</a:t>
                      </a:r>
                    </a:p>
                  </a:txBody>
                  <a:tcPr/>
                </a:tc>
                <a:tc>
                  <a:txBody>
                    <a:bodyPr/>
                    <a:lstStyle/>
                    <a:p>
                      <a:r>
                        <a:rPr lang="en-US" dirty="0"/>
                        <a:t>ECG_1, ECG_1 filtered</a:t>
                      </a:r>
                    </a:p>
                  </a:txBody>
                  <a:tcPr/>
                </a:tc>
                <a:extLst>
                  <a:ext uri="{0D108BD9-81ED-4DB2-BD59-A6C34878D82A}">
                    <a16:rowId xmlns:a16="http://schemas.microsoft.com/office/drawing/2014/main" val="1541225719"/>
                  </a:ext>
                </a:extLst>
              </a:tr>
              <a:tr h="370840">
                <a:tc>
                  <a:txBody>
                    <a:bodyPr/>
                    <a:lstStyle/>
                    <a:p>
                      <a:r>
                        <a:rPr lang="en-US" dirty="0"/>
                        <a:t>Age</a:t>
                      </a:r>
                    </a:p>
                  </a:txBody>
                  <a:tcPr/>
                </a:tc>
                <a:tc>
                  <a:txBody>
                    <a:bodyPr/>
                    <a:lstStyle/>
                    <a:p>
                      <a:r>
                        <a:rPr lang="en-US" dirty="0"/>
                        <a:t>Decimal</a:t>
                      </a:r>
                    </a:p>
                  </a:txBody>
                  <a:tcPr/>
                </a:tc>
                <a:extLst>
                  <a:ext uri="{0D108BD9-81ED-4DB2-BD59-A6C34878D82A}">
                    <a16:rowId xmlns:a16="http://schemas.microsoft.com/office/drawing/2014/main" val="3287091488"/>
                  </a:ext>
                </a:extLst>
              </a:tr>
              <a:tr h="370840">
                <a:tc>
                  <a:txBody>
                    <a:bodyPr/>
                    <a:lstStyle/>
                    <a:p>
                      <a:r>
                        <a:rPr lang="en-US" dirty="0"/>
                        <a:t>Gender</a:t>
                      </a:r>
                    </a:p>
                  </a:txBody>
                  <a:tcPr/>
                </a:tc>
                <a:tc>
                  <a:txBody>
                    <a:bodyPr/>
                    <a:lstStyle/>
                    <a:p>
                      <a:r>
                        <a:rPr lang="en-US" dirty="0"/>
                        <a:t>Male or Female</a:t>
                      </a:r>
                    </a:p>
                  </a:txBody>
                  <a:tcPr/>
                </a:tc>
                <a:extLst>
                  <a:ext uri="{0D108BD9-81ED-4DB2-BD59-A6C34878D82A}">
                    <a16:rowId xmlns:a16="http://schemas.microsoft.com/office/drawing/2014/main" val="931564783"/>
                  </a:ext>
                </a:extLst>
              </a:tr>
              <a:tr h="370840">
                <a:tc>
                  <a:txBody>
                    <a:bodyPr/>
                    <a:lstStyle/>
                    <a:p>
                      <a:r>
                        <a:rPr lang="en-US" dirty="0"/>
                        <a:t>Signal length</a:t>
                      </a:r>
                    </a:p>
                  </a:txBody>
                  <a:tcPr/>
                </a:tc>
                <a:tc>
                  <a:txBody>
                    <a:bodyPr/>
                    <a:lstStyle/>
                    <a:p>
                      <a:r>
                        <a:rPr lang="en-US" dirty="0"/>
                        <a:t>Length of the signal(10000)</a:t>
                      </a:r>
                    </a:p>
                  </a:txBody>
                  <a:tcPr/>
                </a:tc>
                <a:extLst>
                  <a:ext uri="{0D108BD9-81ED-4DB2-BD59-A6C34878D82A}">
                    <a16:rowId xmlns:a16="http://schemas.microsoft.com/office/drawing/2014/main" val="2431619507"/>
                  </a:ext>
                </a:extLst>
              </a:tr>
              <a:tr h="370840">
                <a:tc>
                  <a:txBody>
                    <a:bodyPr/>
                    <a:lstStyle/>
                    <a:p>
                      <a:r>
                        <a:rPr lang="en-US" dirty="0"/>
                        <a:t>Units</a:t>
                      </a:r>
                    </a:p>
                  </a:txBody>
                  <a:tcPr/>
                </a:tc>
                <a:tc>
                  <a:txBody>
                    <a:bodyPr/>
                    <a:lstStyle/>
                    <a:p>
                      <a:r>
                        <a:rPr lang="en-US" dirty="0"/>
                        <a:t>mV(millivolts)</a:t>
                      </a:r>
                    </a:p>
                  </a:txBody>
                  <a:tcPr/>
                </a:tc>
                <a:extLst>
                  <a:ext uri="{0D108BD9-81ED-4DB2-BD59-A6C34878D82A}">
                    <a16:rowId xmlns:a16="http://schemas.microsoft.com/office/drawing/2014/main" val="31197213"/>
                  </a:ext>
                </a:extLst>
              </a:tr>
              <a:tr h="370840">
                <a:tc>
                  <a:txBody>
                    <a:bodyPr/>
                    <a:lstStyle/>
                    <a:p>
                      <a:r>
                        <a:rPr lang="en-US" dirty="0"/>
                        <a:t>Fractional Sharpening(Fs)</a:t>
                      </a:r>
                    </a:p>
                  </a:txBody>
                  <a:tcPr/>
                </a:tc>
                <a:tc>
                  <a:txBody>
                    <a:bodyPr/>
                    <a:lstStyle/>
                    <a:p>
                      <a:r>
                        <a:rPr lang="en-US" dirty="0"/>
                        <a:t>Decimal</a:t>
                      </a:r>
                    </a:p>
                  </a:txBody>
                  <a:tcPr/>
                </a:tc>
                <a:extLst>
                  <a:ext uri="{0D108BD9-81ED-4DB2-BD59-A6C34878D82A}">
                    <a16:rowId xmlns:a16="http://schemas.microsoft.com/office/drawing/2014/main" val="311233176"/>
                  </a:ext>
                </a:extLst>
              </a:tr>
              <a:tr h="370840">
                <a:tc>
                  <a:txBody>
                    <a:bodyPr/>
                    <a:lstStyle/>
                    <a:p>
                      <a:r>
                        <a:rPr lang="en-US" dirty="0" err="1"/>
                        <a:t>Person_id</a:t>
                      </a:r>
                      <a:endParaRPr lang="en-US" dirty="0"/>
                    </a:p>
                  </a:txBody>
                  <a:tcPr/>
                </a:tc>
                <a:tc>
                  <a:txBody>
                    <a:bodyPr/>
                    <a:lstStyle/>
                    <a:p>
                      <a:r>
                        <a:rPr lang="en-US" dirty="0"/>
                        <a:t>Decimal(Id of the person)</a:t>
                      </a:r>
                    </a:p>
                  </a:txBody>
                  <a:tcPr/>
                </a:tc>
                <a:extLst>
                  <a:ext uri="{0D108BD9-81ED-4DB2-BD59-A6C34878D82A}">
                    <a16:rowId xmlns:a16="http://schemas.microsoft.com/office/drawing/2014/main" val="2947890510"/>
                  </a:ext>
                </a:extLst>
              </a:tr>
              <a:tr h="370840">
                <a:tc>
                  <a:txBody>
                    <a:bodyPr/>
                    <a:lstStyle/>
                    <a:p>
                      <a:r>
                        <a:rPr lang="en-US" dirty="0"/>
                        <a:t>ECG Date</a:t>
                      </a:r>
                    </a:p>
                  </a:txBody>
                  <a:tcPr/>
                </a:tc>
                <a:tc>
                  <a:txBody>
                    <a:bodyPr/>
                    <a:lstStyle/>
                    <a:p>
                      <a:r>
                        <a:rPr lang="en-US" dirty="0"/>
                        <a:t>Date of recording</a:t>
                      </a:r>
                    </a:p>
                  </a:txBody>
                  <a:tcPr/>
                </a:tc>
                <a:extLst>
                  <a:ext uri="{0D108BD9-81ED-4DB2-BD59-A6C34878D82A}">
                    <a16:rowId xmlns:a16="http://schemas.microsoft.com/office/drawing/2014/main" val="3644754087"/>
                  </a:ext>
                </a:extLst>
              </a:tr>
            </a:tbl>
          </a:graphicData>
        </a:graphic>
      </p:graphicFrame>
    </p:spTree>
    <p:extLst>
      <p:ext uri="{BB962C8B-B14F-4D97-AF65-F5344CB8AC3E}">
        <p14:creationId xmlns:p14="http://schemas.microsoft.com/office/powerpoint/2010/main" val="2057853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FCA40-2668-C3A0-06B3-A4C2274CAF8A}"/>
              </a:ext>
            </a:extLst>
          </p:cNvPr>
          <p:cNvSpPr>
            <a:spLocks noGrp="1"/>
          </p:cNvSpPr>
          <p:nvPr>
            <p:ph idx="1"/>
          </p:nvPr>
        </p:nvSpPr>
        <p:spPr>
          <a:xfrm>
            <a:off x="838200" y="754602"/>
            <a:ext cx="10515600" cy="5422361"/>
          </a:xfrm>
        </p:spPr>
        <p:txBody>
          <a:bodyPr/>
          <a:lstStyle/>
          <a:p>
            <a:r>
              <a:rPr lang="en-US" dirty="0"/>
              <a:t>Once the features are extracted, we provide ecg 1 filtered and sampling rate features as input to the christov segmenter algorithm which is a R peak segmentation algorithm.</a:t>
            </a:r>
          </a:p>
          <a:p>
            <a:r>
              <a:rPr lang="en-US" dirty="0"/>
              <a:t>Christov segmenter algorithm provides the output of R peaks(QRS complex) of the record.</a:t>
            </a:r>
          </a:p>
          <a:p>
            <a:r>
              <a:rPr lang="en-US" dirty="0"/>
              <a:t>Once we get the R peak of each record, we will calculate the difference between each R peak.</a:t>
            </a:r>
          </a:p>
          <a:p>
            <a:r>
              <a:rPr lang="en-US" dirty="0"/>
              <a:t>After calculating difference of each R peak, We will use matplotlib to plot the images of each record of the person. </a:t>
            </a:r>
          </a:p>
          <a:p>
            <a:endParaRPr lang="en-US" dirty="0"/>
          </a:p>
        </p:txBody>
      </p:sp>
      <p:pic>
        <p:nvPicPr>
          <p:cNvPr id="5" name="Picture 4" descr="Chart, line chart&#10;&#10;Description automatically generated">
            <a:extLst>
              <a:ext uri="{FF2B5EF4-FFF2-40B4-BE49-F238E27FC236}">
                <a16:creationId xmlns:a16="http://schemas.microsoft.com/office/drawing/2014/main" id="{0CF9AC74-D918-D99F-6363-69D603818E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293" y="4705350"/>
            <a:ext cx="3047414" cy="1762126"/>
          </a:xfrm>
          <a:prstGeom prst="rect">
            <a:avLst/>
          </a:prstGeom>
        </p:spPr>
      </p:pic>
    </p:spTree>
    <p:extLst>
      <p:ext uri="{BB962C8B-B14F-4D97-AF65-F5344CB8AC3E}">
        <p14:creationId xmlns:p14="http://schemas.microsoft.com/office/powerpoint/2010/main" val="3770285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A0F0-C4C7-13A0-C207-67D8A2E558E3}"/>
              </a:ext>
            </a:extLst>
          </p:cNvPr>
          <p:cNvSpPr>
            <a:spLocks noGrp="1"/>
          </p:cNvSpPr>
          <p:nvPr>
            <p:ph type="title"/>
          </p:nvPr>
        </p:nvSpPr>
        <p:spPr/>
        <p:txBody>
          <a:bodyPr/>
          <a:lstStyle/>
          <a:p>
            <a:r>
              <a:rPr lang="en-US" dirty="0"/>
              <a:t>Siamese Network</a:t>
            </a:r>
          </a:p>
        </p:txBody>
      </p:sp>
      <p:sp>
        <p:nvSpPr>
          <p:cNvPr id="3" name="Content Placeholder 2">
            <a:extLst>
              <a:ext uri="{FF2B5EF4-FFF2-40B4-BE49-F238E27FC236}">
                <a16:creationId xmlns:a16="http://schemas.microsoft.com/office/drawing/2014/main" id="{BCBB088A-4D20-0ED9-AF3E-974257116DDE}"/>
              </a:ext>
            </a:extLst>
          </p:cNvPr>
          <p:cNvSpPr>
            <a:spLocks noGrp="1"/>
          </p:cNvSpPr>
          <p:nvPr>
            <p:ph idx="1"/>
          </p:nvPr>
        </p:nvSpPr>
        <p:spPr/>
        <p:txBody>
          <a:bodyPr/>
          <a:lstStyle/>
          <a:p>
            <a:r>
              <a:rPr lang="en-US" dirty="0"/>
              <a:t>Once the Images are plotted, the images are given as input to the Siamese network for training.</a:t>
            </a:r>
          </a:p>
          <a:p>
            <a:r>
              <a:rPr lang="en-US" dirty="0"/>
              <a:t>Siamese network takes two images as input and compares the similarity between the images and provides the percentage of similarity between the images.</a:t>
            </a:r>
          </a:p>
          <a:p>
            <a:r>
              <a:rPr lang="en-US" dirty="0"/>
              <a:t>Each image in Siamese network goes through different convolution layers and then compares the similarity between the images and provides the percentage of similarity as output.</a:t>
            </a:r>
          </a:p>
          <a:p>
            <a:endParaRPr lang="en-US" dirty="0"/>
          </a:p>
        </p:txBody>
      </p:sp>
    </p:spTree>
    <p:extLst>
      <p:ext uri="{BB962C8B-B14F-4D97-AF65-F5344CB8AC3E}">
        <p14:creationId xmlns:p14="http://schemas.microsoft.com/office/powerpoint/2010/main" val="513870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8E60D47F-8C1F-7EE4-5D5A-1E00564396BD}"/>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627" y="1091932"/>
            <a:ext cx="3088196" cy="18554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Person 1, rec 2">
            <a:extLst>
              <a:ext uri="{FF2B5EF4-FFF2-40B4-BE49-F238E27FC236}">
                <a16:creationId xmlns:a16="http://schemas.microsoft.com/office/drawing/2014/main" id="{D72DDFA6-9ADD-140B-DDBA-AAC361ECEA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386" y="3969439"/>
            <a:ext cx="3239732" cy="18878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9" name="Straight Arrow Connector 8">
            <a:extLst>
              <a:ext uri="{FF2B5EF4-FFF2-40B4-BE49-F238E27FC236}">
                <a16:creationId xmlns:a16="http://schemas.microsoft.com/office/drawing/2014/main" id="{C8B1C937-5354-3980-6F3F-A002E49702AD}"/>
              </a:ext>
            </a:extLst>
          </p:cNvPr>
          <p:cNvCxnSpPr>
            <a:cxnSpLocks/>
            <a:stCxn id="5" idx="3"/>
          </p:cNvCxnSpPr>
          <p:nvPr/>
        </p:nvCxnSpPr>
        <p:spPr>
          <a:xfrm>
            <a:off x="3568823" y="2019681"/>
            <a:ext cx="1544715" cy="314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13E08AEA-F3DD-3B0D-29C7-3411DEDEC999}"/>
              </a:ext>
            </a:extLst>
          </p:cNvPr>
          <p:cNvSpPr/>
          <p:nvPr/>
        </p:nvSpPr>
        <p:spPr>
          <a:xfrm>
            <a:off x="5113538" y="1758136"/>
            <a:ext cx="1526959" cy="585927"/>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B608DA3C-AC9D-5B79-8BB3-665A2530C55E}"/>
              </a:ext>
            </a:extLst>
          </p:cNvPr>
          <p:cNvSpPr txBox="1"/>
          <p:nvPr/>
        </p:nvSpPr>
        <p:spPr>
          <a:xfrm>
            <a:off x="5198848" y="1866433"/>
            <a:ext cx="1354815" cy="369332"/>
          </a:xfrm>
          <a:prstGeom prst="rect">
            <a:avLst/>
          </a:prstGeom>
          <a:noFill/>
        </p:spPr>
        <p:txBody>
          <a:bodyPr wrap="square" rtlCol="0">
            <a:spAutoFit/>
          </a:bodyPr>
          <a:lstStyle/>
          <a:p>
            <a:pPr algn="ctr"/>
            <a:r>
              <a:rPr lang="en-US" dirty="0"/>
              <a:t>CNN</a:t>
            </a:r>
          </a:p>
        </p:txBody>
      </p:sp>
      <p:cxnSp>
        <p:nvCxnSpPr>
          <p:cNvPr id="14" name="Straight Arrow Connector 13">
            <a:extLst>
              <a:ext uri="{FF2B5EF4-FFF2-40B4-BE49-F238E27FC236}">
                <a16:creationId xmlns:a16="http://schemas.microsoft.com/office/drawing/2014/main" id="{37C6DE35-E8A3-65E8-D7EE-756DCD880CCA}"/>
              </a:ext>
            </a:extLst>
          </p:cNvPr>
          <p:cNvCxnSpPr>
            <a:cxnSpLocks/>
            <a:stCxn id="7" idx="3"/>
            <a:endCxn id="15" idx="1"/>
          </p:cNvCxnSpPr>
          <p:nvPr/>
        </p:nvCxnSpPr>
        <p:spPr>
          <a:xfrm>
            <a:off x="3621118" y="4913372"/>
            <a:ext cx="1491657" cy="152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3D68F8F7-406B-4714-8A7A-C17C03632CF9}"/>
              </a:ext>
            </a:extLst>
          </p:cNvPr>
          <p:cNvSpPr/>
          <p:nvPr/>
        </p:nvSpPr>
        <p:spPr>
          <a:xfrm>
            <a:off x="5112775" y="4635644"/>
            <a:ext cx="1526959" cy="585927"/>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6CC27AB-982C-366A-B833-7A31A38FB6A4}"/>
              </a:ext>
            </a:extLst>
          </p:cNvPr>
          <p:cNvSpPr txBox="1"/>
          <p:nvPr/>
        </p:nvSpPr>
        <p:spPr>
          <a:xfrm>
            <a:off x="5211781" y="4737737"/>
            <a:ext cx="1271449" cy="381740"/>
          </a:xfrm>
          <a:prstGeom prst="rect">
            <a:avLst/>
          </a:prstGeom>
          <a:noFill/>
        </p:spPr>
        <p:txBody>
          <a:bodyPr wrap="square" rtlCol="0">
            <a:spAutoFit/>
          </a:bodyPr>
          <a:lstStyle/>
          <a:p>
            <a:pPr algn="ctr"/>
            <a:r>
              <a:rPr lang="en-US" dirty="0"/>
              <a:t>CNN</a:t>
            </a:r>
          </a:p>
        </p:txBody>
      </p:sp>
      <p:sp>
        <p:nvSpPr>
          <p:cNvPr id="19" name="TextBox 18">
            <a:extLst>
              <a:ext uri="{FF2B5EF4-FFF2-40B4-BE49-F238E27FC236}">
                <a16:creationId xmlns:a16="http://schemas.microsoft.com/office/drawing/2014/main" id="{007DEC29-1584-1C1F-BA90-F09E8F45C4B2}"/>
              </a:ext>
            </a:extLst>
          </p:cNvPr>
          <p:cNvSpPr txBox="1"/>
          <p:nvPr/>
        </p:nvSpPr>
        <p:spPr>
          <a:xfrm>
            <a:off x="719091" y="701336"/>
            <a:ext cx="2450237" cy="369332"/>
          </a:xfrm>
          <a:prstGeom prst="rect">
            <a:avLst/>
          </a:prstGeom>
          <a:noFill/>
        </p:spPr>
        <p:txBody>
          <a:bodyPr wrap="square" rtlCol="0">
            <a:spAutoFit/>
          </a:bodyPr>
          <a:lstStyle/>
          <a:p>
            <a:pPr algn="ctr"/>
            <a:r>
              <a:rPr lang="en-US" dirty="0"/>
              <a:t>Person 1 , rec 1</a:t>
            </a:r>
          </a:p>
        </p:txBody>
      </p:sp>
      <p:sp>
        <p:nvSpPr>
          <p:cNvPr id="20" name="TextBox 19">
            <a:extLst>
              <a:ext uri="{FF2B5EF4-FFF2-40B4-BE49-F238E27FC236}">
                <a16:creationId xmlns:a16="http://schemas.microsoft.com/office/drawing/2014/main" id="{5A77C6BE-B07A-0060-369E-EBBF3039295B}"/>
              </a:ext>
            </a:extLst>
          </p:cNvPr>
          <p:cNvSpPr txBox="1"/>
          <p:nvPr/>
        </p:nvSpPr>
        <p:spPr>
          <a:xfrm>
            <a:off x="532922" y="3478399"/>
            <a:ext cx="3088196" cy="369332"/>
          </a:xfrm>
          <a:prstGeom prst="rect">
            <a:avLst/>
          </a:prstGeom>
          <a:noFill/>
        </p:spPr>
        <p:txBody>
          <a:bodyPr wrap="square" rtlCol="0">
            <a:spAutoFit/>
          </a:bodyPr>
          <a:lstStyle/>
          <a:p>
            <a:pPr algn="ctr"/>
            <a:r>
              <a:rPr lang="en-US" dirty="0"/>
              <a:t>Person 1, rec 2</a:t>
            </a:r>
          </a:p>
        </p:txBody>
      </p:sp>
      <p:sp>
        <p:nvSpPr>
          <p:cNvPr id="22" name="Rectangle 21">
            <a:extLst>
              <a:ext uri="{FF2B5EF4-FFF2-40B4-BE49-F238E27FC236}">
                <a16:creationId xmlns:a16="http://schemas.microsoft.com/office/drawing/2014/main" id="{CBB01847-5AA4-5A78-9179-9D76448ED425}"/>
              </a:ext>
            </a:extLst>
          </p:cNvPr>
          <p:cNvSpPr/>
          <p:nvPr/>
        </p:nvSpPr>
        <p:spPr>
          <a:xfrm>
            <a:off x="7448364" y="886002"/>
            <a:ext cx="470517" cy="212426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8547A0A-48E5-C9EF-EC42-D9FE14BC8B7E}"/>
              </a:ext>
            </a:extLst>
          </p:cNvPr>
          <p:cNvSpPr txBox="1"/>
          <p:nvPr/>
        </p:nvSpPr>
        <p:spPr>
          <a:xfrm>
            <a:off x="7535198" y="948167"/>
            <a:ext cx="355107" cy="2062103"/>
          </a:xfrm>
          <a:prstGeom prst="rect">
            <a:avLst/>
          </a:prstGeom>
          <a:noFill/>
        </p:spPr>
        <p:txBody>
          <a:bodyPr wrap="square" rtlCol="0">
            <a:spAutoFit/>
          </a:bodyPr>
          <a:lstStyle/>
          <a:p>
            <a:r>
              <a:rPr lang="en-US" sz="1600" dirty="0"/>
              <a:t>E</a:t>
            </a:r>
          </a:p>
          <a:p>
            <a:r>
              <a:rPr lang="en-US" sz="1600" dirty="0"/>
              <a:t>N</a:t>
            </a:r>
          </a:p>
          <a:p>
            <a:r>
              <a:rPr lang="en-US" sz="1600" dirty="0"/>
              <a:t>C</a:t>
            </a:r>
          </a:p>
          <a:p>
            <a:r>
              <a:rPr lang="en-US" sz="1600" dirty="0"/>
              <a:t>O</a:t>
            </a:r>
          </a:p>
          <a:p>
            <a:r>
              <a:rPr lang="en-US" sz="1600" dirty="0"/>
              <a:t>D</a:t>
            </a:r>
          </a:p>
          <a:p>
            <a:r>
              <a:rPr lang="en-US" sz="1600" dirty="0"/>
              <a:t>I</a:t>
            </a:r>
          </a:p>
          <a:p>
            <a:r>
              <a:rPr lang="en-US" sz="1600" dirty="0"/>
              <a:t>N</a:t>
            </a:r>
          </a:p>
          <a:p>
            <a:r>
              <a:rPr lang="en-US" sz="1600" dirty="0"/>
              <a:t>G</a:t>
            </a:r>
          </a:p>
        </p:txBody>
      </p:sp>
      <p:cxnSp>
        <p:nvCxnSpPr>
          <p:cNvPr id="25" name="Straight Arrow Connector 24">
            <a:extLst>
              <a:ext uri="{FF2B5EF4-FFF2-40B4-BE49-F238E27FC236}">
                <a16:creationId xmlns:a16="http://schemas.microsoft.com/office/drawing/2014/main" id="{A99FBCA9-304F-B9FE-FD36-374285C618E5}"/>
              </a:ext>
            </a:extLst>
          </p:cNvPr>
          <p:cNvCxnSpPr>
            <a:stCxn id="10" idx="3"/>
          </p:cNvCxnSpPr>
          <p:nvPr/>
        </p:nvCxnSpPr>
        <p:spPr>
          <a:xfrm>
            <a:off x="6640497" y="2051100"/>
            <a:ext cx="80786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73DAE687-F826-DE0A-6E0C-8176743C03B9}"/>
              </a:ext>
            </a:extLst>
          </p:cNvPr>
          <p:cNvSpPr/>
          <p:nvPr/>
        </p:nvSpPr>
        <p:spPr>
          <a:xfrm>
            <a:off x="7448364" y="3847730"/>
            <a:ext cx="470517" cy="212426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97C5306-EBBB-5393-4A23-A241666D3A11}"/>
              </a:ext>
            </a:extLst>
          </p:cNvPr>
          <p:cNvSpPr txBox="1"/>
          <p:nvPr/>
        </p:nvSpPr>
        <p:spPr>
          <a:xfrm>
            <a:off x="7534435" y="3888184"/>
            <a:ext cx="384446" cy="2062103"/>
          </a:xfrm>
          <a:prstGeom prst="rect">
            <a:avLst/>
          </a:prstGeom>
          <a:noFill/>
        </p:spPr>
        <p:txBody>
          <a:bodyPr wrap="square" rtlCol="0">
            <a:spAutoFit/>
          </a:bodyPr>
          <a:lstStyle/>
          <a:p>
            <a:r>
              <a:rPr lang="en-US" sz="1600" dirty="0"/>
              <a:t>E</a:t>
            </a:r>
          </a:p>
          <a:p>
            <a:r>
              <a:rPr lang="en-US" sz="1600" dirty="0"/>
              <a:t>N</a:t>
            </a:r>
          </a:p>
          <a:p>
            <a:r>
              <a:rPr lang="en-US" sz="1600" dirty="0"/>
              <a:t>C</a:t>
            </a:r>
          </a:p>
          <a:p>
            <a:r>
              <a:rPr lang="en-US" sz="1600" dirty="0"/>
              <a:t>O</a:t>
            </a:r>
          </a:p>
          <a:p>
            <a:r>
              <a:rPr lang="en-US" sz="1600" dirty="0"/>
              <a:t>D</a:t>
            </a:r>
          </a:p>
          <a:p>
            <a:r>
              <a:rPr lang="en-US" sz="1600" dirty="0"/>
              <a:t>I</a:t>
            </a:r>
          </a:p>
          <a:p>
            <a:r>
              <a:rPr lang="en-US" sz="1600" dirty="0"/>
              <a:t>N</a:t>
            </a:r>
          </a:p>
          <a:p>
            <a:r>
              <a:rPr lang="en-US" sz="1600" dirty="0"/>
              <a:t>G</a:t>
            </a:r>
          </a:p>
        </p:txBody>
      </p:sp>
      <p:cxnSp>
        <p:nvCxnSpPr>
          <p:cNvPr id="29" name="Straight Arrow Connector 28">
            <a:extLst>
              <a:ext uri="{FF2B5EF4-FFF2-40B4-BE49-F238E27FC236}">
                <a16:creationId xmlns:a16="http://schemas.microsoft.com/office/drawing/2014/main" id="{80B924DD-6D4A-DF32-8FC9-68DD23A1A6D2}"/>
              </a:ext>
            </a:extLst>
          </p:cNvPr>
          <p:cNvCxnSpPr>
            <a:cxnSpLocks/>
            <a:stCxn id="15" idx="3"/>
            <a:endCxn id="26" idx="1"/>
          </p:cNvCxnSpPr>
          <p:nvPr/>
        </p:nvCxnSpPr>
        <p:spPr>
          <a:xfrm flipV="1">
            <a:off x="6639734" y="4909864"/>
            <a:ext cx="808630" cy="187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6122B11-3A7B-CA3E-76EF-B81EFDDC0265}"/>
              </a:ext>
            </a:extLst>
          </p:cNvPr>
          <p:cNvCxnSpPr>
            <a:cxnSpLocks/>
          </p:cNvCxnSpPr>
          <p:nvPr/>
        </p:nvCxnSpPr>
        <p:spPr>
          <a:xfrm>
            <a:off x="7918881" y="1969345"/>
            <a:ext cx="914401" cy="8715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73A0430-55BF-F789-0F81-F852693A6819}"/>
              </a:ext>
            </a:extLst>
          </p:cNvPr>
          <p:cNvCxnSpPr>
            <a:cxnSpLocks/>
            <a:stCxn id="26" idx="3"/>
          </p:cNvCxnSpPr>
          <p:nvPr/>
        </p:nvCxnSpPr>
        <p:spPr>
          <a:xfrm flipV="1">
            <a:off x="7918881" y="3595456"/>
            <a:ext cx="914401" cy="13144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20FD71CC-B8A9-6D68-0994-591FC914A35E}"/>
              </a:ext>
            </a:extLst>
          </p:cNvPr>
          <p:cNvSpPr/>
          <p:nvPr/>
        </p:nvSpPr>
        <p:spPr>
          <a:xfrm>
            <a:off x="8833282" y="2840852"/>
            <a:ext cx="1482570" cy="79256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4BDC439-A933-1B32-E2DE-AC4501E39742}"/>
              </a:ext>
            </a:extLst>
          </p:cNvPr>
          <p:cNvSpPr txBox="1"/>
          <p:nvPr/>
        </p:nvSpPr>
        <p:spPr>
          <a:xfrm>
            <a:off x="8847570" y="2913971"/>
            <a:ext cx="1453994" cy="646331"/>
          </a:xfrm>
          <a:prstGeom prst="rect">
            <a:avLst/>
          </a:prstGeom>
          <a:noFill/>
        </p:spPr>
        <p:txBody>
          <a:bodyPr wrap="square" rtlCol="0">
            <a:spAutoFit/>
          </a:bodyPr>
          <a:lstStyle/>
          <a:p>
            <a:r>
              <a:rPr lang="en-US" dirty="0"/>
              <a:t>Differencing layer d(r1,r2)</a:t>
            </a:r>
          </a:p>
        </p:txBody>
      </p:sp>
      <p:cxnSp>
        <p:nvCxnSpPr>
          <p:cNvPr id="43" name="Straight Arrow Connector 42">
            <a:extLst>
              <a:ext uri="{FF2B5EF4-FFF2-40B4-BE49-F238E27FC236}">
                <a16:creationId xmlns:a16="http://schemas.microsoft.com/office/drawing/2014/main" id="{30877BC4-DCB2-8FEF-10BD-A7DEF7CDEC34}"/>
              </a:ext>
            </a:extLst>
          </p:cNvPr>
          <p:cNvCxnSpPr>
            <a:stCxn id="34" idx="3"/>
          </p:cNvCxnSpPr>
          <p:nvPr/>
        </p:nvCxnSpPr>
        <p:spPr>
          <a:xfrm flipV="1">
            <a:off x="10315852" y="3237136"/>
            <a:ext cx="790113"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0621974-0AE5-A7F2-45D0-04E1B81DC380}"/>
              </a:ext>
            </a:extLst>
          </p:cNvPr>
          <p:cNvSpPr txBox="1"/>
          <p:nvPr/>
        </p:nvSpPr>
        <p:spPr>
          <a:xfrm>
            <a:off x="11120253" y="3052470"/>
            <a:ext cx="971133" cy="369332"/>
          </a:xfrm>
          <a:prstGeom prst="rect">
            <a:avLst/>
          </a:prstGeom>
          <a:noFill/>
          <a:ln w="28575">
            <a:solidFill>
              <a:schemeClr val="tx1"/>
            </a:solidFill>
          </a:ln>
        </p:spPr>
        <p:txBody>
          <a:bodyPr wrap="square" rtlCol="0">
            <a:spAutoFit/>
          </a:bodyPr>
          <a:lstStyle/>
          <a:p>
            <a:r>
              <a:rPr lang="en-US" dirty="0"/>
              <a:t>OUTPUT</a:t>
            </a:r>
          </a:p>
        </p:txBody>
      </p:sp>
      <p:sp>
        <p:nvSpPr>
          <p:cNvPr id="45" name="TextBox 44">
            <a:extLst>
              <a:ext uri="{FF2B5EF4-FFF2-40B4-BE49-F238E27FC236}">
                <a16:creationId xmlns:a16="http://schemas.microsoft.com/office/drawing/2014/main" id="{25F30088-F65C-C624-30E3-2B5E338602C8}"/>
              </a:ext>
            </a:extLst>
          </p:cNvPr>
          <p:cNvSpPr txBox="1"/>
          <p:nvPr/>
        </p:nvSpPr>
        <p:spPr>
          <a:xfrm>
            <a:off x="2738760" y="243014"/>
            <a:ext cx="5637321" cy="369332"/>
          </a:xfrm>
          <a:prstGeom prst="rect">
            <a:avLst/>
          </a:prstGeom>
          <a:noFill/>
        </p:spPr>
        <p:txBody>
          <a:bodyPr wrap="square" rtlCol="0">
            <a:spAutoFit/>
          </a:bodyPr>
          <a:lstStyle/>
          <a:p>
            <a:pPr algn="ctr"/>
            <a:r>
              <a:rPr lang="en-US" b="1" dirty="0"/>
              <a:t>Architecture of Siamese Network</a:t>
            </a:r>
          </a:p>
        </p:txBody>
      </p:sp>
    </p:spTree>
    <p:extLst>
      <p:ext uri="{BB962C8B-B14F-4D97-AF65-F5344CB8AC3E}">
        <p14:creationId xmlns:p14="http://schemas.microsoft.com/office/powerpoint/2010/main" val="936077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27772-D31E-DF53-93DD-BC8817000047}"/>
              </a:ext>
            </a:extLst>
          </p:cNvPr>
          <p:cNvSpPr>
            <a:spLocks noGrp="1"/>
          </p:cNvSpPr>
          <p:nvPr>
            <p:ph type="title"/>
          </p:nvPr>
        </p:nvSpPr>
        <p:spPr>
          <a:xfrm>
            <a:off x="607074" y="440704"/>
            <a:ext cx="10515600" cy="1325563"/>
          </a:xfrm>
        </p:spPr>
        <p:style>
          <a:lnRef idx="2">
            <a:schemeClr val="dk1"/>
          </a:lnRef>
          <a:fillRef idx="1">
            <a:schemeClr val="lt1"/>
          </a:fillRef>
          <a:effectRef idx="0">
            <a:schemeClr val="dk1"/>
          </a:effectRef>
          <a:fontRef idx="minor">
            <a:schemeClr val="dk1"/>
          </a:fontRef>
        </p:style>
        <p:txBody>
          <a:bodyPr/>
          <a:lstStyle/>
          <a:p>
            <a:r>
              <a:rPr lang="en-US" dirty="0"/>
              <a:t>Architecture of CNN</a:t>
            </a:r>
          </a:p>
        </p:txBody>
      </p:sp>
      <p:sp>
        <p:nvSpPr>
          <p:cNvPr id="4" name="Rectangle 3">
            <a:extLst>
              <a:ext uri="{FF2B5EF4-FFF2-40B4-BE49-F238E27FC236}">
                <a16:creationId xmlns:a16="http://schemas.microsoft.com/office/drawing/2014/main" id="{EB897446-D653-8596-5330-984A2761E568}"/>
              </a:ext>
            </a:extLst>
          </p:cNvPr>
          <p:cNvSpPr/>
          <p:nvPr/>
        </p:nvSpPr>
        <p:spPr>
          <a:xfrm>
            <a:off x="612743" y="2960016"/>
            <a:ext cx="1336014" cy="1157744"/>
          </a:xfrm>
          <a:prstGeom prst="rect">
            <a:avLst/>
          </a:prstGeom>
          <a:ln w="22225">
            <a:solidFill>
              <a:schemeClr val="tx1"/>
            </a:solidFill>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Input Image</a:t>
            </a:r>
          </a:p>
        </p:txBody>
      </p:sp>
      <p:sp>
        <p:nvSpPr>
          <p:cNvPr id="13" name="Rectangle 12">
            <a:extLst>
              <a:ext uri="{FF2B5EF4-FFF2-40B4-BE49-F238E27FC236}">
                <a16:creationId xmlns:a16="http://schemas.microsoft.com/office/drawing/2014/main" id="{E944D8B0-544C-983A-7047-AF71D73F6070}"/>
              </a:ext>
            </a:extLst>
          </p:cNvPr>
          <p:cNvSpPr/>
          <p:nvPr/>
        </p:nvSpPr>
        <p:spPr>
          <a:xfrm>
            <a:off x="2456783" y="2960016"/>
            <a:ext cx="1336014" cy="1157744"/>
          </a:xfrm>
          <a:prstGeom prst="rect">
            <a:avLst/>
          </a:prstGeom>
          <a:ln w="22225">
            <a:solidFill>
              <a:schemeClr val="tx1"/>
            </a:solidFill>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Convolution + RELU</a:t>
            </a:r>
          </a:p>
        </p:txBody>
      </p:sp>
      <p:sp>
        <p:nvSpPr>
          <p:cNvPr id="15" name="Rectangle 14">
            <a:extLst>
              <a:ext uri="{FF2B5EF4-FFF2-40B4-BE49-F238E27FC236}">
                <a16:creationId xmlns:a16="http://schemas.microsoft.com/office/drawing/2014/main" id="{A7903B6F-9F57-BA74-C248-A1D67CACEC52}"/>
              </a:ext>
            </a:extLst>
          </p:cNvPr>
          <p:cNvSpPr/>
          <p:nvPr/>
        </p:nvSpPr>
        <p:spPr>
          <a:xfrm>
            <a:off x="4300823" y="2960016"/>
            <a:ext cx="1336014" cy="1157744"/>
          </a:xfrm>
          <a:prstGeom prst="rect">
            <a:avLst/>
          </a:prstGeom>
          <a:ln w="22225">
            <a:solidFill>
              <a:schemeClr val="tx1"/>
            </a:solidFill>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Pooling</a:t>
            </a:r>
          </a:p>
        </p:txBody>
      </p:sp>
      <p:sp>
        <p:nvSpPr>
          <p:cNvPr id="17" name="Rectangle 16">
            <a:extLst>
              <a:ext uri="{FF2B5EF4-FFF2-40B4-BE49-F238E27FC236}">
                <a16:creationId xmlns:a16="http://schemas.microsoft.com/office/drawing/2014/main" id="{5E3F94EC-A222-2074-D263-6E63CA2517AE}"/>
              </a:ext>
            </a:extLst>
          </p:cNvPr>
          <p:cNvSpPr/>
          <p:nvPr/>
        </p:nvSpPr>
        <p:spPr>
          <a:xfrm>
            <a:off x="6092912" y="2960016"/>
            <a:ext cx="1336014" cy="1157744"/>
          </a:xfrm>
          <a:prstGeom prst="rect">
            <a:avLst/>
          </a:prstGeom>
          <a:ln w="22225">
            <a:solidFill>
              <a:schemeClr val="tx1"/>
            </a:solidFill>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Convolution + RELU</a:t>
            </a:r>
          </a:p>
        </p:txBody>
      </p:sp>
      <p:sp>
        <p:nvSpPr>
          <p:cNvPr id="18" name="Rectangle 17">
            <a:extLst>
              <a:ext uri="{FF2B5EF4-FFF2-40B4-BE49-F238E27FC236}">
                <a16:creationId xmlns:a16="http://schemas.microsoft.com/office/drawing/2014/main" id="{20334656-3332-BD78-2F36-2B9CAD308CC2}"/>
              </a:ext>
            </a:extLst>
          </p:cNvPr>
          <p:cNvSpPr/>
          <p:nvPr/>
        </p:nvSpPr>
        <p:spPr>
          <a:xfrm>
            <a:off x="7885002" y="2960016"/>
            <a:ext cx="1336014" cy="1157744"/>
          </a:xfrm>
          <a:prstGeom prst="rect">
            <a:avLst/>
          </a:prstGeom>
          <a:ln w="22225">
            <a:solidFill>
              <a:schemeClr val="tx1"/>
            </a:solidFill>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Pooling</a:t>
            </a:r>
          </a:p>
        </p:txBody>
      </p:sp>
      <p:cxnSp>
        <p:nvCxnSpPr>
          <p:cNvPr id="20" name="Straight Arrow Connector 19">
            <a:extLst>
              <a:ext uri="{FF2B5EF4-FFF2-40B4-BE49-F238E27FC236}">
                <a16:creationId xmlns:a16="http://schemas.microsoft.com/office/drawing/2014/main" id="{FE619014-B3AB-A24D-7436-FC5FB73AC9AE}"/>
              </a:ext>
            </a:extLst>
          </p:cNvPr>
          <p:cNvCxnSpPr>
            <a:stCxn id="4" idx="3"/>
            <a:endCxn id="13" idx="1"/>
          </p:cNvCxnSpPr>
          <p:nvPr/>
        </p:nvCxnSpPr>
        <p:spPr>
          <a:xfrm>
            <a:off x="1948757" y="3538888"/>
            <a:ext cx="508026" cy="0"/>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284DD5B3-CD93-8F00-B55D-D4708DBABDA2}"/>
              </a:ext>
            </a:extLst>
          </p:cNvPr>
          <p:cNvCxnSpPr/>
          <p:nvPr/>
        </p:nvCxnSpPr>
        <p:spPr>
          <a:xfrm>
            <a:off x="3792797" y="3511616"/>
            <a:ext cx="5080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F33BAB8C-7761-3233-5587-F47B5952773D}"/>
              </a:ext>
            </a:extLst>
          </p:cNvPr>
          <p:cNvCxnSpPr>
            <a:stCxn id="15" idx="3"/>
            <a:endCxn id="17" idx="1"/>
          </p:cNvCxnSpPr>
          <p:nvPr/>
        </p:nvCxnSpPr>
        <p:spPr>
          <a:xfrm>
            <a:off x="5636837" y="3538888"/>
            <a:ext cx="456075" cy="0"/>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7887B1D-01C0-9D71-F77B-69AD5D79B558}"/>
              </a:ext>
            </a:extLst>
          </p:cNvPr>
          <p:cNvCxnSpPr>
            <a:stCxn id="17" idx="3"/>
            <a:endCxn id="18" idx="1"/>
          </p:cNvCxnSpPr>
          <p:nvPr/>
        </p:nvCxnSpPr>
        <p:spPr>
          <a:xfrm>
            <a:off x="7428926" y="3538888"/>
            <a:ext cx="456076" cy="0"/>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1DF8537C-F062-414B-61D2-AAD6AEE61F44}"/>
              </a:ext>
            </a:extLst>
          </p:cNvPr>
          <p:cNvSpPr/>
          <p:nvPr/>
        </p:nvSpPr>
        <p:spPr>
          <a:xfrm>
            <a:off x="9652408" y="1960880"/>
            <a:ext cx="792480" cy="3088640"/>
          </a:xfrm>
          <a:prstGeom prst="rect">
            <a:avLst/>
          </a:prstGeom>
          <a:ln w="19050">
            <a:solidFill>
              <a:schemeClr val="tx1">
                <a:alpha val="99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9F8D44C-EA2F-AB63-E11D-0274E0061735}"/>
              </a:ext>
            </a:extLst>
          </p:cNvPr>
          <p:cNvSpPr/>
          <p:nvPr/>
        </p:nvSpPr>
        <p:spPr>
          <a:xfrm>
            <a:off x="10957560" y="1960880"/>
            <a:ext cx="792480" cy="3088640"/>
          </a:xfrm>
          <a:prstGeom prst="rect">
            <a:avLst/>
          </a:prstGeom>
          <a:ln w="19050">
            <a:solidFill>
              <a:schemeClr val="tx1">
                <a:alpha val="99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FADF6589-EF4C-6F5A-DB90-F312F7403A11}"/>
              </a:ext>
            </a:extLst>
          </p:cNvPr>
          <p:cNvCxnSpPr/>
          <p:nvPr/>
        </p:nvCxnSpPr>
        <p:spPr>
          <a:xfrm>
            <a:off x="9641840" y="2499360"/>
            <a:ext cx="79248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AD902A0-2295-2164-3509-CC299F20C45F}"/>
              </a:ext>
            </a:extLst>
          </p:cNvPr>
          <p:cNvCxnSpPr/>
          <p:nvPr/>
        </p:nvCxnSpPr>
        <p:spPr>
          <a:xfrm>
            <a:off x="9641840" y="3088640"/>
            <a:ext cx="79248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5137981-E049-89A7-09A4-145C83A82F5D}"/>
              </a:ext>
            </a:extLst>
          </p:cNvPr>
          <p:cNvCxnSpPr/>
          <p:nvPr/>
        </p:nvCxnSpPr>
        <p:spPr>
          <a:xfrm>
            <a:off x="9641840" y="3677920"/>
            <a:ext cx="79248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13A4953-F43E-F5DE-133E-D1F0A8CF06E8}"/>
              </a:ext>
            </a:extLst>
          </p:cNvPr>
          <p:cNvCxnSpPr/>
          <p:nvPr/>
        </p:nvCxnSpPr>
        <p:spPr>
          <a:xfrm>
            <a:off x="9641840" y="4328160"/>
            <a:ext cx="79248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812F747-96DF-0A92-D977-0766319ADAF6}"/>
              </a:ext>
            </a:extLst>
          </p:cNvPr>
          <p:cNvCxnSpPr/>
          <p:nvPr/>
        </p:nvCxnSpPr>
        <p:spPr>
          <a:xfrm>
            <a:off x="10957560" y="2499360"/>
            <a:ext cx="79248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A0D7270-B73D-24DD-B6CB-A3B90648219F}"/>
              </a:ext>
            </a:extLst>
          </p:cNvPr>
          <p:cNvCxnSpPr/>
          <p:nvPr/>
        </p:nvCxnSpPr>
        <p:spPr>
          <a:xfrm>
            <a:off x="10957560" y="3088640"/>
            <a:ext cx="79248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6E998D6-E733-08AE-6606-48D37A9F9AB9}"/>
              </a:ext>
            </a:extLst>
          </p:cNvPr>
          <p:cNvCxnSpPr/>
          <p:nvPr/>
        </p:nvCxnSpPr>
        <p:spPr>
          <a:xfrm>
            <a:off x="10957560" y="3657600"/>
            <a:ext cx="79248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A89DF9A-304F-BD8A-D068-5E4C20780EFD}"/>
              </a:ext>
            </a:extLst>
          </p:cNvPr>
          <p:cNvCxnSpPr/>
          <p:nvPr/>
        </p:nvCxnSpPr>
        <p:spPr>
          <a:xfrm>
            <a:off x="10957560" y="4328160"/>
            <a:ext cx="79248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A58F2A5-E22F-EA8D-E862-E261BD9B808C}"/>
              </a:ext>
            </a:extLst>
          </p:cNvPr>
          <p:cNvCxnSpPr/>
          <p:nvPr/>
        </p:nvCxnSpPr>
        <p:spPr>
          <a:xfrm>
            <a:off x="10434320" y="2184400"/>
            <a:ext cx="523240" cy="650240"/>
          </a:xfrm>
          <a:prstGeom prst="line">
            <a:avLst/>
          </a:prstGeom>
          <a:ln w="15875"/>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A8A8EAB-EBF4-D9DE-6F27-1E63177E3072}"/>
              </a:ext>
            </a:extLst>
          </p:cNvPr>
          <p:cNvCxnSpPr/>
          <p:nvPr/>
        </p:nvCxnSpPr>
        <p:spPr>
          <a:xfrm flipV="1">
            <a:off x="10434320" y="3992880"/>
            <a:ext cx="523240" cy="731520"/>
          </a:xfrm>
          <a:prstGeom prst="line">
            <a:avLst/>
          </a:prstGeom>
          <a:ln w="15875"/>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C308AB71-59FD-1F6C-A99C-37D2C34844F6}"/>
              </a:ext>
            </a:extLst>
          </p:cNvPr>
          <p:cNvCxnSpPr/>
          <p:nvPr/>
        </p:nvCxnSpPr>
        <p:spPr>
          <a:xfrm flipV="1">
            <a:off x="10434320" y="2184400"/>
            <a:ext cx="523240" cy="1143952"/>
          </a:xfrm>
          <a:prstGeom prst="line">
            <a:avLst/>
          </a:prstGeom>
          <a:ln w="15875"/>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EAC0308-4043-8C88-F948-9C4A82FC80AE}"/>
              </a:ext>
            </a:extLst>
          </p:cNvPr>
          <p:cNvCxnSpPr/>
          <p:nvPr/>
        </p:nvCxnSpPr>
        <p:spPr>
          <a:xfrm flipV="1">
            <a:off x="10434320" y="3328352"/>
            <a:ext cx="523240" cy="664528"/>
          </a:xfrm>
          <a:prstGeom prst="line">
            <a:avLst/>
          </a:prstGeom>
          <a:ln w="15875"/>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C8D0C419-BEBC-EC81-041B-F3CD6BF8BB6F}"/>
              </a:ext>
            </a:extLst>
          </p:cNvPr>
          <p:cNvSpPr txBox="1"/>
          <p:nvPr/>
        </p:nvSpPr>
        <p:spPr>
          <a:xfrm>
            <a:off x="3619951" y="4335111"/>
            <a:ext cx="2938737" cy="461665"/>
          </a:xfrm>
          <a:prstGeom prst="rect">
            <a:avLst/>
          </a:prstGeom>
          <a:noFill/>
        </p:spPr>
        <p:txBody>
          <a:bodyPr wrap="square" rtlCol="0">
            <a:spAutoFit/>
          </a:bodyPr>
          <a:lstStyle/>
          <a:p>
            <a:r>
              <a:rPr lang="en-US" sz="2400" dirty="0"/>
              <a:t>Feature Learning</a:t>
            </a:r>
          </a:p>
        </p:txBody>
      </p:sp>
      <p:sp>
        <p:nvSpPr>
          <p:cNvPr id="52" name="TextBox 51">
            <a:extLst>
              <a:ext uri="{FF2B5EF4-FFF2-40B4-BE49-F238E27FC236}">
                <a16:creationId xmlns:a16="http://schemas.microsoft.com/office/drawing/2014/main" id="{A448D1A5-A5B3-8F42-125C-86328D755728}"/>
              </a:ext>
            </a:extLst>
          </p:cNvPr>
          <p:cNvSpPr txBox="1"/>
          <p:nvPr/>
        </p:nvSpPr>
        <p:spPr>
          <a:xfrm>
            <a:off x="9525204" y="5344160"/>
            <a:ext cx="1046888" cy="369332"/>
          </a:xfrm>
          <a:prstGeom prst="rect">
            <a:avLst/>
          </a:prstGeom>
          <a:noFill/>
        </p:spPr>
        <p:txBody>
          <a:bodyPr wrap="square" rtlCol="0">
            <a:spAutoFit/>
          </a:bodyPr>
          <a:lstStyle/>
          <a:p>
            <a:r>
              <a:rPr lang="en-US" b="1" dirty="0"/>
              <a:t>FLATTEN</a:t>
            </a:r>
          </a:p>
        </p:txBody>
      </p:sp>
      <p:sp>
        <p:nvSpPr>
          <p:cNvPr id="53" name="TextBox 52">
            <a:extLst>
              <a:ext uri="{FF2B5EF4-FFF2-40B4-BE49-F238E27FC236}">
                <a16:creationId xmlns:a16="http://schemas.microsoft.com/office/drawing/2014/main" id="{3DF9E839-3907-D8FD-D45E-4F9BE539761A}"/>
              </a:ext>
            </a:extLst>
          </p:cNvPr>
          <p:cNvSpPr txBox="1"/>
          <p:nvPr/>
        </p:nvSpPr>
        <p:spPr>
          <a:xfrm>
            <a:off x="10695940" y="5344160"/>
            <a:ext cx="1363980" cy="646331"/>
          </a:xfrm>
          <a:prstGeom prst="rect">
            <a:avLst/>
          </a:prstGeom>
          <a:noFill/>
        </p:spPr>
        <p:txBody>
          <a:bodyPr wrap="square" rtlCol="0">
            <a:spAutoFit/>
          </a:bodyPr>
          <a:lstStyle/>
          <a:p>
            <a:pPr algn="ctr"/>
            <a:r>
              <a:rPr lang="en-US" b="1" dirty="0"/>
              <a:t>FULLY CONNECTED</a:t>
            </a:r>
          </a:p>
        </p:txBody>
      </p:sp>
      <p:pic>
        <p:nvPicPr>
          <p:cNvPr id="57" name="Picture 56" descr="Diagram&#10;&#10;Description automatically generated">
            <a:extLst>
              <a:ext uri="{FF2B5EF4-FFF2-40B4-BE49-F238E27FC236}">
                <a16:creationId xmlns:a16="http://schemas.microsoft.com/office/drawing/2014/main" id="{61D2BDC0-92BF-8746-6CBF-4210A01F8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551" y="5173067"/>
            <a:ext cx="2322589" cy="1684933"/>
          </a:xfrm>
          <a:prstGeom prst="rect">
            <a:avLst/>
          </a:prstGeom>
        </p:spPr>
      </p:pic>
      <p:cxnSp>
        <p:nvCxnSpPr>
          <p:cNvPr id="59" name="Straight Arrow Connector 58">
            <a:extLst>
              <a:ext uri="{FF2B5EF4-FFF2-40B4-BE49-F238E27FC236}">
                <a16:creationId xmlns:a16="http://schemas.microsoft.com/office/drawing/2014/main" id="{55401144-DBAF-6355-FBD5-96E00DAFB4D8}"/>
              </a:ext>
            </a:extLst>
          </p:cNvPr>
          <p:cNvCxnSpPr>
            <a:endCxn id="57" idx="0"/>
          </p:cNvCxnSpPr>
          <p:nvPr/>
        </p:nvCxnSpPr>
        <p:spPr>
          <a:xfrm>
            <a:off x="4914845" y="4796776"/>
            <a:ext cx="1" cy="3762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2B7A1877-4666-5F82-ACA5-20C94EBC0B41}"/>
              </a:ext>
            </a:extLst>
          </p:cNvPr>
          <p:cNvCxnSpPr>
            <a:cxnSpLocks/>
            <a:stCxn id="18" idx="3"/>
          </p:cNvCxnSpPr>
          <p:nvPr/>
        </p:nvCxnSpPr>
        <p:spPr>
          <a:xfrm flipV="1">
            <a:off x="9221016" y="3530082"/>
            <a:ext cx="431392" cy="8806"/>
          </a:xfrm>
          <a:prstGeom prst="straightConnector1">
            <a:avLst/>
          </a:prstGeom>
          <a:ln w="190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8318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3044</TotalTime>
  <Words>667</Words>
  <Application>Microsoft Office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Image processing approach using Deep Learning</vt:lpstr>
      <vt:lpstr>ECG-ID Dataset</vt:lpstr>
      <vt:lpstr>Block diagram</vt:lpstr>
      <vt:lpstr>PowerPoint Presentation</vt:lpstr>
      <vt:lpstr>Features</vt:lpstr>
      <vt:lpstr>PowerPoint Presentation</vt:lpstr>
      <vt:lpstr>Siamese Network</vt:lpstr>
      <vt:lpstr>PowerPoint Presentation</vt:lpstr>
      <vt:lpstr>Architecture of CNN</vt:lpstr>
      <vt:lpstr>Validation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dc:title>
  <dc:creator>Mohammed,Abdul Rehman Sayeed</dc:creator>
  <cp:lastModifiedBy>Mohammed,Abdul Rehman Sayeed</cp:lastModifiedBy>
  <cp:revision>17</cp:revision>
  <dcterms:created xsi:type="dcterms:W3CDTF">2022-10-17T17:07:30Z</dcterms:created>
  <dcterms:modified xsi:type="dcterms:W3CDTF">2022-10-26T16:14:15Z</dcterms:modified>
</cp:coreProperties>
</file>