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8"/>
  </p:notesMasterIdLst>
  <p:sldIdLst>
    <p:sldId id="256" r:id="rId5"/>
    <p:sldId id="343" r:id="rId6"/>
    <p:sldId id="357" r:id="rId7"/>
    <p:sldId id="342" r:id="rId8"/>
    <p:sldId id="380" r:id="rId9"/>
    <p:sldId id="341" r:id="rId10"/>
    <p:sldId id="344" r:id="rId11"/>
    <p:sldId id="365" r:id="rId12"/>
    <p:sldId id="350" r:id="rId13"/>
    <p:sldId id="366" r:id="rId14"/>
    <p:sldId id="364" r:id="rId15"/>
    <p:sldId id="379" r:id="rId16"/>
    <p:sldId id="383" r:id="rId17"/>
    <p:sldId id="351" r:id="rId18"/>
    <p:sldId id="259" r:id="rId19"/>
    <p:sldId id="257" r:id="rId20"/>
    <p:sldId id="260" r:id="rId21"/>
    <p:sldId id="258" r:id="rId22"/>
    <p:sldId id="261" r:id="rId23"/>
    <p:sldId id="262" r:id="rId24"/>
    <p:sldId id="263" r:id="rId25"/>
    <p:sldId id="381" r:id="rId26"/>
    <p:sldId id="3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16" dt="2022-12-01T19:42:24.6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88" autoAdjust="0"/>
  </p:normalViewPr>
  <p:slideViewPr>
    <p:cSldViewPr snapToGrid="0">
      <p:cViewPr>
        <p:scale>
          <a:sx n="57" d="100"/>
          <a:sy n="57" d="100"/>
        </p:scale>
        <p:origin x="268" y="5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sapragada,Sai Tejaswee" userId="ac5152bd-e08b-42ef-87f5-6857be20e85f" providerId="ADAL" clId="{0A0D699B-55CC-4AFF-A214-105A7F160885}"/>
    <pc:docChg chg="undo custSel delSld modSld">
      <pc:chgData name="Vissapragada,Sai Tejaswee" userId="ac5152bd-e08b-42ef-87f5-6857be20e85f" providerId="ADAL" clId="{0A0D699B-55CC-4AFF-A214-105A7F160885}" dt="2022-12-01T19:53:11.250" v="57" actId="6549"/>
      <pc:docMkLst>
        <pc:docMk/>
      </pc:docMkLst>
      <pc:sldChg chg="modSp mod">
        <pc:chgData name="Vissapragada,Sai Tejaswee" userId="ac5152bd-e08b-42ef-87f5-6857be20e85f" providerId="ADAL" clId="{0A0D699B-55CC-4AFF-A214-105A7F160885}" dt="2022-12-01T19:48:44.808" v="4" actId="20577"/>
        <pc:sldMkLst>
          <pc:docMk/>
          <pc:sldMk cId="2442537970" sldId="341"/>
        </pc:sldMkLst>
        <pc:spChg chg="mod">
          <ac:chgData name="Vissapragada,Sai Tejaswee" userId="ac5152bd-e08b-42ef-87f5-6857be20e85f" providerId="ADAL" clId="{0A0D699B-55CC-4AFF-A214-105A7F160885}" dt="2022-12-01T19:48:44.808" v="4" actId="20577"/>
          <ac:spMkLst>
            <pc:docMk/>
            <pc:sldMk cId="2442537970" sldId="341"/>
            <ac:spMk id="2" creationId="{A03556A8-306D-4AAD-A818-C5F7CD7DCAA6}"/>
          </ac:spMkLst>
        </pc:spChg>
      </pc:sldChg>
      <pc:sldChg chg="modSp mod">
        <pc:chgData name="Vissapragada,Sai Tejaswee" userId="ac5152bd-e08b-42ef-87f5-6857be20e85f" providerId="ADAL" clId="{0A0D699B-55CC-4AFF-A214-105A7F160885}" dt="2022-12-01T19:53:11.250" v="57" actId="6549"/>
        <pc:sldMkLst>
          <pc:docMk/>
          <pc:sldMk cId="3939176308" sldId="351"/>
        </pc:sldMkLst>
        <pc:spChg chg="mod">
          <ac:chgData name="Vissapragada,Sai Tejaswee" userId="ac5152bd-e08b-42ef-87f5-6857be20e85f" providerId="ADAL" clId="{0A0D699B-55CC-4AFF-A214-105A7F160885}" dt="2022-12-01T19:52:51.067" v="56" actId="20577"/>
          <ac:spMkLst>
            <pc:docMk/>
            <pc:sldMk cId="3939176308" sldId="351"/>
            <ac:spMk id="2" creationId="{32E2E634-DDFF-4EE1-9D86-F940664BE3DC}"/>
          </ac:spMkLst>
        </pc:spChg>
        <pc:spChg chg="mod">
          <ac:chgData name="Vissapragada,Sai Tejaswee" userId="ac5152bd-e08b-42ef-87f5-6857be20e85f" providerId="ADAL" clId="{0A0D699B-55CC-4AFF-A214-105A7F160885}" dt="2022-12-01T19:53:11.250" v="57" actId="6549"/>
          <ac:spMkLst>
            <pc:docMk/>
            <pc:sldMk cId="3939176308" sldId="351"/>
            <ac:spMk id="5" creationId="{13BA4C93-B95F-41BF-A1C9-9216CE9854AF}"/>
          </ac:spMkLst>
        </pc:spChg>
      </pc:sldChg>
      <pc:sldChg chg="del">
        <pc:chgData name="Vissapragada,Sai Tejaswee" userId="ac5152bd-e08b-42ef-87f5-6857be20e85f" providerId="ADAL" clId="{0A0D699B-55CC-4AFF-A214-105A7F160885}" dt="2022-12-01T19:51:33.405" v="5" actId="2696"/>
        <pc:sldMkLst>
          <pc:docMk/>
          <pc:sldMk cId="3416718736" sldId="354"/>
        </pc:sldMkLst>
      </pc:sldChg>
      <pc:sldChg chg="modSp mod">
        <pc:chgData name="Vissapragada,Sai Tejaswee" userId="ac5152bd-e08b-42ef-87f5-6857be20e85f" providerId="ADAL" clId="{0A0D699B-55CC-4AFF-A214-105A7F160885}" dt="2022-12-01T19:48:37.383" v="0" actId="20577"/>
        <pc:sldMkLst>
          <pc:docMk/>
          <pc:sldMk cId="1719887273" sldId="380"/>
        </pc:sldMkLst>
        <pc:spChg chg="mod">
          <ac:chgData name="Vissapragada,Sai Tejaswee" userId="ac5152bd-e08b-42ef-87f5-6857be20e85f" providerId="ADAL" clId="{0A0D699B-55CC-4AFF-A214-105A7F160885}" dt="2022-12-01T19:48:37.383" v="0" actId="20577"/>
          <ac:spMkLst>
            <pc:docMk/>
            <pc:sldMk cId="1719887273" sldId="380"/>
            <ac:spMk id="2" creationId="{4163873F-2445-771F-7C3C-DB4B51C24B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12220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22</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physionet.org/cgi-bin/atm/A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Methodology-1</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name of dataset is ECG-ID Database(</a:t>
            </a:r>
            <a:r>
              <a:rPr lang="en-US" sz="2400" dirty="0" err="1">
                <a:ea typeface="+mn-lt"/>
                <a:cs typeface="+mn-lt"/>
              </a:rPr>
              <a:t>ecgiddb</a:t>
            </a:r>
            <a:r>
              <a:rPr lang="en-US" sz="2400" dirty="0">
                <a:ea typeface="+mn-lt"/>
                <a:cs typeface="+mn-lt"/>
              </a:rPr>
              <a:t>)</a:t>
            </a:r>
          </a:p>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 for 10 secs</a:t>
            </a:r>
            <a:endParaRPr lang="en-US" sz="2400" dirty="0">
              <a:cs typeface="Calibri" panose="020F0502020204030204"/>
            </a:endParaRPr>
          </a:p>
          <a:p>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i="0" dirty="0">
                <a:solidFill>
                  <a:srgbClr val="222222"/>
                </a:solidFill>
                <a:effectLst/>
              </a:rPr>
              <a:t>We will be reshaping the array(input)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MSE, MAE and Accuracy is determined for the provided data using in-built functions.</a:t>
            </a:r>
          </a:p>
          <a:p>
            <a:pPr marL="0" indent="0">
              <a:buNone/>
            </a:pPr>
            <a:endParaRPr lang="en-US" sz="2400" dirty="0">
              <a:ea typeface="+mn-lt"/>
              <a:cs typeface="+mn-lt"/>
            </a:endParaRP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561682"/>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A52C-2A9C-9533-4734-25DF518C0F5C}"/>
              </a:ext>
            </a:extLst>
          </p:cNvPr>
          <p:cNvSpPr>
            <a:spLocks noGrp="1"/>
          </p:cNvSpPr>
          <p:nvPr>
            <p:ph type="title"/>
          </p:nvPr>
        </p:nvSpPr>
        <p:spPr/>
        <p:txBody>
          <a:bodyPr/>
          <a:lstStyle/>
          <a:p>
            <a:r>
              <a:rPr lang="en-US" b="1" dirty="0"/>
              <a:t>Accuracy Results</a:t>
            </a:r>
          </a:p>
        </p:txBody>
      </p:sp>
      <p:graphicFrame>
        <p:nvGraphicFramePr>
          <p:cNvPr id="4" name="Table 4">
            <a:extLst>
              <a:ext uri="{FF2B5EF4-FFF2-40B4-BE49-F238E27FC236}">
                <a16:creationId xmlns:a16="http://schemas.microsoft.com/office/drawing/2014/main" id="{C1452911-6D98-EA98-4848-81B5CCF2F622}"/>
              </a:ext>
            </a:extLst>
          </p:cNvPr>
          <p:cNvGraphicFramePr>
            <a:graphicFrameLocks noGrp="1"/>
          </p:cNvGraphicFramePr>
          <p:nvPr>
            <p:ph idx="1"/>
            <p:extLst>
              <p:ext uri="{D42A27DB-BD31-4B8C-83A1-F6EECF244321}">
                <p14:modId xmlns:p14="http://schemas.microsoft.com/office/powerpoint/2010/main" val="1772747708"/>
              </p:ext>
            </p:extLst>
          </p:nvPr>
        </p:nvGraphicFramePr>
        <p:xfrm>
          <a:off x="838200" y="1825625"/>
          <a:ext cx="10515596" cy="29667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473105830"/>
                    </a:ext>
                  </a:extLst>
                </a:gridCol>
                <a:gridCol w="2628899">
                  <a:extLst>
                    <a:ext uri="{9D8B030D-6E8A-4147-A177-3AD203B41FA5}">
                      <a16:colId xmlns:a16="http://schemas.microsoft.com/office/drawing/2014/main" val="1496212250"/>
                    </a:ext>
                  </a:extLst>
                </a:gridCol>
                <a:gridCol w="2628899">
                  <a:extLst>
                    <a:ext uri="{9D8B030D-6E8A-4147-A177-3AD203B41FA5}">
                      <a16:colId xmlns:a16="http://schemas.microsoft.com/office/drawing/2014/main" val="4085048851"/>
                    </a:ext>
                  </a:extLst>
                </a:gridCol>
                <a:gridCol w="2628899">
                  <a:extLst>
                    <a:ext uri="{9D8B030D-6E8A-4147-A177-3AD203B41FA5}">
                      <a16:colId xmlns:a16="http://schemas.microsoft.com/office/drawing/2014/main" val="1665291002"/>
                    </a:ext>
                  </a:extLst>
                </a:gridCol>
              </a:tblGrid>
              <a:tr h="370840">
                <a:tc>
                  <a:txBody>
                    <a:bodyPr/>
                    <a:lstStyle/>
                    <a:p>
                      <a:r>
                        <a:rPr lang="en-US" dirty="0"/>
                        <a:t>SVM Test data size(%)</a:t>
                      </a:r>
                    </a:p>
                  </a:txBody>
                  <a:tcPr/>
                </a:tc>
                <a:tc>
                  <a:txBody>
                    <a:bodyPr/>
                    <a:lstStyle/>
                    <a:p>
                      <a:r>
                        <a:rPr lang="en-US" dirty="0"/>
                        <a:t>SVM Accuracy</a:t>
                      </a:r>
                    </a:p>
                  </a:txBody>
                  <a:tcPr/>
                </a:tc>
                <a:tc>
                  <a:txBody>
                    <a:bodyPr/>
                    <a:lstStyle/>
                    <a:p>
                      <a:r>
                        <a:rPr lang="en-US" dirty="0"/>
                        <a:t>DT Test data size (%)</a:t>
                      </a:r>
                    </a:p>
                  </a:txBody>
                  <a:tcPr/>
                </a:tc>
                <a:tc>
                  <a:txBody>
                    <a:bodyPr/>
                    <a:lstStyle/>
                    <a:p>
                      <a:r>
                        <a:rPr lang="en-US" dirty="0"/>
                        <a:t>DT Accuracy</a:t>
                      </a:r>
                    </a:p>
                  </a:txBody>
                  <a:tcPr/>
                </a:tc>
                <a:extLst>
                  <a:ext uri="{0D108BD9-81ED-4DB2-BD59-A6C34878D82A}">
                    <a16:rowId xmlns:a16="http://schemas.microsoft.com/office/drawing/2014/main" val="149413861"/>
                  </a:ext>
                </a:extLst>
              </a:tr>
              <a:tr h="370840">
                <a:tc>
                  <a:txBody>
                    <a:bodyPr/>
                    <a:lstStyle/>
                    <a:p>
                      <a:r>
                        <a:rPr lang="en-US" dirty="0"/>
                        <a:t>50</a:t>
                      </a:r>
                    </a:p>
                  </a:txBody>
                  <a:tcPr/>
                </a:tc>
                <a:tc>
                  <a:txBody>
                    <a:bodyPr/>
                    <a:lstStyle/>
                    <a:p>
                      <a:r>
                        <a:rPr lang="en-US" dirty="0"/>
                        <a:t>0.5</a:t>
                      </a:r>
                    </a:p>
                  </a:txBody>
                  <a:tcPr/>
                </a:tc>
                <a:tc>
                  <a:txBody>
                    <a:bodyPr/>
                    <a:lstStyle/>
                    <a:p>
                      <a:r>
                        <a:rPr lang="en-US" dirty="0"/>
                        <a:t>50</a:t>
                      </a:r>
                    </a:p>
                  </a:txBody>
                  <a:tcPr/>
                </a:tc>
                <a:tc>
                  <a:txBody>
                    <a:bodyPr/>
                    <a:lstStyle/>
                    <a:p>
                      <a:r>
                        <a:rPr lang="en-US" dirty="0"/>
                        <a:t>0.6</a:t>
                      </a:r>
                    </a:p>
                  </a:txBody>
                  <a:tcPr/>
                </a:tc>
                <a:extLst>
                  <a:ext uri="{0D108BD9-81ED-4DB2-BD59-A6C34878D82A}">
                    <a16:rowId xmlns:a16="http://schemas.microsoft.com/office/drawing/2014/main" val="4154188650"/>
                  </a:ext>
                </a:extLst>
              </a:tr>
              <a:tr h="370840">
                <a:tc>
                  <a:txBody>
                    <a:bodyPr/>
                    <a:lstStyle/>
                    <a:p>
                      <a:r>
                        <a:rPr lang="en-US" dirty="0"/>
                        <a:t>60</a:t>
                      </a:r>
                    </a:p>
                  </a:txBody>
                  <a:tcPr/>
                </a:tc>
                <a:tc>
                  <a:txBody>
                    <a:bodyPr/>
                    <a:lstStyle/>
                    <a:p>
                      <a:r>
                        <a:rPr lang="en-US" dirty="0"/>
                        <a:t>0.583</a:t>
                      </a:r>
                    </a:p>
                  </a:txBody>
                  <a:tcPr/>
                </a:tc>
                <a:tc>
                  <a:txBody>
                    <a:bodyPr/>
                    <a:lstStyle/>
                    <a:p>
                      <a:r>
                        <a:rPr lang="en-US" dirty="0"/>
                        <a:t>60</a:t>
                      </a:r>
                    </a:p>
                  </a:txBody>
                  <a:tcPr/>
                </a:tc>
                <a:tc>
                  <a:txBody>
                    <a:bodyPr/>
                    <a:lstStyle/>
                    <a:p>
                      <a:r>
                        <a:rPr lang="en-US" dirty="0"/>
                        <a:t>0.666</a:t>
                      </a:r>
                    </a:p>
                  </a:txBody>
                  <a:tcPr/>
                </a:tc>
                <a:extLst>
                  <a:ext uri="{0D108BD9-81ED-4DB2-BD59-A6C34878D82A}">
                    <a16:rowId xmlns:a16="http://schemas.microsoft.com/office/drawing/2014/main" val="1972865108"/>
                  </a:ext>
                </a:extLst>
              </a:tr>
              <a:tr h="370840">
                <a:tc>
                  <a:txBody>
                    <a:bodyPr/>
                    <a:lstStyle/>
                    <a:p>
                      <a:r>
                        <a:rPr lang="en-US" dirty="0"/>
                        <a:t>70</a:t>
                      </a:r>
                    </a:p>
                  </a:txBody>
                  <a:tcPr/>
                </a:tc>
                <a:tc>
                  <a:txBody>
                    <a:bodyPr/>
                    <a:lstStyle/>
                    <a:p>
                      <a:r>
                        <a:rPr lang="en-US" dirty="0"/>
                        <a:t>0.64</a:t>
                      </a:r>
                    </a:p>
                  </a:txBody>
                  <a:tcPr/>
                </a:tc>
                <a:tc>
                  <a:txBody>
                    <a:bodyPr/>
                    <a:lstStyle/>
                    <a:p>
                      <a:r>
                        <a:rPr lang="en-US" dirty="0"/>
                        <a:t>70</a:t>
                      </a:r>
                    </a:p>
                  </a:txBody>
                  <a:tcPr/>
                </a:tc>
                <a:tc>
                  <a:txBody>
                    <a:bodyPr/>
                    <a:lstStyle/>
                    <a:p>
                      <a:r>
                        <a:rPr lang="en-US" dirty="0"/>
                        <a:t>0.71</a:t>
                      </a:r>
                    </a:p>
                  </a:txBody>
                  <a:tcPr/>
                </a:tc>
                <a:extLst>
                  <a:ext uri="{0D108BD9-81ED-4DB2-BD59-A6C34878D82A}">
                    <a16:rowId xmlns:a16="http://schemas.microsoft.com/office/drawing/2014/main" val="2976427702"/>
                  </a:ext>
                </a:extLst>
              </a:tr>
              <a:tr h="370840">
                <a:tc>
                  <a:txBody>
                    <a:bodyPr/>
                    <a:lstStyle/>
                    <a:p>
                      <a:r>
                        <a:rPr lang="en-US" dirty="0"/>
                        <a:t>80</a:t>
                      </a:r>
                    </a:p>
                  </a:txBody>
                  <a:tcPr/>
                </a:tc>
                <a:tc>
                  <a:txBody>
                    <a:bodyPr/>
                    <a:lstStyle/>
                    <a:p>
                      <a:r>
                        <a:rPr lang="en-US" dirty="0"/>
                        <a:t>0.6875</a:t>
                      </a:r>
                    </a:p>
                  </a:txBody>
                  <a:tcPr/>
                </a:tc>
                <a:tc>
                  <a:txBody>
                    <a:bodyPr/>
                    <a:lstStyle/>
                    <a:p>
                      <a:r>
                        <a:rPr lang="en-US" dirty="0"/>
                        <a:t>80</a:t>
                      </a:r>
                    </a:p>
                  </a:txBody>
                  <a:tcPr/>
                </a:tc>
                <a:tc>
                  <a:txBody>
                    <a:bodyPr/>
                    <a:lstStyle/>
                    <a:p>
                      <a:r>
                        <a:rPr lang="en-US" dirty="0"/>
                        <a:t>0.75</a:t>
                      </a:r>
                    </a:p>
                  </a:txBody>
                  <a:tcPr/>
                </a:tc>
                <a:extLst>
                  <a:ext uri="{0D108BD9-81ED-4DB2-BD59-A6C34878D82A}">
                    <a16:rowId xmlns:a16="http://schemas.microsoft.com/office/drawing/2014/main" val="142371457"/>
                  </a:ext>
                </a:extLst>
              </a:tr>
              <a:tr h="370840">
                <a:tc>
                  <a:txBody>
                    <a:bodyPr/>
                    <a:lstStyle/>
                    <a:p>
                      <a:r>
                        <a:rPr lang="en-US" dirty="0"/>
                        <a:t>90</a:t>
                      </a:r>
                    </a:p>
                  </a:txBody>
                  <a:tcPr/>
                </a:tc>
                <a:tc>
                  <a:txBody>
                    <a:bodyPr/>
                    <a:lstStyle/>
                    <a:p>
                      <a:r>
                        <a:rPr lang="en-US" dirty="0"/>
                        <a:t>0.722</a:t>
                      </a:r>
                    </a:p>
                  </a:txBody>
                  <a:tcPr/>
                </a:tc>
                <a:tc>
                  <a:txBody>
                    <a:bodyPr/>
                    <a:lstStyle/>
                    <a:p>
                      <a:r>
                        <a:rPr lang="en-US" dirty="0"/>
                        <a:t>90</a:t>
                      </a:r>
                    </a:p>
                  </a:txBody>
                  <a:tcPr/>
                </a:tc>
                <a:tc>
                  <a:txBody>
                    <a:bodyPr/>
                    <a:lstStyle/>
                    <a:p>
                      <a:r>
                        <a:rPr lang="en-US" dirty="0"/>
                        <a:t>0.777</a:t>
                      </a:r>
                    </a:p>
                  </a:txBody>
                  <a:tcPr/>
                </a:tc>
                <a:extLst>
                  <a:ext uri="{0D108BD9-81ED-4DB2-BD59-A6C34878D82A}">
                    <a16:rowId xmlns:a16="http://schemas.microsoft.com/office/drawing/2014/main" val="1583932119"/>
                  </a:ext>
                </a:extLst>
              </a:tr>
              <a:tr h="370840">
                <a:tc>
                  <a:txBody>
                    <a:bodyPr/>
                    <a:lstStyle/>
                    <a:p>
                      <a:r>
                        <a:rPr lang="en-US" dirty="0"/>
                        <a:t>95</a:t>
                      </a:r>
                    </a:p>
                  </a:txBody>
                  <a:tcPr/>
                </a:tc>
                <a:tc>
                  <a:txBody>
                    <a:bodyPr/>
                    <a:lstStyle/>
                    <a:p>
                      <a:r>
                        <a:rPr lang="en-US" dirty="0"/>
                        <a:t>0.736</a:t>
                      </a:r>
                    </a:p>
                  </a:txBody>
                  <a:tcPr/>
                </a:tc>
                <a:tc>
                  <a:txBody>
                    <a:bodyPr/>
                    <a:lstStyle/>
                    <a:p>
                      <a:r>
                        <a:rPr lang="en-US" dirty="0"/>
                        <a:t>95</a:t>
                      </a:r>
                    </a:p>
                  </a:txBody>
                  <a:tcPr/>
                </a:tc>
                <a:tc>
                  <a:txBody>
                    <a:bodyPr/>
                    <a:lstStyle/>
                    <a:p>
                      <a:r>
                        <a:rPr lang="en-US" dirty="0"/>
                        <a:t>0.789</a:t>
                      </a:r>
                    </a:p>
                  </a:txBody>
                  <a:tcPr/>
                </a:tc>
                <a:extLst>
                  <a:ext uri="{0D108BD9-81ED-4DB2-BD59-A6C34878D82A}">
                    <a16:rowId xmlns:a16="http://schemas.microsoft.com/office/drawing/2014/main" val="3462298689"/>
                  </a:ext>
                </a:extLst>
              </a:tr>
              <a:tr h="370840">
                <a:tc>
                  <a:txBody>
                    <a:bodyPr/>
                    <a:lstStyle/>
                    <a:p>
                      <a:r>
                        <a:rPr lang="en-US" dirty="0"/>
                        <a:t>100</a:t>
                      </a:r>
                    </a:p>
                  </a:txBody>
                  <a:tcPr/>
                </a:tc>
                <a:tc>
                  <a:txBody>
                    <a:bodyPr/>
                    <a:lstStyle/>
                    <a:p>
                      <a:r>
                        <a:rPr lang="en-US" dirty="0"/>
                        <a:t>ERROR</a:t>
                      </a:r>
                    </a:p>
                  </a:txBody>
                  <a:tcPr/>
                </a:tc>
                <a:tc>
                  <a:txBody>
                    <a:bodyPr/>
                    <a:lstStyle/>
                    <a:p>
                      <a:r>
                        <a:rPr lang="en-US" dirty="0"/>
                        <a:t>100</a:t>
                      </a:r>
                    </a:p>
                  </a:txBody>
                  <a:tcPr/>
                </a:tc>
                <a:tc>
                  <a:txBody>
                    <a:bodyPr/>
                    <a:lstStyle/>
                    <a:p>
                      <a:r>
                        <a:rPr lang="en-US" dirty="0"/>
                        <a:t>ERROR</a:t>
                      </a:r>
                    </a:p>
                  </a:txBody>
                  <a:tcPr/>
                </a:tc>
                <a:extLst>
                  <a:ext uri="{0D108BD9-81ED-4DB2-BD59-A6C34878D82A}">
                    <a16:rowId xmlns:a16="http://schemas.microsoft.com/office/drawing/2014/main" val="4290572794"/>
                  </a:ext>
                </a:extLst>
              </a:tr>
            </a:tbl>
          </a:graphicData>
        </a:graphic>
      </p:graphicFrame>
      <p:sp>
        <p:nvSpPr>
          <p:cNvPr id="5" name="TextBox 4">
            <a:extLst>
              <a:ext uri="{FF2B5EF4-FFF2-40B4-BE49-F238E27FC236}">
                <a16:creationId xmlns:a16="http://schemas.microsoft.com/office/drawing/2014/main" id="{5FE4C6FD-22D2-A930-78A7-C2769095E4E3}"/>
              </a:ext>
            </a:extLst>
          </p:cNvPr>
          <p:cNvSpPr txBox="1"/>
          <p:nvPr/>
        </p:nvSpPr>
        <p:spPr>
          <a:xfrm>
            <a:off x="905109" y="5073805"/>
            <a:ext cx="10515599" cy="830997"/>
          </a:xfrm>
          <a:prstGeom prst="rect">
            <a:avLst/>
          </a:prstGeom>
          <a:noFill/>
        </p:spPr>
        <p:txBody>
          <a:bodyPr wrap="square" rtlCol="0">
            <a:spAutoFit/>
          </a:bodyPr>
          <a:lstStyle/>
          <a:p>
            <a:r>
              <a:rPr lang="en-US" sz="2400" dirty="0"/>
              <a:t>The accuracy of both algorithms increases with increase in size of test data, and we get error when we take 100% of data for testing.</a:t>
            </a:r>
          </a:p>
        </p:txBody>
      </p:sp>
    </p:spTree>
    <p:extLst>
      <p:ext uri="{BB962C8B-B14F-4D97-AF65-F5344CB8AC3E}">
        <p14:creationId xmlns:p14="http://schemas.microsoft.com/office/powerpoint/2010/main" val="135285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What did not go well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Methodology-2</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name of dataset is ECG-ID Database</a:t>
            </a:r>
          </a:p>
          <a:p>
            <a:r>
              <a:rPr lang="en-US" sz="2400" dirty="0"/>
              <a:t>The database contains 310 ECG recordings, obtained from 90 persons. Each recording contains:</a:t>
            </a:r>
          </a:p>
          <a:p>
            <a:r>
              <a:rPr lang="en-US" sz="2400" dirty="0"/>
              <a:t>The number of records for each person varies from 2 to 20.</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pic>
        <p:nvPicPr>
          <p:cNvPr id="7" name="Picture 6" descr="Diagram&#10;&#10;Description automatically generated">
            <a:extLst>
              <a:ext uri="{FF2B5EF4-FFF2-40B4-BE49-F238E27FC236}">
                <a16:creationId xmlns:a16="http://schemas.microsoft.com/office/drawing/2014/main" id="{7DBD2287-80E0-BD50-7016-F3398A68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7" y="1458845"/>
            <a:ext cx="4114800" cy="3940309"/>
          </a:xfrm>
          <a:prstGeom prst="rect">
            <a:avLst/>
          </a:prstGeom>
        </p:spPr>
      </p:pic>
      <p:sp>
        <p:nvSpPr>
          <p:cNvPr id="12" name="TextBox 11">
            <a:extLst>
              <a:ext uri="{FF2B5EF4-FFF2-40B4-BE49-F238E27FC236}">
                <a16:creationId xmlns:a16="http://schemas.microsoft.com/office/drawing/2014/main" id="{BB996AEA-9FBE-72E5-C476-17768B360348}"/>
              </a:ext>
            </a:extLst>
          </p:cNvPr>
          <p:cNvSpPr txBox="1"/>
          <p:nvPr/>
        </p:nvSpPr>
        <p:spPr>
          <a:xfrm>
            <a:off x="838200" y="1806498"/>
            <a:ext cx="502734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It is remarkable how, by and large, users are still burdened by numerous passwords, which have been used for access control since the earliest days of computing.</a:t>
            </a:r>
          </a:p>
          <a:p>
            <a:pPr marL="285750" indent="-285750">
              <a:buFont typeface="Arial" panose="020B0604020202020204" pitchFamily="34" charset="0"/>
              <a:buChar char="•"/>
            </a:pPr>
            <a:r>
              <a:rPr lang="en-US" dirty="0"/>
              <a:t> There has been a recent shift of interest towards the field of biometric authentication, which proves the identity of the user using their biological characteristics.</a:t>
            </a:r>
          </a:p>
          <a:p>
            <a:pPr marL="285750" indent="-285750">
              <a:buFont typeface="Arial" panose="020B0604020202020204" pitchFamily="34" charset="0"/>
              <a:buChar char="•"/>
            </a:pPr>
            <a:r>
              <a:rPr lang="en-US" dirty="0"/>
              <a:t>Past research has shown that ECG is unique to each individual and thus could potentially be used for authentication.</a:t>
            </a: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a:xfrm>
            <a:off x="630936" y="640080"/>
            <a:ext cx="4818888" cy="1481328"/>
          </a:xfrm>
        </p:spPr>
        <p:txBody>
          <a:bodyPr anchor="b">
            <a:normAutofit/>
          </a:bodyPr>
          <a:lstStyle/>
          <a:p>
            <a:r>
              <a:rPr lang="en-US" sz="5000" b="1" dirty="0"/>
              <a:t>Why Heart Wave Authentication </a:t>
            </a:r>
          </a:p>
        </p:txBody>
      </p:sp>
      <p:sp>
        <p:nvSpPr>
          <p:cNvPr id="3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Non-transferrable – Everyone has a unique set of biometrics</a:t>
            </a:r>
            <a:endParaRPr lang="en-US" sz="2200">
              <a:latin typeface="Calibri"/>
              <a:cs typeface="Calibri"/>
            </a:endParaRPr>
          </a:p>
          <a:p>
            <a:r>
              <a:rPr lang="en-US" sz="2200" i="0">
                <a:effectLst/>
                <a:latin typeface="Calibri"/>
                <a:cs typeface="Calibri"/>
              </a:rPr>
              <a:t>High security and assurance – Biometric identification provides the answers to “something a person has and is” and helps verify identity</a:t>
            </a:r>
            <a:endParaRPr lang="en-US" sz="2200">
              <a:latin typeface="Calibri"/>
              <a:cs typeface="Calibri"/>
            </a:endParaRPr>
          </a:p>
          <a:p>
            <a:r>
              <a:rPr lang="en-US" sz="2200" i="0">
                <a:effectLst/>
                <a:latin typeface="Calibri"/>
                <a:cs typeface="Calibri"/>
              </a:rPr>
              <a:t>Spoof-proof – Biometrics are hard to fake or steal</a:t>
            </a:r>
            <a:r>
              <a:rPr lang="en-US" sz="2200">
                <a:latin typeface="Calibri"/>
                <a:cs typeface="Calibri"/>
              </a:rPr>
              <a:t>.</a:t>
            </a:r>
          </a:p>
          <a:p>
            <a:r>
              <a:rPr lang="en-US" sz="2200">
                <a:latin typeface="Calibri"/>
                <a:cs typeface="Calibri"/>
              </a:rPr>
              <a:t>User Experience – Convenient and fast.</a:t>
            </a:r>
          </a:p>
        </p:txBody>
      </p:sp>
      <p:pic>
        <p:nvPicPr>
          <p:cNvPr id="3" name="Content Placeholder 4" descr="Diagram&#10;&#10;Description automatically generated">
            <a:extLst>
              <a:ext uri="{FF2B5EF4-FFF2-40B4-BE49-F238E27FC236}">
                <a16:creationId xmlns:a16="http://schemas.microsoft.com/office/drawing/2014/main" id="{096DF17D-9E11-213A-86EA-E9D8EF89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824" y="1688954"/>
            <a:ext cx="5458968" cy="3480092"/>
          </a:xfrm>
          <a:prstGeom prst="rect">
            <a:avLst/>
          </a:prstGeom>
        </p:spPr>
      </p:pic>
      <p:sp>
        <p:nvSpPr>
          <p:cNvPr id="4" name="TextBox 3">
            <a:extLst>
              <a:ext uri="{FF2B5EF4-FFF2-40B4-BE49-F238E27FC236}">
                <a16:creationId xmlns:a16="http://schemas.microsoft.com/office/drawing/2014/main" id="{0690F2C6-C732-7183-01F2-E6C8942102E9}"/>
              </a:ext>
            </a:extLst>
          </p:cNvPr>
          <p:cNvSpPr txBox="1"/>
          <p:nvPr/>
        </p:nvSpPr>
        <p:spPr>
          <a:xfrm>
            <a:off x="6179635" y="5504245"/>
            <a:ext cx="3031273" cy="369332"/>
          </a:xfrm>
          <a:prstGeom prst="rect">
            <a:avLst/>
          </a:prstGeom>
          <a:noFill/>
        </p:spPr>
        <p:txBody>
          <a:bodyPr wrap="square" rtlCol="0">
            <a:spAutoFit/>
          </a:bodyPr>
          <a:lstStyle/>
          <a:p>
            <a:pPr algn="ctr">
              <a:spcAft>
                <a:spcPts val="600"/>
              </a:spcAft>
            </a:pPr>
            <a:r>
              <a:rPr lang="en-US" dirty="0"/>
              <a:t>QRS Wave</a:t>
            </a:r>
          </a:p>
        </p:txBody>
      </p:sp>
    </p:spTree>
    <p:extLst>
      <p:ext uri="{BB962C8B-B14F-4D97-AF65-F5344CB8AC3E}">
        <p14:creationId xmlns:p14="http://schemas.microsoft.com/office/powerpoint/2010/main" val="2442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dirty="0" err="1"/>
              <a:t>Heartwave</a:t>
            </a:r>
            <a:r>
              <a:rPr lang="en-US" b="1" dirty="0"/>
              <a:t> Authentication using ML</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2.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1526</TotalTime>
  <Words>1177</Words>
  <Application>Microsoft Office PowerPoint</Application>
  <PresentationFormat>Widescreen</PresentationFormat>
  <Paragraphs>214</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Two Factor Authentication</vt:lpstr>
      <vt:lpstr>Outline</vt:lpstr>
      <vt:lpstr>Introduction</vt:lpstr>
      <vt:lpstr>Existing Systems </vt:lpstr>
      <vt:lpstr>Why QR Code Authentication</vt:lpstr>
      <vt:lpstr>Why Heart Wave Authentication </vt:lpstr>
      <vt:lpstr>Proposed System</vt:lpstr>
      <vt:lpstr>QR Code Authentication</vt:lpstr>
      <vt:lpstr>Heartwave Authentication using ML</vt:lpstr>
      <vt:lpstr>Methodology-1</vt:lpstr>
      <vt:lpstr>Fourier Flipping Transformation</vt:lpstr>
      <vt:lpstr>Support Vector Machine &amp; Decision Tree</vt:lpstr>
      <vt:lpstr>Accuracy Results</vt:lpstr>
      <vt:lpstr>What did not go well with Methodology-1</vt:lpstr>
      <vt:lpstr>Methodology-2</vt:lpstr>
      <vt:lpstr>Block diagram</vt:lpstr>
      <vt:lpstr>PowerPoint Presentation</vt:lpstr>
      <vt:lpstr>Features</vt:lpstr>
      <vt:lpstr>PowerPoint Presentation</vt:lpstr>
      <vt:lpstr>Siamese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5</cp:revision>
  <dcterms:created xsi:type="dcterms:W3CDTF">2018-06-28T02:40:54Z</dcterms:created>
  <dcterms:modified xsi:type="dcterms:W3CDTF">2022-12-01T19:53:21Z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