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sldIdLst>
    <p:sldId id="256" r:id="rId5"/>
    <p:sldId id="263" r:id="rId6"/>
    <p:sldId id="257" r:id="rId7"/>
    <p:sldId id="258" r:id="rId8"/>
    <p:sldId id="270" r:id="rId9"/>
    <p:sldId id="271" r:id="rId10"/>
    <p:sldId id="259" r:id="rId11"/>
    <p:sldId id="260" r:id="rId12"/>
    <p:sldId id="261" r:id="rId13"/>
    <p:sldId id="262" r:id="rId14"/>
    <p:sldId id="264" r:id="rId15"/>
    <p:sldId id="265" r:id="rId16"/>
    <p:sldId id="269" r:id="rId17"/>
    <p:sldId id="267" r:id="rId18"/>
    <p:sldId id="266"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069B3-AEBE-C2D0-5E2D-F277DA4744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32F06B-3BD9-0446-46B6-40E7B1527B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6D4AFA-9217-28AA-A0C7-07B8623C6815}"/>
              </a:ext>
            </a:extLst>
          </p:cNvPr>
          <p:cNvSpPr>
            <a:spLocks noGrp="1"/>
          </p:cNvSpPr>
          <p:nvPr>
            <p:ph type="dt" sz="half" idx="10"/>
          </p:nvPr>
        </p:nvSpPr>
        <p:spPr/>
        <p:txBody>
          <a:bodyPr/>
          <a:lstStyle/>
          <a:p>
            <a:fld id="{8501CDDC-08A5-4718-9E94-C4BFDE98CB53}" type="datetimeFigureOut">
              <a:rPr lang="en-US" smtClean="0"/>
              <a:t>10/7/2022</a:t>
            </a:fld>
            <a:endParaRPr lang="en-US"/>
          </a:p>
        </p:txBody>
      </p:sp>
      <p:sp>
        <p:nvSpPr>
          <p:cNvPr id="5" name="Footer Placeholder 4">
            <a:extLst>
              <a:ext uri="{FF2B5EF4-FFF2-40B4-BE49-F238E27FC236}">
                <a16:creationId xmlns:a16="http://schemas.microsoft.com/office/drawing/2014/main" id="{CD888F07-7009-41E4-C8BF-45E599585E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AC7C9C-F88F-39C7-1E07-A1EBD68E721F}"/>
              </a:ext>
            </a:extLst>
          </p:cNvPr>
          <p:cNvSpPr>
            <a:spLocks noGrp="1"/>
          </p:cNvSpPr>
          <p:nvPr>
            <p:ph type="sldNum" sz="quarter" idx="12"/>
          </p:nvPr>
        </p:nvSpPr>
        <p:spPr/>
        <p:txBody>
          <a:bodyPr/>
          <a:lstStyle/>
          <a:p>
            <a:fld id="{032ED7D3-54D4-4BDA-9845-AC1AA90FF9DC}" type="slidenum">
              <a:rPr lang="en-US" smtClean="0"/>
              <a:t>‹#›</a:t>
            </a:fld>
            <a:endParaRPr lang="en-US"/>
          </a:p>
        </p:txBody>
      </p:sp>
    </p:spTree>
    <p:extLst>
      <p:ext uri="{BB962C8B-B14F-4D97-AF65-F5344CB8AC3E}">
        <p14:creationId xmlns:p14="http://schemas.microsoft.com/office/powerpoint/2010/main" val="1635866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CD355-A127-ED1F-D7C6-2324A7D882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6FF693-B6BF-A35A-39E3-71B2ADAB90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9C9F3-F932-9302-EE0E-314FE36F58A4}"/>
              </a:ext>
            </a:extLst>
          </p:cNvPr>
          <p:cNvSpPr>
            <a:spLocks noGrp="1"/>
          </p:cNvSpPr>
          <p:nvPr>
            <p:ph type="dt" sz="half" idx="10"/>
          </p:nvPr>
        </p:nvSpPr>
        <p:spPr/>
        <p:txBody>
          <a:bodyPr/>
          <a:lstStyle/>
          <a:p>
            <a:fld id="{8501CDDC-08A5-4718-9E94-C4BFDE98CB53}" type="datetimeFigureOut">
              <a:rPr lang="en-US" smtClean="0"/>
              <a:t>10/7/2022</a:t>
            </a:fld>
            <a:endParaRPr lang="en-US"/>
          </a:p>
        </p:txBody>
      </p:sp>
      <p:sp>
        <p:nvSpPr>
          <p:cNvPr id="5" name="Footer Placeholder 4">
            <a:extLst>
              <a:ext uri="{FF2B5EF4-FFF2-40B4-BE49-F238E27FC236}">
                <a16:creationId xmlns:a16="http://schemas.microsoft.com/office/drawing/2014/main" id="{2BB4BA05-B34F-C316-43C6-ABB20D47E6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825871-B853-EB4E-C618-EC8FCE4CCA12}"/>
              </a:ext>
            </a:extLst>
          </p:cNvPr>
          <p:cNvSpPr>
            <a:spLocks noGrp="1"/>
          </p:cNvSpPr>
          <p:nvPr>
            <p:ph type="sldNum" sz="quarter" idx="12"/>
          </p:nvPr>
        </p:nvSpPr>
        <p:spPr/>
        <p:txBody>
          <a:bodyPr/>
          <a:lstStyle/>
          <a:p>
            <a:fld id="{032ED7D3-54D4-4BDA-9845-AC1AA90FF9DC}" type="slidenum">
              <a:rPr lang="en-US" smtClean="0"/>
              <a:t>‹#›</a:t>
            </a:fld>
            <a:endParaRPr lang="en-US"/>
          </a:p>
        </p:txBody>
      </p:sp>
    </p:spTree>
    <p:extLst>
      <p:ext uri="{BB962C8B-B14F-4D97-AF65-F5344CB8AC3E}">
        <p14:creationId xmlns:p14="http://schemas.microsoft.com/office/powerpoint/2010/main" val="1846963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E62852-2947-A6AC-3236-B1A6BC7CD4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68D479-C1A6-86F0-3AB7-81EACA12D6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66E2A1-DD17-AE51-2774-97540FE29B1B}"/>
              </a:ext>
            </a:extLst>
          </p:cNvPr>
          <p:cNvSpPr>
            <a:spLocks noGrp="1"/>
          </p:cNvSpPr>
          <p:nvPr>
            <p:ph type="dt" sz="half" idx="10"/>
          </p:nvPr>
        </p:nvSpPr>
        <p:spPr/>
        <p:txBody>
          <a:bodyPr/>
          <a:lstStyle/>
          <a:p>
            <a:fld id="{8501CDDC-08A5-4718-9E94-C4BFDE98CB53}" type="datetimeFigureOut">
              <a:rPr lang="en-US" smtClean="0"/>
              <a:t>10/7/2022</a:t>
            </a:fld>
            <a:endParaRPr lang="en-US"/>
          </a:p>
        </p:txBody>
      </p:sp>
      <p:sp>
        <p:nvSpPr>
          <p:cNvPr id="5" name="Footer Placeholder 4">
            <a:extLst>
              <a:ext uri="{FF2B5EF4-FFF2-40B4-BE49-F238E27FC236}">
                <a16:creationId xmlns:a16="http://schemas.microsoft.com/office/drawing/2014/main" id="{AB9F5C84-2EF1-C098-4A55-59D41FAC9A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4F70C7-2597-0374-9ED2-25F7B7800573}"/>
              </a:ext>
            </a:extLst>
          </p:cNvPr>
          <p:cNvSpPr>
            <a:spLocks noGrp="1"/>
          </p:cNvSpPr>
          <p:nvPr>
            <p:ph type="sldNum" sz="quarter" idx="12"/>
          </p:nvPr>
        </p:nvSpPr>
        <p:spPr/>
        <p:txBody>
          <a:bodyPr/>
          <a:lstStyle/>
          <a:p>
            <a:fld id="{032ED7D3-54D4-4BDA-9845-AC1AA90FF9DC}" type="slidenum">
              <a:rPr lang="en-US" smtClean="0"/>
              <a:t>‹#›</a:t>
            </a:fld>
            <a:endParaRPr lang="en-US"/>
          </a:p>
        </p:txBody>
      </p:sp>
    </p:spTree>
    <p:extLst>
      <p:ext uri="{BB962C8B-B14F-4D97-AF65-F5344CB8AC3E}">
        <p14:creationId xmlns:p14="http://schemas.microsoft.com/office/powerpoint/2010/main" val="3817876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AF800-1C34-CB72-1C1F-3CBCDB86EE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6A9FA8-F11A-5C8D-E95D-05DEE56774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0810EF-BCE8-B655-1413-468CAC10407E}"/>
              </a:ext>
            </a:extLst>
          </p:cNvPr>
          <p:cNvSpPr>
            <a:spLocks noGrp="1"/>
          </p:cNvSpPr>
          <p:nvPr>
            <p:ph type="dt" sz="half" idx="10"/>
          </p:nvPr>
        </p:nvSpPr>
        <p:spPr/>
        <p:txBody>
          <a:bodyPr/>
          <a:lstStyle/>
          <a:p>
            <a:fld id="{8501CDDC-08A5-4718-9E94-C4BFDE98CB53}" type="datetimeFigureOut">
              <a:rPr lang="en-US" smtClean="0"/>
              <a:t>10/7/2022</a:t>
            </a:fld>
            <a:endParaRPr lang="en-US"/>
          </a:p>
        </p:txBody>
      </p:sp>
      <p:sp>
        <p:nvSpPr>
          <p:cNvPr id="5" name="Footer Placeholder 4">
            <a:extLst>
              <a:ext uri="{FF2B5EF4-FFF2-40B4-BE49-F238E27FC236}">
                <a16:creationId xmlns:a16="http://schemas.microsoft.com/office/drawing/2014/main" id="{B8E266EE-C00F-A43B-74ED-0BD66D1452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CE44D-05A2-1FE3-6C05-6C37355F0784}"/>
              </a:ext>
            </a:extLst>
          </p:cNvPr>
          <p:cNvSpPr>
            <a:spLocks noGrp="1"/>
          </p:cNvSpPr>
          <p:nvPr>
            <p:ph type="sldNum" sz="quarter" idx="12"/>
          </p:nvPr>
        </p:nvSpPr>
        <p:spPr/>
        <p:txBody>
          <a:bodyPr/>
          <a:lstStyle/>
          <a:p>
            <a:fld id="{032ED7D3-54D4-4BDA-9845-AC1AA90FF9DC}" type="slidenum">
              <a:rPr lang="en-US" smtClean="0"/>
              <a:t>‹#›</a:t>
            </a:fld>
            <a:endParaRPr lang="en-US"/>
          </a:p>
        </p:txBody>
      </p:sp>
    </p:spTree>
    <p:extLst>
      <p:ext uri="{BB962C8B-B14F-4D97-AF65-F5344CB8AC3E}">
        <p14:creationId xmlns:p14="http://schemas.microsoft.com/office/powerpoint/2010/main" val="2492858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69CDE-B2E4-087D-0AE0-BFC37BEE8C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5FC964-F7B4-815B-FCDD-3126616CE3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EF318A-BBD4-D518-09D0-79E07DF9B3B3}"/>
              </a:ext>
            </a:extLst>
          </p:cNvPr>
          <p:cNvSpPr>
            <a:spLocks noGrp="1"/>
          </p:cNvSpPr>
          <p:nvPr>
            <p:ph type="dt" sz="half" idx="10"/>
          </p:nvPr>
        </p:nvSpPr>
        <p:spPr/>
        <p:txBody>
          <a:bodyPr/>
          <a:lstStyle/>
          <a:p>
            <a:fld id="{8501CDDC-08A5-4718-9E94-C4BFDE98CB53}" type="datetimeFigureOut">
              <a:rPr lang="en-US" smtClean="0"/>
              <a:t>10/7/2022</a:t>
            </a:fld>
            <a:endParaRPr lang="en-US"/>
          </a:p>
        </p:txBody>
      </p:sp>
      <p:sp>
        <p:nvSpPr>
          <p:cNvPr id="5" name="Footer Placeholder 4">
            <a:extLst>
              <a:ext uri="{FF2B5EF4-FFF2-40B4-BE49-F238E27FC236}">
                <a16:creationId xmlns:a16="http://schemas.microsoft.com/office/drawing/2014/main" id="{1705E06D-22DC-2DD8-89C4-9A8A1806B2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81CDFA-2E40-0F69-66B4-534FF73A55E2}"/>
              </a:ext>
            </a:extLst>
          </p:cNvPr>
          <p:cNvSpPr>
            <a:spLocks noGrp="1"/>
          </p:cNvSpPr>
          <p:nvPr>
            <p:ph type="sldNum" sz="quarter" idx="12"/>
          </p:nvPr>
        </p:nvSpPr>
        <p:spPr/>
        <p:txBody>
          <a:bodyPr/>
          <a:lstStyle/>
          <a:p>
            <a:fld id="{032ED7D3-54D4-4BDA-9845-AC1AA90FF9DC}" type="slidenum">
              <a:rPr lang="en-US" smtClean="0"/>
              <a:t>‹#›</a:t>
            </a:fld>
            <a:endParaRPr lang="en-US"/>
          </a:p>
        </p:txBody>
      </p:sp>
    </p:spTree>
    <p:extLst>
      <p:ext uri="{BB962C8B-B14F-4D97-AF65-F5344CB8AC3E}">
        <p14:creationId xmlns:p14="http://schemas.microsoft.com/office/powerpoint/2010/main" val="420430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D6B5C-FCBF-D308-06F2-65110498B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DBE888-F076-313C-48B5-B696EB656B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C77BBE-8472-57E3-F46C-E33AECBF7B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A95E5E-A163-6CC6-8DCA-24CA7020AEB0}"/>
              </a:ext>
            </a:extLst>
          </p:cNvPr>
          <p:cNvSpPr>
            <a:spLocks noGrp="1"/>
          </p:cNvSpPr>
          <p:nvPr>
            <p:ph type="dt" sz="half" idx="10"/>
          </p:nvPr>
        </p:nvSpPr>
        <p:spPr/>
        <p:txBody>
          <a:bodyPr/>
          <a:lstStyle/>
          <a:p>
            <a:fld id="{8501CDDC-08A5-4718-9E94-C4BFDE98CB53}" type="datetimeFigureOut">
              <a:rPr lang="en-US" smtClean="0"/>
              <a:t>10/7/2022</a:t>
            </a:fld>
            <a:endParaRPr lang="en-US"/>
          </a:p>
        </p:txBody>
      </p:sp>
      <p:sp>
        <p:nvSpPr>
          <p:cNvPr id="6" name="Footer Placeholder 5">
            <a:extLst>
              <a:ext uri="{FF2B5EF4-FFF2-40B4-BE49-F238E27FC236}">
                <a16:creationId xmlns:a16="http://schemas.microsoft.com/office/drawing/2014/main" id="{9CFBD587-2571-9E84-1FCA-77B769B95A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44001E-9317-1F65-8F5A-F06CBEC74294}"/>
              </a:ext>
            </a:extLst>
          </p:cNvPr>
          <p:cNvSpPr>
            <a:spLocks noGrp="1"/>
          </p:cNvSpPr>
          <p:nvPr>
            <p:ph type="sldNum" sz="quarter" idx="12"/>
          </p:nvPr>
        </p:nvSpPr>
        <p:spPr/>
        <p:txBody>
          <a:bodyPr/>
          <a:lstStyle/>
          <a:p>
            <a:fld id="{032ED7D3-54D4-4BDA-9845-AC1AA90FF9DC}" type="slidenum">
              <a:rPr lang="en-US" smtClean="0"/>
              <a:t>‹#›</a:t>
            </a:fld>
            <a:endParaRPr lang="en-US"/>
          </a:p>
        </p:txBody>
      </p:sp>
    </p:spTree>
    <p:extLst>
      <p:ext uri="{BB962C8B-B14F-4D97-AF65-F5344CB8AC3E}">
        <p14:creationId xmlns:p14="http://schemas.microsoft.com/office/powerpoint/2010/main" val="3921208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C25D-AF2E-FF6E-DA8D-1485D29652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BA765E-65C8-9054-74C7-404814F615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0B3299-C0E8-F39A-12CF-13748996DE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C2ECF4-E9BA-4A61-1EC5-5CFC543DB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62B89C-5B1D-84DA-80ED-9E9B077135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C11437-B662-BC45-0C0C-5B4D59AF7562}"/>
              </a:ext>
            </a:extLst>
          </p:cNvPr>
          <p:cNvSpPr>
            <a:spLocks noGrp="1"/>
          </p:cNvSpPr>
          <p:nvPr>
            <p:ph type="dt" sz="half" idx="10"/>
          </p:nvPr>
        </p:nvSpPr>
        <p:spPr/>
        <p:txBody>
          <a:bodyPr/>
          <a:lstStyle/>
          <a:p>
            <a:fld id="{8501CDDC-08A5-4718-9E94-C4BFDE98CB53}" type="datetimeFigureOut">
              <a:rPr lang="en-US" smtClean="0"/>
              <a:t>10/7/2022</a:t>
            </a:fld>
            <a:endParaRPr lang="en-US"/>
          </a:p>
        </p:txBody>
      </p:sp>
      <p:sp>
        <p:nvSpPr>
          <p:cNvPr id="8" name="Footer Placeholder 7">
            <a:extLst>
              <a:ext uri="{FF2B5EF4-FFF2-40B4-BE49-F238E27FC236}">
                <a16:creationId xmlns:a16="http://schemas.microsoft.com/office/drawing/2014/main" id="{6EC85AB9-0E25-98EC-86E5-6F400B80D1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C8B569-D5EF-FF23-1F77-C9E5572E6F0D}"/>
              </a:ext>
            </a:extLst>
          </p:cNvPr>
          <p:cNvSpPr>
            <a:spLocks noGrp="1"/>
          </p:cNvSpPr>
          <p:nvPr>
            <p:ph type="sldNum" sz="quarter" idx="12"/>
          </p:nvPr>
        </p:nvSpPr>
        <p:spPr/>
        <p:txBody>
          <a:bodyPr/>
          <a:lstStyle/>
          <a:p>
            <a:fld id="{032ED7D3-54D4-4BDA-9845-AC1AA90FF9DC}" type="slidenum">
              <a:rPr lang="en-US" smtClean="0"/>
              <a:t>‹#›</a:t>
            </a:fld>
            <a:endParaRPr lang="en-US"/>
          </a:p>
        </p:txBody>
      </p:sp>
    </p:spTree>
    <p:extLst>
      <p:ext uri="{BB962C8B-B14F-4D97-AF65-F5344CB8AC3E}">
        <p14:creationId xmlns:p14="http://schemas.microsoft.com/office/powerpoint/2010/main" val="1215478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88A7-DC73-F355-F1E7-0965C21158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757C93-C38D-2B0B-562D-756F07E149D8}"/>
              </a:ext>
            </a:extLst>
          </p:cNvPr>
          <p:cNvSpPr>
            <a:spLocks noGrp="1"/>
          </p:cNvSpPr>
          <p:nvPr>
            <p:ph type="dt" sz="half" idx="10"/>
          </p:nvPr>
        </p:nvSpPr>
        <p:spPr/>
        <p:txBody>
          <a:bodyPr/>
          <a:lstStyle/>
          <a:p>
            <a:fld id="{8501CDDC-08A5-4718-9E94-C4BFDE98CB53}" type="datetimeFigureOut">
              <a:rPr lang="en-US" smtClean="0"/>
              <a:t>10/7/2022</a:t>
            </a:fld>
            <a:endParaRPr lang="en-US"/>
          </a:p>
        </p:txBody>
      </p:sp>
      <p:sp>
        <p:nvSpPr>
          <p:cNvPr id="4" name="Footer Placeholder 3">
            <a:extLst>
              <a:ext uri="{FF2B5EF4-FFF2-40B4-BE49-F238E27FC236}">
                <a16:creationId xmlns:a16="http://schemas.microsoft.com/office/drawing/2014/main" id="{22063385-B832-BE96-0425-41A186CE08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B2FF7F-5B36-CCAD-CB7B-C724F85BCD8F}"/>
              </a:ext>
            </a:extLst>
          </p:cNvPr>
          <p:cNvSpPr>
            <a:spLocks noGrp="1"/>
          </p:cNvSpPr>
          <p:nvPr>
            <p:ph type="sldNum" sz="quarter" idx="12"/>
          </p:nvPr>
        </p:nvSpPr>
        <p:spPr/>
        <p:txBody>
          <a:bodyPr/>
          <a:lstStyle/>
          <a:p>
            <a:fld id="{032ED7D3-54D4-4BDA-9845-AC1AA90FF9DC}" type="slidenum">
              <a:rPr lang="en-US" smtClean="0"/>
              <a:t>‹#›</a:t>
            </a:fld>
            <a:endParaRPr lang="en-US"/>
          </a:p>
        </p:txBody>
      </p:sp>
    </p:spTree>
    <p:extLst>
      <p:ext uri="{BB962C8B-B14F-4D97-AF65-F5344CB8AC3E}">
        <p14:creationId xmlns:p14="http://schemas.microsoft.com/office/powerpoint/2010/main" val="1717625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EBF515-9352-D5E1-CBFC-E04511F0648B}"/>
              </a:ext>
            </a:extLst>
          </p:cNvPr>
          <p:cNvSpPr>
            <a:spLocks noGrp="1"/>
          </p:cNvSpPr>
          <p:nvPr>
            <p:ph type="dt" sz="half" idx="10"/>
          </p:nvPr>
        </p:nvSpPr>
        <p:spPr/>
        <p:txBody>
          <a:bodyPr/>
          <a:lstStyle/>
          <a:p>
            <a:fld id="{8501CDDC-08A5-4718-9E94-C4BFDE98CB53}" type="datetimeFigureOut">
              <a:rPr lang="en-US" smtClean="0"/>
              <a:t>10/7/2022</a:t>
            </a:fld>
            <a:endParaRPr lang="en-US"/>
          </a:p>
        </p:txBody>
      </p:sp>
      <p:sp>
        <p:nvSpPr>
          <p:cNvPr id="3" name="Footer Placeholder 2">
            <a:extLst>
              <a:ext uri="{FF2B5EF4-FFF2-40B4-BE49-F238E27FC236}">
                <a16:creationId xmlns:a16="http://schemas.microsoft.com/office/drawing/2014/main" id="{88D95F7D-18A7-F5CD-3AF9-BCC7B34D5E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9F0E7F-91E8-3304-488A-38DD525E3D0C}"/>
              </a:ext>
            </a:extLst>
          </p:cNvPr>
          <p:cNvSpPr>
            <a:spLocks noGrp="1"/>
          </p:cNvSpPr>
          <p:nvPr>
            <p:ph type="sldNum" sz="quarter" idx="12"/>
          </p:nvPr>
        </p:nvSpPr>
        <p:spPr/>
        <p:txBody>
          <a:bodyPr/>
          <a:lstStyle/>
          <a:p>
            <a:fld id="{032ED7D3-54D4-4BDA-9845-AC1AA90FF9DC}" type="slidenum">
              <a:rPr lang="en-US" smtClean="0"/>
              <a:t>‹#›</a:t>
            </a:fld>
            <a:endParaRPr lang="en-US"/>
          </a:p>
        </p:txBody>
      </p:sp>
    </p:spTree>
    <p:extLst>
      <p:ext uri="{BB962C8B-B14F-4D97-AF65-F5344CB8AC3E}">
        <p14:creationId xmlns:p14="http://schemas.microsoft.com/office/powerpoint/2010/main" val="147363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B7E35-299E-0EF1-A027-2D2496BD25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CDF5FE-6DCA-B52A-28CC-364F0AEEC0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669749-48AD-888F-5729-9D3949CD2A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240753-F258-F0AC-7E57-446CA75A2E06}"/>
              </a:ext>
            </a:extLst>
          </p:cNvPr>
          <p:cNvSpPr>
            <a:spLocks noGrp="1"/>
          </p:cNvSpPr>
          <p:nvPr>
            <p:ph type="dt" sz="half" idx="10"/>
          </p:nvPr>
        </p:nvSpPr>
        <p:spPr/>
        <p:txBody>
          <a:bodyPr/>
          <a:lstStyle/>
          <a:p>
            <a:fld id="{8501CDDC-08A5-4718-9E94-C4BFDE98CB53}" type="datetimeFigureOut">
              <a:rPr lang="en-US" smtClean="0"/>
              <a:t>10/7/2022</a:t>
            </a:fld>
            <a:endParaRPr lang="en-US"/>
          </a:p>
        </p:txBody>
      </p:sp>
      <p:sp>
        <p:nvSpPr>
          <p:cNvPr id="6" name="Footer Placeholder 5">
            <a:extLst>
              <a:ext uri="{FF2B5EF4-FFF2-40B4-BE49-F238E27FC236}">
                <a16:creationId xmlns:a16="http://schemas.microsoft.com/office/drawing/2014/main" id="{162CC9F4-7415-DB6C-7E34-1CDE8153AF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776CB6-CF99-A8D7-8C25-0D980C8C3B19}"/>
              </a:ext>
            </a:extLst>
          </p:cNvPr>
          <p:cNvSpPr>
            <a:spLocks noGrp="1"/>
          </p:cNvSpPr>
          <p:nvPr>
            <p:ph type="sldNum" sz="quarter" idx="12"/>
          </p:nvPr>
        </p:nvSpPr>
        <p:spPr/>
        <p:txBody>
          <a:bodyPr/>
          <a:lstStyle/>
          <a:p>
            <a:fld id="{032ED7D3-54D4-4BDA-9845-AC1AA90FF9DC}" type="slidenum">
              <a:rPr lang="en-US" smtClean="0"/>
              <a:t>‹#›</a:t>
            </a:fld>
            <a:endParaRPr lang="en-US"/>
          </a:p>
        </p:txBody>
      </p:sp>
    </p:spTree>
    <p:extLst>
      <p:ext uri="{BB962C8B-B14F-4D97-AF65-F5344CB8AC3E}">
        <p14:creationId xmlns:p14="http://schemas.microsoft.com/office/powerpoint/2010/main" val="2316761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A3A5C-A53A-9104-B1B6-8FC4D6B662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B13749-B7DE-0E96-99C0-E634E5B4D3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F864D8-1E7F-D204-5202-40C91DA574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AEE090-38B7-0E30-85A5-BAA11926D59D}"/>
              </a:ext>
            </a:extLst>
          </p:cNvPr>
          <p:cNvSpPr>
            <a:spLocks noGrp="1"/>
          </p:cNvSpPr>
          <p:nvPr>
            <p:ph type="dt" sz="half" idx="10"/>
          </p:nvPr>
        </p:nvSpPr>
        <p:spPr/>
        <p:txBody>
          <a:bodyPr/>
          <a:lstStyle/>
          <a:p>
            <a:fld id="{8501CDDC-08A5-4718-9E94-C4BFDE98CB53}" type="datetimeFigureOut">
              <a:rPr lang="en-US" smtClean="0"/>
              <a:t>10/7/2022</a:t>
            </a:fld>
            <a:endParaRPr lang="en-US"/>
          </a:p>
        </p:txBody>
      </p:sp>
      <p:sp>
        <p:nvSpPr>
          <p:cNvPr id="6" name="Footer Placeholder 5">
            <a:extLst>
              <a:ext uri="{FF2B5EF4-FFF2-40B4-BE49-F238E27FC236}">
                <a16:creationId xmlns:a16="http://schemas.microsoft.com/office/drawing/2014/main" id="{1A19F1DD-951D-4544-CE60-94C44F480F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145E8D-430F-2E58-5FA8-3C56D6B6041B}"/>
              </a:ext>
            </a:extLst>
          </p:cNvPr>
          <p:cNvSpPr>
            <a:spLocks noGrp="1"/>
          </p:cNvSpPr>
          <p:nvPr>
            <p:ph type="sldNum" sz="quarter" idx="12"/>
          </p:nvPr>
        </p:nvSpPr>
        <p:spPr/>
        <p:txBody>
          <a:bodyPr/>
          <a:lstStyle/>
          <a:p>
            <a:fld id="{032ED7D3-54D4-4BDA-9845-AC1AA90FF9DC}" type="slidenum">
              <a:rPr lang="en-US" smtClean="0"/>
              <a:t>‹#›</a:t>
            </a:fld>
            <a:endParaRPr lang="en-US"/>
          </a:p>
        </p:txBody>
      </p:sp>
    </p:spTree>
    <p:extLst>
      <p:ext uri="{BB962C8B-B14F-4D97-AF65-F5344CB8AC3E}">
        <p14:creationId xmlns:p14="http://schemas.microsoft.com/office/powerpoint/2010/main" val="3729122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44C3A0-5C53-7756-8E87-286FD09C05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B7AEB8-5612-BE12-513A-AC199C7566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484C15-840A-7529-867E-2749D3DEE4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01CDDC-08A5-4718-9E94-C4BFDE98CB53}" type="datetimeFigureOut">
              <a:rPr lang="en-US" smtClean="0"/>
              <a:t>10/7/2022</a:t>
            </a:fld>
            <a:endParaRPr lang="en-US"/>
          </a:p>
        </p:txBody>
      </p:sp>
      <p:sp>
        <p:nvSpPr>
          <p:cNvPr id="5" name="Footer Placeholder 4">
            <a:extLst>
              <a:ext uri="{FF2B5EF4-FFF2-40B4-BE49-F238E27FC236}">
                <a16:creationId xmlns:a16="http://schemas.microsoft.com/office/drawing/2014/main" id="{978C58DE-EAD6-3350-DBBE-FC9BEA1200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5DC6DC-D4C0-D40D-164C-616402216E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2ED7D3-54D4-4BDA-9845-AC1AA90FF9DC}" type="slidenum">
              <a:rPr lang="en-US" smtClean="0"/>
              <a:t>‹#›</a:t>
            </a:fld>
            <a:endParaRPr lang="en-US"/>
          </a:p>
        </p:txBody>
      </p:sp>
    </p:spTree>
    <p:extLst>
      <p:ext uri="{BB962C8B-B14F-4D97-AF65-F5344CB8AC3E}">
        <p14:creationId xmlns:p14="http://schemas.microsoft.com/office/powerpoint/2010/main" val="26561156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51CD3-F27D-4F77-62BD-5BF096F4A8B2}"/>
              </a:ext>
            </a:extLst>
          </p:cNvPr>
          <p:cNvSpPr>
            <a:spLocks noGrp="1"/>
          </p:cNvSpPr>
          <p:nvPr>
            <p:ph type="ctrTitle"/>
          </p:nvPr>
        </p:nvSpPr>
        <p:spPr>
          <a:xfrm>
            <a:off x="0" y="954350"/>
            <a:ext cx="5885895" cy="697560"/>
          </a:xfrm>
        </p:spPr>
        <p:txBody>
          <a:bodyPr>
            <a:normAutofit/>
          </a:bodyPr>
          <a:lstStyle/>
          <a:p>
            <a:pPr algn="l"/>
            <a:r>
              <a:rPr lang="en-US" sz="4000" dirty="0">
                <a:latin typeface="Times New Roman" panose="02020603050405020304" pitchFamily="18" charset="0"/>
                <a:cs typeface="Times New Roman" panose="02020603050405020304" pitchFamily="18" charset="0"/>
              </a:rPr>
              <a:t>         What is CNN?</a:t>
            </a:r>
          </a:p>
        </p:txBody>
      </p:sp>
      <p:sp>
        <p:nvSpPr>
          <p:cNvPr id="3" name="Subtitle 2">
            <a:extLst>
              <a:ext uri="{FF2B5EF4-FFF2-40B4-BE49-F238E27FC236}">
                <a16:creationId xmlns:a16="http://schemas.microsoft.com/office/drawing/2014/main" id="{F57D2B48-AB71-1CEF-079D-2CB35F714E77}"/>
              </a:ext>
            </a:extLst>
          </p:cNvPr>
          <p:cNvSpPr>
            <a:spLocks noGrp="1"/>
          </p:cNvSpPr>
          <p:nvPr>
            <p:ph type="subTitle" idx="1"/>
          </p:nvPr>
        </p:nvSpPr>
        <p:spPr>
          <a:xfrm>
            <a:off x="665825" y="2078038"/>
            <a:ext cx="10706469" cy="3825612"/>
          </a:xfrm>
        </p:spPr>
        <p:txBody>
          <a:bodyPr>
            <a:normAutofit/>
          </a:bodyPr>
          <a:lstStyle/>
          <a:p>
            <a:pPr marL="342900" indent="-342900" algn="just">
              <a:buFont typeface="Arial" panose="020B0604020202020204" pitchFamily="34" charset="0"/>
              <a:buChar char="•"/>
            </a:pPr>
            <a:r>
              <a:rPr lang="en-US" sz="2200" b="1" i="0" dirty="0">
                <a:solidFill>
                  <a:srgbClr val="333333"/>
                </a:solidFill>
                <a:effectLst/>
                <a:latin typeface="Times New Roman" panose="02020603050405020304" pitchFamily="18" charset="0"/>
                <a:cs typeface="Times New Roman" panose="02020603050405020304" pitchFamily="18" charset="0"/>
              </a:rPr>
              <a:t>Convolutional Neural Network</a:t>
            </a:r>
            <a:r>
              <a:rPr lang="en-US" sz="2200" b="0" i="0" dirty="0">
                <a:solidFill>
                  <a:srgbClr val="333333"/>
                </a:solidFill>
                <a:effectLst/>
                <a:latin typeface="Times New Roman" panose="02020603050405020304" pitchFamily="18" charset="0"/>
                <a:cs typeface="Times New Roman" panose="02020603050405020304" pitchFamily="18" charset="0"/>
              </a:rPr>
              <a:t> is one of the main categories to do image classification and image recognition in neural networks. Scene labeling, objects detections, and face recognition, etc., are some of the areas where convolutional neural networks are widely used.</a:t>
            </a:r>
          </a:p>
          <a:p>
            <a:pPr algn="just"/>
            <a:endParaRPr lang="en-US" sz="600" b="0" i="0" dirty="0">
              <a:solidFill>
                <a:srgbClr val="333333"/>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200" b="0" i="0" dirty="0">
                <a:solidFill>
                  <a:srgbClr val="333333"/>
                </a:solidFill>
                <a:effectLst/>
                <a:latin typeface="Times New Roman" panose="02020603050405020304" pitchFamily="18" charset="0"/>
                <a:cs typeface="Times New Roman" panose="02020603050405020304" pitchFamily="18" charset="0"/>
              </a:rPr>
              <a:t>CNN takes an image as input, which is classified and process under a certain category such as dog, cat etc.</a:t>
            </a:r>
          </a:p>
          <a:p>
            <a:pPr algn="l"/>
            <a:endParaRPr lang="en-US" sz="600" b="0" i="0" dirty="0">
              <a:solidFill>
                <a:srgbClr val="333333"/>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computer sees an image as an array of pixels and depends on the resolution of the image. Based on image resolution, it will see as h * w * d, where h= height w= width and d= dimension. </a:t>
            </a:r>
          </a:p>
        </p:txBody>
      </p:sp>
    </p:spTree>
    <p:extLst>
      <p:ext uri="{BB962C8B-B14F-4D97-AF65-F5344CB8AC3E}">
        <p14:creationId xmlns:p14="http://schemas.microsoft.com/office/powerpoint/2010/main" val="3698387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24800-1303-4BF8-3DC4-B7144E2ED9D4}"/>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  Pooling Layer</a:t>
            </a:r>
          </a:p>
        </p:txBody>
      </p:sp>
      <p:sp>
        <p:nvSpPr>
          <p:cNvPr id="3" name="Content Placeholder 2">
            <a:extLst>
              <a:ext uri="{FF2B5EF4-FFF2-40B4-BE49-F238E27FC236}">
                <a16:creationId xmlns:a16="http://schemas.microsoft.com/office/drawing/2014/main" id="{E7D922A6-AE84-9E81-ECF8-C204A90537A0}"/>
              </a:ext>
            </a:extLst>
          </p:cNvPr>
          <p:cNvSpPr>
            <a:spLocks noGrp="1"/>
          </p:cNvSpPr>
          <p:nvPr>
            <p:ph idx="1"/>
          </p:nvPr>
        </p:nvSpPr>
        <p:spPr/>
        <p:txBody>
          <a:bodyPr>
            <a:normAutofit/>
          </a:bodyPr>
          <a:lstStyle/>
          <a:p>
            <a:r>
              <a:rPr lang="en-US" sz="2200" b="0" i="0" dirty="0">
                <a:solidFill>
                  <a:srgbClr val="333333"/>
                </a:solidFill>
                <a:effectLst/>
                <a:latin typeface="Times New Roman" panose="02020603050405020304" pitchFamily="18" charset="0"/>
                <a:cs typeface="Times New Roman" panose="02020603050405020304" pitchFamily="18" charset="0"/>
              </a:rPr>
              <a:t>Pooling layer plays an important role in pre-processing of an image.</a:t>
            </a:r>
          </a:p>
          <a:p>
            <a:endParaRPr lang="en-US" sz="600" b="0" i="0" dirty="0">
              <a:solidFill>
                <a:srgbClr val="333333"/>
              </a:solidFill>
              <a:effectLst/>
              <a:latin typeface="Times New Roman" panose="02020603050405020304" pitchFamily="18" charset="0"/>
              <a:cs typeface="Times New Roman" panose="02020603050405020304" pitchFamily="18" charset="0"/>
            </a:endParaRPr>
          </a:p>
          <a:p>
            <a:r>
              <a:rPr lang="en-US" sz="2200" b="0" i="0" dirty="0">
                <a:solidFill>
                  <a:srgbClr val="333333"/>
                </a:solidFill>
                <a:effectLst/>
                <a:latin typeface="Times New Roman" panose="02020603050405020304" pitchFamily="18" charset="0"/>
                <a:cs typeface="Times New Roman" panose="02020603050405020304" pitchFamily="18" charset="0"/>
              </a:rPr>
              <a:t> Pooling layer reduces the number of parameters when the images are too large.</a:t>
            </a:r>
          </a:p>
          <a:p>
            <a:endParaRPr lang="en-US" sz="600" b="0" i="0" dirty="0">
              <a:solidFill>
                <a:srgbClr val="333333"/>
              </a:solidFill>
              <a:effectLst/>
              <a:latin typeface="Times New Roman" panose="02020603050405020304" pitchFamily="18" charset="0"/>
              <a:cs typeface="Times New Roman" panose="02020603050405020304" pitchFamily="18" charset="0"/>
            </a:endParaRPr>
          </a:p>
          <a:p>
            <a:r>
              <a:rPr lang="en-US" sz="2200" b="0" i="0" dirty="0">
                <a:solidFill>
                  <a:srgbClr val="333333"/>
                </a:solidFill>
                <a:effectLst/>
                <a:latin typeface="Times New Roman" panose="02020603050405020304" pitchFamily="18" charset="0"/>
                <a:cs typeface="Times New Roman" panose="02020603050405020304" pitchFamily="18" charset="0"/>
              </a:rPr>
              <a:t> Pooling is “</a:t>
            </a:r>
            <a:r>
              <a:rPr lang="en-US" sz="2200" b="1" dirty="0">
                <a:solidFill>
                  <a:srgbClr val="333333"/>
                </a:solidFill>
                <a:latin typeface="Times New Roman" panose="02020603050405020304" pitchFamily="18" charset="0"/>
                <a:cs typeface="Times New Roman" panose="02020603050405020304" pitchFamily="18" charset="0"/>
              </a:rPr>
              <a:t>D</a:t>
            </a:r>
            <a:r>
              <a:rPr lang="en-US" sz="2200" b="1" i="0" dirty="0">
                <a:solidFill>
                  <a:srgbClr val="333333"/>
                </a:solidFill>
                <a:effectLst/>
                <a:latin typeface="Times New Roman" panose="02020603050405020304" pitchFamily="18" charset="0"/>
                <a:cs typeface="Times New Roman" panose="02020603050405020304" pitchFamily="18" charset="0"/>
              </a:rPr>
              <a:t>ownscaling</a:t>
            </a:r>
            <a:r>
              <a:rPr lang="en-US" sz="2200" b="0" i="0" dirty="0">
                <a:solidFill>
                  <a:srgbClr val="333333"/>
                </a:solidFill>
                <a:effectLst/>
                <a:latin typeface="Times New Roman" panose="02020603050405020304" pitchFamily="18" charset="0"/>
                <a:cs typeface="Times New Roman" panose="02020603050405020304" pitchFamily="18" charset="0"/>
              </a:rPr>
              <a:t>" of the image obtained from the previous layers. </a:t>
            </a:r>
          </a:p>
          <a:p>
            <a:endParaRPr lang="en-US" sz="600" b="0" i="0" dirty="0">
              <a:solidFill>
                <a:srgbClr val="333333"/>
              </a:solidFill>
              <a:effectLst/>
              <a:latin typeface="Times New Roman" panose="02020603050405020304" pitchFamily="18" charset="0"/>
              <a:cs typeface="Times New Roman" panose="02020603050405020304" pitchFamily="18" charset="0"/>
            </a:endParaRPr>
          </a:p>
          <a:p>
            <a:r>
              <a:rPr lang="en-US" sz="2200" b="0" i="0" dirty="0">
                <a:solidFill>
                  <a:srgbClr val="333333"/>
                </a:solidFill>
                <a:effectLst/>
                <a:latin typeface="Times New Roman" panose="02020603050405020304" pitchFamily="18" charset="0"/>
                <a:cs typeface="Times New Roman" panose="02020603050405020304" pitchFamily="18" charset="0"/>
              </a:rPr>
              <a:t>It can be compared to shrinking an image to reduce its pixel density.</a:t>
            </a:r>
          </a:p>
          <a:p>
            <a:endParaRPr lang="en-US" sz="600" b="0" i="0" dirty="0">
              <a:solidFill>
                <a:srgbClr val="333333"/>
              </a:solidFill>
              <a:effectLst/>
              <a:latin typeface="Times New Roman" panose="02020603050405020304" pitchFamily="18" charset="0"/>
              <a:cs typeface="Times New Roman" panose="02020603050405020304" pitchFamily="18" charset="0"/>
            </a:endParaRPr>
          </a:p>
          <a:p>
            <a:r>
              <a:rPr lang="en-US" sz="2200" b="0" i="0" dirty="0">
                <a:solidFill>
                  <a:srgbClr val="333333"/>
                </a:solidFill>
                <a:effectLst/>
                <a:latin typeface="Times New Roman" panose="02020603050405020304" pitchFamily="18" charset="0"/>
                <a:cs typeface="Times New Roman" panose="02020603050405020304" pitchFamily="18" charset="0"/>
              </a:rPr>
              <a:t> Spatial pooling is also called </a:t>
            </a:r>
            <a:r>
              <a:rPr lang="en-US" sz="2200" dirty="0">
                <a:solidFill>
                  <a:srgbClr val="333333"/>
                </a:solidFill>
                <a:latin typeface="Times New Roman" panose="02020603050405020304" pitchFamily="18" charset="0"/>
                <a:cs typeface="Times New Roman" panose="02020603050405020304" pitchFamily="18" charset="0"/>
              </a:rPr>
              <a:t>D</a:t>
            </a:r>
            <a:r>
              <a:rPr lang="en-US" sz="2200" b="0" i="0" dirty="0">
                <a:solidFill>
                  <a:srgbClr val="333333"/>
                </a:solidFill>
                <a:effectLst/>
                <a:latin typeface="Times New Roman" panose="02020603050405020304" pitchFamily="18" charset="0"/>
                <a:cs typeface="Times New Roman" panose="02020603050405020304" pitchFamily="18" charset="0"/>
              </a:rPr>
              <a:t>own sampling or subsampling, which reduces the dimensionality of each map but retains the important information. </a:t>
            </a:r>
          </a:p>
          <a:p>
            <a:endParaRPr lang="en-US" sz="600" b="0" i="0" dirty="0">
              <a:solidFill>
                <a:srgbClr val="333333"/>
              </a:solidFill>
              <a:effectLst/>
              <a:latin typeface="Times New Roman" panose="02020603050405020304" pitchFamily="18" charset="0"/>
              <a:cs typeface="Times New Roman" panose="02020603050405020304" pitchFamily="18" charset="0"/>
            </a:endParaRPr>
          </a:p>
          <a:p>
            <a:r>
              <a:rPr lang="en-US" sz="2200" b="0" i="0" dirty="0">
                <a:solidFill>
                  <a:srgbClr val="292929"/>
                </a:solidFill>
                <a:effectLst/>
                <a:latin typeface="Times New Roman" panose="02020603050405020304" pitchFamily="18" charset="0"/>
                <a:cs typeface="Times New Roman" panose="02020603050405020304" pitchFamily="18" charset="0"/>
              </a:rPr>
              <a:t>Furthermore, it is useful for </a:t>
            </a:r>
            <a:r>
              <a:rPr lang="en-US" sz="2200" b="1" i="0" dirty="0">
                <a:solidFill>
                  <a:srgbClr val="292929"/>
                </a:solidFill>
                <a:effectLst/>
                <a:latin typeface="Times New Roman" panose="02020603050405020304" pitchFamily="18" charset="0"/>
                <a:cs typeface="Times New Roman" panose="02020603050405020304" pitchFamily="18" charset="0"/>
              </a:rPr>
              <a:t>extracting dominant features</a:t>
            </a:r>
            <a:r>
              <a:rPr lang="en-US" sz="2200" b="0" i="0" dirty="0">
                <a:solidFill>
                  <a:srgbClr val="292929"/>
                </a:solidFill>
                <a:effectLst/>
                <a:latin typeface="Times New Roman" panose="02020603050405020304" pitchFamily="18" charset="0"/>
                <a:cs typeface="Times New Roman" panose="02020603050405020304" pitchFamily="18" charset="0"/>
              </a:rPr>
              <a:t> which are rotational and positional invariant, thus maintaining the process of effectively training of the model.</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2403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0889-8498-8442-6790-9B9EAD8F6CD7}"/>
              </a:ext>
            </a:extLst>
          </p:cNvPr>
          <p:cNvSpPr>
            <a:spLocks noGrp="1"/>
          </p:cNvSpPr>
          <p:nvPr>
            <p:ph type="title"/>
          </p:nvPr>
        </p:nvSpPr>
        <p:spPr>
          <a:xfrm>
            <a:off x="1069019" y="345019"/>
            <a:ext cx="10515600" cy="1325563"/>
          </a:xfrm>
        </p:spPr>
        <p:txBody>
          <a:bodyPr>
            <a:normAutofit/>
          </a:bodyPr>
          <a:lstStyle/>
          <a:p>
            <a:r>
              <a:rPr lang="en-US" sz="4000" dirty="0">
                <a:latin typeface="Times New Roman" panose="02020603050405020304" pitchFamily="18" charset="0"/>
                <a:cs typeface="Times New Roman" panose="02020603050405020304" pitchFamily="18" charset="0"/>
              </a:rPr>
              <a:t>Types of Pooling</a:t>
            </a:r>
          </a:p>
        </p:txBody>
      </p:sp>
      <p:sp>
        <p:nvSpPr>
          <p:cNvPr id="6" name="Content Placeholder 5">
            <a:extLst>
              <a:ext uri="{FF2B5EF4-FFF2-40B4-BE49-F238E27FC236}">
                <a16:creationId xmlns:a16="http://schemas.microsoft.com/office/drawing/2014/main" id="{3E35586B-A918-BEEB-7412-4AFEF4ED3A45}"/>
              </a:ext>
            </a:extLst>
          </p:cNvPr>
          <p:cNvSpPr>
            <a:spLocks noGrp="1"/>
          </p:cNvSpPr>
          <p:nvPr>
            <p:ph idx="1"/>
          </p:nvPr>
        </p:nvSpPr>
        <p:spPr>
          <a:xfrm>
            <a:off x="838200" y="1670582"/>
            <a:ext cx="10515600" cy="4351338"/>
          </a:xfrm>
        </p:spPr>
        <p:txBody>
          <a:bodyPr>
            <a:normAutofit/>
          </a:bodyPr>
          <a:lstStyle/>
          <a:p>
            <a:r>
              <a:rPr lang="en-US" sz="2200" b="0" i="0" dirty="0">
                <a:solidFill>
                  <a:srgbClr val="292929"/>
                </a:solidFill>
                <a:effectLst/>
                <a:latin typeface="Times New Roman" panose="02020603050405020304" pitchFamily="18" charset="0"/>
                <a:cs typeface="Times New Roman" panose="02020603050405020304" pitchFamily="18" charset="0"/>
              </a:rPr>
              <a:t>There are two types of Pooling: Max Pooling and Average Pooling. </a:t>
            </a:r>
          </a:p>
          <a:p>
            <a:endParaRPr lang="en-US" sz="600" b="0" i="0" dirty="0">
              <a:solidFill>
                <a:srgbClr val="292929"/>
              </a:solidFill>
              <a:effectLst/>
              <a:latin typeface="Times New Roman" panose="02020603050405020304" pitchFamily="18" charset="0"/>
              <a:cs typeface="Times New Roman" panose="02020603050405020304" pitchFamily="18" charset="0"/>
            </a:endParaRPr>
          </a:p>
          <a:p>
            <a:r>
              <a:rPr lang="en-US" sz="2200" b="1" i="0" dirty="0">
                <a:solidFill>
                  <a:srgbClr val="292929"/>
                </a:solidFill>
                <a:effectLst/>
                <a:latin typeface="Times New Roman" panose="02020603050405020304" pitchFamily="18" charset="0"/>
                <a:cs typeface="Times New Roman" panose="02020603050405020304" pitchFamily="18" charset="0"/>
              </a:rPr>
              <a:t>Max Pooling</a:t>
            </a:r>
            <a:r>
              <a:rPr lang="en-US" sz="2200" b="0" i="0" dirty="0">
                <a:solidFill>
                  <a:srgbClr val="292929"/>
                </a:solidFill>
                <a:effectLst/>
                <a:latin typeface="Times New Roman" panose="02020603050405020304" pitchFamily="18" charset="0"/>
                <a:cs typeface="Times New Roman" panose="02020603050405020304" pitchFamily="18" charset="0"/>
              </a:rPr>
              <a:t> returns the </a:t>
            </a:r>
            <a:r>
              <a:rPr lang="en-US" sz="2200" b="1" i="0" dirty="0">
                <a:solidFill>
                  <a:srgbClr val="292929"/>
                </a:solidFill>
                <a:effectLst/>
                <a:latin typeface="Times New Roman" panose="02020603050405020304" pitchFamily="18" charset="0"/>
                <a:cs typeface="Times New Roman" panose="02020603050405020304" pitchFamily="18" charset="0"/>
              </a:rPr>
              <a:t>maximum value</a:t>
            </a:r>
            <a:r>
              <a:rPr lang="en-US" sz="2200" b="0" i="0" dirty="0">
                <a:solidFill>
                  <a:srgbClr val="292929"/>
                </a:solidFill>
                <a:effectLst/>
                <a:latin typeface="Times New Roman" panose="02020603050405020304" pitchFamily="18" charset="0"/>
                <a:cs typeface="Times New Roman" panose="02020603050405020304" pitchFamily="18" charset="0"/>
              </a:rPr>
              <a:t> from the portion of the image covered by the Kernel. Max Pooling also performs as a</a:t>
            </a:r>
            <a:r>
              <a:rPr lang="en-US" sz="2200" b="1" i="0" dirty="0">
                <a:solidFill>
                  <a:srgbClr val="292929"/>
                </a:solidFill>
                <a:effectLst/>
                <a:latin typeface="Times New Roman" panose="02020603050405020304" pitchFamily="18" charset="0"/>
                <a:cs typeface="Times New Roman" panose="02020603050405020304" pitchFamily="18" charset="0"/>
              </a:rPr>
              <a:t> Noise Suppressant</a:t>
            </a:r>
            <a:r>
              <a:rPr lang="en-US" sz="2200" b="0" i="0" dirty="0">
                <a:solidFill>
                  <a:srgbClr val="292929"/>
                </a:solidFill>
                <a:effectLst/>
                <a:latin typeface="Times New Roman" panose="02020603050405020304" pitchFamily="18" charset="0"/>
                <a:cs typeface="Times New Roman" panose="02020603050405020304" pitchFamily="18" charset="0"/>
              </a:rPr>
              <a:t>.</a:t>
            </a:r>
          </a:p>
          <a:p>
            <a:endParaRPr lang="en-US" sz="600" b="0" i="0" dirty="0">
              <a:solidFill>
                <a:srgbClr val="292929"/>
              </a:solidFill>
              <a:effectLst/>
              <a:latin typeface="Times New Roman" panose="02020603050405020304" pitchFamily="18" charset="0"/>
              <a:cs typeface="Times New Roman" panose="02020603050405020304" pitchFamily="18" charset="0"/>
            </a:endParaRPr>
          </a:p>
          <a:p>
            <a:r>
              <a:rPr lang="en-US" sz="2200" b="0" i="0" dirty="0">
                <a:solidFill>
                  <a:srgbClr val="333333"/>
                </a:solidFill>
                <a:effectLst/>
                <a:latin typeface="Times New Roman" panose="02020603050405020304" pitchFamily="18" charset="0"/>
                <a:cs typeface="Times New Roman" panose="02020603050405020304" pitchFamily="18" charset="0"/>
              </a:rPr>
              <a:t>Max pooling is done by applying a max filter to non-overlapping sub-regions of the initial representation.</a:t>
            </a:r>
          </a:p>
          <a:p>
            <a:endParaRPr lang="en-US" sz="600" b="0" i="0" dirty="0">
              <a:solidFill>
                <a:srgbClr val="333333"/>
              </a:solidFill>
              <a:effectLst/>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On the other hand, </a:t>
            </a:r>
            <a:r>
              <a:rPr lang="en-US" sz="2200" b="1" dirty="0">
                <a:latin typeface="Times New Roman" panose="02020603050405020304" pitchFamily="18" charset="0"/>
                <a:cs typeface="Times New Roman" panose="02020603050405020304" pitchFamily="18" charset="0"/>
              </a:rPr>
              <a:t>Average Pooling </a:t>
            </a:r>
            <a:r>
              <a:rPr lang="en-US" sz="2200" dirty="0">
                <a:latin typeface="Times New Roman" panose="02020603050405020304" pitchFamily="18" charset="0"/>
                <a:cs typeface="Times New Roman" panose="02020603050405020304" pitchFamily="18" charset="0"/>
              </a:rPr>
              <a:t>returns the average of all the values from the portion of the image covered by the Kernel. Average Pooling simply performs dimensionality reduction as a noise suppressing mechanism. </a:t>
            </a:r>
          </a:p>
          <a:p>
            <a:endParaRPr lang="en-US" sz="6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Hence, we can say that Max Pooling performs a lot better than Average Pooling.</a:t>
            </a:r>
          </a:p>
          <a:p>
            <a:endParaRPr lang="en-US" sz="2400" b="0" i="0" dirty="0">
              <a:solidFill>
                <a:srgbClr val="292929"/>
              </a:solidFill>
              <a:effectLst/>
              <a:latin typeface="source-serif-pro"/>
            </a:endParaRPr>
          </a:p>
          <a:p>
            <a:endParaRPr lang="en-US" b="0" i="0" dirty="0">
              <a:solidFill>
                <a:srgbClr val="292929"/>
              </a:solidFill>
              <a:effectLst/>
              <a:latin typeface="source-serif-pro"/>
            </a:endParaRPr>
          </a:p>
          <a:p>
            <a:pPr marL="0" indent="0">
              <a:buNone/>
            </a:pPr>
            <a:endParaRPr lang="en-US" b="0" i="0" dirty="0">
              <a:solidFill>
                <a:srgbClr val="292929"/>
              </a:solidFill>
              <a:effectLst/>
              <a:latin typeface="source-serif-pro"/>
            </a:endParaRPr>
          </a:p>
          <a:p>
            <a:endParaRPr lang="en-US" dirty="0"/>
          </a:p>
        </p:txBody>
      </p:sp>
    </p:spTree>
    <p:extLst>
      <p:ext uri="{BB962C8B-B14F-4D97-AF65-F5344CB8AC3E}">
        <p14:creationId xmlns:p14="http://schemas.microsoft.com/office/powerpoint/2010/main" val="2401497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889E6-7B1B-81D1-7283-68D2EE6BF3CD}"/>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  Pooling Explanation With Diagram</a:t>
            </a:r>
          </a:p>
        </p:txBody>
      </p:sp>
      <p:pic>
        <p:nvPicPr>
          <p:cNvPr id="5" name="Content Placeholder 4">
            <a:extLst>
              <a:ext uri="{FF2B5EF4-FFF2-40B4-BE49-F238E27FC236}">
                <a16:creationId xmlns:a16="http://schemas.microsoft.com/office/drawing/2014/main" id="{04B35318-A6F1-9464-B6CA-023802CF3636}"/>
              </a:ext>
            </a:extLst>
          </p:cNvPr>
          <p:cNvPicPr>
            <a:picLocks noGrp="1" noChangeAspect="1"/>
          </p:cNvPicPr>
          <p:nvPr>
            <p:ph idx="1"/>
          </p:nvPr>
        </p:nvPicPr>
        <p:blipFill>
          <a:blip r:embed="rId2"/>
          <a:stretch>
            <a:fillRect/>
          </a:stretch>
        </p:blipFill>
        <p:spPr>
          <a:xfrm>
            <a:off x="1473692" y="1825625"/>
            <a:ext cx="8691239" cy="4351338"/>
          </a:xfrm>
        </p:spPr>
      </p:pic>
    </p:spTree>
    <p:extLst>
      <p:ext uri="{BB962C8B-B14F-4D97-AF65-F5344CB8AC3E}">
        <p14:creationId xmlns:p14="http://schemas.microsoft.com/office/powerpoint/2010/main" val="2363230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8D758-5B59-BE44-5CFA-D03FEABE0D71}"/>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 Diagram For Classification</a:t>
            </a:r>
          </a:p>
        </p:txBody>
      </p:sp>
      <p:pic>
        <p:nvPicPr>
          <p:cNvPr id="5" name="Content Placeholder 4">
            <a:extLst>
              <a:ext uri="{FF2B5EF4-FFF2-40B4-BE49-F238E27FC236}">
                <a16:creationId xmlns:a16="http://schemas.microsoft.com/office/drawing/2014/main" id="{493FC287-2173-E590-F66D-5808EBECA660}"/>
              </a:ext>
            </a:extLst>
          </p:cNvPr>
          <p:cNvPicPr>
            <a:picLocks noGrp="1" noChangeAspect="1"/>
          </p:cNvPicPr>
          <p:nvPr>
            <p:ph idx="1"/>
          </p:nvPr>
        </p:nvPicPr>
        <p:blipFill>
          <a:blip r:embed="rId2"/>
          <a:stretch>
            <a:fillRect/>
          </a:stretch>
        </p:blipFill>
        <p:spPr>
          <a:xfrm>
            <a:off x="1029810" y="1825625"/>
            <a:ext cx="9818703" cy="4351338"/>
          </a:xfrm>
        </p:spPr>
      </p:pic>
    </p:spTree>
    <p:extLst>
      <p:ext uri="{BB962C8B-B14F-4D97-AF65-F5344CB8AC3E}">
        <p14:creationId xmlns:p14="http://schemas.microsoft.com/office/powerpoint/2010/main" val="1746140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5C558-B7BC-6E3A-09EA-987C937F4739}"/>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  Flatten</a:t>
            </a:r>
          </a:p>
        </p:txBody>
      </p:sp>
      <p:sp>
        <p:nvSpPr>
          <p:cNvPr id="3" name="Content Placeholder 2">
            <a:extLst>
              <a:ext uri="{FF2B5EF4-FFF2-40B4-BE49-F238E27FC236}">
                <a16:creationId xmlns:a16="http://schemas.microsoft.com/office/drawing/2014/main" id="{1159DC4F-DEC7-E815-4C75-6C4D42A99D41}"/>
              </a:ext>
            </a:extLst>
          </p:cNvPr>
          <p:cNvSpPr>
            <a:spLocks noGrp="1"/>
          </p:cNvSpPr>
          <p:nvPr>
            <p:ph idx="1"/>
          </p:nvPr>
        </p:nvSpPr>
        <p:spPr>
          <a:xfrm>
            <a:off x="838200" y="1896646"/>
            <a:ext cx="10515600" cy="4351338"/>
          </a:xfrm>
        </p:spPr>
        <p:txBody>
          <a:bodyPr>
            <a:normAutofit/>
          </a:bodyPr>
          <a:lstStyle/>
          <a:p>
            <a:pPr algn="just"/>
            <a:r>
              <a:rPr lang="en-US" sz="2200" dirty="0">
                <a:latin typeface="Times New Roman" panose="02020603050405020304" pitchFamily="18" charset="0"/>
                <a:cs typeface="Times New Roman" panose="02020603050405020304" pitchFamily="18" charset="0"/>
              </a:rPr>
              <a:t>Flattening is used to convert all the resultant 2-Dimensional arrays from pooled feature maps into a single long continuous linear vector. The flattened matrix is fed as input to the fully connected layer to classify the image.</a:t>
            </a:r>
          </a:p>
          <a:p>
            <a:pPr algn="just"/>
            <a:endParaRPr lang="en-US"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B37F60F-DECE-57B1-8A61-F0D9A9B77474}"/>
              </a:ext>
            </a:extLst>
          </p:cNvPr>
          <p:cNvPicPr>
            <a:picLocks noChangeAspect="1"/>
          </p:cNvPicPr>
          <p:nvPr/>
        </p:nvPicPr>
        <p:blipFill>
          <a:blip r:embed="rId2"/>
          <a:stretch>
            <a:fillRect/>
          </a:stretch>
        </p:blipFill>
        <p:spPr>
          <a:xfrm>
            <a:off x="3360106" y="3271514"/>
            <a:ext cx="5010150" cy="3067050"/>
          </a:xfrm>
          <a:prstGeom prst="rect">
            <a:avLst/>
          </a:prstGeom>
        </p:spPr>
      </p:pic>
    </p:spTree>
    <p:extLst>
      <p:ext uri="{BB962C8B-B14F-4D97-AF65-F5344CB8AC3E}">
        <p14:creationId xmlns:p14="http://schemas.microsoft.com/office/powerpoint/2010/main" val="2875360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433A5-E818-02AB-3E03-1057A0D2081F}"/>
              </a:ext>
            </a:extLst>
          </p:cNvPr>
          <p:cNvSpPr>
            <a:spLocks noGrp="1"/>
          </p:cNvSpPr>
          <p:nvPr>
            <p:ph type="title"/>
          </p:nvPr>
        </p:nvSpPr>
        <p:spPr>
          <a:xfrm>
            <a:off x="257452" y="390617"/>
            <a:ext cx="11096348" cy="1300071"/>
          </a:xfrm>
        </p:spPr>
        <p:txBody>
          <a:bodyPr>
            <a:noAutofit/>
          </a:bodyPr>
          <a:lstStyle/>
          <a:p>
            <a:r>
              <a:rPr lang="en-US" sz="4000" i="0" dirty="0">
                <a:solidFill>
                  <a:srgbClr val="292929"/>
                </a:solidFill>
                <a:effectLst/>
                <a:latin typeface="Times New Roman" panose="02020603050405020304" pitchFamily="18" charset="0"/>
                <a:cs typeface="Times New Roman" panose="02020603050405020304" pitchFamily="18" charset="0"/>
              </a:rPr>
              <a:t>  </a:t>
            </a:r>
            <a:br>
              <a:rPr lang="en-US" sz="4000" i="0" dirty="0">
                <a:solidFill>
                  <a:srgbClr val="292929"/>
                </a:solidFill>
                <a:effectLst/>
                <a:latin typeface="Times New Roman" panose="02020603050405020304" pitchFamily="18" charset="0"/>
                <a:cs typeface="Times New Roman" panose="02020603050405020304" pitchFamily="18" charset="0"/>
              </a:rPr>
            </a:br>
            <a:r>
              <a:rPr lang="en-US" sz="4000" i="0" dirty="0">
                <a:solidFill>
                  <a:srgbClr val="292929"/>
                </a:solidFill>
                <a:effectLst/>
                <a:latin typeface="Times New Roman" panose="02020603050405020304" pitchFamily="18" charset="0"/>
                <a:cs typeface="Times New Roman" panose="02020603050405020304" pitchFamily="18" charset="0"/>
              </a:rPr>
              <a:t> 	Fully Connected Layer (FC Layer)</a:t>
            </a:r>
            <a:br>
              <a:rPr lang="en-US" sz="4000" b="1" i="0" dirty="0">
                <a:solidFill>
                  <a:srgbClr val="292929"/>
                </a:solidFill>
                <a:effectLst/>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AFDFEB-7A28-41E4-A753-5382AC3AC40F}"/>
              </a:ext>
            </a:extLst>
          </p:cNvPr>
          <p:cNvSpPr>
            <a:spLocks noGrp="1"/>
          </p:cNvSpPr>
          <p:nvPr>
            <p:ph idx="1"/>
          </p:nvPr>
        </p:nvSpPr>
        <p:spPr>
          <a:xfrm>
            <a:off x="838200" y="1693600"/>
            <a:ext cx="10515600" cy="4068008"/>
          </a:xfrm>
        </p:spPr>
        <p:txBody>
          <a:bodyPr>
            <a:normAutofit/>
          </a:bodyPr>
          <a:lstStyle/>
          <a:p>
            <a:pPr algn="just"/>
            <a:r>
              <a:rPr lang="en-US" sz="2200" dirty="0">
                <a:latin typeface="Times New Roman" panose="02020603050405020304" pitchFamily="18" charset="0"/>
                <a:cs typeface="Times New Roman" panose="02020603050405020304" pitchFamily="18" charset="0"/>
              </a:rPr>
              <a:t>The Fully connected layer (as we have in ANN) is used for classifying the input image into a label.</a:t>
            </a:r>
          </a:p>
          <a:p>
            <a:endParaRPr lang="en-US" sz="6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This layer connects the information extracted from the previous steps (</a:t>
            </a:r>
            <a:r>
              <a:rPr lang="en-US" sz="2200" dirty="0" err="1">
                <a:latin typeface="Times New Roman" panose="02020603050405020304" pitchFamily="18" charset="0"/>
                <a:cs typeface="Times New Roman" panose="02020603050405020304" pitchFamily="18" charset="0"/>
              </a:rPr>
              <a:t>i.e</a:t>
            </a:r>
            <a:r>
              <a:rPr lang="en-US" sz="2200" dirty="0">
                <a:latin typeface="Times New Roman" panose="02020603050405020304" pitchFamily="18" charset="0"/>
                <a:cs typeface="Times New Roman" panose="02020603050405020304" pitchFamily="18" charset="0"/>
              </a:rPr>
              <a:t> Convolution layer and Pooling layers) to the output layer and eventually classifies the input into the desired label.</a:t>
            </a:r>
          </a:p>
          <a:p>
            <a:endParaRPr lang="en-US" sz="600" dirty="0">
              <a:latin typeface="Times New Roman" panose="02020603050405020304" pitchFamily="18" charset="0"/>
              <a:cs typeface="Times New Roman" panose="02020603050405020304" pitchFamily="18" charset="0"/>
            </a:endParaRPr>
          </a:p>
          <a:p>
            <a:pPr algn="just"/>
            <a:r>
              <a:rPr lang="en-US" sz="2200" b="0" i="0" dirty="0">
                <a:solidFill>
                  <a:srgbClr val="292929"/>
                </a:solidFill>
                <a:effectLst/>
                <a:latin typeface="Times New Roman" panose="02020603050405020304" pitchFamily="18" charset="0"/>
                <a:cs typeface="Times New Roman" panose="02020603050405020304" pitchFamily="18" charset="0"/>
              </a:rPr>
              <a:t>In the above diagram, the feature map matrix will be converted as vector (x1, x2, x3, …). With the fully connected layers, we combined these features together to create a model. </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5292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A407E-33E5-5C50-E42D-661A2E459D66}"/>
              </a:ext>
            </a:extLst>
          </p:cNvPr>
          <p:cNvSpPr>
            <a:spLocks noGrp="1"/>
          </p:cNvSpPr>
          <p:nvPr>
            <p:ph type="title"/>
          </p:nvPr>
        </p:nvSpPr>
        <p:spPr/>
        <p:txBody>
          <a:bodyPr>
            <a:normAutofit/>
          </a:bodyPr>
          <a:lstStyle/>
          <a:p>
            <a:r>
              <a:rPr lang="en-US" sz="4000" dirty="0" err="1">
                <a:latin typeface="Times New Roman" panose="02020603050405020304" pitchFamily="18" charset="0"/>
                <a:cs typeface="Times New Roman" panose="02020603050405020304" pitchFamily="18" charset="0"/>
              </a:rPr>
              <a:t>Softmax</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3C2F3F-C2E5-121D-0ED6-2AE167749FA5}"/>
              </a:ext>
            </a:extLst>
          </p:cNvPr>
          <p:cNvSpPr>
            <a:spLocks noGrp="1"/>
          </p:cNvSpPr>
          <p:nvPr>
            <p:ph idx="1"/>
          </p:nvPr>
        </p:nvSpPr>
        <p:spPr>
          <a:xfrm>
            <a:off x="544496" y="2056444"/>
            <a:ext cx="10809303" cy="3669653"/>
          </a:xfrm>
        </p:spPr>
        <p:txBody>
          <a:bodyPr>
            <a:normAutofit/>
          </a:bodyPr>
          <a:lstStyle/>
          <a:p>
            <a:pPr algn="just"/>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softmax</a:t>
            </a:r>
            <a:r>
              <a:rPr lang="en-US" sz="2400" dirty="0">
                <a:latin typeface="Times New Roman" panose="02020603050405020304" pitchFamily="18" charset="0"/>
                <a:cs typeface="Times New Roman" panose="02020603050405020304" pitchFamily="18" charset="0"/>
              </a:rPr>
              <a:t> activation is normally applied to the very last layer in a neural net. The reason why </a:t>
            </a:r>
            <a:r>
              <a:rPr lang="en-US" sz="2400" dirty="0" err="1">
                <a:latin typeface="Times New Roman" panose="02020603050405020304" pitchFamily="18" charset="0"/>
                <a:cs typeface="Times New Roman" panose="02020603050405020304" pitchFamily="18" charset="0"/>
              </a:rPr>
              <a:t>softmax</a:t>
            </a:r>
            <a:r>
              <a:rPr lang="en-US" sz="2400" dirty="0">
                <a:latin typeface="Times New Roman" panose="02020603050405020304" pitchFamily="18" charset="0"/>
                <a:cs typeface="Times New Roman" panose="02020603050405020304" pitchFamily="18" charset="0"/>
              </a:rPr>
              <a:t> is useful is because it converts the output of the last layer in your neural network into what is essentially a probability distribution.</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 In CNN, after the application of the </a:t>
            </a:r>
            <a:r>
              <a:rPr lang="en-US" sz="2400" b="0" i="0" dirty="0" err="1">
                <a:solidFill>
                  <a:srgbClr val="333333"/>
                </a:solidFill>
                <a:effectLst/>
                <a:latin typeface="Times New Roman" panose="02020603050405020304" pitchFamily="18" charset="0"/>
                <a:cs typeface="Times New Roman" panose="02020603050405020304" pitchFamily="18" charset="0"/>
              </a:rPr>
              <a:t>Softmax</a:t>
            </a:r>
            <a:r>
              <a:rPr lang="en-US" sz="2400" b="0" i="0" dirty="0">
                <a:solidFill>
                  <a:srgbClr val="333333"/>
                </a:solidFill>
                <a:effectLst/>
                <a:latin typeface="Times New Roman" panose="02020603050405020304" pitchFamily="18" charset="0"/>
                <a:cs typeface="Times New Roman" panose="02020603050405020304" pitchFamily="18" charset="0"/>
              </a:rPr>
              <a:t> Function, is to test the reliability of the model using as Loss Function the Cross Entropy Function.</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1430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2530C-8236-4641-EB4D-6D501FB5F060}"/>
              </a:ext>
            </a:extLst>
          </p:cNvPr>
          <p:cNvSpPr>
            <a:spLocks noGrp="1"/>
          </p:cNvSpPr>
          <p:nvPr>
            <p:ph type="title"/>
          </p:nvPr>
        </p:nvSpPr>
        <p:spPr>
          <a:xfrm>
            <a:off x="761076" y="647027"/>
            <a:ext cx="5012185" cy="932688"/>
          </a:xfrm>
        </p:spPr>
        <p:txBody>
          <a:bodyPr vert="horz" lIns="91440" tIns="45720" rIns="91440" bIns="45720" rtlCol="0" anchor="b">
            <a:normAutofit/>
          </a:bodyPr>
          <a:lstStyle/>
          <a:p>
            <a:r>
              <a:rPr lang="en-US" sz="4000" kern="1200" dirty="0">
                <a:solidFill>
                  <a:schemeClr val="tx1"/>
                </a:solidFill>
                <a:latin typeface="Times New Roman" panose="02020603050405020304" pitchFamily="18" charset="0"/>
                <a:cs typeface="Times New Roman" panose="02020603050405020304" pitchFamily="18" charset="0"/>
              </a:rPr>
              <a:t>Block Diagram</a:t>
            </a:r>
          </a:p>
        </p:txBody>
      </p:sp>
      <p:pic>
        <p:nvPicPr>
          <p:cNvPr id="5" name="Content Placeholder 4">
            <a:extLst>
              <a:ext uri="{FF2B5EF4-FFF2-40B4-BE49-F238E27FC236}">
                <a16:creationId xmlns:a16="http://schemas.microsoft.com/office/drawing/2014/main" id="{FF8DC1AA-7FA2-B9C1-36A5-93E42B543FF2}"/>
              </a:ext>
            </a:extLst>
          </p:cNvPr>
          <p:cNvPicPr>
            <a:picLocks noGrp="1" noChangeAspect="1"/>
          </p:cNvPicPr>
          <p:nvPr>
            <p:ph idx="1"/>
          </p:nvPr>
        </p:nvPicPr>
        <p:blipFill>
          <a:blip r:embed="rId2"/>
          <a:stretch>
            <a:fillRect/>
          </a:stretch>
        </p:blipFill>
        <p:spPr>
          <a:xfrm>
            <a:off x="644743" y="1579715"/>
            <a:ext cx="10257036" cy="4440746"/>
          </a:xfrm>
          <a:prstGeom prst="rect">
            <a:avLst/>
          </a:prstGeom>
        </p:spPr>
      </p:pic>
    </p:spTree>
    <p:extLst>
      <p:ext uri="{BB962C8B-B14F-4D97-AF65-F5344CB8AC3E}">
        <p14:creationId xmlns:p14="http://schemas.microsoft.com/office/powerpoint/2010/main" val="76729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C62B9-8520-9AC2-B8C9-BE174733D14A}"/>
              </a:ext>
            </a:extLst>
          </p:cNvPr>
          <p:cNvSpPr>
            <a:spLocks noGrp="1"/>
          </p:cNvSpPr>
          <p:nvPr>
            <p:ph type="title"/>
          </p:nvPr>
        </p:nvSpPr>
        <p:spPr>
          <a:xfrm>
            <a:off x="977189" y="508700"/>
            <a:ext cx="8911687" cy="1280890"/>
          </a:xfrm>
        </p:spPr>
        <p:txBody>
          <a:bodyPr>
            <a:normAutofit/>
          </a:bodyPr>
          <a:lstStyle/>
          <a:p>
            <a:r>
              <a:rPr lang="en-US" sz="4000" dirty="0">
                <a:latin typeface="Times New Roman" panose="02020603050405020304" pitchFamily="18" charset="0"/>
                <a:cs typeface="Times New Roman" panose="02020603050405020304" pitchFamily="18" charset="0"/>
              </a:rPr>
              <a:t>How Image Processing Occurs in CNN?</a:t>
            </a:r>
          </a:p>
        </p:txBody>
      </p:sp>
      <p:sp>
        <p:nvSpPr>
          <p:cNvPr id="3" name="Content Placeholder 2">
            <a:extLst>
              <a:ext uri="{FF2B5EF4-FFF2-40B4-BE49-F238E27FC236}">
                <a16:creationId xmlns:a16="http://schemas.microsoft.com/office/drawing/2014/main" id="{4C5FEBB4-0104-1641-BFD5-5BE34DFEEB87}"/>
              </a:ext>
            </a:extLst>
          </p:cNvPr>
          <p:cNvSpPr>
            <a:spLocks noGrp="1"/>
          </p:cNvSpPr>
          <p:nvPr>
            <p:ph idx="1"/>
          </p:nvPr>
        </p:nvSpPr>
        <p:spPr>
          <a:xfrm>
            <a:off x="838200" y="2145221"/>
            <a:ext cx="10515600" cy="3669653"/>
          </a:xfrm>
        </p:spPr>
        <p:txBody>
          <a:bodyPr>
            <a:normAutofit/>
          </a:bodyPr>
          <a:lstStyle/>
          <a:p>
            <a:pPr algn="just"/>
            <a:r>
              <a:rPr lang="en-US" sz="2200" b="0" i="0" dirty="0">
                <a:solidFill>
                  <a:srgbClr val="333333"/>
                </a:solidFill>
                <a:effectLst/>
                <a:latin typeface="Times New Roman" panose="02020603050405020304" pitchFamily="18" charset="0"/>
                <a:cs typeface="Times New Roman" panose="02020603050405020304" pitchFamily="18" charset="0"/>
              </a:rPr>
              <a:t>In CNN, each input image will pass through a sequence of convolution layers along with pooling, fully connected layers, filters (Also known as kernels). After that, we will apply the Soft-max function to classify an object with probabilistic values 0 and 1.</a:t>
            </a:r>
          </a:p>
          <a:p>
            <a:pPr algn="just"/>
            <a:endParaRPr lang="en-US" sz="600" b="0" i="0" dirty="0">
              <a:solidFill>
                <a:srgbClr val="333333"/>
              </a:solidFill>
              <a:effectLst/>
              <a:latin typeface="Times New Roman" panose="02020603050405020304" pitchFamily="18" charset="0"/>
              <a:cs typeface="Times New Roman" panose="02020603050405020304" pitchFamily="18" charset="0"/>
            </a:endParaRPr>
          </a:p>
          <a:p>
            <a:r>
              <a:rPr lang="en-US" sz="2200" b="0" i="0" dirty="0">
                <a:solidFill>
                  <a:srgbClr val="333333"/>
                </a:solidFill>
                <a:effectLst/>
                <a:latin typeface="Times New Roman" panose="02020603050405020304" pitchFamily="18" charset="0"/>
                <a:cs typeface="Times New Roman" panose="02020603050405020304" pitchFamily="18" charset="0"/>
              </a:rPr>
              <a:t>Convolution layer is the first layer to extract features from an input image.</a:t>
            </a:r>
          </a:p>
          <a:p>
            <a:pPr marL="0" indent="0">
              <a:buNone/>
            </a:pPr>
            <a:endParaRPr lang="en-US" sz="600" b="0" i="0" dirty="0">
              <a:solidFill>
                <a:srgbClr val="333333"/>
              </a:solidFill>
              <a:effectLst/>
              <a:latin typeface="Times New Roman" panose="02020603050405020304" pitchFamily="18" charset="0"/>
              <a:cs typeface="Times New Roman" panose="02020603050405020304" pitchFamily="18" charset="0"/>
            </a:endParaRPr>
          </a:p>
          <a:p>
            <a:r>
              <a:rPr lang="en-US" sz="2200" b="0" i="0" dirty="0">
                <a:solidFill>
                  <a:srgbClr val="333333"/>
                </a:solidFill>
                <a:effectLst/>
                <a:latin typeface="Times New Roman" panose="02020603050405020304" pitchFamily="18" charset="0"/>
                <a:cs typeface="Times New Roman" panose="02020603050405020304" pitchFamily="18" charset="0"/>
              </a:rPr>
              <a:t>By learning image features using a small square of input data, the convolutional layer preserves the relationship between pixels. It is a mathematical operation which takes two inputs such as image matrix and a kernel or filter.</a:t>
            </a:r>
            <a:br>
              <a:rPr lang="en-US" sz="2200" b="0" i="0" dirty="0">
                <a:solidFill>
                  <a:srgbClr val="333333"/>
                </a:solidFill>
                <a:effectLst/>
                <a:latin typeface="Times New Roman" panose="02020603050405020304" pitchFamily="18" charset="0"/>
                <a:cs typeface="Times New Roman" panose="02020603050405020304" pitchFamily="18" charset="0"/>
              </a:rPr>
            </a:br>
            <a:endParaRPr lang="en-US" sz="2200" b="0" i="0" dirty="0">
              <a:solidFill>
                <a:srgbClr val="333333"/>
              </a:solidFill>
              <a:effectLst/>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3432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71615-96E4-7BDB-853A-E5F441A0FA72}"/>
              </a:ext>
            </a:extLst>
          </p:cNvPr>
          <p:cNvSpPr>
            <a:spLocks noGrp="1"/>
          </p:cNvSpPr>
          <p:nvPr>
            <p:ph type="title"/>
          </p:nvPr>
        </p:nvSpPr>
        <p:spPr>
          <a:xfrm>
            <a:off x="0" y="437679"/>
            <a:ext cx="8911687" cy="1280890"/>
          </a:xfrm>
        </p:spPr>
        <p:txBody>
          <a:bodyPr>
            <a:normAutofit/>
          </a:bodyPr>
          <a:lstStyle/>
          <a:p>
            <a:r>
              <a:rPr lang="en-US" sz="4000" dirty="0">
                <a:latin typeface="Times New Roman" panose="02020603050405020304" pitchFamily="18" charset="0"/>
                <a:cs typeface="Times New Roman" panose="02020603050405020304" pitchFamily="18" charset="0"/>
              </a:rPr>
              <a:t>      Image Processing </a:t>
            </a:r>
            <a:r>
              <a:rPr lang="en-US" sz="4000" dirty="0" err="1">
                <a:latin typeface="Times New Roman" panose="02020603050405020304" pitchFamily="18" charset="0"/>
                <a:cs typeface="Times New Roman" panose="02020603050405020304" pitchFamily="18" charset="0"/>
              </a:rPr>
              <a:t>contd</a:t>
            </a:r>
            <a:r>
              <a:rPr lang="en-US" sz="4000"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B9559578-DB0F-0A7E-9172-BBF984FA72BE}"/>
              </a:ext>
            </a:extLst>
          </p:cNvPr>
          <p:cNvSpPr>
            <a:spLocks noGrp="1"/>
          </p:cNvSpPr>
          <p:nvPr>
            <p:ph idx="1"/>
          </p:nvPr>
        </p:nvSpPr>
        <p:spPr>
          <a:xfrm>
            <a:off x="1638300" y="1956047"/>
            <a:ext cx="8915400" cy="3777622"/>
          </a:xfrm>
        </p:spPr>
        <p:txBody>
          <a:bodyPr/>
          <a:lstStyle/>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The dimension of the image matrix is </a:t>
            </a:r>
            <a:r>
              <a:rPr lang="en-US" sz="2200" b="1" i="0" dirty="0" err="1">
                <a:solidFill>
                  <a:srgbClr val="000000"/>
                </a:solidFill>
                <a:effectLst/>
                <a:latin typeface="Times New Roman" panose="02020603050405020304" pitchFamily="18" charset="0"/>
                <a:cs typeface="Times New Roman" panose="02020603050405020304" pitchFamily="18" charset="0"/>
              </a:rPr>
              <a:t>h×w×d</a:t>
            </a:r>
            <a:endParaRPr lang="en-US" sz="2200" dirty="0">
              <a:solidFill>
                <a:srgbClr val="000000"/>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6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The dimension of the filter is </a:t>
            </a:r>
            <a:r>
              <a:rPr lang="en-US" sz="2200" b="1" i="0" dirty="0" err="1">
                <a:solidFill>
                  <a:srgbClr val="000000"/>
                </a:solidFill>
                <a:effectLst/>
                <a:latin typeface="Times New Roman" panose="02020603050405020304" pitchFamily="18" charset="0"/>
                <a:cs typeface="Times New Roman" panose="02020603050405020304" pitchFamily="18" charset="0"/>
              </a:rPr>
              <a:t>f</a:t>
            </a:r>
            <a:r>
              <a:rPr lang="en-US" sz="2200" b="1" i="0" baseline="-25000" dirty="0" err="1">
                <a:solidFill>
                  <a:srgbClr val="000000"/>
                </a:solidFill>
                <a:effectLst/>
                <a:latin typeface="Times New Roman" panose="02020603050405020304" pitchFamily="18" charset="0"/>
                <a:cs typeface="Times New Roman" panose="02020603050405020304" pitchFamily="18" charset="0"/>
              </a:rPr>
              <a:t>h</a:t>
            </a:r>
            <a:r>
              <a:rPr lang="en-US" sz="2200" b="1" i="0" dirty="0" err="1">
                <a:solidFill>
                  <a:srgbClr val="000000"/>
                </a:solidFill>
                <a:effectLst/>
                <a:latin typeface="Times New Roman" panose="02020603050405020304" pitchFamily="18" charset="0"/>
                <a:cs typeface="Times New Roman" panose="02020603050405020304" pitchFamily="18" charset="0"/>
              </a:rPr>
              <a:t>×f</a:t>
            </a:r>
            <a:r>
              <a:rPr lang="en-US" sz="2200" b="1" i="0" baseline="-25000" dirty="0" err="1">
                <a:solidFill>
                  <a:srgbClr val="000000"/>
                </a:solidFill>
                <a:effectLst/>
                <a:latin typeface="Times New Roman" panose="02020603050405020304" pitchFamily="18" charset="0"/>
                <a:cs typeface="Times New Roman" panose="02020603050405020304" pitchFamily="18" charset="0"/>
              </a:rPr>
              <a:t>w</a:t>
            </a:r>
            <a:r>
              <a:rPr lang="en-US" sz="2200" b="1" i="0" dirty="0" err="1">
                <a:solidFill>
                  <a:srgbClr val="000000"/>
                </a:solidFill>
                <a:effectLst/>
                <a:latin typeface="Times New Roman" panose="02020603050405020304" pitchFamily="18" charset="0"/>
                <a:cs typeface="Times New Roman" panose="02020603050405020304" pitchFamily="18" charset="0"/>
              </a:rPr>
              <a:t>×d</a:t>
            </a:r>
            <a:endParaRPr lang="en-US" sz="2200" dirty="0">
              <a:solidFill>
                <a:srgbClr val="000000"/>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6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The dimension of the output is </a:t>
            </a:r>
            <a:r>
              <a:rPr lang="en-US" sz="2200" b="1" i="0" dirty="0">
                <a:solidFill>
                  <a:srgbClr val="000000"/>
                </a:solidFill>
                <a:effectLst/>
                <a:latin typeface="Times New Roman" panose="02020603050405020304" pitchFamily="18" charset="0"/>
                <a:cs typeface="Times New Roman" panose="02020603050405020304" pitchFamily="18" charset="0"/>
              </a:rPr>
              <a:t>(h-f</a:t>
            </a:r>
            <a:r>
              <a:rPr lang="en-US" sz="2200" b="1" i="0" baseline="-25000" dirty="0">
                <a:solidFill>
                  <a:srgbClr val="000000"/>
                </a:solidFill>
                <a:effectLst/>
                <a:latin typeface="Times New Roman" panose="02020603050405020304" pitchFamily="18" charset="0"/>
                <a:cs typeface="Times New Roman" panose="02020603050405020304" pitchFamily="18" charset="0"/>
              </a:rPr>
              <a:t>h</a:t>
            </a:r>
            <a:r>
              <a:rPr lang="en-US" sz="2200" b="1" i="0" dirty="0">
                <a:solidFill>
                  <a:srgbClr val="000000"/>
                </a:solidFill>
                <a:effectLst/>
                <a:latin typeface="Times New Roman" panose="02020603050405020304" pitchFamily="18" charset="0"/>
                <a:cs typeface="Times New Roman" panose="02020603050405020304" pitchFamily="18" charset="0"/>
              </a:rPr>
              <a:t>+1)×(w-f</a:t>
            </a:r>
            <a:r>
              <a:rPr lang="en-US" sz="2200" b="1" i="0" baseline="-25000" dirty="0">
                <a:solidFill>
                  <a:srgbClr val="000000"/>
                </a:solidFill>
                <a:effectLst/>
                <a:latin typeface="Times New Roman" panose="02020603050405020304" pitchFamily="18" charset="0"/>
                <a:cs typeface="Times New Roman" panose="02020603050405020304" pitchFamily="18" charset="0"/>
              </a:rPr>
              <a:t>w</a:t>
            </a:r>
            <a:r>
              <a:rPr lang="en-US" sz="2200" b="1" i="0" dirty="0">
                <a:solidFill>
                  <a:srgbClr val="000000"/>
                </a:solidFill>
                <a:effectLst/>
                <a:latin typeface="Times New Roman" panose="02020603050405020304" pitchFamily="18" charset="0"/>
                <a:cs typeface="Times New Roman" panose="02020603050405020304" pitchFamily="18" charset="0"/>
              </a:rPr>
              <a:t>+1)×1</a:t>
            </a:r>
            <a:r>
              <a:rPr lang="en-US" sz="2200" b="0" i="0" dirty="0">
                <a:solidFill>
                  <a:srgbClr val="000000"/>
                </a:solidFill>
                <a:effectLst/>
                <a:latin typeface="Times New Roman" panose="02020603050405020304" pitchFamily="18" charset="0"/>
                <a:cs typeface="Times New Roman" panose="02020603050405020304" pitchFamily="18" charset="0"/>
              </a:rPr>
              <a:t>.</a:t>
            </a:r>
          </a:p>
          <a:p>
            <a:endParaRPr lang="en-US" dirty="0"/>
          </a:p>
        </p:txBody>
      </p:sp>
      <p:pic>
        <p:nvPicPr>
          <p:cNvPr id="5" name="Picture 4">
            <a:extLst>
              <a:ext uri="{FF2B5EF4-FFF2-40B4-BE49-F238E27FC236}">
                <a16:creationId xmlns:a16="http://schemas.microsoft.com/office/drawing/2014/main" id="{26843570-B47B-8F29-3CDD-2FB03B293637}"/>
              </a:ext>
            </a:extLst>
          </p:cNvPr>
          <p:cNvPicPr>
            <a:picLocks noChangeAspect="1"/>
          </p:cNvPicPr>
          <p:nvPr/>
        </p:nvPicPr>
        <p:blipFill>
          <a:blip r:embed="rId2"/>
          <a:stretch>
            <a:fillRect/>
          </a:stretch>
        </p:blipFill>
        <p:spPr>
          <a:xfrm>
            <a:off x="1764444" y="4248621"/>
            <a:ext cx="6553200" cy="2171700"/>
          </a:xfrm>
          <a:prstGeom prst="rect">
            <a:avLst/>
          </a:prstGeom>
        </p:spPr>
      </p:pic>
    </p:spTree>
    <p:extLst>
      <p:ext uri="{BB962C8B-B14F-4D97-AF65-F5344CB8AC3E}">
        <p14:creationId xmlns:p14="http://schemas.microsoft.com/office/powerpoint/2010/main" val="1308612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A156D-B0A9-356E-90A3-2DCD08B51E42}"/>
              </a:ext>
            </a:extLst>
          </p:cNvPr>
          <p:cNvSpPr>
            <a:spLocks noGrp="1"/>
          </p:cNvSpPr>
          <p:nvPr>
            <p:ph type="title"/>
          </p:nvPr>
        </p:nvSpPr>
        <p:spPr/>
        <p:txBody>
          <a:bodyPr>
            <a:normAutofit/>
          </a:bodyPr>
          <a:lstStyle/>
          <a:p>
            <a:r>
              <a:rPr lang="en-US" sz="4000" i="0" dirty="0">
                <a:solidFill>
                  <a:srgbClr val="292929"/>
                </a:solidFill>
                <a:effectLst/>
                <a:latin typeface="Times New Roman" panose="02020603050405020304" pitchFamily="18" charset="0"/>
                <a:cs typeface="Times New Roman" panose="02020603050405020304" pitchFamily="18" charset="0"/>
              </a:rPr>
              <a:t>Non Linearity (</a:t>
            </a:r>
            <a:r>
              <a:rPr lang="en-US" sz="4000" i="0" dirty="0" err="1">
                <a:solidFill>
                  <a:srgbClr val="292929"/>
                </a:solidFill>
                <a:effectLst/>
                <a:latin typeface="Times New Roman" panose="02020603050405020304" pitchFamily="18" charset="0"/>
                <a:cs typeface="Times New Roman" panose="02020603050405020304" pitchFamily="18" charset="0"/>
              </a:rPr>
              <a:t>ReLU</a:t>
            </a:r>
            <a:r>
              <a:rPr lang="en-US" sz="4000" i="0" dirty="0">
                <a:solidFill>
                  <a:srgbClr val="292929"/>
                </a:solidFill>
                <a:effectLst/>
                <a:latin typeface="Times New Roman" panose="02020603050405020304" pitchFamily="18" charset="0"/>
                <a:cs typeface="Times New Roman" panose="02020603050405020304" pitchFamily="18" charset="0"/>
              </a:rPr>
              <a:t>)</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1D0D4B3-21C7-9E43-CB7F-551B6D7629BB}"/>
              </a:ext>
            </a:extLst>
          </p:cNvPr>
          <p:cNvSpPr>
            <a:spLocks noGrp="1"/>
          </p:cNvSpPr>
          <p:nvPr>
            <p:ph idx="1"/>
          </p:nvPr>
        </p:nvSpPr>
        <p:spPr/>
        <p:txBody>
          <a:bodyPr/>
          <a:lstStyle/>
          <a:p>
            <a:r>
              <a:rPr lang="en-US" b="0" i="0" dirty="0" err="1">
                <a:solidFill>
                  <a:srgbClr val="292929"/>
                </a:solidFill>
                <a:effectLst/>
                <a:latin typeface="source-serif-pro"/>
              </a:rPr>
              <a:t>ReLU</a:t>
            </a:r>
            <a:r>
              <a:rPr lang="en-US" b="0" i="0" dirty="0">
                <a:solidFill>
                  <a:srgbClr val="292929"/>
                </a:solidFill>
                <a:effectLst/>
                <a:latin typeface="source-serif-pro"/>
              </a:rPr>
              <a:t> stands for Rectified Linear Unit for a non-linear operation. The output is </a:t>
            </a:r>
            <a:r>
              <a:rPr lang="en-US" b="1" i="1" dirty="0">
                <a:solidFill>
                  <a:srgbClr val="292929"/>
                </a:solidFill>
                <a:effectLst/>
                <a:latin typeface="source-serif-pro"/>
              </a:rPr>
              <a:t>ƒ(x) = max(0,x).</a:t>
            </a:r>
          </a:p>
          <a:p>
            <a:r>
              <a:rPr lang="en-US" b="1" i="0" dirty="0">
                <a:solidFill>
                  <a:srgbClr val="292929"/>
                </a:solidFill>
                <a:effectLst/>
                <a:latin typeface="source-serif-pro"/>
              </a:rPr>
              <a:t>Why </a:t>
            </a:r>
            <a:r>
              <a:rPr lang="en-US" b="1" i="0" dirty="0" err="1">
                <a:solidFill>
                  <a:srgbClr val="292929"/>
                </a:solidFill>
                <a:effectLst/>
                <a:latin typeface="source-serif-pro"/>
              </a:rPr>
              <a:t>ReLU</a:t>
            </a:r>
            <a:r>
              <a:rPr lang="en-US" b="1" i="0" dirty="0">
                <a:solidFill>
                  <a:srgbClr val="292929"/>
                </a:solidFill>
                <a:effectLst/>
                <a:latin typeface="source-serif-pro"/>
              </a:rPr>
              <a:t> is important : </a:t>
            </a:r>
            <a:r>
              <a:rPr lang="en-US" b="0" i="0" dirty="0" err="1">
                <a:solidFill>
                  <a:srgbClr val="292929"/>
                </a:solidFill>
                <a:effectLst/>
                <a:latin typeface="source-serif-pro"/>
              </a:rPr>
              <a:t>ReLU’s</a:t>
            </a:r>
            <a:r>
              <a:rPr lang="en-US" b="0" i="0" dirty="0">
                <a:solidFill>
                  <a:srgbClr val="292929"/>
                </a:solidFill>
                <a:effectLst/>
                <a:latin typeface="source-serif-pro"/>
              </a:rPr>
              <a:t> purpose is to introduce non-linearity in our </a:t>
            </a:r>
            <a:r>
              <a:rPr lang="en-US" b="0" i="0" dirty="0" err="1">
                <a:solidFill>
                  <a:srgbClr val="292929"/>
                </a:solidFill>
                <a:effectLst/>
                <a:latin typeface="source-serif-pro"/>
              </a:rPr>
              <a:t>ConvNet</a:t>
            </a:r>
            <a:r>
              <a:rPr lang="en-US" b="0" i="0" dirty="0">
                <a:solidFill>
                  <a:srgbClr val="292929"/>
                </a:solidFill>
                <a:effectLst/>
                <a:latin typeface="source-serif-pro"/>
              </a:rPr>
              <a:t>. Since, the real world data would want our </a:t>
            </a:r>
            <a:r>
              <a:rPr lang="en-US" b="0" i="0" dirty="0" err="1">
                <a:solidFill>
                  <a:srgbClr val="292929"/>
                </a:solidFill>
                <a:effectLst/>
                <a:latin typeface="source-serif-pro"/>
              </a:rPr>
              <a:t>ConvNet</a:t>
            </a:r>
            <a:r>
              <a:rPr lang="en-US" b="0" i="0" dirty="0">
                <a:solidFill>
                  <a:srgbClr val="292929"/>
                </a:solidFill>
                <a:effectLst/>
                <a:latin typeface="source-serif-pro"/>
              </a:rPr>
              <a:t> to learn would be non-negative linear values.</a:t>
            </a:r>
          </a:p>
          <a:p>
            <a:endParaRPr lang="en-US" dirty="0"/>
          </a:p>
        </p:txBody>
      </p:sp>
      <p:pic>
        <p:nvPicPr>
          <p:cNvPr id="5" name="Picture 4">
            <a:extLst>
              <a:ext uri="{FF2B5EF4-FFF2-40B4-BE49-F238E27FC236}">
                <a16:creationId xmlns:a16="http://schemas.microsoft.com/office/drawing/2014/main" id="{64951B36-11B3-10FC-5590-8800A619B3C7}"/>
              </a:ext>
            </a:extLst>
          </p:cNvPr>
          <p:cNvPicPr>
            <a:picLocks noChangeAspect="1"/>
          </p:cNvPicPr>
          <p:nvPr/>
        </p:nvPicPr>
        <p:blipFill>
          <a:blip r:embed="rId2"/>
          <a:stretch>
            <a:fillRect/>
          </a:stretch>
        </p:blipFill>
        <p:spPr>
          <a:xfrm>
            <a:off x="2975591" y="4001294"/>
            <a:ext cx="4836758" cy="2302913"/>
          </a:xfrm>
          <a:prstGeom prst="rect">
            <a:avLst/>
          </a:prstGeom>
        </p:spPr>
      </p:pic>
    </p:spTree>
    <p:extLst>
      <p:ext uri="{BB962C8B-B14F-4D97-AF65-F5344CB8AC3E}">
        <p14:creationId xmlns:p14="http://schemas.microsoft.com/office/powerpoint/2010/main" val="124129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D22FB-A26F-2B1C-BD13-CD66403C15E7}"/>
              </a:ext>
            </a:extLst>
          </p:cNvPr>
          <p:cNvSpPr>
            <a:spLocks noGrp="1"/>
          </p:cNvSpPr>
          <p:nvPr>
            <p:ph type="title"/>
          </p:nvPr>
        </p:nvSpPr>
        <p:spPr/>
        <p:txBody>
          <a:bodyPr/>
          <a:lstStyle/>
          <a:p>
            <a:r>
              <a:rPr lang="en-US" dirty="0" err="1"/>
              <a:t>ReLU</a:t>
            </a:r>
            <a:r>
              <a:rPr lang="en-US" dirty="0"/>
              <a:t> Explanation with Diagram</a:t>
            </a:r>
          </a:p>
        </p:txBody>
      </p:sp>
      <p:pic>
        <p:nvPicPr>
          <p:cNvPr id="5" name="Content Placeholder 4">
            <a:extLst>
              <a:ext uri="{FF2B5EF4-FFF2-40B4-BE49-F238E27FC236}">
                <a16:creationId xmlns:a16="http://schemas.microsoft.com/office/drawing/2014/main" id="{ECE50586-9F37-D007-8951-9E392A217241}"/>
              </a:ext>
            </a:extLst>
          </p:cNvPr>
          <p:cNvPicPr>
            <a:picLocks noGrp="1" noChangeAspect="1"/>
          </p:cNvPicPr>
          <p:nvPr>
            <p:ph idx="1"/>
          </p:nvPr>
        </p:nvPicPr>
        <p:blipFill>
          <a:blip r:embed="rId2"/>
          <a:stretch>
            <a:fillRect/>
          </a:stretch>
        </p:blipFill>
        <p:spPr>
          <a:xfrm>
            <a:off x="2523077" y="1825625"/>
            <a:ext cx="7145846" cy="4351338"/>
          </a:xfrm>
        </p:spPr>
      </p:pic>
    </p:spTree>
    <p:extLst>
      <p:ext uri="{BB962C8B-B14F-4D97-AF65-F5344CB8AC3E}">
        <p14:creationId xmlns:p14="http://schemas.microsoft.com/office/powerpoint/2010/main" val="197479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6721F-0172-CEA1-6165-D0065D4C1D0E}"/>
              </a:ext>
            </a:extLst>
          </p:cNvPr>
          <p:cNvSpPr>
            <a:spLocks noGrp="1"/>
          </p:cNvSpPr>
          <p:nvPr>
            <p:ph type="title"/>
          </p:nvPr>
        </p:nvSpPr>
        <p:spPr>
          <a:xfrm>
            <a:off x="1044498" y="363895"/>
            <a:ext cx="10515600" cy="1325563"/>
          </a:xfrm>
        </p:spPr>
        <p:txBody>
          <a:bodyPr>
            <a:normAutofit/>
          </a:bodyPr>
          <a:lstStyle/>
          <a:p>
            <a:r>
              <a:rPr lang="en-US" sz="4000" dirty="0">
                <a:latin typeface="Times New Roman" panose="02020603050405020304" pitchFamily="18" charset="0"/>
                <a:cs typeface="Times New Roman" panose="02020603050405020304" pitchFamily="18" charset="0"/>
              </a:rPr>
              <a:t>Features extraction IN CNN?</a:t>
            </a:r>
          </a:p>
        </p:txBody>
      </p:sp>
      <p:sp>
        <p:nvSpPr>
          <p:cNvPr id="3" name="Content Placeholder 2">
            <a:extLst>
              <a:ext uri="{FF2B5EF4-FFF2-40B4-BE49-F238E27FC236}">
                <a16:creationId xmlns:a16="http://schemas.microsoft.com/office/drawing/2014/main" id="{41791599-F602-6424-D2BD-91551A5345BF}"/>
              </a:ext>
            </a:extLst>
          </p:cNvPr>
          <p:cNvSpPr>
            <a:spLocks noGrp="1"/>
          </p:cNvSpPr>
          <p:nvPr>
            <p:ph idx="1"/>
          </p:nvPr>
        </p:nvSpPr>
        <p:spPr>
          <a:xfrm>
            <a:off x="1151030" y="1833152"/>
            <a:ext cx="8915400" cy="3777622"/>
          </a:xfrm>
        </p:spPr>
        <p:txBody>
          <a:bodyPr>
            <a:normAutofit/>
          </a:bodyPr>
          <a:lstStyle/>
          <a:p>
            <a:pPr algn="just"/>
            <a:r>
              <a:rPr lang="en-US" sz="2400" b="1" dirty="0">
                <a:latin typeface="Times New Roman" panose="02020603050405020304" pitchFamily="18" charset="0"/>
                <a:cs typeface="Times New Roman" panose="02020603050405020304" pitchFamily="18" charset="0"/>
              </a:rPr>
              <a:t>Strides: </a:t>
            </a:r>
            <a:r>
              <a:rPr lang="en-US" sz="2400" i="0" dirty="0">
                <a:effectLst/>
                <a:latin typeface="Times New Roman" panose="02020603050405020304" pitchFamily="18" charset="0"/>
                <a:cs typeface="Times New Roman" panose="02020603050405020304" pitchFamily="18" charset="0"/>
              </a:rPr>
              <a:t>Stride is a component of convolutional neural networks, or neural networks tuned for the compression of images and video data. Stride is a parameter of the neural network's filter that modifies the amount of movement over the image. or video.</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E63F4D6-6A59-BDCD-A335-B5839F5BB144}"/>
              </a:ext>
            </a:extLst>
          </p:cNvPr>
          <p:cNvPicPr>
            <a:picLocks noChangeAspect="1"/>
          </p:cNvPicPr>
          <p:nvPr/>
        </p:nvPicPr>
        <p:blipFill>
          <a:blip r:embed="rId2"/>
          <a:stretch>
            <a:fillRect/>
          </a:stretch>
        </p:blipFill>
        <p:spPr>
          <a:xfrm>
            <a:off x="2125570" y="3562350"/>
            <a:ext cx="7723573" cy="3295650"/>
          </a:xfrm>
          <a:prstGeom prst="rect">
            <a:avLst/>
          </a:prstGeom>
        </p:spPr>
      </p:pic>
    </p:spTree>
    <p:extLst>
      <p:ext uri="{BB962C8B-B14F-4D97-AF65-F5344CB8AC3E}">
        <p14:creationId xmlns:p14="http://schemas.microsoft.com/office/powerpoint/2010/main" val="2735469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3AAC-326C-8872-EB2B-3A4C569FFA3A}"/>
              </a:ext>
            </a:extLst>
          </p:cNvPr>
          <p:cNvSpPr>
            <a:spLocks noGrp="1"/>
          </p:cNvSpPr>
          <p:nvPr>
            <p:ph type="title"/>
          </p:nvPr>
        </p:nvSpPr>
        <p:spPr>
          <a:xfrm>
            <a:off x="-176582" y="240839"/>
            <a:ext cx="8574858" cy="1002036"/>
          </a:xfrm>
        </p:spPr>
        <p:txBody>
          <a:bodyPr>
            <a:normAutofit/>
          </a:bodyPr>
          <a:lstStyle/>
          <a:p>
            <a:r>
              <a:rPr lang="en-US" sz="4000" dirty="0">
                <a:latin typeface="Times New Roman" panose="02020603050405020304" pitchFamily="18" charset="0"/>
                <a:cs typeface="Times New Roman" panose="02020603050405020304" pitchFamily="18" charset="0"/>
              </a:rPr>
              <a:t>       Padding</a:t>
            </a:r>
          </a:p>
        </p:txBody>
      </p:sp>
      <p:sp>
        <p:nvSpPr>
          <p:cNvPr id="3" name="Content Placeholder 2">
            <a:extLst>
              <a:ext uri="{FF2B5EF4-FFF2-40B4-BE49-F238E27FC236}">
                <a16:creationId xmlns:a16="http://schemas.microsoft.com/office/drawing/2014/main" id="{F83802CC-52D1-ABEF-258E-22DB6844D899}"/>
              </a:ext>
            </a:extLst>
          </p:cNvPr>
          <p:cNvSpPr>
            <a:spLocks noGrp="1"/>
          </p:cNvSpPr>
          <p:nvPr>
            <p:ph idx="1"/>
          </p:nvPr>
        </p:nvSpPr>
        <p:spPr>
          <a:xfrm>
            <a:off x="580748" y="1455938"/>
            <a:ext cx="10515600" cy="4351338"/>
          </a:xfrm>
        </p:spPr>
        <p:txBody>
          <a:bodyPr/>
          <a:lstStyle/>
          <a:p>
            <a:pPr algn="just"/>
            <a:r>
              <a:rPr lang="en-US" sz="2200" b="0" i="0" dirty="0">
                <a:solidFill>
                  <a:srgbClr val="333333"/>
                </a:solidFill>
                <a:effectLst/>
                <a:latin typeface="Times New Roman" panose="02020603050405020304" pitchFamily="18" charset="0"/>
                <a:cs typeface="Times New Roman" panose="02020603050405020304" pitchFamily="18" charset="0"/>
              </a:rPr>
              <a:t>Padding plays a crucial role in building the convolutional neural network. If the image will get shrink and if we will take a neural network with 100's of layers on it, it will give us a small image after filtered in the end.</a:t>
            </a:r>
          </a:p>
          <a:p>
            <a:pPr marL="0" indent="0" algn="just">
              <a:buNone/>
            </a:pPr>
            <a:endParaRPr lang="en-US" sz="600" b="0" i="0" dirty="0">
              <a:solidFill>
                <a:srgbClr val="333333"/>
              </a:solidFill>
              <a:effectLst/>
              <a:latin typeface="Times New Roman" panose="02020603050405020304" pitchFamily="18" charset="0"/>
              <a:cs typeface="Times New Roman" panose="02020603050405020304" pitchFamily="18" charset="0"/>
            </a:endParaRPr>
          </a:p>
          <a:p>
            <a:pPr algn="just"/>
            <a:r>
              <a:rPr lang="en-US" sz="2200" b="0" i="0" dirty="0">
                <a:solidFill>
                  <a:srgbClr val="333333"/>
                </a:solidFill>
                <a:effectLst/>
                <a:latin typeface="Times New Roman" panose="02020603050405020304" pitchFamily="18" charset="0"/>
                <a:cs typeface="Times New Roman" panose="02020603050405020304" pitchFamily="18" charset="0"/>
              </a:rPr>
              <a:t>If we take a three by three filter on top of a grayscale image and do the </a:t>
            </a:r>
            <a:r>
              <a:rPr lang="en-US" sz="2200" dirty="0">
                <a:solidFill>
                  <a:srgbClr val="333333"/>
                </a:solidFill>
                <a:latin typeface="Times New Roman" panose="02020603050405020304" pitchFamily="18" charset="0"/>
                <a:cs typeface="Times New Roman" panose="02020603050405020304" pitchFamily="18" charset="0"/>
              </a:rPr>
              <a:t>C</a:t>
            </a:r>
            <a:r>
              <a:rPr lang="en-US" sz="2200" b="0" i="0" dirty="0">
                <a:solidFill>
                  <a:srgbClr val="333333"/>
                </a:solidFill>
                <a:effectLst/>
                <a:latin typeface="Times New Roman" panose="02020603050405020304" pitchFamily="18" charset="0"/>
                <a:cs typeface="Times New Roman" panose="02020603050405020304" pitchFamily="18" charset="0"/>
              </a:rPr>
              <a:t>onvolving</a:t>
            </a:r>
            <a:r>
              <a:rPr lang="en-US" sz="2200" dirty="0">
                <a:solidFill>
                  <a:srgbClr val="333333"/>
                </a:solidFill>
                <a:latin typeface="Times New Roman" panose="02020603050405020304" pitchFamily="18" charset="0"/>
                <a:cs typeface="Times New Roman" panose="02020603050405020304" pitchFamily="18" charset="0"/>
              </a:rPr>
              <a:t>.</a:t>
            </a:r>
            <a:endParaRPr lang="en-US" sz="2200" b="0" i="0" dirty="0">
              <a:solidFill>
                <a:srgbClr val="333333"/>
              </a:solidFill>
              <a:effectLst/>
              <a:latin typeface="Times New Roman" panose="02020603050405020304" pitchFamily="18" charset="0"/>
              <a:cs typeface="Times New Roman" panose="02020603050405020304" pitchFamily="18" charset="0"/>
            </a:endParaRPr>
          </a:p>
          <a:p>
            <a:pPr marL="0" indent="0">
              <a:buNone/>
            </a:pPr>
            <a:br>
              <a:rPr lang="en-US" dirty="0"/>
            </a:br>
            <a:endParaRPr lang="en-US" dirty="0"/>
          </a:p>
        </p:txBody>
      </p:sp>
      <p:pic>
        <p:nvPicPr>
          <p:cNvPr id="5" name="Picture 4">
            <a:extLst>
              <a:ext uri="{FF2B5EF4-FFF2-40B4-BE49-F238E27FC236}">
                <a16:creationId xmlns:a16="http://schemas.microsoft.com/office/drawing/2014/main" id="{4A4EEF4A-AF55-647C-9BED-16E185269F98}"/>
              </a:ext>
            </a:extLst>
          </p:cNvPr>
          <p:cNvPicPr>
            <a:picLocks noChangeAspect="1"/>
          </p:cNvPicPr>
          <p:nvPr/>
        </p:nvPicPr>
        <p:blipFill>
          <a:blip r:embed="rId2"/>
          <a:stretch>
            <a:fillRect/>
          </a:stretch>
        </p:blipFill>
        <p:spPr>
          <a:xfrm>
            <a:off x="3856238" y="4109271"/>
            <a:ext cx="3964620" cy="2766484"/>
          </a:xfrm>
          <a:prstGeom prst="rect">
            <a:avLst/>
          </a:prstGeom>
        </p:spPr>
      </p:pic>
    </p:spTree>
    <p:extLst>
      <p:ext uri="{BB962C8B-B14F-4D97-AF65-F5344CB8AC3E}">
        <p14:creationId xmlns:p14="http://schemas.microsoft.com/office/powerpoint/2010/main" val="2741589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1B59-B61B-F842-AB94-1B683D362800}"/>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  Padding </a:t>
            </a:r>
            <a:r>
              <a:rPr lang="en-US" sz="4000" dirty="0" err="1">
                <a:latin typeface="Times New Roman" panose="02020603050405020304" pitchFamily="18" charset="0"/>
                <a:cs typeface="Times New Roman" panose="02020603050405020304" pitchFamily="18" charset="0"/>
              </a:rPr>
              <a:t>Contd</a:t>
            </a:r>
            <a:r>
              <a:rPr lang="en-US" sz="4000"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1DF50967-FD92-E944-FAF3-6012C31EE286}"/>
              </a:ext>
            </a:extLst>
          </p:cNvPr>
          <p:cNvSpPr>
            <a:spLocks noGrp="1"/>
          </p:cNvSpPr>
          <p:nvPr>
            <p:ph idx="1"/>
          </p:nvPr>
        </p:nvSpPr>
        <p:spPr/>
        <p:txBody>
          <a:bodyPr/>
          <a:lstStyle/>
          <a:p>
            <a:pPr algn="just"/>
            <a:r>
              <a:rPr lang="en-US" sz="2200" b="0" i="0" dirty="0">
                <a:solidFill>
                  <a:srgbClr val="333333"/>
                </a:solidFill>
                <a:effectLst/>
                <a:latin typeface="Times New Roman" panose="02020603050405020304" pitchFamily="18" charset="0"/>
                <a:cs typeface="Times New Roman" panose="02020603050405020304" pitchFamily="18" charset="0"/>
              </a:rPr>
              <a:t>It is clear from the above picture that the pixel in the corner will only get covers one time, but the middle pixel will get covered more than once. It means that we have more information on that middle pixel, so there are two downsides:</a:t>
            </a:r>
          </a:p>
          <a:p>
            <a:pPr marL="0" indent="0" algn="just">
              <a:buNone/>
            </a:pPr>
            <a:endParaRPr lang="en-US" sz="600" b="0" i="0" dirty="0">
              <a:solidFill>
                <a:srgbClr val="333333"/>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Shrinking outputs</a:t>
            </a:r>
          </a:p>
          <a:p>
            <a:pPr algn="just">
              <a:buFont typeface="Arial" panose="020B0604020202020204" pitchFamily="34" charset="0"/>
              <a:buChar char="•"/>
            </a:pPr>
            <a:endParaRPr lang="en-US" sz="6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Losing information on the corner of the image.</a:t>
            </a:r>
          </a:p>
          <a:p>
            <a:pPr marL="0" indent="0" algn="just">
              <a:buNone/>
            </a:pPr>
            <a:endParaRPr lang="en-US" sz="600" b="0" i="0" dirty="0">
              <a:solidFill>
                <a:srgbClr val="000000"/>
              </a:solidFill>
              <a:effectLst/>
              <a:latin typeface="Times New Roman" panose="02020603050405020304" pitchFamily="18" charset="0"/>
              <a:cs typeface="Times New Roman" panose="02020603050405020304" pitchFamily="18" charset="0"/>
            </a:endParaRPr>
          </a:p>
          <a:p>
            <a:pPr algn="just"/>
            <a:r>
              <a:rPr lang="en-US" sz="2200" b="0" i="0" dirty="0">
                <a:solidFill>
                  <a:srgbClr val="333333"/>
                </a:solidFill>
                <a:effectLst/>
                <a:latin typeface="Times New Roman" panose="02020603050405020304" pitchFamily="18" charset="0"/>
                <a:cs typeface="Times New Roman" panose="02020603050405020304" pitchFamily="18" charset="0"/>
              </a:rPr>
              <a:t>To overcome this, we have introduced padding to an image. </a:t>
            </a:r>
            <a:r>
              <a:rPr lang="en-US" sz="2200" b="1" i="0" dirty="0">
                <a:solidFill>
                  <a:srgbClr val="333333"/>
                </a:solidFill>
                <a:effectLst/>
                <a:latin typeface="Times New Roman" panose="02020603050405020304" pitchFamily="18" charset="0"/>
                <a:cs typeface="Times New Roman" panose="02020603050405020304" pitchFamily="18" charset="0"/>
              </a:rPr>
              <a:t>"Padding is an additional layer which can add to the border of an image."</a:t>
            </a:r>
            <a:endParaRPr lang="en-US" sz="2200" b="0" i="0" dirty="0">
              <a:solidFill>
                <a:srgbClr val="333333"/>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15343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FF85D799116CB47AE436621DE26E930" ma:contentTypeVersion="5" ma:contentTypeDescription="Create a new document." ma:contentTypeScope="" ma:versionID="73cd5a3a03d52d52a846c49668434a7e">
  <xsd:schema xmlns:xsd="http://www.w3.org/2001/XMLSchema" xmlns:xs="http://www.w3.org/2001/XMLSchema" xmlns:p="http://schemas.microsoft.com/office/2006/metadata/properties" xmlns:ns3="8899a32d-50ee-41b8-811b-9fc637a0adec" xmlns:ns4="6b1249b7-2182-47a0-b2dc-7dc2d5a3b684" targetNamespace="http://schemas.microsoft.com/office/2006/metadata/properties" ma:root="true" ma:fieldsID="ac509729417de25d47ad81223f106de5" ns3:_="" ns4:_="">
    <xsd:import namespace="8899a32d-50ee-41b8-811b-9fc637a0adec"/>
    <xsd:import namespace="6b1249b7-2182-47a0-b2dc-7dc2d5a3b68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99a32d-50ee-41b8-811b-9fc637a0ade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b1249b7-2182-47a0-b2dc-7dc2d5a3b684"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CD1820-AF87-4F64-9718-E29E7FDD7FB0}">
  <ds:schemaRefs>
    <ds:schemaRef ds:uri="http://purl.org/dc/dcmitype/"/>
    <ds:schemaRef ds:uri="8899a32d-50ee-41b8-811b-9fc637a0adec"/>
    <ds:schemaRef ds:uri="http://schemas.microsoft.com/office/2006/metadata/properties"/>
    <ds:schemaRef ds:uri="http://schemas.microsoft.com/office/infopath/2007/PartnerControls"/>
    <ds:schemaRef ds:uri="http://schemas.microsoft.com/office/2006/documentManagement/types"/>
    <ds:schemaRef ds:uri="6b1249b7-2182-47a0-b2dc-7dc2d5a3b684"/>
    <ds:schemaRef ds:uri="http://purl.org/dc/elements/1.1/"/>
    <ds:schemaRef ds:uri="http://www.w3.org/XML/1998/namespace"/>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4349FB75-97DB-46ED-BD20-7DD6ED7DB2FA}">
  <ds:schemaRefs>
    <ds:schemaRef ds:uri="http://schemas.microsoft.com/sharepoint/v3/contenttype/forms"/>
  </ds:schemaRefs>
</ds:datastoreItem>
</file>

<file path=customXml/itemProps3.xml><?xml version="1.0" encoding="utf-8"?>
<ds:datastoreItem xmlns:ds="http://schemas.openxmlformats.org/officeDocument/2006/customXml" ds:itemID="{F645E700-7D61-47D4-91A0-59AF1A74C1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99a32d-50ee-41b8-811b-9fc637a0adec"/>
    <ds:schemaRef ds:uri="6b1249b7-2182-47a0-b2dc-7dc2d5a3b68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2301</TotalTime>
  <Words>1007</Words>
  <Application>Microsoft Office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source-serif-pro</vt:lpstr>
      <vt:lpstr>Times New Roman</vt:lpstr>
      <vt:lpstr>Office Theme</vt:lpstr>
      <vt:lpstr>         What is CNN?</vt:lpstr>
      <vt:lpstr>Block Diagram</vt:lpstr>
      <vt:lpstr>How Image Processing Occurs in CNN?</vt:lpstr>
      <vt:lpstr>      Image Processing contd:</vt:lpstr>
      <vt:lpstr>Non Linearity (ReLU)</vt:lpstr>
      <vt:lpstr>ReLU Explanation with Diagram</vt:lpstr>
      <vt:lpstr>Features extraction IN CNN?</vt:lpstr>
      <vt:lpstr>       Padding</vt:lpstr>
      <vt:lpstr>  Padding Contd:</vt:lpstr>
      <vt:lpstr>  Pooling Layer</vt:lpstr>
      <vt:lpstr>Types of Pooling</vt:lpstr>
      <vt:lpstr>  Pooling Explanation With Diagram</vt:lpstr>
      <vt:lpstr> Diagram For Classification</vt:lpstr>
      <vt:lpstr>  Flatten</vt:lpstr>
      <vt:lpstr>     Fully Connected Layer (FC Layer) </vt:lpstr>
      <vt:lpstr>Softmax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CNN?</dc:title>
  <dc:creator>Mohammed,Shahid</dc:creator>
  <cp:lastModifiedBy>Shahid Mohammed</cp:lastModifiedBy>
  <cp:revision>22</cp:revision>
  <dcterms:created xsi:type="dcterms:W3CDTF">2022-10-06T01:56:53Z</dcterms:created>
  <dcterms:modified xsi:type="dcterms:W3CDTF">2022-10-07T16:37:33Z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0x0101004FF85D799116CB47AE436621DE26E930</vt:lpwstr>
  </property>
</Properties>
</file>