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4" r:id="rId4"/>
  </p:sldMasterIdLst>
  <p:notesMasterIdLst>
    <p:notesMasterId r:id="rId28"/>
  </p:notesMasterIdLst>
  <p:sldIdLst>
    <p:sldId id="256" r:id="rId5"/>
    <p:sldId id="343" r:id="rId6"/>
    <p:sldId id="357" r:id="rId7"/>
    <p:sldId id="342" r:id="rId8"/>
    <p:sldId id="344" r:id="rId9"/>
    <p:sldId id="380" r:id="rId10"/>
    <p:sldId id="384" r:id="rId11"/>
    <p:sldId id="365" r:id="rId12"/>
    <p:sldId id="350" r:id="rId13"/>
    <p:sldId id="366" r:id="rId14"/>
    <p:sldId id="364" r:id="rId15"/>
    <p:sldId id="379" r:id="rId16"/>
    <p:sldId id="383" r:id="rId17"/>
    <p:sldId id="351" r:id="rId18"/>
    <p:sldId id="257" r:id="rId19"/>
    <p:sldId id="259" r:id="rId20"/>
    <p:sldId id="260" r:id="rId21"/>
    <p:sldId id="258" r:id="rId22"/>
    <p:sldId id="261" r:id="rId23"/>
    <p:sldId id="262" r:id="rId24"/>
    <p:sldId id="263" r:id="rId25"/>
    <p:sldId id="381" r:id="rId26"/>
    <p:sldId id="3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0D699B-55CC-4AFF-A214-105A7F160885}" v="2" dt="2022-12-01T20:29:41.104"/>
    <p1510:client id="{97312CED-9575-4606-A328-07082E28D64F}" v="16" dt="2022-12-01T19:42:24.670"/>
  </p1510:revLst>
</p1510:revInfo>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73" autoAdjust="0"/>
    <p:restoredTop sz="86388" autoAdjust="0"/>
  </p:normalViewPr>
  <p:slideViewPr>
    <p:cSldViewPr snapToGrid="0">
      <p:cViewPr>
        <p:scale>
          <a:sx n="57" d="100"/>
          <a:sy n="57" d="100"/>
        </p:scale>
        <p:origin x="268" y="52"/>
      </p:cViewPr>
      <p:guideLst/>
    </p:cSldViewPr>
  </p:slideViewPr>
  <p:outlineViewPr>
    <p:cViewPr>
      <p:scale>
        <a:sx n="33" d="100"/>
        <a:sy n="33" d="100"/>
      </p:scale>
      <p:origin x="0" y="-301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sapragada,Sai Tejaswee" userId="ac5152bd-e08b-42ef-87f5-6857be20e85f" providerId="ADAL" clId="{0A0D699B-55CC-4AFF-A214-105A7F160885}"/>
    <pc:docChg chg="undo custSel addSld delSld modSld sldOrd">
      <pc:chgData name="Vissapragada,Sai Tejaswee" userId="ac5152bd-e08b-42ef-87f5-6857be20e85f" providerId="ADAL" clId="{0A0D699B-55CC-4AFF-A214-105A7F160885}" dt="2022-12-01T20:37:40.781" v="289" actId="20577"/>
      <pc:docMkLst>
        <pc:docMk/>
      </pc:docMkLst>
      <pc:sldChg chg="modSp mod ord">
        <pc:chgData name="Vissapragada,Sai Tejaswee" userId="ac5152bd-e08b-42ef-87f5-6857be20e85f" providerId="ADAL" clId="{0A0D699B-55CC-4AFF-A214-105A7F160885}" dt="2022-12-01T20:12:50.920" v="64"/>
        <pc:sldMkLst>
          <pc:docMk/>
          <pc:sldMk cId="1598981257" sldId="257"/>
        </pc:sldMkLst>
        <pc:spChg chg="mod">
          <ac:chgData name="Vissapragada,Sai Tejaswee" userId="ac5152bd-e08b-42ef-87f5-6857be20e85f" providerId="ADAL" clId="{0A0D699B-55CC-4AFF-A214-105A7F160885}" dt="2022-12-01T20:12:50.920" v="64"/>
          <ac:spMkLst>
            <pc:docMk/>
            <pc:sldMk cId="1598981257" sldId="257"/>
            <ac:spMk id="2" creationId="{B53101FB-927B-8297-A871-E48B6F04F21B}"/>
          </ac:spMkLst>
        </pc:spChg>
      </pc:sldChg>
      <pc:sldChg chg="modSp mod ord">
        <pc:chgData name="Vissapragada,Sai Tejaswee" userId="ac5152bd-e08b-42ef-87f5-6857be20e85f" providerId="ADAL" clId="{0A0D699B-55CC-4AFF-A214-105A7F160885}" dt="2022-12-01T20:12:56.968" v="71" actId="20577"/>
        <pc:sldMkLst>
          <pc:docMk/>
          <pc:sldMk cId="1407598965" sldId="259"/>
        </pc:sldMkLst>
        <pc:spChg chg="mod">
          <ac:chgData name="Vissapragada,Sai Tejaswee" userId="ac5152bd-e08b-42ef-87f5-6857be20e85f" providerId="ADAL" clId="{0A0D699B-55CC-4AFF-A214-105A7F160885}" dt="2022-12-01T20:12:56.968" v="71" actId="20577"/>
          <ac:spMkLst>
            <pc:docMk/>
            <pc:sldMk cId="1407598965" sldId="259"/>
            <ac:spMk id="2" creationId="{3513FC13-F9B0-A9E6-9F54-41D1F10BBBA8}"/>
          </ac:spMkLst>
        </pc:spChg>
      </pc:sldChg>
      <pc:sldChg chg="modSp del mod">
        <pc:chgData name="Vissapragada,Sai Tejaswee" userId="ac5152bd-e08b-42ef-87f5-6857be20e85f" providerId="ADAL" clId="{0A0D699B-55CC-4AFF-A214-105A7F160885}" dt="2022-12-01T20:22:22.865" v="196" actId="2696"/>
        <pc:sldMkLst>
          <pc:docMk/>
          <pc:sldMk cId="2442537970" sldId="341"/>
        </pc:sldMkLst>
        <pc:spChg chg="mod">
          <ac:chgData name="Vissapragada,Sai Tejaswee" userId="ac5152bd-e08b-42ef-87f5-6857be20e85f" providerId="ADAL" clId="{0A0D699B-55CC-4AFF-A214-105A7F160885}" dt="2022-12-01T20:17:20.436" v="117" actId="20577"/>
          <ac:spMkLst>
            <pc:docMk/>
            <pc:sldMk cId="2442537970" sldId="341"/>
            <ac:spMk id="2" creationId="{A03556A8-306D-4AAD-A818-C5F7CD7DCAA6}"/>
          </ac:spMkLst>
        </pc:spChg>
      </pc:sldChg>
      <pc:sldChg chg="modSp mod ord">
        <pc:chgData name="Vissapragada,Sai Tejaswee" userId="ac5152bd-e08b-42ef-87f5-6857be20e85f" providerId="ADAL" clId="{0A0D699B-55CC-4AFF-A214-105A7F160885}" dt="2022-12-01T20:20:50.659" v="133"/>
        <pc:sldMkLst>
          <pc:docMk/>
          <pc:sldMk cId="1898072782" sldId="344"/>
        </pc:sldMkLst>
        <pc:spChg chg="mod">
          <ac:chgData name="Vissapragada,Sai Tejaswee" userId="ac5152bd-e08b-42ef-87f5-6857be20e85f" providerId="ADAL" clId="{0A0D699B-55CC-4AFF-A214-105A7F160885}" dt="2022-12-01T20:20:31.909" v="131" actId="20577"/>
          <ac:spMkLst>
            <pc:docMk/>
            <pc:sldMk cId="1898072782" sldId="344"/>
            <ac:spMk id="2" creationId="{B68093B9-6981-40EC-9AFD-1A8DBA15D2B3}"/>
          </ac:spMkLst>
        </pc:spChg>
      </pc:sldChg>
      <pc:sldChg chg="modSp mod ord">
        <pc:chgData name="Vissapragada,Sai Tejaswee" userId="ac5152bd-e08b-42ef-87f5-6857be20e85f" providerId="ADAL" clId="{0A0D699B-55CC-4AFF-A214-105A7F160885}" dt="2022-12-01T20:13:19.280" v="97" actId="20577"/>
        <pc:sldMkLst>
          <pc:docMk/>
          <pc:sldMk cId="219102181" sldId="350"/>
        </pc:sldMkLst>
        <pc:spChg chg="mod">
          <ac:chgData name="Vissapragada,Sai Tejaswee" userId="ac5152bd-e08b-42ef-87f5-6857be20e85f" providerId="ADAL" clId="{0A0D699B-55CC-4AFF-A214-105A7F160885}" dt="2022-12-01T20:13:19.280" v="97" actId="20577"/>
          <ac:spMkLst>
            <pc:docMk/>
            <pc:sldMk cId="219102181" sldId="350"/>
            <ac:spMk id="2" creationId="{823C8B64-1E38-4FF9-9F3B-F5E69809B377}"/>
          </ac:spMkLst>
        </pc:spChg>
      </pc:sldChg>
      <pc:sldChg chg="modSp mod">
        <pc:chgData name="Vissapragada,Sai Tejaswee" userId="ac5152bd-e08b-42ef-87f5-6857be20e85f" providerId="ADAL" clId="{0A0D699B-55CC-4AFF-A214-105A7F160885}" dt="2022-12-01T19:53:11.250" v="57" actId="6549"/>
        <pc:sldMkLst>
          <pc:docMk/>
          <pc:sldMk cId="3939176308" sldId="351"/>
        </pc:sldMkLst>
        <pc:spChg chg="mod">
          <ac:chgData name="Vissapragada,Sai Tejaswee" userId="ac5152bd-e08b-42ef-87f5-6857be20e85f" providerId="ADAL" clId="{0A0D699B-55CC-4AFF-A214-105A7F160885}" dt="2022-12-01T19:52:51.067" v="56" actId="20577"/>
          <ac:spMkLst>
            <pc:docMk/>
            <pc:sldMk cId="3939176308" sldId="351"/>
            <ac:spMk id="2" creationId="{32E2E634-DDFF-4EE1-9D86-F940664BE3DC}"/>
          </ac:spMkLst>
        </pc:spChg>
        <pc:spChg chg="mod">
          <ac:chgData name="Vissapragada,Sai Tejaswee" userId="ac5152bd-e08b-42ef-87f5-6857be20e85f" providerId="ADAL" clId="{0A0D699B-55CC-4AFF-A214-105A7F160885}" dt="2022-12-01T19:53:11.250" v="57" actId="6549"/>
          <ac:spMkLst>
            <pc:docMk/>
            <pc:sldMk cId="3939176308" sldId="351"/>
            <ac:spMk id="5" creationId="{13BA4C93-B95F-41BF-A1C9-9216CE9854AF}"/>
          </ac:spMkLst>
        </pc:spChg>
      </pc:sldChg>
      <pc:sldChg chg="del">
        <pc:chgData name="Vissapragada,Sai Tejaswee" userId="ac5152bd-e08b-42ef-87f5-6857be20e85f" providerId="ADAL" clId="{0A0D699B-55CC-4AFF-A214-105A7F160885}" dt="2022-12-01T19:51:33.405" v="5" actId="2696"/>
        <pc:sldMkLst>
          <pc:docMk/>
          <pc:sldMk cId="3416718736" sldId="354"/>
        </pc:sldMkLst>
      </pc:sldChg>
      <pc:sldChg chg="delSp modSp mod">
        <pc:chgData name="Vissapragada,Sai Tejaswee" userId="ac5152bd-e08b-42ef-87f5-6857be20e85f" providerId="ADAL" clId="{0A0D699B-55CC-4AFF-A214-105A7F160885}" dt="2022-12-01T20:28:34.516" v="219" actId="255"/>
        <pc:sldMkLst>
          <pc:docMk/>
          <pc:sldMk cId="1841957312" sldId="357"/>
        </pc:sldMkLst>
        <pc:spChg chg="mod">
          <ac:chgData name="Vissapragada,Sai Tejaswee" userId="ac5152bd-e08b-42ef-87f5-6857be20e85f" providerId="ADAL" clId="{0A0D699B-55CC-4AFF-A214-105A7F160885}" dt="2022-12-01T20:28:34.516" v="219" actId="255"/>
          <ac:spMkLst>
            <pc:docMk/>
            <pc:sldMk cId="1841957312" sldId="357"/>
            <ac:spMk id="12" creationId="{BB996AEA-9FBE-72E5-C476-17768B360348}"/>
          </ac:spMkLst>
        </pc:spChg>
        <pc:picChg chg="del">
          <ac:chgData name="Vissapragada,Sai Tejaswee" userId="ac5152bd-e08b-42ef-87f5-6857be20e85f" providerId="ADAL" clId="{0A0D699B-55CC-4AFF-A214-105A7F160885}" dt="2022-12-01T20:28:10.099" v="217" actId="478"/>
          <ac:picMkLst>
            <pc:docMk/>
            <pc:sldMk cId="1841957312" sldId="357"/>
            <ac:picMk id="7" creationId="{7DBD2287-80E0-BD50-7016-F3398A68F619}"/>
          </ac:picMkLst>
        </pc:picChg>
      </pc:sldChg>
      <pc:sldChg chg="modSp mod">
        <pc:chgData name="Vissapragada,Sai Tejaswee" userId="ac5152bd-e08b-42ef-87f5-6857be20e85f" providerId="ADAL" clId="{0A0D699B-55CC-4AFF-A214-105A7F160885}" dt="2022-12-01T20:15:07.947" v="109" actId="5793"/>
        <pc:sldMkLst>
          <pc:docMk/>
          <pc:sldMk cId="1837471576" sldId="366"/>
        </pc:sldMkLst>
        <pc:spChg chg="mod">
          <ac:chgData name="Vissapragada,Sai Tejaswee" userId="ac5152bd-e08b-42ef-87f5-6857be20e85f" providerId="ADAL" clId="{0A0D699B-55CC-4AFF-A214-105A7F160885}" dt="2022-12-01T20:13:25.219" v="104" actId="20577"/>
          <ac:spMkLst>
            <pc:docMk/>
            <pc:sldMk cId="1837471576" sldId="366"/>
            <ac:spMk id="2" creationId="{699FDC42-B1C1-8EF3-24EB-74E32AB17A6B}"/>
          </ac:spMkLst>
        </pc:spChg>
        <pc:spChg chg="mod">
          <ac:chgData name="Vissapragada,Sai Tejaswee" userId="ac5152bd-e08b-42ef-87f5-6857be20e85f" providerId="ADAL" clId="{0A0D699B-55CC-4AFF-A214-105A7F160885}" dt="2022-12-01T20:15:07.947" v="109" actId="5793"/>
          <ac:spMkLst>
            <pc:docMk/>
            <pc:sldMk cId="1837471576" sldId="366"/>
            <ac:spMk id="3" creationId="{A8E34014-DCF4-FA40-FD67-BBA08040D734}"/>
          </ac:spMkLst>
        </pc:spChg>
      </pc:sldChg>
      <pc:sldChg chg="addSp delSp modSp mod ord">
        <pc:chgData name="Vissapragada,Sai Tejaswee" userId="ac5152bd-e08b-42ef-87f5-6857be20e85f" providerId="ADAL" clId="{0A0D699B-55CC-4AFF-A214-105A7F160885}" dt="2022-12-01T20:37:34.314" v="285" actId="20577"/>
        <pc:sldMkLst>
          <pc:docMk/>
          <pc:sldMk cId="1719887273" sldId="380"/>
        </pc:sldMkLst>
        <pc:spChg chg="mod">
          <ac:chgData name="Vissapragada,Sai Tejaswee" userId="ac5152bd-e08b-42ef-87f5-6857be20e85f" providerId="ADAL" clId="{0A0D699B-55CC-4AFF-A214-105A7F160885}" dt="2022-12-01T20:37:34.314" v="285" actId="20577"/>
          <ac:spMkLst>
            <pc:docMk/>
            <pc:sldMk cId="1719887273" sldId="380"/>
            <ac:spMk id="2" creationId="{4163873F-2445-771F-7C3C-DB4B51C24BCA}"/>
          </ac:spMkLst>
        </pc:spChg>
        <pc:spChg chg="mod">
          <ac:chgData name="Vissapragada,Sai Tejaswee" userId="ac5152bd-e08b-42ef-87f5-6857be20e85f" providerId="ADAL" clId="{0A0D699B-55CC-4AFF-A214-105A7F160885}" dt="2022-12-01T20:30:00.819" v="261" actId="27636"/>
          <ac:spMkLst>
            <pc:docMk/>
            <pc:sldMk cId="1719887273" sldId="380"/>
            <ac:spMk id="3" creationId="{1CF5E8F7-4059-9C97-B4AC-DFD78B0E433C}"/>
          </ac:spMkLst>
        </pc:spChg>
        <pc:spChg chg="add del mod">
          <ac:chgData name="Vissapragada,Sai Tejaswee" userId="ac5152bd-e08b-42ef-87f5-6857be20e85f" providerId="ADAL" clId="{0A0D699B-55CC-4AFF-A214-105A7F160885}" dt="2022-12-01T20:29:54.736" v="259" actId="478"/>
          <ac:spMkLst>
            <pc:docMk/>
            <pc:sldMk cId="1719887273" sldId="380"/>
            <ac:spMk id="4" creationId="{B2B9A24A-BE61-3892-9C89-A4BB0513332B}"/>
          </ac:spMkLst>
        </pc:spChg>
      </pc:sldChg>
      <pc:sldChg chg="addSp delSp modSp new mod">
        <pc:chgData name="Vissapragada,Sai Tejaswee" userId="ac5152bd-e08b-42ef-87f5-6857be20e85f" providerId="ADAL" clId="{0A0D699B-55CC-4AFF-A214-105A7F160885}" dt="2022-12-01T20:37:40.781" v="289" actId="20577"/>
        <pc:sldMkLst>
          <pc:docMk/>
          <pc:sldMk cId="2324754390" sldId="384"/>
        </pc:sldMkLst>
        <pc:spChg chg="mod">
          <ac:chgData name="Vissapragada,Sai Tejaswee" userId="ac5152bd-e08b-42ef-87f5-6857be20e85f" providerId="ADAL" clId="{0A0D699B-55CC-4AFF-A214-105A7F160885}" dt="2022-12-01T20:37:40.781" v="289" actId="20577"/>
          <ac:spMkLst>
            <pc:docMk/>
            <pc:sldMk cId="2324754390" sldId="384"/>
            <ac:spMk id="2" creationId="{FA9363E6-3336-46B7-5825-764ADA0FDCCD}"/>
          </ac:spMkLst>
        </pc:spChg>
        <pc:spChg chg="del">
          <ac:chgData name="Vissapragada,Sai Tejaswee" userId="ac5152bd-e08b-42ef-87f5-6857be20e85f" providerId="ADAL" clId="{0A0D699B-55CC-4AFF-A214-105A7F160885}" dt="2022-12-01T20:29:21.572" v="254" actId="478"/>
          <ac:spMkLst>
            <pc:docMk/>
            <pc:sldMk cId="2324754390" sldId="384"/>
            <ac:spMk id="3" creationId="{5C73FA2A-A25E-2859-D874-1193610D54BE}"/>
          </ac:spMkLst>
        </pc:spChg>
        <pc:spChg chg="add del">
          <ac:chgData name="Vissapragada,Sai Tejaswee" userId="ac5152bd-e08b-42ef-87f5-6857be20e85f" providerId="ADAL" clId="{0A0D699B-55CC-4AFF-A214-105A7F160885}" dt="2022-12-01T20:29:33.649" v="256" actId="22"/>
          <ac:spMkLst>
            <pc:docMk/>
            <pc:sldMk cId="2324754390" sldId="384"/>
            <ac:spMk id="5" creationId="{E84FD6A5-BF42-1325-D6ED-B45DE2BE2E10}"/>
          </ac:spMkLst>
        </pc:spChg>
        <pc:spChg chg="add mod">
          <ac:chgData name="Vissapragada,Sai Tejaswee" userId="ac5152bd-e08b-42ef-87f5-6857be20e85f" providerId="ADAL" clId="{0A0D699B-55CC-4AFF-A214-105A7F160885}" dt="2022-12-01T20:29:45.042" v="258" actId="14100"/>
          <ac:spMkLst>
            <pc:docMk/>
            <pc:sldMk cId="2324754390" sldId="384"/>
            <ac:spMk id="6" creationId="{D03F8E00-63C9-20BA-6290-A4257033F3F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433E97-FADB-4491-B54C-1BDF826AF2C8}" type="datetimeFigureOut">
              <a:rPr lang="en-US" smtClean="0"/>
              <a:t>12/1/2022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C17F1F-E773-4BAF-8FCE-005674C8D8EE}" type="slidenum">
              <a:rPr lang="en-US" smtClean="0"/>
              <a:t>‹#›</a:t>
            </a:fld>
            <a:endParaRPr lang="en-US"/>
          </a:p>
        </p:txBody>
      </p:sp>
    </p:spTree>
    <p:extLst>
      <p:ext uri="{BB962C8B-B14F-4D97-AF65-F5344CB8AC3E}">
        <p14:creationId xmlns:p14="http://schemas.microsoft.com/office/powerpoint/2010/main" val="2059250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C17F1F-E773-4BAF-8FCE-005674C8D8EE}" type="slidenum">
              <a:rPr lang="en-US" smtClean="0"/>
              <a:t>22</a:t>
            </a:fld>
            <a:endParaRPr lang="en-US"/>
          </a:p>
        </p:txBody>
      </p:sp>
    </p:spTree>
    <p:extLst>
      <p:ext uri="{BB962C8B-B14F-4D97-AF65-F5344CB8AC3E}">
        <p14:creationId xmlns:p14="http://schemas.microsoft.com/office/powerpoint/2010/main" val="2801816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0815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25951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17663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7695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61910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22701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97638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95812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39700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58372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15583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811897821"/>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rchive.physionet.org/cgi-bin/atm/A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physionet.org/content/ecgiddb/1.0.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1EC8D-E2F8-47A8-86F0-53A644871CB0}"/>
              </a:ext>
            </a:extLst>
          </p:cNvPr>
          <p:cNvSpPr>
            <a:spLocks noGrp="1"/>
          </p:cNvSpPr>
          <p:nvPr>
            <p:ph type="ctrTitle"/>
          </p:nvPr>
        </p:nvSpPr>
        <p:spPr>
          <a:xfrm>
            <a:off x="0" y="-196981"/>
            <a:ext cx="12307019" cy="1582468"/>
          </a:xfrm>
        </p:spPr>
        <p:txBody>
          <a:bodyPr>
            <a:normAutofit/>
          </a:bodyPr>
          <a:lstStyle/>
          <a:p>
            <a:r>
              <a:rPr lang="en-US" b="1" dirty="0">
                <a:cs typeface="Calibri Light"/>
              </a:rPr>
              <a:t> Two Factor Authentication</a:t>
            </a:r>
          </a:p>
        </p:txBody>
      </p:sp>
      <p:sp>
        <p:nvSpPr>
          <p:cNvPr id="3" name="Subtitle 2">
            <a:extLst>
              <a:ext uri="{FF2B5EF4-FFF2-40B4-BE49-F238E27FC236}">
                <a16:creationId xmlns:a16="http://schemas.microsoft.com/office/drawing/2014/main" id="{40718280-D32F-4892-B800-93AAD39A2582}"/>
              </a:ext>
            </a:extLst>
          </p:cNvPr>
          <p:cNvSpPr>
            <a:spLocks noGrp="1"/>
          </p:cNvSpPr>
          <p:nvPr>
            <p:ph type="subTitle" idx="1"/>
          </p:nvPr>
        </p:nvSpPr>
        <p:spPr>
          <a:xfrm>
            <a:off x="891396" y="1608444"/>
            <a:ext cx="9805358" cy="5148868"/>
          </a:xfrm>
        </p:spPr>
        <p:txBody>
          <a:bodyPr vert="horz" lIns="91440" tIns="45720" rIns="91440" bIns="45720" rtlCol="0" anchor="t">
            <a:normAutofit/>
          </a:bodyPr>
          <a:lstStyle/>
          <a:p>
            <a:pPr algn="l"/>
            <a:r>
              <a:rPr lang="en-US" b="1"/>
              <a:t>TEAM MEMBERS:</a:t>
            </a:r>
            <a:endParaRPr lang="en-US" b="1">
              <a:cs typeface="Calibri"/>
            </a:endParaRPr>
          </a:p>
          <a:p>
            <a:pPr marL="342900" indent="-342900" algn="l">
              <a:buFont typeface="Arial" panose="020B0604020202020204" pitchFamily="34" charset="0"/>
              <a:buChar char="•"/>
            </a:pPr>
            <a:r>
              <a:rPr lang="en-US">
                <a:latin typeface="Calibri"/>
                <a:cs typeface="Calibri"/>
              </a:rPr>
              <a:t>Jahnavi </a:t>
            </a:r>
            <a:r>
              <a:rPr lang="en-US" err="1">
                <a:latin typeface="Calibri"/>
                <a:cs typeface="Calibri"/>
              </a:rPr>
              <a:t>Dammannagari</a:t>
            </a:r>
            <a:endParaRPr lang="en-US">
              <a:latin typeface="Calibri"/>
              <a:cs typeface="Calibri"/>
            </a:endParaRPr>
          </a:p>
          <a:p>
            <a:pPr marL="342900" indent="-342900" algn="l">
              <a:buFont typeface="Arial" panose="020B0604020202020204" pitchFamily="34" charset="0"/>
              <a:buChar char="•"/>
            </a:pPr>
            <a:r>
              <a:rPr lang="en-US" err="1">
                <a:latin typeface="Calibri"/>
                <a:cs typeface="Calibri"/>
              </a:rPr>
              <a:t>Sailaxman</a:t>
            </a:r>
            <a:r>
              <a:rPr lang="en-US">
                <a:latin typeface="Calibri"/>
                <a:cs typeface="Calibri"/>
              </a:rPr>
              <a:t> </a:t>
            </a:r>
            <a:r>
              <a:rPr lang="en-US" err="1">
                <a:latin typeface="Calibri"/>
                <a:cs typeface="Calibri"/>
              </a:rPr>
              <a:t>Janumula</a:t>
            </a:r>
            <a:endParaRPr lang="en-US">
              <a:latin typeface="Calibri"/>
              <a:cs typeface="Calibri"/>
            </a:endParaRPr>
          </a:p>
          <a:p>
            <a:pPr marL="342900" indent="-342900" algn="l">
              <a:buChar char="•"/>
            </a:pPr>
            <a:r>
              <a:rPr lang="en-US">
                <a:latin typeface="Calibri"/>
                <a:cs typeface="Calibri"/>
              </a:rPr>
              <a:t>Nikitha </a:t>
            </a:r>
            <a:r>
              <a:rPr lang="en-US" err="1">
                <a:latin typeface="Calibri"/>
                <a:cs typeface="Calibri"/>
              </a:rPr>
              <a:t>Srivyshnavi</a:t>
            </a:r>
            <a:r>
              <a:rPr lang="en-US">
                <a:latin typeface="Calibri"/>
                <a:cs typeface="Calibri"/>
              </a:rPr>
              <a:t> </a:t>
            </a:r>
            <a:r>
              <a:rPr lang="en-US" err="1">
                <a:latin typeface="Calibri"/>
                <a:cs typeface="Calibri"/>
              </a:rPr>
              <a:t>Kankanalapalli</a:t>
            </a:r>
            <a:endParaRPr lang="en-US">
              <a:latin typeface="Calibri"/>
              <a:cs typeface="Calibri"/>
            </a:endParaRPr>
          </a:p>
          <a:p>
            <a:pPr marL="342900" indent="-342900" algn="l">
              <a:buFont typeface="Arial" panose="020B0604020202020204" pitchFamily="34" charset="0"/>
              <a:buChar char="•"/>
            </a:pPr>
            <a:r>
              <a:rPr lang="en-US">
                <a:latin typeface="Calibri"/>
                <a:cs typeface="Calibri"/>
              </a:rPr>
              <a:t>Sai </a:t>
            </a:r>
            <a:r>
              <a:rPr lang="en-US" err="1">
                <a:latin typeface="Calibri"/>
                <a:cs typeface="Calibri"/>
              </a:rPr>
              <a:t>Tejaswee</a:t>
            </a:r>
            <a:r>
              <a:rPr lang="en-US">
                <a:latin typeface="Calibri"/>
                <a:cs typeface="Calibri"/>
              </a:rPr>
              <a:t> </a:t>
            </a:r>
            <a:r>
              <a:rPr lang="en-US" err="1">
                <a:latin typeface="Calibri"/>
                <a:cs typeface="Calibri"/>
              </a:rPr>
              <a:t>Vissapragada</a:t>
            </a:r>
            <a:endParaRPr lang="en-US">
              <a:latin typeface="Calibri"/>
              <a:cs typeface="Calibri"/>
            </a:endParaRPr>
          </a:p>
          <a:p>
            <a:pPr marL="342900" indent="-342900" algn="l">
              <a:buFont typeface="Arial" panose="020B0604020202020204" pitchFamily="34" charset="0"/>
              <a:buChar char="•"/>
            </a:pPr>
            <a:r>
              <a:rPr lang="en-US">
                <a:latin typeface="Calibri"/>
                <a:cs typeface="Calibri"/>
              </a:rPr>
              <a:t>Archana </a:t>
            </a:r>
            <a:r>
              <a:rPr lang="en-US" err="1">
                <a:latin typeface="Calibri"/>
                <a:cs typeface="Calibri"/>
              </a:rPr>
              <a:t>Lingampally</a:t>
            </a:r>
            <a:endParaRPr lang="en-US">
              <a:latin typeface="Calibri"/>
              <a:cs typeface="Calibri"/>
            </a:endParaRPr>
          </a:p>
          <a:p>
            <a:pPr marL="342900" indent="-342900" algn="l">
              <a:buFont typeface="Arial" panose="020B0604020202020204" pitchFamily="34" charset="0"/>
              <a:buChar char="•"/>
            </a:pPr>
            <a:r>
              <a:rPr lang="en-US">
                <a:latin typeface="Calibri"/>
                <a:cs typeface="Calibri"/>
              </a:rPr>
              <a:t>Abdul Rehman Sayeed Mohammed</a:t>
            </a:r>
          </a:p>
          <a:p>
            <a:pPr marL="342900" indent="-342900" algn="l">
              <a:buFont typeface="Arial" panose="020B0604020202020204" pitchFamily="34" charset="0"/>
              <a:buChar char="•"/>
            </a:pPr>
            <a:r>
              <a:rPr lang="en-US">
                <a:latin typeface="Calibri"/>
                <a:cs typeface="Calibri"/>
              </a:rPr>
              <a:t>Shahid Mohammed</a:t>
            </a:r>
            <a:endParaRPr lang="en-US">
              <a:solidFill>
                <a:srgbClr val="2D3B45"/>
              </a:solidFill>
              <a:latin typeface="Calibri"/>
              <a:cs typeface="Calibri"/>
            </a:endParaRPr>
          </a:p>
          <a:p>
            <a:pPr marL="342900" indent="-342900" algn="l">
              <a:buFont typeface="Arial" panose="020B0604020202020204" pitchFamily="34" charset="0"/>
              <a:buChar char="•"/>
            </a:pPr>
            <a:r>
              <a:rPr lang="en-US">
                <a:latin typeface="Calibri"/>
                <a:cs typeface="Calibri"/>
              </a:rPr>
              <a:t>Shiva Krishna </a:t>
            </a:r>
            <a:r>
              <a:rPr lang="en-US" err="1">
                <a:latin typeface="Calibri"/>
                <a:cs typeface="Calibri"/>
              </a:rPr>
              <a:t>Myakala</a:t>
            </a:r>
            <a:endParaRPr lang="en-US">
              <a:latin typeface="Calibri"/>
              <a:cs typeface="Calibri"/>
            </a:endParaRPr>
          </a:p>
          <a:p>
            <a:pPr marL="342900" indent="-342900" algn="l">
              <a:buChar char="•"/>
            </a:pPr>
            <a:r>
              <a:rPr lang="en-US" err="1">
                <a:latin typeface="Calibri"/>
                <a:cs typeface="Calibri"/>
              </a:rPr>
              <a:t>Dheemanth</a:t>
            </a:r>
            <a:r>
              <a:rPr lang="en-US">
                <a:latin typeface="Calibri"/>
                <a:cs typeface="Calibri"/>
              </a:rPr>
              <a:t> Reddy Sanku</a:t>
            </a:r>
          </a:p>
          <a:p>
            <a:pPr marL="342900" indent="-342900" algn="l">
              <a:buFont typeface="Arial" panose="020B0604020202020204" pitchFamily="34" charset="0"/>
              <a:buChar char="•"/>
            </a:pPr>
            <a:r>
              <a:rPr lang="en-US">
                <a:latin typeface="Calibri"/>
                <a:cs typeface="Calibri"/>
              </a:rPr>
              <a:t>Manikanta Vasana</a:t>
            </a:r>
            <a:endParaRPr lang="en-US" b="0" i="0">
              <a:solidFill>
                <a:srgbClr val="2D3B45"/>
              </a:solidFill>
              <a:effectLst/>
              <a:latin typeface="Calibri"/>
              <a:cs typeface="Calibri"/>
            </a:endParaRPr>
          </a:p>
        </p:txBody>
      </p:sp>
      <p:sp>
        <p:nvSpPr>
          <p:cNvPr id="5" name="TextBox 4">
            <a:extLst>
              <a:ext uri="{FF2B5EF4-FFF2-40B4-BE49-F238E27FC236}">
                <a16:creationId xmlns:a16="http://schemas.microsoft.com/office/drawing/2014/main" id="{F0D9F4AE-835F-4448-B5D2-C594E3C93546}"/>
              </a:ext>
            </a:extLst>
          </p:cNvPr>
          <p:cNvSpPr txBox="1"/>
          <p:nvPr/>
        </p:nvSpPr>
        <p:spPr>
          <a:xfrm>
            <a:off x="3345612" y="952808"/>
            <a:ext cx="5029199" cy="584775"/>
          </a:xfrm>
          <a:prstGeom prst="rect">
            <a:avLst/>
          </a:prstGeom>
          <a:noFill/>
        </p:spPr>
        <p:txBody>
          <a:bodyPr wrap="square" rtlCol="0">
            <a:spAutoFit/>
          </a:bodyPr>
          <a:lstStyle/>
          <a:p>
            <a:pPr algn="ctr"/>
            <a:r>
              <a:rPr lang="en-US" sz="3200"/>
              <a:t>  </a:t>
            </a:r>
          </a:p>
        </p:txBody>
      </p:sp>
    </p:spTree>
    <p:extLst>
      <p:ext uri="{BB962C8B-B14F-4D97-AF65-F5344CB8AC3E}">
        <p14:creationId xmlns:p14="http://schemas.microsoft.com/office/powerpoint/2010/main" val="2985600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FDC42-B1C1-8EF3-24EB-74E32AB17A6B}"/>
              </a:ext>
            </a:extLst>
          </p:cNvPr>
          <p:cNvSpPr>
            <a:spLocks noGrp="1"/>
          </p:cNvSpPr>
          <p:nvPr>
            <p:ph type="title"/>
          </p:nvPr>
        </p:nvSpPr>
        <p:spPr>
          <a:xfrm>
            <a:off x="648929" y="629266"/>
            <a:ext cx="10894140" cy="1622321"/>
          </a:xfrm>
        </p:spPr>
        <p:txBody>
          <a:bodyPr>
            <a:normAutofit/>
          </a:bodyPr>
          <a:lstStyle/>
          <a:p>
            <a:r>
              <a:rPr lang="en-US" b="1" dirty="0"/>
              <a:t>Dataset</a:t>
            </a:r>
            <a:endParaRPr lang="en-US" b="1" dirty="0">
              <a:cs typeface="Calibri Light"/>
            </a:endParaRPr>
          </a:p>
        </p:txBody>
      </p:sp>
      <p:sp>
        <p:nvSpPr>
          <p:cNvPr id="3" name="Content Placeholder 2">
            <a:extLst>
              <a:ext uri="{FF2B5EF4-FFF2-40B4-BE49-F238E27FC236}">
                <a16:creationId xmlns:a16="http://schemas.microsoft.com/office/drawing/2014/main" id="{A8E34014-DCF4-FA40-FD67-BBA08040D734}"/>
              </a:ext>
            </a:extLst>
          </p:cNvPr>
          <p:cNvSpPr>
            <a:spLocks noGrp="1"/>
          </p:cNvSpPr>
          <p:nvPr>
            <p:ph idx="1"/>
          </p:nvPr>
        </p:nvSpPr>
        <p:spPr>
          <a:xfrm>
            <a:off x="648931" y="1958237"/>
            <a:ext cx="8859546" cy="4375656"/>
          </a:xfrm>
        </p:spPr>
        <p:txBody>
          <a:bodyPr vert="horz" lIns="91440" tIns="45720" rIns="91440" bIns="45720" rtlCol="0" anchor="t">
            <a:noAutofit/>
          </a:bodyPr>
          <a:lstStyle/>
          <a:p>
            <a:r>
              <a:rPr lang="en-US" sz="2400" dirty="0">
                <a:ea typeface="+mn-lt"/>
                <a:cs typeface="+mn-lt"/>
              </a:rPr>
              <a:t>The name of dataset is ECG-ID Database(</a:t>
            </a:r>
            <a:r>
              <a:rPr lang="en-US" sz="2400" dirty="0" err="1">
                <a:ea typeface="+mn-lt"/>
                <a:cs typeface="+mn-lt"/>
              </a:rPr>
              <a:t>ecgiddb</a:t>
            </a:r>
            <a:r>
              <a:rPr lang="en-US" sz="2400" dirty="0">
                <a:ea typeface="+mn-lt"/>
                <a:cs typeface="+mn-lt"/>
              </a:rPr>
              <a:t>)</a:t>
            </a:r>
          </a:p>
          <a:p>
            <a:r>
              <a:rPr lang="en-US" sz="2400" dirty="0">
                <a:ea typeface="+mn-lt"/>
                <a:cs typeface="+mn-lt"/>
              </a:rPr>
              <a:t>The input dataset is in form of .txt files</a:t>
            </a:r>
          </a:p>
          <a:p>
            <a:r>
              <a:rPr lang="en-US" sz="2400" dirty="0">
                <a:cs typeface="Calibri"/>
              </a:rPr>
              <a:t>The .txt files have 2 extracted features, they are time lapse and ecg-1 filtered </a:t>
            </a:r>
            <a:endParaRPr lang="en-US" sz="2400" dirty="0">
              <a:ea typeface="+mn-lt"/>
              <a:cs typeface="+mn-lt"/>
            </a:endParaRPr>
          </a:p>
          <a:p>
            <a:r>
              <a:rPr lang="en-US" sz="2400" dirty="0">
                <a:ea typeface="+mn-lt"/>
                <a:cs typeface="+mn-lt"/>
              </a:rPr>
              <a:t>There are 20 ECG recordings obtained from 20 persons for 10 secs</a:t>
            </a:r>
            <a:endParaRPr lang="en-US" sz="2400" dirty="0">
              <a:cs typeface="Calibri" panose="020F0502020204030204"/>
            </a:endParaRPr>
          </a:p>
          <a:p>
            <a:r>
              <a:rPr lang="en-US" sz="2400" dirty="0">
                <a:cs typeface="Calibri" panose="020F0502020204030204"/>
              </a:rPr>
              <a:t>Source Link for methodology-1:</a:t>
            </a:r>
          </a:p>
          <a:p>
            <a:pPr marL="0" indent="0">
              <a:buNone/>
            </a:pPr>
            <a:r>
              <a:rPr lang="en-US" sz="2400" dirty="0">
                <a:cs typeface="Calibri" panose="020F0502020204030204"/>
              </a:rPr>
              <a:t> </a:t>
            </a:r>
            <a:r>
              <a:rPr lang="en-US" sz="2400" dirty="0">
                <a:cs typeface="Calibri" panose="020F0502020204030204"/>
                <a:hlinkClick r:id="rId2"/>
              </a:rPr>
              <a:t>https://archive.physionet.org/cgi-bin/atm/ATM</a:t>
            </a:r>
            <a:endParaRPr lang="en-US" sz="2400" dirty="0">
              <a:cs typeface="Calibri"/>
            </a:endParaRPr>
          </a:p>
          <a:p>
            <a:pPr marL="0" indent="0">
              <a:buNone/>
            </a:pPr>
            <a:endParaRPr lang="en-US" sz="2400" dirty="0">
              <a:ea typeface="+mn-lt"/>
              <a:cs typeface="+mn-lt"/>
            </a:endParaRPr>
          </a:p>
          <a:p>
            <a:pPr marL="0" indent="0">
              <a:buNone/>
            </a:pPr>
            <a:endParaRPr lang="en-US" sz="2400" dirty="0">
              <a:cs typeface="Calibri"/>
            </a:endParaRPr>
          </a:p>
          <a:p>
            <a:pPr marL="0" indent="0">
              <a:buNone/>
            </a:pPr>
            <a:endParaRPr lang="en-US" sz="2400" dirty="0">
              <a:cs typeface="Calibri"/>
            </a:endParaRPr>
          </a:p>
          <a:p>
            <a:pPr marL="0" indent="0">
              <a:buNone/>
            </a:pPr>
            <a:endParaRPr lang="en-US" dirty="0">
              <a:cs typeface="Calibri"/>
            </a:endParaRPr>
          </a:p>
          <a:p>
            <a:endParaRPr lang="en-US" sz="2000" dirty="0">
              <a:cs typeface="Calibri"/>
            </a:endParaRPr>
          </a:p>
          <a:p>
            <a:endParaRPr lang="en-US" sz="2000" dirty="0">
              <a:cs typeface="Calibri"/>
            </a:endParaRPr>
          </a:p>
        </p:txBody>
      </p:sp>
    </p:spTree>
    <p:extLst>
      <p:ext uri="{BB962C8B-B14F-4D97-AF65-F5344CB8AC3E}">
        <p14:creationId xmlns:p14="http://schemas.microsoft.com/office/powerpoint/2010/main" val="1837471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80566-5AA5-75AE-3878-F3B8B65B360F}"/>
              </a:ext>
            </a:extLst>
          </p:cNvPr>
          <p:cNvSpPr>
            <a:spLocks noGrp="1"/>
          </p:cNvSpPr>
          <p:nvPr>
            <p:ph type="title"/>
          </p:nvPr>
        </p:nvSpPr>
        <p:spPr/>
        <p:txBody>
          <a:bodyPr/>
          <a:lstStyle/>
          <a:p>
            <a:r>
              <a:rPr lang="en-US" b="1" dirty="0"/>
              <a:t>Fourier Flipping Transformation</a:t>
            </a:r>
          </a:p>
        </p:txBody>
      </p:sp>
      <p:sp>
        <p:nvSpPr>
          <p:cNvPr id="3" name="Content Placeholder 2">
            <a:extLst>
              <a:ext uri="{FF2B5EF4-FFF2-40B4-BE49-F238E27FC236}">
                <a16:creationId xmlns:a16="http://schemas.microsoft.com/office/drawing/2014/main" id="{386E58DB-AF1A-2DF3-7CF6-71CAE99743B8}"/>
              </a:ext>
            </a:extLst>
          </p:cNvPr>
          <p:cNvSpPr>
            <a:spLocks noGrp="1"/>
          </p:cNvSpPr>
          <p:nvPr>
            <p:ph idx="1"/>
          </p:nvPr>
        </p:nvSpPr>
        <p:spPr>
          <a:xfrm>
            <a:off x="545926" y="1575104"/>
            <a:ext cx="10515600" cy="4351338"/>
          </a:xfrm>
        </p:spPr>
        <p:txBody>
          <a:bodyPr vert="horz" lIns="91440" tIns="45720" rIns="91440" bIns="45720" rtlCol="0" anchor="t">
            <a:normAutofit/>
          </a:bodyPr>
          <a:lstStyle/>
          <a:p>
            <a:r>
              <a:rPr lang="en-US" sz="2400" dirty="0">
                <a:ea typeface="+mn-lt"/>
                <a:cs typeface="+mn-lt"/>
              </a:rPr>
              <a:t>The data given as input is .txt files</a:t>
            </a:r>
          </a:p>
          <a:p>
            <a:pPr algn="just">
              <a:lnSpc>
                <a:spcPct val="107000"/>
              </a:lnSpc>
              <a:spcBef>
                <a:spcPts val="0"/>
              </a:spcBef>
              <a:spcAft>
                <a:spcPts val="800"/>
              </a:spcAft>
            </a:pPr>
            <a:r>
              <a:rPr lang="en-IN" sz="2400" dirty="0">
                <a:latin typeface="Calibri" panose="020F0502020204030204" pitchFamily="34" charset="0"/>
                <a:ea typeface="Calibri" panose="020F0502020204030204" pitchFamily="34" charset="0"/>
                <a:cs typeface="Calibri" panose="020F0502020204030204" pitchFamily="34" charset="0"/>
              </a:rPr>
              <a:t>In</a:t>
            </a:r>
            <a:r>
              <a:rPr lang="en-IN" sz="2400" dirty="0">
                <a:effectLst/>
                <a:latin typeface="Calibri" panose="020F0502020204030204" pitchFamily="34" charset="0"/>
                <a:ea typeface="Calibri" panose="020F0502020204030204" pitchFamily="34" charset="0"/>
                <a:cs typeface="Calibri" panose="020F0502020204030204" pitchFamily="34" charset="0"/>
              </a:rPr>
              <a:t> this module we will pre-process dataset to remove missing values</a:t>
            </a:r>
          </a:p>
          <a:p>
            <a:pPr algn="just">
              <a:lnSpc>
                <a:spcPct val="107000"/>
              </a:lnSpc>
              <a:spcBef>
                <a:spcPts val="0"/>
              </a:spcBef>
              <a:spcAft>
                <a:spcPts val="800"/>
              </a:spcAft>
            </a:pPr>
            <a:r>
              <a:rPr lang="en-IN" sz="2400" dirty="0">
                <a:latin typeface="Calibri" panose="020F0502020204030204" pitchFamily="34" charset="0"/>
                <a:ea typeface="Calibri" panose="020F0502020204030204" pitchFamily="34" charset="0"/>
                <a:cs typeface="Calibri" panose="020F0502020204030204" pitchFamily="34" charset="0"/>
              </a:rPr>
              <a:t>A</a:t>
            </a:r>
            <a:r>
              <a:rPr lang="en-IN" sz="2400" dirty="0">
                <a:effectLst/>
                <a:latin typeface="Calibri" panose="020F0502020204030204" pitchFamily="34" charset="0"/>
                <a:ea typeface="Calibri" panose="020F0502020204030204" pitchFamily="34" charset="0"/>
                <a:cs typeface="Calibri" panose="020F0502020204030204" pitchFamily="34" charset="0"/>
              </a:rPr>
              <a:t>nd then apply flipping and Fourier transform algorithm to select important attributes from dataset</a:t>
            </a:r>
            <a:endParaRPr lang="en-US" sz="2400" dirty="0">
              <a:effectLst/>
              <a:latin typeface="Calibri" panose="020F0502020204030204" pitchFamily="34" charset="0"/>
              <a:ea typeface="Calibri" panose="020F0502020204030204" pitchFamily="34" charset="0"/>
              <a:cs typeface="Calibri" panose="020F0502020204030204" pitchFamily="34" charset="0"/>
            </a:endParaRPr>
          </a:p>
          <a:p>
            <a:r>
              <a:rPr lang="en-US" sz="2400" dirty="0">
                <a:cs typeface="Calibri" panose="020F0502020204030204"/>
              </a:rPr>
              <a:t>Function to calculate FFT on recordings:</a:t>
            </a:r>
          </a:p>
          <a:p>
            <a:pPr marL="0" indent="0">
              <a:buNone/>
            </a:pPr>
            <a:r>
              <a:rPr lang="en-US" sz="2400" dirty="0" err="1">
                <a:cs typeface="Calibri" panose="020F0502020204030204"/>
              </a:rPr>
              <a:t>np.fft.fft</a:t>
            </a:r>
            <a:r>
              <a:rPr lang="en-US" sz="2400" dirty="0">
                <a:cs typeface="Calibri" panose="020F0502020204030204"/>
              </a:rPr>
              <a:t>(data)/</a:t>
            </a:r>
            <a:r>
              <a:rPr lang="en-US" sz="2400" dirty="0" err="1">
                <a:cs typeface="Calibri" panose="020F0502020204030204"/>
              </a:rPr>
              <a:t>len</a:t>
            </a:r>
            <a:r>
              <a:rPr lang="en-US" sz="2400" dirty="0">
                <a:cs typeface="Calibri" panose="020F0502020204030204"/>
              </a:rPr>
              <a:t>(data)</a:t>
            </a:r>
          </a:p>
          <a:p>
            <a:endParaRPr lang="en-US" sz="2400" dirty="0">
              <a:cs typeface="Calibri" panose="020F0502020204030204"/>
            </a:endParaRPr>
          </a:p>
          <a:p>
            <a:endParaRPr lang="en-US" sz="2400" dirty="0">
              <a:cs typeface="Calibri" panose="020F0502020204030204"/>
            </a:endParaRPr>
          </a:p>
        </p:txBody>
      </p:sp>
    </p:spTree>
    <p:extLst>
      <p:ext uri="{BB962C8B-B14F-4D97-AF65-F5344CB8AC3E}">
        <p14:creationId xmlns:p14="http://schemas.microsoft.com/office/powerpoint/2010/main" val="2459341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8719-56DF-1D34-43EB-43F412B69050}"/>
              </a:ext>
            </a:extLst>
          </p:cNvPr>
          <p:cNvSpPr>
            <a:spLocks noGrp="1"/>
          </p:cNvSpPr>
          <p:nvPr>
            <p:ph type="title"/>
          </p:nvPr>
        </p:nvSpPr>
        <p:spPr>
          <a:xfrm>
            <a:off x="726141" y="-4669"/>
            <a:ext cx="10515600" cy="1325563"/>
          </a:xfrm>
        </p:spPr>
        <p:txBody>
          <a:bodyPr/>
          <a:lstStyle/>
          <a:p>
            <a:r>
              <a:rPr lang="en-US" b="1" dirty="0">
                <a:ea typeface="+mj-lt"/>
                <a:cs typeface="+mj-lt"/>
              </a:rPr>
              <a:t>Support Vector Machine &amp; Decision Tree</a:t>
            </a:r>
            <a:endParaRPr lang="en-US" b="1" dirty="0">
              <a:cs typeface="Calibri Light"/>
            </a:endParaRPr>
          </a:p>
        </p:txBody>
      </p:sp>
      <p:sp>
        <p:nvSpPr>
          <p:cNvPr id="3" name="Content Placeholder 2">
            <a:extLst>
              <a:ext uri="{FF2B5EF4-FFF2-40B4-BE49-F238E27FC236}">
                <a16:creationId xmlns:a16="http://schemas.microsoft.com/office/drawing/2014/main" id="{ABDEE460-B203-FB49-6CA3-216BB52E9EEC}"/>
              </a:ext>
            </a:extLst>
          </p:cNvPr>
          <p:cNvSpPr>
            <a:spLocks noGrp="1"/>
          </p:cNvSpPr>
          <p:nvPr>
            <p:ph idx="1"/>
          </p:nvPr>
        </p:nvSpPr>
        <p:spPr>
          <a:xfrm>
            <a:off x="513229" y="1198096"/>
            <a:ext cx="10515600" cy="4351338"/>
          </a:xfrm>
        </p:spPr>
        <p:txBody>
          <a:bodyPr vert="horz" lIns="91440" tIns="45720" rIns="91440" bIns="45720" rtlCol="0" anchor="t">
            <a:normAutofit/>
          </a:bodyPr>
          <a:lstStyle/>
          <a:p>
            <a:pPr marL="0" indent="0">
              <a:buNone/>
            </a:pPr>
            <a:r>
              <a:rPr lang="en-US" sz="2400" dirty="0">
                <a:solidFill>
                  <a:srgbClr val="222222"/>
                </a:solidFill>
              </a:rPr>
              <a:t>Explanation of how both will algorithm work:</a:t>
            </a:r>
            <a:endParaRPr lang="en-US" sz="2400" i="0" dirty="0">
              <a:solidFill>
                <a:srgbClr val="222222"/>
              </a:solidFill>
              <a:effectLst/>
            </a:endParaRPr>
          </a:p>
          <a:p>
            <a:pPr marL="457200" indent="-457200">
              <a:buFont typeface="+mj-lt"/>
              <a:buAutoNum type="arabicPeriod"/>
            </a:pPr>
            <a:r>
              <a:rPr lang="en-US" sz="2400" i="0" dirty="0">
                <a:solidFill>
                  <a:srgbClr val="222222"/>
                </a:solidFill>
                <a:effectLst/>
              </a:rPr>
              <a:t>We will be reshaping the array(input) using </a:t>
            </a:r>
            <a:r>
              <a:rPr lang="en-US" sz="2400" i="0" dirty="0" err="1">
                <a:solidFill>
                  <a:srgbClr val="222222"/>
                </a:solidFill>
                <a:effectLst/>
              </a:rPr>
              <a:t>numpy.reshape</a:t>
            </a:r>
            <a:r>
              <a:rPr lang="en-US" sz="2400" i="0" dirty="0">
                <a:solidFill>
                  <a:srgbClr val="222222"/>
                </a:solidFill>
                <a:effectLst/>
              </a:rPr>
              <a:t>.</a:t>
            </a:r>
          </a:p>
          <a:p>
            <a:pPr marL="457200" indent="-457200">
              <a:buFont typeface="+mj-lt"/>
              <a:buAutoNum type="arabicPeriod"/>
            </a:pPr>
            <a:r>
              <a:rPr lang="en-US" sz="2400" dirty="0">
                <a:cs typeface="Calibri"/>
              </a:rPr>
              <a:t>We will then use test-train and split to split our data into two parts which will be used for training and testing. </a:t>
            </a:r>
            <a:r>
              <a:rPr lang="en-US" sz="2400" dirty="0">
                <a:ea typeface="+mn-lt"/>
                <a:cs typeface="+mn-lt"/>
              </a:rPr>
              <a:t>The features are scaled.</a:t>
            </a:r>
          </a:p>
          <a:p>
            <a:pPr marL="0" indent="0">
              <a:buNone/>
            </a:pPr>
            <a:r>
              <a:rPr lang="en-US" sz="2400" dirty="0">
                <a:ea typeface="+mn-lt"/>
                <a:cs typeface="+mn-lt"/>
              </a:rPr>
              <a:t>3.   The training model is generated by fitting the classified data into training set.</a:t>
            </a:r>
          </a:p>
          <a:p>
            <a:pPr marL="0" indent="0">
              <a:buNone/>
            </a:pPr>
            <a:r>
              <a:rPr lang="en-US" sz="2400" dirty="0">
                <a:cs typeface="Calibri"/>
              </a:rPr>
              <a:t>4.   T</a:t>
            </a:r>
            <a:r>
              <a:rPr lang="en-US" sz="2400" dirty="0">
                <a:ea typeface="+mn-lt"/>
                <a:cs typeface="+mn-lt"/>
              </a:rPr>
              <a:t>he MSE, MAE and Accuracy is determined for the provided data using in-built functions.</a:t>
            </a:r>
          </a:p>
          <a:p>
            <a:pPr marL="0" indent="0">
              <a:buNone/>
            </a:pPr>
            <a:endParaRPr lang="en-US" sz="2400" dirty="0">
              <a:ea typeface="+mn-lt"/>
              <a:cs typeface="+mn-lt"/>
            </a:endParaRPr>
          </a:p>
          <a:p>
            <a:pPr marL="0" indent="0">
              <a:buNone/>
            </a:pPr>
            <a:endParaRPr lang="en-US" sz="2400" dirty="0">
              <a:ea typeface="+mn-lt"/>
              <a:cs typeface="+mn-lt"/>
            </a:endParaRPr>
          </a:p>
          <a:p>
            <a:pPr marL="457200" indent="-457200">
              <a:buFont typeface="+mj-lt"/>
              <a:buAutoNum type="arabicPeriod"/>
            </a:pPr>
            <a:endParaRPr lang="en-US" sz="2400" dirty="0">
              <a:ea typeface="+mn-lt"/>
              <a:cs typeface="+mn-lt"/>
            </a:endParaRPr>
          </a:p>
          <a:p>
            <a:pPr marL="0" indent="0">
              <a:buNone/>
            </a:pPr>
            <a:endParaRPr lang="en-US" sz="2400" dirty="0">
              <a:cs typeface="Calibri"/>
            </a:endParaRPr>
          </a:p>
          <a:p>
            <a:pPr marL="457200" indent="-457200">
              <a:buFont typeface="+mj-lt"/>
              <a:buAutoNum type="arabicPeriod"/>
            </a:pPr>
            <a:endParaRPr lang="en-US" sz="2400" dirty="0">
              <a:ea typeface="+mn-lt"/>
              <a:cs typeface="Calibri"/>
            </a:endParaRPr>
          </a:p>
          <a:p>
            <a:pPr marL="457200" indent="-457200">
              <a:buFont typeface="+mj-lt"/>
              <a:buAutoNum type="arabicPeriod"/>
            </a:pPr>
            <a:endParaRPr lang="en-US" sz="2400" dirty="0">
              <a:ea typeface="+mn-lt"/>
              <a:cs typeface="+mn-lt"/>
            </a:endParaRPr>
          </a:p>
        </p:txBody>
      </p:sp>
      <p:pic>
        <p:nvPicPr>
          <p:cNvPr id="5" name="Picture 4" descr="Diagram&#10;&#10;Description automatically generated with medium confidence">
            <a:extLst>
              <a:ext uri="{FF2B5EF4-FFF2-40B4-BE49-F238E27FC236}">
                <a16:creationId xmlns:a16="http://schemas.microsoft.com/office/drawing/2014/main" id="{CB635F71-EF6E-5388-3464-01D1BE9D55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0554" y="4561682"/>
            <a:ext cx="7600950" cy="1800225"/>
          </a:xfrm>
          <a:prstGeom prst="rect">
            <a:avLst/>
          </a:prstGeom>
        </p:spPr>
      </p:pic>
    </p:spTree>
    <p:extLst>
      <p:ext uri="{BB962C8B-B14F-4D97-AF65-F5344CB8AC3E}">
        <p14:creationId xmlns:p14="http://schemas.microsoft.com/office/powerpoint/2010/main" val="823308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AA52C-2A9C-9533-4734-25DF518C0F5C}"/>
              </a:ext>
            </a:extLst>
          </p:cNvPr>
          <p:cNvSpPr>
            <a:spLocks noGrp="1"/>
          </p:cNvSpPr>
          <p:nvPr>
            <p:ph type="title"/>
          </p:nvPr>
        </p:nvSpPr>
        <p:spPr/>
        <p:txBody>
          <a:bodyPr/>
          <a:lstStyle/>
          <a:p>
            <a:r>
              <a:rPr lang="en-US" b="1" dirty="0"/>
              <a:t>Accuracy Results</a:t>
            </a:r>
          </a:p>
        </p:txBody>
      </p:sp>
      <p:graphicFrame>
        <p:nvGraphicFramePr>
          <p:cNvPr id="4" name="Table 4">
            <a:extLst>
              <a:ext uri="{FF2B5EF4-FFF2-40B4-BE49-F238E27FC236}">
                <a16:creationId xmlns:a16="http://schemas.microsoft.com/office/drawing/2014/main" id="{C1452911-6D98-EA98-4848-81B5CCF2F622}"/>
              </a:ext>
            </a:extLst>
          </p:cNvPr>
          <p:cNvGraphicFramePr>
            <a:graphicFrameLocks noGrp="1"/>
          </p:cNvGraphicFramePr>
          <p:nvPr>
            <p:ph idx="1"/>
            <p:extLst>
              <p:ext uri="{D42A27DB-BD31-4B8C-83A1-F6EECF244321}">
                <p14:modId xmlns:p14="http://schemas.microsoft.com/office/powerpoint/2010/main" val="1772747708"/>
              </p:ext>
            </p:extLst>
          </p:nvPr>
        </p:nvGraphicFramePr>
        <p:xfrm>
          <a:off x="838200" y="1825625"/>
          <a:ext cx="10515596" cy="2966720"/>
        </p:xfrm>
        <a:graphic>
          <a:graphicData uri="http://schemas.openxmlformats.org/drawingml/2006/table">
            <a:tbl>
              <a:tblPr firstRow="1" bandRow="1">
                <a:tableStyleId>{5C22544A-7EE6-4342-B048-85BDC9FD1C3A}</a:tableStyleId>
              </a:tblPr>
              <a:tblGrid>
                <a:gridCol w="2628899">
                  <a:extLst>
                    <a:ext uri="{9D8B030D-6E8A-4147-A177-3AD203B41FA5}">
                      <a16:colId xmlns:a16="http://schemas.microsoft.com/office/drawing/2014/main" val="3473105830"/>
                    </a:ext>
                  </a:extLst>
                </a:gridCol>
                <a:gridCol w="2628899">
                  <a:extLst>
                    <a:ext uri="{9D8B030D-6E8A-4147-A177-3AD203B41FA5}">
                      <a16:colId xmlns:a16="http://schemas.microsoft.com/office/drawing/2014/main" val="1496212250"/>
                    </a:ext>
                  </a:extLst>
                </a:gridCol>
                <a:gridCol w="2628899">
                  <a:extLst>
                    <a:ext uri="{9D8B030D-6E8A-4147-A177-3AD203B41FA5}">
                      <a16:colId xmlns:a16="http://schemas.microsoft.com/office/drawing/2014/main" val="4085048851"/>
                    </a:ext>
                  </a:extLst>
                </a:gridCol>
                <a:gridCol w="2628899">
                  <a:extLst>
                    <a:ext uri="{9D8B030D-6E8A-4147-A177-3AD203B41FA5}">
                      <a16:colId xmlns:a16="http://schemas.microsoft.com/office/drawing/2014/main" val="1665291002"/>
                    </a:ext>
                  </a:extLst>
                </a:gridCol>
              </a:tblGrid>
              <a:tr h="370840">
                <a:tc>
                  <a:txBody>
                    <a:bodyPr/>
                    <a:lstStyle/>
                    <a:p>
                      <a:r>
                        <a:rPr lang="en-US" dirty="0"/>
                        <a:t>SVM Test data size(%)</a:t>
                      </a:r>
                    </a:p>
                  </a:txBody>
                  <a:tcPr/>
                </a:tc>
                <a:tc>
                  <a:txBody>
                    <a:bodyPr/>
                    <a:lstStyle/>
                    <a:p>
                      <a:r>
                        <a:rPr lang="en-US" dirty="0"/>
                        <a:t>SVM Accuracy</a:t>
                      </a:r>
                    </a:p>
                  </a:txBody>
                  <a:tcPr/>
                </a:tc>
                <a:tc>
                  <a:txBody>
                    <a:bodyPr/>
                    <a:lstStyle/>
                    <a:p>
                      <a:r>
                        <a:rPr lang="en-US" dirty="0"/>
                        <a:t>DT Test data size (%)</a:t>
                      </a:r>
                    </a:p>
                  </a:txBody>
                  <a:tcPr/>
                </a:tc>
                <a:tc>
                  <a:txBody>
                    <a:bodyPr/>
                    <a:lstStyle/>
                    <a:p>
                      <a:r>
                        <a:rPr lang="en-US" dirty="0"/>
                        <a:t>DT Accuracy</a:t>
                      </a:r>
                    </a:p>
                  </a:txBody>
                  <a:tcPr/>
                </a:tc>
                <a:extLst>
                  <a:ext uri="{0D108BD9-81ED-4DB2-BD59-A6C34878D82A}">
                    <a16:rowId xmlns:a16="http://schemas.microsoft.com/office/drawing/2014/main" val="149413861"/>
                  </a:ext>
                </a:extLst>
              </a:tr>
              <a:tr h="370840">
                <a:tc>
                  <a:txBody>
                    <a:bodyPr/>
                    <a:lstStyle/>
                    <a:p>
                      <a:r>
                        <a:rPr lang="en-US" dirty="0"/>
                        <a:t>50</a:t>
                      </a:r>
                    </a:p>
                  </a:txBody>
                  <a:tcPr/>
                </a:tc>
                <a:tc>
                  <a:txBody>
                    <a:bodyPr/>
                    <a:lstStyle/>
                    <a:p>
                      <a:r>
                        <a:rPr lang="en-US" dirty="0"/>
                        <a:t>0.5</a:t>
                      </a:r>
                    </a:p>
                  </a:txBody>
                  <a:tcPr/>
                </a:tc>
                <a:tc>
                  <a:txBody>
                    <a:bodyPr/>
                    <a:lstStyle/>
                    <a:p>
                      <a:r>
                        <a:rPr lang="en-US" dirty="0"/>
                        <a:t>50</a:t>
                      </a:r>
                    </a:p>
                  </a:txBody>
                  <a:tcPr/>
                </a:tc>
                <a:tc>
                  <a:txBody>
                    <a:bodyPr/>
                    <a:lstStyle/>
                    <a:p>
                      <a:r>
                        <a:rPr lang="en-US" dirty="0"/>
                        <a:t>0.6</a:t>
                      </a:r>
                    </a:p>
                  </a:txBody>
                  <a:tcPr/>
                </a:tc>
                <a:extLst>
                  <a:ext uri="{0D108BD9-81ED-4DB2-BD59-A6C34878D82A}">
                    <a16:rowId xmlns:a16="http://schemas.microsoft.com/office/drawing/2014/main" val="4154188650"/>
                  </a:ext>
                </a:extLst>
              </a:tr>
              <a:tr h="370840">
                <a:tc>
                  <a:txBody>
                    <a:bodyPr/>
                    <a:lstStyle/>
                    <a:p>
                      <a:r>
                        <a:rPr lang="en-US" dirty="0"/>
                        <a:t>60</a:t>
                      </a:r>
                    </a:p>
                  </a:txBody>
                  <a:tcPr/>
                </a:tc>
                <a:tc>
                  <a:txBody>
                    <a:bodyPr/>
                    <a:lstStyle/>
                    <a:p>
                      <a:r>
                        <a:rPr lang="en-US" dirty="0"/>
                        <a:t>0.583</a:t>
                      </a:r>
                    </a:p>
                  </a:txBody>
                  <a:tcPr/>
                </a:tc>
                <a:tc>
                  <a:txBody>
                    <a:bodyPr/>
                    <a:lstStyle/>
                    <a:p>
                      <a:r>
                        <a:rPr lang="en-US" dirty="0"/>
                        <a:t>60</a:t>
                      </a:r>
                    </a:p>
                  </a:txBody>
                  <a:tcPr/>
                </a:tc>
                <a:tc>
                  <a:txBody>
                    <a:bodyPr/>
                    <a:lstStyle/>
                    <a:p>
                      <a:r>
                        <a:rPr lang="en-US" dirty="0"/>
                        <a:t>0.666</a:t>
                      </a:r>
                    </a:p>
                  </a:txBody>
                  <a:tcPr/>
                </a:tc>
                <a:extLst>
                  <a:ext uri="{0D108BD9-81ED-4DB2-BD59-A6C34878D82A}">
                    <a16:rowId xmlns:a16="http://schemas.microsoft.com/office/drawing/2014/main" val="1972865108"/>
                  </a:ext>
                </a:extLst>
              </a:tr>
              <a:tr h="370840">
                <a:tc>
                  <a:txBody>
                    <a:bodyPr/>
                    <a:lstStyle/>
                    <a:p>
                      <a:r>
                        <a:rPr lang="en-US" dirty="0"/>
                        <a:t>70</a:t>
                      </a:r>
                    </a:p>
                  </a:txBody>
                  <a:tcPr/>
                </a:tc>
                <a:tc>
                  <a:txBody>
                    <a:bodyPr/>
                    <a:lstStyle/>
                    <a:p>
                      <a:r>
                        <a:rPr lang="en-US" dirty="0"/>
                        <a:t>0.64</a:t>
                      </a:r>
                    </a:p>
                  </a:txBody>
                  <a:tcPr/>
                </a:tc>
                <a:tc>
                  <a:txBody>
                    <a:bodyPr/>
                    <a:lstStyle/>
                    <a:p>
                      <a:r>
                        <a:rPr lang="en-US" dirty="0"/>
                        <a:t>70</a:t>
                      </a:r>
                    </a:p>
                  </a:txBody>
                  <a:tcPr/>
                </a:tc>
                <a:tc>
                  <a:txBody>
                    <a:bodyPr/>
                    <a:lstStyle/>
                    <a:p>
                      <a:r>
                        <a:rPr lang="en-US" dirty="0"/>
                        <a:t>0.71</a:t>
                      </a:r>
                    </a:p>
                  </a:txBody>
                  <a:tcPr/>
                </a:tc>
                <a:extLst>
                  <a:ext uri="{0D108BD9-81ED-4DB2-BD59-A6C34878D82A}">
                    <a16:rowId xmlns:a16="http://schemas.microsoft.com/office/drawing/2014/main" val="2976427702"/>
                  </a:ext>
                </a:extLst>
              </a:tr>
              <a:tr h="370840">
                <a:tc>
                  <a:txBody>
                    <a:bodyPr/>
                    <a:lstStyle/>
                    <a:p>
                      <a:r>
                        <a:rPr lang="en-US" dirty="0"/>
                        <a:t>80</a:t>
                      </a:r>
                    </a:p>
                  </a:txBody>
                  <a:tcPr/>
                </a:tc>
                <a:tc>
                  <a:txBody>
                    <a:bodyPr/>
                    <a:lstStyle/>
                    <a:p>
                      <a:r>
                        <a:rPr lang="en-US" dirty="0"/>
                        <a:t>0.6875</a:t>
                      </a:r>
                    </a:p>
                  </a:txBody>
                  <a:tcPr/>
                </a:tc>
                <a:tc>
                  <a:txBody>
                    <a:bodyPr/>
                    <a:lstStyle/>
                    <a:p>
                      <a:r>
                        <a:rPr lang="en-US" dirty="0"/>
                        <a:t>80</a:t>
                      </a:r>
                    </a:p>
                  </a:txBody>
                  <a:tcPr/>
                </a:tc>
                <a:tc>
                  <a:txBody>
                    <a:bodyPr/>
                    <a:lstStyle/>
                    <a:p>
                      <a:r>
                        <a:rPr lang="en-US" dirty="0"/>
                        <a:t>0.75</a:t>
                      </a:r>
                    </a:p>
                  </a:txBody>
                  <a:tcPr/>
                </a:tc>
                <a:extLst>
                  <a:ext uri="{0D108BD9-81ED-4DB2-BD59-A6C34878D82A}">
                    <a16:rowId xmlns:a16="http://schemas.microsoft.com/office/drawing/2014/main" val="142371457"/>
                  </a:ext>
                </a:extLst>
              </a:tr>
              <a:tr h="370840">
                <a:tc>
                  <a:txBody>
                    <a:bodyPr/>
                    <a:lstStyle/>
                    <a:p>
                      <a:r>
                        <a:rPr lang="en-US" dirty="0"/>
                        <a:t>90</a:t>
                      </a:r>
                    </a:p>
                  </a:txBody>
                  <a:tcPr/>
                </a:tc>
                <a:tc>
                  <a:txBody>
                    <a:bodyPr/>
                    <a:lstStyle/>
                    <a:p>
                      <a:r>
                        <a:rPr lang="en-US" dirty="0"/>
                        <a:t>0.722</a:t>
                      </a:r>
                    </a:p>
                  </a:txBody>
                  <a:tcPr/>
                </a:tc>
                <a:tc>
                  <a:txBody>
                    <a:bodyPr/>
                    <a:lstStyle/>
                    <a:p>
                      <a:r>
                        <a:rPr lang="en-US" dirty="0"/>
                        <a:t>90</a:t>
                      </a:r>
                    </a:p>
                  </a:txBody>
                  <a:tcPr/>
                </a:tc>
                <a:tc>
                  <a:txBody>
                    <a:bodyPr/>
                    <a:lstStyle/>
                    <a:p>
                      <a:r>
                        <a:rPr lang="en-US" dirty="0"/>
                        <a:t>0.777</a:t>
                      </a:r>
                    </a:p>
                  </a:txBody>
                  <a:tcPr/>
                </a:tc>
                <a:extLst>
                  <a:ext uri="{0D108BD9-81ED-4DB2-BD59-A6C34878D82A}">
                    <a16:rowId xmlns:a16="http://schemas.microsoft.com/office/drawing/2014/main" val="1583932119"/>
                  </a:ext>
                </a:extLst>
              </a:tr>
              <a:tr h="370840">
                <a:tc>
                  <a:txBody>
                    <a:bodyPr/>
                    <a:lstStyle/>
                    <a:p>
                      <a:r>
                        <a:rPr lang="en-US" dirty="0"/>
                        <a:t>95</a:t>
                      </a:r>
                    </a:p>
                  </a:txBody>
                  <a:tcPr/>
                </a:tc>
                <a:tc>
                  <a:txBody>
                    <a:bodyPr/>
                    <a:lstStyle/>
                    <a:p>
                      <a:r>
                        <a:rPr lang="en-US" dirty="0"/>
                        <a:t>0.736</a:t>
                      </a:r>
                    </a:p>
                  </a:txBody>
                  <a:tcPr/>
                </a:tc>
                <a:tc>
                  <a:txBody>
                    <a:bodyPr/>
                    <a:lstStyle/>
                    <a:p>
                      <a:r>
                        <a:rPr lang="en-US" dirty="0"/>
                        <a:t>95</a:t>
                      </a:r>
                    </a:p>
                  </a:txBody>
                  <a:tcPr/>
                </a:tc>
                <a:tc>
                  <a:txBody>
                    <a:bodyPr/>
                    <a:lstStyle/>
                    <a:p>
                      <a:r>
                        <a:rPr lang="en-US" dirty="0"/>
                        <a:t>0.789</a:t>
                      </a:r>
                    </a:p>
                  </a:txBody>
                  <a:tcPr/>
                </a:tc>
                <a:extLst>
                  <a:ext uri="{0D108BD9-81ED-4DB2-BD59-A6C34878D82A}">
                    <a16:rowId xmlns:a16="http://schemas.microsoft.com/office/drawing/2014/main" val="3462298689"/>
                  </a:ext>
                </a:extLst>
              </a:tr>
              <a:tr h="370840">
                <a:tc>
                  <a:txBody>
                    <a:bodyPr/>
                    <a:lstStyle/>
                    <a:p>
                      <a:r>
                        <a:rPr lang="en-US" dirty="0"/>
                        <a:t>100</a:t>
                      </a:r>
                    </a:p>
                  </a:txBody>
                  <a:tcPr/>
                </a:tc>
                <a:tc>
                  <a:txBody>
                    <a:bodyPr/>
                    <a:lstStyle/>
                    <a:p>
                      <a:r>
                        <a:rPr lang="en-US" dirty="0"/>
                        <a:t>ERROR</a:t>
                      </a:r>
                    </a:p>
                  </a:txBody>
                  <a:tcPr/>
                </a:tc>
                <a:tc>
                  <a:txBody>
                    <a:bodyPr/>
                    <a:lstStyle/>
                    <a:p>
                      <a:r>
                        <a:rPr lang="en-US" dirty="0"/>
                        <a:t>100</a:t>
                      </a:r>
                    </a:p>
                  </a:txBody>
                  <a:tcPr/>
                </a:tc>
                <a:tc>
                  <a:txBody>
                    <a:bodyPr/>
                    <a:lstStyle/>
                    <a:p>
                      <a:r>
                        <a:rPr lang="en-US" dirty="0"/>
                        <a:t>ERROR</a:t>
                      </a:r>
                    </a:p>
                  </a:txBody>
                  <a:tcPr/>
                </a:tc>
                <a:extLst>
                  <a:ext uri="{0D108BD9-81ED-4DB2-BD59-A6C34878D82A}">
                    <a16:rowId xmlns:a16="http://schemas.microsoft.com/office/drawing/2014/main" val="4290572794"/>
                  </a:ext>
                </a:extLst>
              </a:tr>
            </a:tbl>
          </a:graphicData>
        </a:graphic>
      </p:graphicFrame>
      <p:sp>
        <p:nvSpPr>
          <p:cNvPr id="5" name="TextBox 4">
            <a:extLst>
              <a:ext uri="{FF2B5EF4-FFF2-40B4-BE49-F238E27FC236}">
                <a16:creationId xmlns:a16="http://schemas.microsoft.com/office/drawing/2014/main" id="{5FE4C6FD-22D2-A930-78A7-C2769095E4E3}"/>
              </a:ext>
            </a:extLst>
          </p:cNvPr>
          <p:cNvSpPr txBox="1"/>
          <p:nvPr/>
        </p:nvSpPr>
        <p:spPr>
          <a:xfrm>
            <a:off x="905109" y="5073805"/>
            <a:ext cx="10515599" cy="830997"/>
          </a:xfrm>
          <a:prstGeom prst="rect">
            <a:avLst/>
          </a:prstGeom>
          <a:noFill/>
        </p:spPr>
        <p:txBody>
          <a:bodyPr wrap="square" rtlCol="0">
            <a:spAutoFit/>
          </a:bodyPr>
          <a:lstStyle/>
          <a:p>
            <a:r>
              <a:rPr lang="en-US" sz="2400" dirty="0"/>
              <a:t>The accuracy of both algorithms increases with increase in size of test data, and we get error when we take 100% of data for testing.</a:t>
            </a:r>
          </a:p>
        </p:txBody>
      </p:sp>
    </p:spTree>
    <p:extLst>
      <p:ext uri="{BB962C8B-B14F-4D97-AF65-F5344CB8AC3E}">
        <p14:creationId xmlns:p14="http://schemas.microsoft.com/office/powerpoint/2010/main" val="1352854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2E634-DDFF-4EE1-9D86-F940664BE3DC}"/>
              </a:ext>
            </a:extLst>
          </p:cNvPr>
          <p:cNvSpPr>
            <a:spLocks noGrp="1"/>
          </p:cNvSpPr>
          <p:nvPr>
            <p:ph type="title"/>
          </p:nvPr>
        </p:nvSpPr>
        <p:spPr/>
        <p:txBody>
          <a:bodyPr/>
          <a:lstStyle/>
          <a:p>
            <a:r>
              <a:rPr lang="en-US" b="1" dirty="0"/>
              <a:t>What did not go well with Methodology-1</a:t>
            </a:r>
            <a:endParaRPr lang="en-US" dirty="0"/>
          </a:p>
        </p:txBody>
      </p:sp>
      <p:sp>
        <p:nvSpPr>
          <p:cNvPr id="5" name="TextBox 4">
            <a:extLst>
              <a:ext uri="{FF2B5EF4-FFF2-40B4-BE49-F238E27FC236}">
                <a16:creationId xmlns:a16="http://schemas.microsoft.com/office/drawing/2014/main" id="{13BA4C93-B95F-41BF-A1C9-9216CE9854AF}"/>
              </a:ext>
            </a:extLst>
          </p:cNvPr>
          <p:cNvSpPr txBox="1"/>
          <p:nvPr/>
        </p:nvSpPr>
        <p:spPr>
          <a:xfrm>
            <a:off x="282509" y="1698857"/>
            <a:ext cx="11210925" cy="4832092"/>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dataset has only two features and which is very less when we want to train and get proper results for matching.</a:t>
            </a:r>
          </a:p>
          <a:p>
            <a:pPr marL="342900" indent="-342900">
              <a:buFont typeface="Arial" panose="020B0604020202020204" pitchFamily="34" charset="0"/>
              <a:buChar char="•"/>
            </a:pPr>
            <a:r>
              <a:rPr lang="en-US" sz="2400" dirty="0"/>
              <a:t>We tried adding more features to datasets, but we could not find ideal data to add them to the data we have.</a:t>
            </a:r>
          </a:p>
          <a:p>
            <a:pPr marL="342900" indent="-342900">
              <a:buFont typeface="Arial" panose="020B0604020202020204" pitchFamily="34" charset="0"/>
              <a:buChar char="•"/>
            </a:pPr>
            <a:r>
              <a:rPr lang="en-US" sz="2400" dirty="0"/>
              <a:t>The result of prediction of which person the data belongs to at the end is only done by matching numbers in the data which can give fault predictions easily if we change the testing data a little bit.</a:t>
            </a:r>
          </a:p>
          <a:p>
            <a:pPr marL="342900" indent="-342900">
              <a:buFont typeface="Arial" panose="020B0604020202020204" pitchFamily="34" charset="0"/>
              <a:buChar char="•"/>
            </a:pPr>
            <a:endParaRPr lang="en-US" sz="2400" dirty="0"/>
          </a:p>
          <a:p>
            <a:endParaRPr lang="en-US" sz="2400" dirty="0"/>
          </a:p>
          <a:p>
            <a:endParaRPr lang="en-US" sz="2400" dirty="0"/>
          </a:p>
          <a:p>
            <a:endParaRPr lang="en-US" sz="3200" dirty="0"/>
          </a:p>
          <a:p>
            <a:endParaRPr lang="en-US" sz="3600" dirty="0"/>
          </a:p>
        </p:txBody>
      </p:sp>
    </p:spTree>
    <p:extLst>
      <p:ext uri="{BB962C8B-B14F-4D97-AF65-F5344CB8AC3E}">
        <p14:creationId xmlns:p14="http://schemas.microsoft.com/office/powerpoint/2010/main" val="3939176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01FB-927B-8297-A871-E48B6F04F21B}"/>
              </a:ext>
            </a:extLst>
          </p:cNvPr>
          <p:cNvSpPr>
            <a:spLocks noGrp="1"/>
          </p:cNvSpPr>
          <p:nvPr>
            <p:ph type="title"/>
          </p:nvPr>
        </p:nvSpPr>
        <p:spPr/>
        <p:txBody>
          <a:bodyPr/>
          <a:lstStyle/>
          <a:p>
            <a:r>
              <a:rPr lang="en-US" b="1" dirty="0"/>
              <a:t>Methodology-2</a:t>
            </a:r>
          </a:p>
        </p:txBody>
      </p:sp>
      <p:sp>
        <p:nvSpPr>
          <p:cNvPr id="4" name="Rectangle 3">
            <a:extLst>
              <a:ext uri="{FF2B5EF4-FFF2-40B4-BE49-F238E27FC236}">
                <a16:creationId xmlns:a16="http://schemas.microsoft.com/office/drawing/2014/main" id="{67745D5C-AD30-E595-DAE9-980945C16AD8}"/>
              </a:ext>
            </a:extLst>
          </p:cNvPr>
          <p:cNvSpPr/>
          <p:nvPr/>
        </p:nvSpPr>
        <p:spPr>
          <a:xfrm>
            <a:off x="372862" y="1884286"/>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ECG_ID</a:t>
            </a:r>
          </a:p>
          <a:p>
            <a:pPr algn="ctr"/>
            <a:r>
              <a:rPr lang="en-US" dirty="0">
                <a:solidFill>
                  <a:schemeClr val="tx1"/>
                </a:solidFill>
              </a:rPr>
              <a:t>Database</a:t>
            </a:r>
          </a:p>
          <a:p>
            <a:pPr algn="ctr"/>
            <a:r>
              <a:rPr lang="en-US" dirty="0">
                <a:solidFill>
                  <a:schemeClr val="tx1"/>
                </a:solidFill>
              </a:rPr>
              <a:t>(waveform)</a:t>
            </a:r>
          </a:p>
        </p:txBody>
      </p:sp>
      <p:sp>
        <p:nvSpPr>
          <p:cNvPr id="5" name="Rectangle 4">
            <a:extLst>
              <a:ext uri="{FF2B5EF4-FFF2-40B4-BE49-F238E27FC236}">
                <a16:creationId xmlns:a16="http://schemas.microsoft.com/office/drawing/2014/main" id="{2593CE19-1753-9DAF-AC7D-37CFC458F846}"/>
              </a:ext>
            </a:extLst>
          </p:cNvPr>
          <p:cNvSpPr/>
          <p:nvPr/>
        </p:nvSpPr>
        <p:spPr>
          <a:xfrm>
            <a:off x="3510008" y="1884286"/>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Extraction</a:t>
            </a:r>
          </a:p>
        </p:txBody>
      </p:sp>
      <p:sp>
        <p:nvSpPr>
          <p:cNvPr id="6" name="Rectangle 5">
            <a:extLst>
              <a:ext uri="{FF2B5EF4-FFF2-40B4-BE49-F238E27FC236}">
                <a16:creationId xmlns:a16="http://schemas.microsoft.com/office/drawing/2014/main" id="{0F07D69E-346B-3016-BE92-2D341AE8191E}"/>
              </a:ext>
            </a:extLst>
          </p:cNvPr>
          <p:cNvSpPr/>
          <p:nvPr/>
        </p:nvSpPr>
        <p:spPr>
          <a:xfrm>
            <a:off x="6647154" y="1884286"/>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QRS Complex</a:t>
            </a:r>
          </a:p>
        </p:txBody>
      </p:sp>
      <p:sp>
        <p:nvSpPr>
          <p:cNvPr id="7" name="Rectangle 6">
            <a:extLst>
              <a:ext uri="{FF2B5EF4-FFF2-40B4-BE49-F238E27FC236}">
                <a16:creationId xmlns:a16="http://schemas.microsoft.com/office/drawing/2014/main" id="{DA29047F-10F5-40EC-4F5D-118979026B86}"/>
              </a:ext>
            </a:extLst>
          </p:cNvPr>
          <p:cNvSpPr/>
          <p:nvPr/>
        </p:nvSpPr>
        <p:spPr>
          <a:xfrm>
            <a:off x="9784300" y="1899824"/>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RR interval</a:t>
            </a:r>
          </a:p>
        </p:txBody>
      </p:sp>
      <p:sp>
        <p:nvSpPr>
          <p:cNvPr id="8" name="Rectangle 7">
            <a:extLst>
              <a:ext uri="{FF2B5EF4-FFF2-40B4-BE49-F238E27FC236}">
                <a16:creationId xmlns:a16="http://schemas.microsoft.com/office/drawing/2014/main" id="{F83C0A6A-E58A-2385-FB49-43C0DD342F3D}"/>
              </a:ext>
            </a:extLst>
          </p:cNvPr>
          <p:cNvSpPr/>
          <p:nvPr/>
        </p:nvSpPr>
        <p:spPr>
          <a:xfrm>
            <a:off x="9812507" y="4370034"/>
            <a:ext cx="162687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Plot graphs</a:t>
            </a:r>
          </a:p>
          <a:p>
            <a:pPr algn="ctr"/>
            <a:r>
              <a:rPr lang="en-US" dirty="0">
                <a:solidFill>
                  <a:schemeClr val="tx1"/>
                </a:solidFill>
              </a:rPr>
              <a:t>(Images)</a:t>
            </a:r>
          </a:p>
        </p:txBody>
      </p:sp>
      <p:sp>
        <p:nvSpPr>
          <p:cNvPr id="9" name="Rectangle 8">
            <a:extLst>
              <a:ext uri="{FF2B5EF4-FFF2-40B4-BE49-F238E27FC236}">
                <a16:creationId xmlns:a16="http://schemas.microsoft.com/office/drawing/2014/main" id="{0928DDF0-C7A3-EB2B-8744-23E9482432FC}"/>
              </a:ext>
            </a:extLst>
          </p:cNvPr>
          <p:cNvSpPr/>
          <p:nvPr/>
        </p:nvSpPr>
        <p:spPr>
          <a:xfrm>
            <a:off x="5992887" y="4371979"/>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Siamese/CNN</a:t>
            </a:r>
          </a:p>
        </p:txBody>
      </p:sp>
      <p:sp>
        <p:nvSpPr>
          <p:cNvPr id="10" name="Rectangle 9">
            <a:extLst>
              <a:ext uri="{FF2B5EF4-FFF2-40B4-BE49-F238E27FC236}">
                <a16:creationId xmlns:a16="http://schemas.microsoft.com/office/drawing/2014/main" id="{4AE9294F-75F3-A64E-5462-90714D8C7791}"/>
              </a:ext>
            </a:extLst>
          </p:cNvPr>
          <p:cNvSpPr/>
          <p:nvPr/>
        </p:nvSpPr>
        <p:spPr>
          <a:xfrm>
            <a:off x="2173267" y="4370034"/>
            <a:ext cx="1645920" cy="1463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Authentication</a:t>
            </a:r>
          </a:p>
        </p:txBody>
      </p:sp>
      <p:cxnSp>
        <p:nvCxnSpPr>
          <p:cNvPr id="12" name="Straight Arrow Connector 11">
            <a:extLst>
              <a:ext uri="{FF2B5EF4-FFF2-40B4-BE49-F238E27FC236}">
                <a16:creationId xmlns:a16="http://schemas.microsoft.com/office/drawing/2014/main" id="{51BDF2FB-7D5D-F0BC-C28E-B882FD8F28B9}"/>
              </a:ext>
            </a:extLst>
          </p:cNvPr>
          <p:cNvCxnSpPr>
            <a:stCxn id="4" idx="3"/>
            <a:endCxn id="5" idx="1"/>
          </p:cNvCxnSpPr>
          <p:nvPr/>
        </p:nvCxnSpPr>
        <p:spPr>
          <a:xfrm>
            <a:off x="2018782" y="2615806"/>
            <a:ext cx="149122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F9ECD6AF-568C-D2B0-E1FD-15F8B8558B2D}"/>
              </a:ext>
            </a:extLst>
          </p:cNvPr>
          <p:cNvCxnSpPr/>
          <p:nvPr/>
        </p:nvCxnSpPr>
        <p:spPr>
          <a:xfrm>
            <a:off x="5155928" y="2615806"/>
            <a:ext cx="149122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A7594468-0B8D-EF7C-1EAF-30F7FF9535B1}"/>
              </a:ext>
            </a:extLst>
          </p:cNvPr>
          <p:cNvCxnSpPr/>
          <p:nvPr/>
        </p:nvCxnSpPr>
        <p:spPr>
          <a:xfrm>
            <a:off x="8293074" y="2615806"/>
            <a:ext cx="149122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C787D4A-F55D-464E-F686-C71E6E9E35CC}"/>
              </a:ext>
            </a:extLst>
          </p:cNvPr>
          <p:cNvCxnSpPr>
            <a:cxnSpLocks/>
            <a:stCxn id="8" idx="1"/>
            <a:endCxn id="9" idx="3"/>
          </p:cNvCxnSpPr>
          <p:nvPr/>
        </p:nvCxnSpPr>
        <p:spPr>
          <a:xfrm flipH="1">
            <a:off x="7638807" y="5101554"/>
            <a:ext cx="2173700" cy="194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D5B81A5C-C453-621D-1A5C-01890DC54B41}"/>
              </a:ext>
            </a:extLst>
          </p:cNvPr>
          <p:cNvCxnSpPr>
            <a:cxnSpLocks/>
            <a:stCxn id="9" idx="1"/>
            <a:endCxn id="10" idx="3"/>
          </p:cNvCxnSpPr>
          <p:nvPr/>
        </p:nvCxnSpPr>
        <p:spPr>
          <a:xfrm flipH="1" flipV="1">
            <a:off x="3819187" y="5101554"/>
            <a:ext cx="2173700" cy="194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54CC781B-2EFA-8941-2328-AFEB3B828D7C}"/>
              </a:ext>
            </a:extLst>
          </p:cNvPr>
          <p:cNvSpPr txBox="1"/>
          <p:nvPr/>
        </p:nvSpPr>
        <p:spPr>
          <a:xfrm>
            <a:off x="2086119" y="2292790"/>
            <a:ext cx="1343543" cy="338554"/>
          </a:xfrm>
          <a:prstGeom prst="rect">
            <a:avLst/>
          </a:prstGeom>
          <a:noFill/>
        </p:spPr>
        <p:txBody>
          <a:bodyPr wrap="square" rtlCol="0">
            <a:spAutoFit/>
          </a:bodyPr>
          <a:lstStyle/>
          <a:p>
            <a:r>
              <a:rPr lang="en-US" sz="1600" dirty="0"/>
              <a:t>wfdb.rdsamp</a:t>
            </a:r>
          </a:p>
        </p:txBody>
      </p:sp>
      <p:sp>
        <p:nvSpPr>
          <p:cNvPr id="26" name="TextBox 25">
            <a:extLst>
              <a:ext uri="{FF2B5EF4-FFF2-40B4-BE49-F238E27FC236}">
                <a16:creationId xmlns:a16="http://schemas.microsoft.com/office/drawing/2014/main" id="{101A8E85-3EC1-8D98-B584-AD17490E69BA}"/>
              </a:ext>
            </a:extLst>
          </p:cNvPr>
          <p:cNvSpPr txBox="1"/>
          <p:nvPr/>
        </p:nvSpPr>
        <p:spPr>
          <a:xfrm>
            <a:off x="2086118" y="2643012"/>
            <a:ext cx="1343543" cy="584775"/>
          </a:xfrm>
          <a:prstGeom prst="rect">
            <a:avLst/>
          </a:prstGeom>
          <a:noFill/>
        </p:spPr>
        <p:txBody>
          <a:bodyPr wrap="square" rtlCol="0">
            <a:spAutoFit/>
          </a:bodyPr>
          <a:lstStyle/>
          <a:p>
            <a:pPr algn="ctr"/>
            <a:r>
              <a:rPr lang="en-US" sz="1600" dirty="0"/>
              <a:t>Waveform Database</a:t>
            </a:r>
          </a:p>
        </p:txBody>
      </p:sp>
      <p:sp>
        <p:nvSpPr>
          <p:cNvPr id="27" name="TextBox 26">
            <a:extLst>
              <a:ext uri="{FF2B5EF4-FFF2-40B4-BE49-F238E27FC236}">
                <a16:creationId xmlns:a16="http://schemas.microsoft.com/office/drawing/2014/main" id="{67EEBEFB-EC84-5403-D135-E8108B4DF53A}"/>
              </a:ext>
            </a:extLst>
          </p:cNvPr>
          <p:cNvSpPr txBox="1"/>
          <p:nvPr/>
        </p:nvSpPr>
        <p:spPr>
          <a:xfrm>
            <a:off x="5236274" y="2323418"/>
            <a:ext cx="1343543" cy="584775"/>
          </a:xfrm>
          <a:prstGeom prst="rect">
            <a:avLst/>
          </a:prstGeom>
          <a:noFill/>
        </p:spPr>
        <p:txBody>
          <a:bodyPr wrap="square" rtlCol="0">
            <a:spAutoFit/>
          </a:bodyPr>
          <a:lstStyle/>
          <a:p>
            <a:pPr algn="ctr"/>
            <a:r>
              <a:rPr lang="en-US" sz="1600" dirty="0"/>
              <a:t>Christov segmenter</a:t>
            </a:r>
          </a:p>
        </p:txBody>
      </p:sp>
      <p:sp>
        <p:nvSpPr>
          <p:cNvPr id="28" name="TextBox 27">
            <a:extLst>
              <a:ext uri="{FF2B5EF4-FFF2-40B4-BE49-F238E27FC236}">
                <a16:creationId xmlns:a16="http://schemas.microsoft.com/office/drawing/2014/main" id="{B0E8881C-5559-F747-60EA-1CE1C5C33C53}"/>
              </a:ext>
            </a:extLst>
          </p:cNvPr>
          <p:cNvSpPr txBox="1"/>
          <p:nvPr/>
        </p:nvSpPr>
        <p:spPr>
          <a:xfrm>
            <a:off x="8360411" y="2292790"/>
            <a:ext cx="1343543" cy="830997"/>
          </a:xfrm>
          <a:prstGeom prst="rect">
            <a:avLst/>
          </a:prstGeom>
          <a:noFill/>
        </p:spPr>
        <p:txBody>
          <a:bodyPr wrap="square" rtlCol="0">
            <a:spAutoFit/>
          </a:bodyPr>
          <a:lstStyle/>
          <a:p>
            <a:pPr algn="ctr"/>
            <a:r>
              <a:rPr lang="en-US" sz="1600" dirty="0"/>
              <a:t>Difference of each R peak Signal</a:t>
            </a:r>
          </a:p>
        </p:txBody>
      </p:sp>
      <p:cxnSp>
        <p:nvCxnSpPr>
          <p:cNvPr id="44" name="Straight Arrow Connector 43">
            <a:extLst>
              <a:ext uri="{FF2B5EF4-FFF2-40B4-BE49-F238E27FC236}">
                <a16:creationId xmlns:a16="http://schemas.microsoft.com/office/drawing/2014/main" id="{E7039719-6E1C-8234-AB3D-D552C3668887}"/>
              </a:ext>
            </a:extLst>
          </p:cNvPr>
          <p:cNvCxnSpPr>
            <a:cxnSpLocks/>
            <a:stCxn id="7" idx="2"/>
            <a:endCxn id="8" idx="0"/>
          </p:cNvCxnSpPr>
          <p:nvPr/>
        </p:nvCxnSpPr>
        <p:spPr>
          <a:xfrm>
            <a:off x="10607260" y="3362864"/>
            <a:ext cx="18682" cy="100717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8B14F640-0446-1880-8945-40838850BD1B}"/>
              </a:ext>
            </a:extLst>
          </p:cNvPr>
          <p:cNvSpPr txBox="1"/>
          <p:nvPr/>
        </p:nvSpPr>
        <p:spPr>
          <a:xfrm>
            <a:off x="10436924" y="3697172"/>
            <a:ext cx="1343543" cy="338554"/>
          </a:xfrm>
          <a:prstGeom prst="rect">
            <a:avLst/>
          </a:prstGeom>
          <a:noFill/>
        </p:spPr>
        <p:txBody>
          <a:bodyPr wrap="square" rtlCol="0">
            <a:spAutoFit/>
          </a:bodyPr>
          <a:lstStyle/>
          <a:p>
            <a:pPr algn="ctr"/>
            <a:r>
              <a:rPr lang="en-US" sz="1600" dirty="0"/>
              <a:t>Matplotlib</a:t>
            </a:r>
          </a:p>
        </p:txBody>
      </p:sp>
      <p:sp>
        <p:nvSpPr>
          <p:cNvPr id="48" name="TextBox 47">
            <a:extLst>
              <a:ext uri="{FF2B5EF4-FFF2-40B4-BE49-F238E27FC236}">
                <a16:creationId xmlns:a16="http://schemas.microsoft.com/office/drawing/2014/main" id="{F9BC7166-C81B-620E-8186-CCC63E86ECD0}"/>
              </a:ext>
            </a:extLst>
          </p:cNvPr>
          <p:cNvSpPr txBox="1"/>
          <p:nvPr/>
        </p:nvSpPr>
        <p:spPr>
          <a:xfrm>
            <a:off x="8053885" y="4736370"/>
            <a:ext cx="1343543" cy="338554"/>
          </a:xfrm>
          <a:prstGeom prst="rect">
            <a:avLst/>
          </a:prstGeom>
          <a:noFill/>
        </p:spPr>
        <p:txBody>
          <a:bodyPr wrap="square" rtlCol="0">
            <a:spAutoFit/>
          </a:bodyPr>
          <a:lstStyle/>
          <a:p>
            <a:pPr algn="ctr"/>
            <a:r>
              <a:rPr lang="en-US" sz="1600" dirty="0"/>
              <a:t>Training</a:t>
            </a:r>
          </a:p>
        </p:txBody>
      </p:sp>
      <p:sp>
        <p:nvSpPr>
          <p:cNvPr id="49" name="TextBox 48">
            <a:extLst>
              <a:ext uri="{FF2B5EF4-FFF2-40B4-BE49-F238E27FC236}">
                <a16:creationId xmlns:a16="http://schemas.microsoft.com/office/drawing/2014/main" id="{80B8F768-078F-2F7D-B602-9E526D74951A}"/>
              </a:ext>
            </a:extLst>
          </p:cNvPr>
          <p:cNvSpPr txBox="1"/>
          <p:nvPr/>
        </p:nvSpPr>
        <p:spPr>
          <a:xfrm>
            <a:off x="4234265" y="4763000"/>
            <a:ext cx="1343543" cy="338554"/>
          </a:xfrm>
          <a:prstGeom prst="rect">
            <a:avLst/>
          </a:prstGeom>
          <a:noFill/>
        </p:spPr>
        <p:txBody>
          <a:bodyPr wrap="square" rtlCol="0">
            <a:spAutoFit/>
          </a:bodyPr>
          <a:lstStyle/>
          <a:p>
            <a:pPr algn="ctr"/>
            <a:r>
              <a:rPr lang="en-US" sz="1600" dirty="0"/>
              <a:t>Similarity</a:t>
            </a:r>
          </a:p>
        </p:txBody>
      </p:sp>
    </p:spTree>
    <p:extLst>
      <p:ext uri="{BB962C8B-B14F-4D97-AF65-F5344CB8AC3E}">
        <p14:creationId xmlns:p14="http://schemas.microsoft.com/office/powerpoint/2010/main" val="1598981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3FC13-F9B0-A9E6-9F54-41D1F10BBBA8}"/>
              </a:ext>
            </a:extLst>
          </p:cNvPr>
          <p:cNvSpPr>
            <a:spLocks noGrp="1"/>
          </p:cNvSpPr>
          <p:nvPr>
            <p:ph type="title"/>
          </p:nvPr>
        </p:nvSpPr>
        <p:spPr/>
        <p:txBody>
          <a:bodyPr/>
          <a:lstStyle/>
          <a:p>
            <a:r>
              <a:rPr lang="en-US" b="1" dirty="0"/>
              <a:t>Dataset</a:t>
            </a:r>
          </a:p>
        </p:txBody>
      </p:sp>
      <p:sp>
        <p:nvSpPr>
          <p:cNvPr id="3" name="Content Placeholder 2">
            <a:extLst>
              <a:ext uri="{FF2B5EF4-FFF2-40B4-BE49-F238E27FC236}">
                <a16:creationId xmlns:a16="http://schemas.microsoft.com/office/drawing/2014/main" id="{A5942236-8E5C-5516-A831-74F50A87BCB4}"/>
              </a:ext>
            </a:extLst>
          </p:cNvPr>
          <p:cNvSpPr>
            <a:spLocks noGrp="1"/>
          </p:cNvSpPr>
          <p:nvPr>
            <p:ph idx="1"/>
          </p:nvPr>
        </p:nvSpPr>
        <p:spPr/>
        <p:txBody>
          <a:bodyPr>
            <a:noAutofit/>
          </a:bodyPr>
          <a:lstStyle/>
          <a:p>
            <a:r>
              <a:rPr lang="en-US" sz="2400" dirty="0"/>
              <a:t>The name of dataset is ECG-ID Database</a:t>
            </a:r>
          </a:p>
          <a:p>
            <a:r>
              <a:rPr lang="en-US" sz="2400" dirty="0"/>
              <a:t>The database contains 310 ECG recordings, obtained from 90 persons. Each recording contains:</a:t>
            </a:r>
          </a:p>
          <a:p>
            <a:r>
              <a:rPr lang="en-US" sz="2400" dirty="0"/>
              <a:t>The number of records for each person varies from 2 to 20.</a:t>
            </a:r>
          </a:p>
          <a:p>
            <a:r>
              <a:rPr lang="en-US" sz="2400" dirty="0">
                <a:ea typeface="+mn-lt"/>
                <a:cs typeface="+mn-lt"/>
              </a:rPr>
              <a:t>Here we will get raw data in form of .</a:t>
            </a:r>
            <a:r>
              <a:rPr lang="en-US" sz="2400" dirty="0" err="1">
                <a:ea typeface="+mn-lt"/>
                <a:cs typeface="+mn-lt"/>
              </a:rPr>
              <a:t>dat</a:t>
            </a:r>
            <a:r>
              <a:rPr lang="en-US" sz="2400" dirty="0">
                <a:ea typeface="+mn-lt"/>
                <a:cs typeface="+mn-lt"/>
              </a:rPr>
              <a:t>, .</a:t>
            </a:r>
            <a:r>
              <a:rPr lang="en-US" sz="2400" dirty="0" err="1">
                <a:ea typeface="+mn-lt"/>
                <a:cs typeface="+mn-lt"/>
              </a:rPr>
              <a:t>hea</a:t>
            </a:r>
            <a:r>
              <a:rPr lang="en-US" sz="2400" dirty="0">
                <a:ea typeface="+mn-lt"/>
                <a:cs typeface="+mn-lt"/>
              </a:rPr>
              <a:t> and .</a:t>
            </a:r>
            <a:r>
              <a:rPr lang="en-US" sz="2400" dirty="0" err="1">
                <a:ea typeface="+mn-lt"/>
                <a:cs typeface="+mn-lt"/>
              </a:rPr>
              <a:t>atr</a:t>
            </a:r>
            <a:r>
              <a:rPr lang="en-US" sz="2400" dirty="0">
                <a:ea typeface="+mn-lt"/>
                <a:cs typeface="+mn-lt"/>
              </a:rPr>
              <a:t> files and how the required data is extracted will be explained later</a:t>
            </a:r>
            <a:endParaRPr lang="en-US" sz="2400" dirty="0"/>
          </a:p>
          <a:p>
            <a:pPr algn="l" rtl="0" fontAlgn="base">
              <a:buFont typeface="Arial" panose="020B0604020202020204" pitchFamily="34" charset="0"/>
              <a:buChar char="•"/>
            </a:pPr>
            <a:r>
              <a:rPr lang="en-US" sz="2400" b="0" i="0" u="none" strike="noStrike" dirty="0">
                <a:solidFill>
                  <a:srgbClr val="000000"/>
                </a:solidFill>
                <a:effectLst/>
              </a:rPr>
              <a:t>Source Link :</a:t>
            </a:r>
            <a:r>
              <a:rPr lang="en-US" sz="2400" b="0" i="0" dirty="0">
                <a:solidFill>
                  <a:srgbClr val="000000"/>
                </a:solidFill>
                <a:effectLst/>
              </a:rPr>
              <a:t>​ </a:t>
            </a:r>
            <a:r>
              <a:rPr lang="en-US" sz="2400" b="0" i="0" u="none" strike="noStrike" dirty="0">
                <a:solidFill>
                  <a:srgbClr val="000000"/>
                </a:solidFill>
                <a:effectLst/>
              </a:rPr>
              <a:t> </a:t>
            </a:r>
            <a:r>
              <a:rPr lang="en-US" sz="2400" b="0" i="0" u="sng" strike="noStrike" dirty="0">
                <a:solidFill>
                  <a:srgbClr val="0563C1"/>
                </a:solidFill>
                <a:effectLst/>
                <a:hlinkClick r:id="rId2"/>
              </a:rPr>
              <a:t>https://www.physionet.org/content/ecgiddb/1.0.0/</a:t>
            </a:r>
            <a:endParaRPr lang="en-US" sz="2400" b="0" i="0" dirty="0">
              <a:solidFill>
                <a:srgbClr val="000000"/>
              </a:solidFill>
              <a:effectLst/>
            </a:endParaRPr>
          </a:p>
          <a:p>
            <a:endParaRPr lang="en-US" sz="2400" dirty="0"/>
          </a:p>
        </p:txBody>
      </p:sp>
    </p:spTree>
    <p:extLst>
      <p:ext uri="{BB962C8B-B14F-4D97-AF65-F5344CB8AC3E}">
        <p14:creationId xmlns:p14="http://schemas.microsoft.com/office/powerpoint/2010/main" val="1407598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32F8AC-5919-9682-6FB3-F12694D26CBB}"/>
              </a:ext>
            </a:extLst>
          </p:cNvPr>
          <p:cNvSpPr>
            <a:spLocks noGrp="1"/>
          </p:cNvSpPr>
          <p:nvPr>
            <p:ph idx="1"/>
          </p:nvPr>
        </p:nvSpPr>
        <p:spPr>
          <a:xfrm>
            <a:off x="838200" y="523783"/>
            <a:ext cx="10515600" cy="5653180"/>
          </a:xfrm>
        </p:spPr>
        <p:txBody>
          <a:bodyPr/>
          <a:lstStyle/>
          <a:p>
            <a:pPr marL="0" indent="0">
              <a:buNone/>
            </a:pPr>
            <a:r>
              <a:rPr lang="en-US" sz="4400" b="1" dirty="0"/>
              <a:t>Methodology</a:t>
            </a:r>
            <a:r>
              <a:rPr lang="en-US" sz="4400" dirty="0"/>
              <a:t> </a:t>
            </a:r>
            <a:r>
              <a:rPr lang="en-US" sz="4400" b="1" dirty="0"/>
              <a:t>explanation</a:t>
            </a:r>
            <a:br>
              <a:rPr lang="en-US" b="1" dirty="0"/>
            </a:br>
            <a:endParaRPr lang="en-US" b="1" dirty="0"/>
          </a:p>
          <a:p>
            <a:r>
              <a:rPr lang="en-US" sz="2400" dirty="0"/>
              <a:t>We have provided the .atr files from the dataset as the input to waveform database to extract the features. </a:t>
            </a:r>
          </a:p>
          <a:p>
            <a:r>
              <a:rPr lang="en-US" sz="2400" dirty="0"/>
              <a:t>Waveform-database(wfdb) is a python library which is used for reading signals and it returns the samples as decimal numbers on the output.</a:t>
            </a:r>
          </a:p>
          <a:p>
            <a:r>
              <a:rPr lang="en-US" sz="2400" dirty="0"/>
              <a:t>Wfdb.rdsamp function converts the signal to array and extracts the features from the ecg signals.</a:t>
            </a:r>
          </a:p>
          <a:p>
            <a:r>
              <a:rPr lang="en-US" sz="2400" dirty="0"/>
              <a:t>We got the below features after extracting the ECG signals</a:t>
            </a:r>
          </a:p>
          <a:p>
            <a:endParaRPr lang="en-US" dirty="0"/>
          </a:p>
          <a:p>
            <a:endParaRPr lang="en-US" dirty="0"/>
          </a:p>
          <a:p>
            <a:endParaRPr lang="en-US" dirty="0"/>
          </a:p>
        </p:txBody>
      </p:sp>
    </p:spTree>
    <p:extLst>
      <p:ext uri="{BB962C8B-B14F-4D97-AF65-F5344CB8AC3E}">
        <p14:creationId xmlns:p14="http://schemas.microsoft.com/office/powerpoint/2010/main" val="3391948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E3B7-AFBA-84ED-B532-013695BAF635}"/>
              </a:ext>
            </a:extLst>
          </p:cNvPr>
          <p:cNvSpPr>
            <a:spLocks noGrp="1"/>
          </p:cNvSpPr>
          <p:nvPr>
            <p:ph type="title"/>
          </p:nvPr>
        </p:nvSpPr>
        <p:spPr/>
        <p:txBody>
          <a:bodyPr/>
          <a:lstStyle/>
          <a:p>
            <a:r>
              <a:rPr lang="en-US" b="1" dirty="0"/>
              <a:t>Features</a:t>
            </a:r>
          </a:p>
        </p:txBody>
      </p:sp>
      <p:graphicFrame>
        <p:nvGraphicFramePr>
          <p:cNvPr id="4" name="Table 4">
            <a:extLst>
              <a:ext uri="{FF2B5EF4-FFF2-40B4-BE49-F238E27FC236}">
                <a16:creationId xmlns:a16="http://schemas.microsoft.com/office/drawing/2014/main" id="{17B5F11A-33E1-8853-EBD8-AD508D7AED0A}"/>
              </a:ext>
            </a:extLst>
          </p:cNvPr>
          <p:cNvGraphicFramePr>
            <a:graphicFrameLocks noGrp="1"/>
          </p:cNvGraphicFramePr>
          <p:nvPr>
            <p:ph idx="1"/>
          </p:nvPr>
        </p:nvGraphicFramePr>
        <p:xfrm>
          <a:off x="838200" y="1825625"/>
          <a:ext cx="10515600" cy="33375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716125523"/>
                    </a:ext>
                  </a:extLst>
                </a:gridCol>
                <a:gridCol w="5257800">
                  <a:extLst>
                    <a:ext uri="{9D8B030D-6E8A-4147-A177-3AD203B41FA5}">
                      <a16:colId xmlns:a16="http://schemas.microsoft.com/office/drawing/2014/main" val="2935688055"/>
                    </a:ext>
                  </a:extLst>
                </a:gridCol>
              </a:tblGrid>
              <a:tr h="370840">
                <a:tc>
                  <a:txBody>
                    <a:bodyPr/>
                    <a:lstStyle/>
                    <a:p>
                      <a:r>
                        <a:rPr lang="en-US" dirty="0"/>
                        <a:t>Feature Name</a:t>
                      </a:r>
                    </a:p>
                  </a:txBody>
                  <a:tcPr/>
                </a:tc>
                <a:tc>
                  <a:txBody>
                    <a:bodyPr/>
                    <a:lstStyle/>
                    <a:p>
                      <a:r>
                        <a:rPr lang="en-US" dirty="0"/>
                        <a:t>Type</a:t>
                      </a:r>
                    </a:p>
                  </a:txBody>
                  <a:tcPr/>
                </a:tc>
                <a:extLst>
                  <a:ext uri="{0D108BD9-81ED-4DB2-BD59-A6C34878D82A}">
                    <a16:rowId xmlns:a16="http://schemas.microsoft.com/office/drawing/2014/main" val="3551974329"/>
                  </a:ext>
                </a:extLst>
              </a:tr>
              <a:tr h="370840">
                <a:tc>
                  <a:txBody>
                    <a:bodyPr/>
                    <a:lstStyle/>
                    <a:p>
                      <a:r>
                        <a:rPr lang="en-US" dirty="0"/>
                        <a:t>Signal name</a:t>
                      </a:r>
                    </a:p>
                  </a:txBody>
                  <a:tcPr/>
                </a:tc>
                <a:tc>
                  <a:txBody>
                    <a:bodyPr/>
                    <a:lstStyle/>
                    <a:p>
                      <a:r>
                        <a:rPr lang="en-US" dirty="0"/>
                        <a:t>ECG_1, ECG_1 filtered</a:t>
                      </a:r>
                    </a:p>
                  </a:txBody>
                  <a:tcPr/>
                </a:tc>
                <a:extLst>
                  <a:ext uri="{0D108BD9-81ED-4DB2-BD59-A6C34878D82A}">
                    <a16:rowId xmlns:a16="http://schemas.microsoft.com/office/drawing/2014/main" val="1541225719"/>
                  </a:ext>
                </a:extLst>
              </a:tr>
              <a:tr h="370840">
                <a:tc>
                  <a:txBody>
                    <a:bodyPr/>
                    <a:lstStyle/>
                    <a:p>
                      <a:r>
                        <a:rPr lang="en-US" dirty="0"/>
                        <a:t>Age</a:t>
                      </a:r>
                    </a:p>
                  </a:txBody>
                  <a:tcPr/>
                </a:tc>
                <a:tc>
                  <a:txBody>
                    <a:bodyPr/>
                    <a:lstStyle/>
                    <a:p>
                      <a:r>
                        <a:rPr lang="en-US" dirty="0"/>
                        <a:t>Decimal</a:t>
                      </a:r>
                    </a:p>
                  </a:txBody>
                  <a:tcPr/>
                </a:tc>
                <a:extLst>
                  <a:ext uri="{0D108BD9-81ED-4DB2-BD59-A6C34878D82A}">
                    <a16:rowId xmlns:a16="http://schemas.microsoft.com/office/drawing/2014/main" val="3287091488"/>
                  </a:ext>
                </a:extLst>
              </a:tr>
              <a:tr h="370840">
                <a:tc>
                  <a:txBody>
                    <a:bodyPr/>
                    <a:lstStyle/>
                    <a:p>
                      <a:r>
                        <a:rPr lang="en-US" dirty="0"/>
                        <a:t>Gender</a:t>
                      </a:r>
                    </a:p>
                  </a:txBody>
                  <a:tcPr/>
                </a:tc>
                <a:tc>
                  <a:txBody>
                    <a:bodyPr/>
                    <a:lstStyle/>
                    <a:p>
                      <a:r>
                        <a:rPr lang="en-US" dirty="0"/>
                        <a:t>Male or Female</a:t>
                      </a:r>
                    </a:p>
                  </a:txBody>
                  <a:tcPr/>
                </a:tc>
                <a:extLst>
                  <a:ext uri="{0D108BD9-81ED-4DB2-BD59-A6C34878D82A}">
                    <a16:rowId xmlns:a16="http://schemas.microsoft.com/office/drawing/2014/main" val="931564783"/>
                  </a:ext>
                </a:extLst>
              </a:tr>
              <a:tr h="370840">
                <a:tc>
                  <a:txBody>
                    <a:bodyPr/>
                    <a:lstStyle/>
                    <a:p>
                      <a:r>
                        <a:rPr lang="en-US" dirty="0"/>
                        <a:t>Signal length</a:t>
                      </a:r>
                    </a:p>
                  </a:txBody>
                  <a:tcPr/>
                </a:tc>
                <a:tc>
                  <a:txBody>
                    <a:bodyPr/>
                    <a:lstStyle/>
                    <a:p>
                      <a:r>
                        <a:rPr lang="en-US" dirty="0"/>
                        <a:t>Length of the signal(10000)</a:t>
                      </a:r>
                    </a:p>
                  </a:txBody>
                  <a:tcPr/>
                </a:tc>
                <a:extLst>
                  <a:ext uri="{0D108BD9-81ED-4DB2-BD59-A6C34878D82A}">
                    <a16:rowId xmlns:a16="http://schemas.microsoft.com/office/drawing/2014/main" val="2431619507"/>
                  </a:ext>
                </a:extLst>
              </a:tr>
              <a:tr h="370840">
                <a:tc>
                  <a:txBody>
                    <a:bodyPr/>
                    <a:lstStyle/>
                    <a:p>
                      <a:r>
                        <a:rPr lang="en-US" dirty="0"/>
                        <a:t>Units</a:t>
                      </a:r>
                    </a:p>
                  </a:txBody>
                  <a:tcPr/>
                </a:tc>
                <a:tc>
                  <a:txBody>
                    <a:bodyPr/>
                    <a:lstStyle/>
                    <a:p>
                      <a:r>
                        <a:rPr lang="en-US" dirty="0"/>
                        <a:t>mV(millivolts)</a:t>
                      </a:r>
                    </a:p>
                  </a:txBody>
                  <a:tcPr/>
                </a:tc>
                <a:extLst>
                  <a:ext uri="{0D108BD9-81ED-4DB2-BD59-A6C34878D82A}">
                    <a16:rowId xmlns:a16="http://schemas.microsoft.com/office/drawing/2014/main" val="31197213"/>
                  </a:ext>
                </a:extLst>
              </a:tr>
              <a:tr h="370840">
                <a:tc>
                  <a:txBody>
                    <a:bodyPr/>
                    <a:lstStyle/>
                    <a:p>
                      <a:r>
                        <a:rPr lang="en-US" dirty="0"/>
                        <a:t>Fractional Sharpening(Fs)</a:t>
                      </a:r>
                    </a:p>
                  </a:txBody>
                  <a:tcPr/>
                </a:tc>
                <a:tc>
                  <a:txBody>
                    <a:bodyPr/>
                    <a:lstStyle/>
                    <a:p>
                      <a:r>
                        <a:rPr lang="en-US" dirty="0"/>
                        <a:t>Decimal</a:t>
                      </a:r>
                    </a:p>
                  </a:txBody>
                  <a:tcPr/>
                </a:tc>
                <a:extLst>
                  <a:ext uri="{0D108BD9-81ED-4DB2-BD59-A6C34878D82A}">
                    <a16:rowId xmlns:a16="http://schemas.microsoft.com/office/drawing/2014/main" val="311233176"/>
                  </a:ext>
                </a:extLst>
              </a:tr>
              <a:tr h="370840">
                <a:tc>
                  <a:txBody>
                    <a:bodyPr/>
                    <a:lstStyle/>
                    <a:p>
                      <a:r>
                        <a:rPr lang="en-US" dirty="0" err="1"/>
                        <a:t>Person_id</a:t>
                      </a:r>
                      <a:endParaRPr lang="en-US" dirty="0"/>
                    </a:p>
                  </a:txBody>
                  <a:tcPr/>
                </a:tc>
                <a:tc>
                  <a:txBody>
                    <a:bodyPr/>
                    <a:lstStyle/>
                    <a:p>
                      <a:r>
                        <a:rPr lang="en-US" dirty="0"/>
                        <a:t>Decimal(Id of the person)</a:t>
                      </a:r>
                    </a:p>
                  </a:txBody>
                  <a:tcPr/>
                </a:tc>
                <a:extLst>
                  <a:ext uri="{0D108BD9-81ED-4DB2-BD59-A6C34878D82A}">
                    <a16:rowId xmlns:a16="http://schemas.microsoft.com/office/drawing/2014/main" val="2947890510"/>
                  </a:ext>
                </a:extLst>
              </a:tr>
              <a:tr h="370840">
                <a:tc>
                  <a:txBody>
                    <a:bodyPr/>
                    <a:lstStyle/>
                    <a:p>
                      <a:r>
                        <a:rPr lang="en-US" dirty="0"/>
                        <a:t>ECG Date</a:t>
                      </a:r>
                    </a:p>
                  </a:txBody>
                  <a:tcPr/>
                </a:tc>
                <a:tc>
                  <a:txBody>
                    <a:bodyPr/>
                    <a:lstStyle/>
                    <a:p>
                      <a:r>
                        <a:rPr lang="en-US" dirty="0"/>
                        <a:t>Date of recording</a:t>
                      </a:r>
                    </a:p>
                  </a:txBody>
                  <a:tcPr/>
                </a:tc>
                <a:extLst>
                  <a:ext uri="{0D108BD9-81ED-4DB2-BD59-A6C34878D82A}">
                    <a16:rowId xmlns:a16="http://schemas.microsoft.com/office/drawing/2014/main" val="3644754087"/>
                  </a:ext>
                </a:extLst>
              </a:tr>
            </a:tbl>
          </a:graphicData>
        </a:graphic>
      </p:graphicFrame>
    </p:spTree>
    <p:extLst>
      <p:ext uri="{BB962C8B-B14F-4D97-AF65-F5344CB8AC3E}">
        <p14:creationId xmlns:p14="http://schemas.microsoft.com/office/powerpoint/2010/main" val="2057853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7FCA40-2668-C3A0-06B3-A4C2274CAF8A}"/>
              </a:ext>
            </a:extLst>
          </p:cNvPr>
          <p:cNvSpPr>
            <a:spLocks noGrp="1"/>
          </p:cNvSpPr>
          <p:nvPr>
            <p:ph idx="1"/>
          </p:nvPr>
        </p:nvSpPr>
        <p:spPr>
          <a:xfrm>
            <a:off x="838200" y="754602"/>
            <a:ext cx="10515600" cy="5422361"/>
          </a:xfrm>
        </p:spPr>
        <p:txBody>
          <a:bodyPr/>
          <a:lstStyle/>
          <a:p>
            <a:r>
              <a:rPr lang="en-US" sz="2400" dirty="0"/>
              <a:t>Once the features are extracted, we provide ecg 1 filtered and sampling rate features as input to the christov segmenter algorithm which is a R peak segmentation algorithm.</a:t>
            </a:r>
          </a:p>
          <a:p>
            <a:r>
              <a:rPr lang="en-US" sz="2400" dirty="0"/>
              <a:t>Christov segmenter algorithm provides the output of R peaks(QRS complex) of the record.</a:t>
            </a:r>
          </a:p>
          <a:p>
            <a:r>
              <a:rPr lang="en-US" sz="2400" dirty="0"/>
              <a:t>Once we get the R peak of each record, we will calculate the difference between each R peak.</a:t>
            </a:r>
          </a:p>
          <a:p>
            <a:r>
              <a:rPr lang="en-US" sz="2400" dirty="0"/>
              <a:t>After calculating difference of each R peak, We will use matplotlib to plot the images of each record of the person. </a:t>
            </a:r>
          </a:p>
          <a:p>
            <a:endParaRPr lang="en-US" dirty="0"/>
          </a:p>
        </p:txBody>
      </p:sp>
      <p:pic>
        <p:nvPicPr>
          <p:cNvPr id="5" name="Picture 4" descr="Chart, line chart&#10;&#10;Description automatically generated">
            <a:extLst>
              <a:ext uri="{FF2B5EF4-FFF2-40B4-BE49-F238E27FC236}">
                <a16:creationId xmlns:a16="http://schemas.microsoft.com/office/drawing/2014/main" id="{0CF9AC74-D918-D99F-6363-69D603818E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293" y="4705350"/>
            <a:ext cx="3047414" cy="1762126"/>
          </a:xfrm>
          <a:prstGeom prst="rect">
            <a:avLst/>
          </a:prstGeom>
        </p:spPr>
      </p:pic>
    </p:spTree>
    <p:extLst>
      <p:ext uri="{BB962C8B-B14F-4D97-AF65-F5344CB8AC3E}">
        <p14:creationId xmlns:p14="http://schemas.microsoft.com/office/powerpoint/2010/main" val="3770285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A397E-08A5-421B-83E3-0BCD6A6F8F56}"/>
              </a:ext>
            </a:extLst>
          </p:cNvPr>
          <p:cNvSpPr>
            <a:spLocks noGrp="1"/>
          </p:cNvSpPr>
          <p:nvPr>
            <p:ph type="title"/>
          </p:nvPr>
        </p:nvSpPr>
        <p:spPr>
          <a:xfrm>
            <a:off x="980242" y="414706"/>
            <a:ext cx="2517559" cy="1325563"/>
          </a:xfrm>
        </p:spPr>
        <p:txBody>
          <a:bodyPr/>
          <a:lstStyle/>
          <a:p>
            <a:r>
              <a:rPr lang="en-US" b="1"/>
              <a:t>Outline</a:t>
            </a:r>
          </a:p>
        </p:txBody>
      </p:sp>
      <p:sp>
        <p:nvSpPr>
          <p:cNvPr id="3" name="Content Placeholder 2">
            <a:extLst>
              <a:ext uri="{FF2B5EF4-FFF2-40B4-BE49-F238E27FC236}">
                <a16:creationId xmlns:a16="http://schemas.microsoft.com/office/drawing/2014/main" id="{9EF72435-41D5-40ED-A1E0-F497D91EB7D3}"/>
              </a:ext>
            </a:extLst>
          </p:cNvPr>
          <p:cNvSpPr>
            <a:spLocks noGrp="1"/>
          </p:cNvSpPr>
          <p:nvPr>
            <p:ph idx="1"/>
          </p:nvPr>
        </p:nvSpPr>
        <p:spPr>
          <a:xfrm>
            <a:off x="838200" y="1665827"/>
            <a:ext cx="9548674" cy="4351338"/>
          </a:xfrm>
        </p:spPr>
        <p:txBody>
          <a:bodyPr vert="horz" lIns="91440" tIns="45720" rIns="91440" bIns="45720" rtlCol="0" anchor="t">
            <a:normAutofit/>
          </a:bodyPr>
          <a:lstStyle/>
          <a:p>
            <a:pPr marL="285750" indent="-285750">
              <a:buFont typeface="Arial" panose="020B0604020202020204" pitchFamily="34" charset="0"/>
              <a:buChar char="•"/>
            </a:pPr>
            <a:r>
              <a:rPr lang="en-US" sz="2400" dirty="0"/>
              <a:t>Introduction</a:t>
            </a:r>
            <a:endParaRPr lang="en-US" sz="2400" dirty="0">
              <a:cs typeface="Calibri"/>
            </a:endParaRPr>
          </a:p>
          <a:p>
            <a:pPr marL="285750" indent="-285750"/>
            <a:r>
              <a:rPr lang="en-US" sz="2400" dirty="0">
                <a:cs typeface="Calibri"/>
              </a:rPr>
              <a:t>Existing System</a:t>
            </a:r>
          </a:p>
          <a:p>
            <a:pPr marL="285750" indent="-285750">
              <a:buFont typeface="Arial" panose="020B0604020202020204" pitchFamily="34" charset="0"/>
              <a:buChar char="•"/>
            </a:pPr>
            <a:r>
              <a:rPr lang="en-US" sz="2400" dirty="0"/>
              <a:t>Proposed System</a:t>
            </a:r>
            <a:endParaRPr lang="en-US" sz="2400" dirty="0">
              <a:cs typeface="Calibri"/>
            </a:endParaRPr>
          </a:p>
          <a:p>
            <a:pPr marL="285750" indent="-285750"/>
            <a:r>
              <a:rPr lang="en-US" sz="2400" dirty="0">
                <a:cs typeface="Calibri"/>
              </a:rPr>
              <a:t>Why QR Code and </a:t>
            </a:r>
            <a:r>
              <a:rPr lang="en-US" sz="2400" dirty="0" err="1">
                <a:cs typeface="Calibri"/>
              </a:rPr>
              <a:t>Heartwave</a:t>
            </a:r>
            <a:r>
              <a:rPr lang="en-US" sz="2400" dirty="0">
                <a:cs typeface="Calibri"/>
              </a:rPr>
              <a:t> </a:t>
            </a:r>
          </a:p>
          <a:p>
            <a:pPr marL="285750" indent="-285750">
              <a:buFont typeface="Arial" panose="020B0604020202020204" pitchFamily="34" charset="0"/>
              <a:buChar char="•"/>
            </a:pPr>
            <a:r>
              <a:rPr lang="en-US" sz="2400" dirty="0">
                <a:cs typeface="Calibri"/>
              </a:rPr>
              <a:t>Methodology-I</a:t>
            </a:r>
          </a:p>
          <a:p>
            <a:pPr marL="285750" indent="-285750"/>
            <a:r>
              <a:rPr lang="en-US" sz="2400" dirty="0">
                <a:cs typeface="Calibri"/>
              </a:rPr>
              <a:t>Methodology-II</a:t>
            </a:r>
          </a:p>
          <a:p>
            <a:pPr marL="285750" indent="-285750"/>
            <a:r>
              <a:rPr lang="en-US" sz="2400" dirty="0">
                <a:cs typeface="Calibri"/>
              </a:rPr>
              <a:t>Task Accomplished </a:t>
            </a:r>
          </a:p>
          <a:p>
            <a:pPr marL="285750" indent="-285750">
              <a:buFont typeface="Arial" panose="020B0604020202020204" pitchFamily="34" charset="0"/>
              <a:buChar char="•"/>
            </a:pPr>
            <a:r>
              <a:rPr lang="en-US" sz="2400" dirty="0"/>
              <a:t>Future Accomplishments</a:t>
            </a:r>
            <a:endParaRPr lang="en-US" sz="2400" dirty="0">
              <a:cs typeface="Calibri"/>
            </a:endParaRPr>
          </a:p>
          <a:p>
            <a:pPr marL="0" indent="0">
              <a:buNone/>
            </a:pPr>
            <a:endParaRPr lang="en-US" sz="4200" dirty="0">
              <a:cs typeface="Calibri"/>
            </a:endParaRPr>
          </a:p>
          <a:p>
            <a:pPr marL="285750" indent="-285750">
              <a:buFont typeface="Arial" panose="020B0604020202020204" pitchFamily="34" charset="0"/>
              <a:buChar char="•"/>
            </a:pPr>
            <a:endParaRPr lang="en-US" sz="2800" dirty="0"/>
          </a:p>
          <a:p>
            <a:endParaRPr lang="en-US" dirty="0"/>
          </a:p>
        </p:txBody>
      </p:sp>
    </p:spTree>
    <p:extLst>
      <p:ext uri="{BB962C8B-B14F-4D97-AF65-F5344CB8AC3E}">
        <p14:creationId xmlns:p14="http://schemas.microsoft.com/office/powerpoint/2010/main" val="1045016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8A0F0-C4C7-13A0-C207-67D8A2E558E3}"/>
              </a:ext>
            </a:extLst>
          </p:cNvPr>
          <p:cNvSpPr>
            <a:spLocks noGrp="1"/>
          </p:cNvSpPr>
          <p:nvPr>
            <p:ph type="title"/>
          </p:nvPr>
        </p:nvSpPr>
        <p:spPr/>
        <p:txBody>
          <a:bodyPr/>
          <a:lstStyle/>
          <a:p>
            <a:r>
              <a:rPr lang="en-US" b="1" dirty="0"/>
              <a:t>Siamese Network</a:t>
            </a:r>
          </a:p>
        </p:txBody>
      </p:sp>
      <p:sp>
        <p:nvSpPr>
          <p:cNvPr id="3" name="Content Placeholder 2">
            <a:extLst>
              <a:ext uri="{FF2B5EF4-FFF2-40B4-BE49-F238E27FC236}">
                <a16:creationId xmlns:a16="http://schemas.microsoft.com/office/drawing/2014/main" id="{BCBB088A-4D20-0ED9-AF3E-974257116DDE}"/>
              </a:ext>
            </a:extLst>
          </p:cNvPr>
          <p:cNvSpPr>
            <a:spLocks noGrp="1"/>
          </p:cNvSpPr>
          <p:nvPr>
            <p:ph idx="1"/>
          </p:nvPr>
        </p:nvSpPr>
        <p:spPr/>
        <p:txBody>
          <a:bodyPr>
            <a:normAutofit/>
          </a:bodyPr>
          <a:lstStyle/>
          <a:p>
            <a:r>
              <a:rPr lang="en-US" sz="2400" dirty="0"/>
              <a:t>Once the Images are plotted, the images are given as input to the Siamese network for training.</a:t>
            </a:r>
          </a:p>
          <a:p>
            <a:r>
              <a:rPr lang="en-US" sz="2400" dirty="0"/>
              <a:t>Siamese network takes two images as input and compares the similarity between the images and provides the percentage of similarity between the images.</a:t>
            </a:r>
          </a:p>
          <a:p>
            <a:r>
              <a:rPr lang="en-US" sz="2400" dirty="0"/>
              <a:t>Each image in Siamese network goes through different convolution layers and then compares the similarity between the images and provides the percentage of similarity as output.</a:t>
            </a:r>
          </a:p>
          <a:p>
            <a:endParaRPr lang="en-US" sz="2400" dirty="0"/>
          </a:p>
        </p:txBody>
      </p:sp>
    </p:spTree>
    <p:extLst>
      <p:ext uri="{BB962C8B-B14F-4D97-AF65-F5344CB8AC3E}">
        <p14:creationId xmlns:p14="http://schemas.microsoft.com/office/powerpoint/2010/main" val="513870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hart, line chart&#10;&#10;Description automatically generated">
            <a:extLst>
              <a:ext uri="{FF2B5EF4-FFF2-40B4-BE49-F238E27FC236}">
                <a16:creationId xmlns:a16="http://schemas.microsoft.com/office/drawing/2014/main" id="{8E60D47F-8C1F-7EE4-5D5A-1E00564396BD}"/>
              </a:ext>
              <a:ext uri="{C183D7F6-B498-43B3-948B-1728B52AA6E4}">
                <adec:decorative xmlns:adec="http://schemas.microsoft.com/office/drawing/2017/decorative" val="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627" y="1091931"/>
            <a:ext cx="3192786" cy="19183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descr="Person 1, rec 2">
            <a:extLst>
              <a:ext uri="{FF2B5EF4-FFF2-40B4-BE49-F238E27FC236}">
                <a16:creationId xmlns:a16="http://schemas.microsoft.com/office/drawing/2014/main" id="{D72DDFA6-9ADD-140B-DDBA-AAC361ECEA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386" y="3969439"/>
            <a:ext cx="3292028" cy="19183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9" name="Straight Arrow Connector 8">
            <a:extLst>
              <a:ext uri="{FF2B5EF4-FFF2-40B4-BE49-F238E27FC236}">
                <a16:creationId xmlns:a16="http://schemas.microsoft.com/office/drawing/2014/main" id="{C8B1C937-5354-3980-6F3F-A002E49702AD}"/>
              </a:ext>
            </a:extLst>
          </p:cNvPr>
          <p:cNvCxnSpPr>
            <a:cxnSpLocks/>
            <a:stCxn id="5" idx="3"/>
          </p:cNvCxnSpPr>
          <p:nvPr/>
        </p:nvCxnSpPr>
        <p:spPr>
          <a:xfrm flipV="1">
            <a:off x="3673413" y="2051100"/>
            <a:ext cx="1440125"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13E08AEA-F3DD-3B0D-29C7-3411DEDEC999}"/>
              </a:ext>
            </a:extLst>
          </p:cNvPr>
          <p:cNvSpPr/>
          <p:nvPr/>
        </p:nvSpPr>
        <p:spPr>
          <a:xfrm>
            <a:off x="5113538" y="1758136"/>
            <a:ext cx="1526959" cy="585927"/>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B608DA3C-AC9D-5B79-8BB3-665A2530C55E}"/>
              </a:ext>
            </a:extLst>
          </p:cNvPr>
          <p:cNvSpPr txBox="1"/>
          <p:nvPr/>
        </p:nvSpPr>
        <p:spPr>
          <a:xfrm>
            <a:off x="5198848" y="1866433"/>
            <a:ext cx="1354815" cy="369332"/>
          </a:xfrm>
          <a:prstGeom prst="rect">
            <a:avLst/>
          </a:prstGeom>
          <a:noFill/>
        </p:spPr>
        <p:txBody>
          <a:bodyPr wrap="square" rtlCol="0">
            <a:spAutoFit/>
          </a:bodyPr>
          <a:lstStyle/>
          <a:p>
            <a:pPr algn="ctr"/>
            <a:r>
              <a:rPr lang="en-US" dirty="0"/>
              <a:t>CNN</a:t>
            </a:r>
          </a:p>
        </p:txBody>
      </p:sp>
      <p:cxnSp>
        <p:nvCxnSpPr>
          <p:cNvPr id="14" name="Straight Arrow Connector 13">
            <a:extLst>
              <a:ext uri="{FF2B5EF4-FFF2-40B4-BE49-F238E27FC236}">
                <a16:creationId xmlns:a16="http://schemas.microsoft.com/office/drawing/2014/main" id="{37C6DE35-E8A3-65E8-D7EE-756DCD880CCA}"/>
              </a:ext>
            </a:extLst>
          </p:cNvPr>
          <p:cNvCxnSpPr>
            <a:cxnSpLocks/>
            <a:stCxn id="7" idx="3"/>
            <a:endCxn id="15" idx="1"/>
          </p:cNvCxnSpPr>
          <p:nvPr/>
        </p:nvCxnSpPr>
        <p:spPr>
          <a:xfrm flipV="1">
            <a:off x="3673414" y="4928608"/>
            <a:ext cx="1439361"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3D68F8F7-406B-4714-8A7A-C17C03632CF9}"/>
              </a:ext>
            </a:extLst>
          </p:cNvPr>
          <p:cNvSpPr/>
          <p:nvPr/>
        </p:nvSpPr>
        <p:spPr>
          <a:xfrm>
            <a:off x="5112775" y="4635644"/>
            <a:ext cx="1526959" cy="585927"/>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6CC27AB-982C-366A-B833-7A31A38FB6A4}"/>
              </a:ext>
            </a:extLst>
          </p:cNvPr>
          <p:cNvSpPr txBox="1"/>
          <p:nvPr/>
        </p:nvSpPr>
        <p:spPr>
          <a:xfrm>
            <a:off x="5282214" y="4740676"/>
            <a:ext cx="1271449" cy="381740"/>
          </a:xfrm>
          <a:prstGeom prst="rect">
            <a:avLst/>
          </a:prstGeom>
          <a:noFill/>
        </p:spPr>
        <p:txBody>
          <a:bodyPr wrap="square" rtlCol="0">
            <a:spAutoFit/>
          </a:bodyPr>
          <a:lstStyle/>
          <a:p>
            <a:pPr algn="ctr"/>
            <a:r>
              <a:rPr lang="en-US" dirty="0"/>
              <a:t>CNN</a:t>
            </a:r>
          </a:p>
        </p:txBody>
      </p:sp>
      <p:sp>
        <p:nvSpPr>
          <p:cNvPr id="19" name="TextBox 18">
            <a:extLst>
              <a:ext uri="{FF2B5EF4-FFF2-40B4-BE49-F238E27FC236}">
                <a16:creationId xmlns:a16="http://schemas.microsoft.com/office/drawing/2014/main" id="{007DEC29-1584-1C1F-BA90-F09E8F45C4B2}"/>
              </a:ext>
            </a:extLst>
          </p:cNvPr>
          <p:cNvSpPr txBox="1"/>
          <p:nvPr/>
        </p:nvSpPr>
        <p:spPr>
          <a:xfrm>
            <a:off x="719091" y="701336"/>
            <a:ext cx="2450237" cy="369332"/>
          </a:xfrm>
          <a:prstGeom prst="rect">
            <a:avLst/>
          </a:prstGeom>
          <a:noFill/>
        </p:spPr>
        <p:txBody>
          <a:bodyPr wrap="square" rtlCol="0">
            <a:spAutoFit/>
          </a:bodyPr>
          <a:lstStyle/>
          <a:p>
            <a:pPr algn="ctr"/>
            <a:r>
              <a:rPr lang="en-US" dirty="0"/>
              <a:t>Person 1 , rec 1</a:t>
            </a:r>
          </a:p>
        </p:txBody>
      </p:sp>
      <p:sp>
        <p:nvSpPr>
          <p:cNvPr id="20" name="TextBox 19">
            <a:extLst>
              <a:ext uri="{FF2B5EF4-FFF2-40B4-BE49-F238E27FC236}">
                <a16:creationId xmlns:a16="http://schemas.microsoft.com/office/drawing/2014/main" id="{5A77C6BE-B07A-0060-369E-EBBF3039295B}"/>
              </a:ext>
            </a:extLst>
          </p:cNvPr>
          <p:cNvSpPr txBox="1"/>
          <p:nvPr/>
        </p:nvSpPr>
        <p:spPr>
          <a:xfrm>
            <a:off x="532922" y="3478399"/>
            <a:ext cx="3088196" cy="369332"/>
          </a:xfrm>
          <a:prstGeom prst="rect">
            <a:avLst/>
          </a:prstGeom>
          <a:noFill/>
        </p:spPr>
        <p:txBody>
          <a:bodyPr wrap="square" rtlCol="0">
            <a:spAutoFit/>
          </a:bodyPr>
          <a:lstStyle/>
          <a:p>
            <a:pPr algn="ctr"/>
            <a:r>
              <a:rPr lang="en-US" dirty="0"/>
              <a:t>Person 1, rec 2</a:t>
            </a:r>
          </a:p>
        </p:txBody>
      </p:sp>
      <p:sp>
        <p:nvSpPr>
          <p:cNvPr id="22" name="Rectangle 21">
            <a:extLst>
              <a:ext uri="{FF2B5EF4-FFF2-40B4-BE49-F238E27FC236}">
                <a16:creationId xmlns:a16="http://schemas.microsoft.com/office/drawing/2014/main" id="{CBB01847-5AA4-5A78-9179-9D76448ED425}"/>
              </a:ext>
            </a:extLst>
          </p:cNvPr>
          <p:cNvSpPr/>
          <p:nvPr/>
        </p:nvSpPr>
        <p:spPr>
          <a:xfrm>
            <a:off x="7448364" y="886002"/>
            <a:ext cx="470517" cy="2124268"/>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8547A0A-48E5-C9EF-EC42-D9FE14BC8B7E}"/>
              </a:ext>
            </a:extLst>
          </p:cNvPr>
          <p:cNvSpPr txBox="1"/>
          <p:nvPr/>
        </p:nvSpPr>
        <p:spPr>
          <a:xfrm>
            <a:off x="7535198" y="948167"/>
            <a:ext cx="355107" cy="2062103"/>
          </a:xfrm>
          <a:prstGeom prst="rect">
            <a:avLst/>
          </a:prstGeom>
          <a:noFill/>
        </p:spPr>
        <p:txBody>
          <a:bodyPr wrap="square" rtlCol="0">
            <a:spAutoFit/>
          </a:bodyPr>
          <a:lstStyle/>
          <a:p>
            <a:r>
              <a:rPr lang="en-US" sz="1600" dirty="0"/>
              <a:t>E</a:t>
            </a:r>
          </a:p>
          <a:p>
            <a:r>
              <a:rPr lang="en-US" sz="1600" dirty="0"/>
              <a:t>N</a:t>
            </a:r>
          </a:p>
          <a:p>
            <a:r>
              <a:rPr lang="en-US" sz="1600" dirty="0"/>
              <a:t>C</a:t>
            </a:r>
          </a:p>
          <a:p>
            <a:r>
              <a:rPr lang="en-US" sz="1600" dirty="0"/>
              <a:t>O</a:t>
            </a:r>
          </a:p>
          <a:p>
            <a:r>
              <a:rPr lang="en-US" sz="1600" dirty="0"/>
              <a:t>D</a:t>
            </a:r>
          </a:p>
          <a:p>
            <a:r>
              <a:rPr lang="en-US" sz="1600" dirty="0"/>
              <a:t>I</a:t>
            </a:r>
          </a:p>
          <a:p>
            <a:r>
              <a:rPr lang="en-US" sz="1600" dirty="0"/>
              <a:t>N</a:t>
            </a:r>
          </a:p>
          <a:p>
            <a:r>
              <a:rPr lang="en-US" sz="1600" dirty="0"/>
              <a:t>G</a:t>
            </a:r>
          </a:p>
        </p:txBody>
      </p:sp>
      <p:cxnSp>
        <p:nvCxnSpPr>
          <p:cNvPr id="25" name="Straight Arrow Connector 24">
            <a:extLst>
              <a:ext uri="{FF2B5EF4-FFF2-40B4-BE49-F238E27FC236}">
                <a16:creationId xmlns:a16="http://schemas.microsoft.com/office/drawing/2014/main" id="{A99FBCA9-304F-B9FE-FD36-374285C618E5}"/>
              </a:ext>
            </a:extLst>
          </p:cNvPr>
          <p:cNvCxnSpPr>
            <a:stCxn id="10" idx="3"/>
          </p:cNvCxnSpPr>
          <p:nvPr/>
        </p:nvCxnSpPr>
        <p:spPr>
          <a:xfrm>
            <a:off x="6640497" y="2051100"/>
            <a:ext cx="80786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73DAE687-F826-DE0A-6E0C-8176743C03B9}"/>
              </a:ext>
            </a:extLst>
          </p:cNvPr>
          <p:cNvSpPr/>
          <p:nvPr/>
        </p:nvSpPr>
        <p:spPr>
          <a:xfrm>
            <a:off x="7448364" y="3847730"/>
            <a:ext cx="470517" cy="212426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97C5306-EBBB-5393-4A23-A241666D3A11}"/>
              </a:ext>
            </a:extLst>
          </p:cNvPr>
          <p:cNvSpPr txBox="1"/>
          <p:nvPr/>
        </p:nvSpPr>
        <p:spPr>
          <a:xfrm>
            <a:off x="7534435" y="3888184"/>
            <a:ext cx="384446" cy="2062103"/>
          </a:xfrm>
          <a:prstGeom prst="rect">
            <a:avLst/>
          </a:prstGeom>
          <a:noFill/>
        </p:spPr>
        <p:txBody>
          <a:bodyPr wrap="square" rtlCol="0">
            <a:spAutoFit/>
          </a:bodyPr>
          <a:lstStyle/>
          <a:p>
            <a:r>
              <a:rPr lang="en-US" sz="1600" dirty="0"/>
              <a:t>E</a:t>
            </a:r>
          </a:p>
          <a:p>
            <a:r>
              <a:rPr lang="en-US" sz="1600" dirty="0"/>
              <a:t>N</a:t>
            </a:r>
          </a:p>
          <a:p>
            <a:r>
              <a:rPr lang="en-US" sz="1600" dirty="0"/>
              <a:t>C</a:t>
            </a:r>
          </a:p>
          <a:p>
            <a:r>
              <a:rPr lang="en-US" sz="1600" dirty="0"/>
              <a:t>O</a:t>
            </a:r>
          </a:p>
          <a:p>
            <a:r>
              <a:rPr lang="en-US" sz="1600" dirty="0"/>
              <a:t>D</a:t>
            </a:r>
          </a:p>
          <a:p>
            <a:r>
              <a:rPr lang="en-US" sz="1600" dirty="0"/>
              <a:t>I</a:t>
            </a:r>
          </a:p>
          <a:p>
            <a:r>
              <a:rPr lang="en-US" sz="1600" dirty="0"/>
              <a:t>N</a:t>
            </a:r>
          </a:p>
          <a:p>
            <a:r>
              <a:rPr lang="en-US" sz="1600" dirty="0"/>
              <a:t>G</a:t>
            </a:r>
          </a:p>
        </p:txBody>
      </p:sp>
      <p:cxnSp>
        <p:nvCxnSpPr>
          <p:cNvPr id="29" name="Straight Arrow Connector 28">
            <a:extLst>
              <a:ext uri="{FF2B5EF4-FFF2-40B4-BE49-F238E27FC236}">
                <a16:creationId xmlns:a16="http://schemas.microsoft.com/office/drawing/2014/main" id="{80B924DD-6D4A-DF32-8FC9-68DD23A1A6D2}"/>
              </a:ext>
            </a:extLst>
          </p:cNvPr>
          <p:cNvCxnSpPr>
            <a:stCxn id="15" idx="3"/>
            <a:endCxn id="26" idx="1"/>
          </p:cNvCxnSpPr>
          <p:nvPr/>
        </p:nvCxnSpPr>
        <p:spPr>
          <a:xfrm flipV="1">
            <a:off x="6639734" y="4909864"/>
            <a:ext cx="808630" cy="187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6122B11-3A7B-CA3E-76EF-B81EFDDC0265}"/>
              </a:ext>
            </a:extLst>
          </p:cNvPr>
          <p:cNvCxnSpPr>
            <a:cxnSpLocks/>
          </p:cNvCxnSpPr>
          <p:nvPr/>
        </p:nvCxnSpPr>
        <p:spPr>
          <a:xfrm>
            <a:off x="7918881" y="1969345"/>
            <a:ext cx="914401" cy="87150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73A0430-55BF-F789-0F81-F852693A6819}"/>
              </a:ext>
            </a:extLst>
          </p:cNvPr>
          <p:cNvCxnSpPr>
            <a:stCxn id="26" idx="3"/>
          </p:cNvCxnSpPr>
          <p:nvPr/>
        </p:nvCxnSpPr>
        <p:spPr>
          <a:xfrm flipV="1">
            <a:off x="7918881" y="3595456"/>
            <a:ext cx="914401" cy="13144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20FD71CC-B8A9-6D68-0994-591FC914A35E}"/>
              </a:ext>
            </a:extLst>
          </p:cNvPr>
          <p:cNvSpPr/>
          <p:nvPr/>
        </p:nvSpPr>
        <p:spPr>
          <a:xfrm>
            <a:off x="8833282" y="2840852"/>
            <a:ext cx="1482570" cy="792569"/>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B4BDC439-A933-1B32-E2DE-AC4501E39742}"/>
              </a:ext>
            </a:extLst>
          </p:cNvPr>
          <p:cNvSpPr txBox="1"/>
          <p:nvPr/>
        </p:nvSpPr>
        <p:spPr>
          <a:xfrm>
            <a:off x="8847570" y="2913971"/>
            <a:ext cx="1453994" cy="646331"/>
          </a:xfrm>
          <a:prstGeom prst="rect">
            <a:avLst/>
          </a:prstGeom>
          <a:noFill/>
        </p:spPr>
        <p:txBody>
          <a:bodyPr wrap="square" rtlCol="0">
            <a:spAutoFit/>
          </a:bodyPr>
          <a:lstStyle/>
          <a:p>
            <a:r>
              <a:rPr lang="en-US" dirty="0"/>
              <a:t>Differencing layer d(r1,r2)</a:t>
            </a:r>
          </a:p>
        </p:txBody>
      </p:sp>
      <p:cxnSp>
        <p:nvCxnSpPr>
          <p:cNvPr id="43" name="Straight Arrow Connector 42">
            <a:extLst>
              <a:ext uri="{FF2B5EF4-FFF2-40B4-BE49-F238E27FC236}">
                <a16:creationId xmlns:a16="http://schemas.microsoft.com/office/drawing/2014/main" id="{30877BC4-DCB2-8FEF-10BD-A7DEF7CDEC34}"/>
              </a:ext>
            </a:extLst>
          </p:cNvPr>
          <p:cNvCxnSpPr>
            <a:stCxn id="34" idx="3"/>
          </p:cNvCxnSpPr>
          <p:nvPr/>
        </p:nvCxnSpPr>
        <p:spPr>
          <a:xfrm flipV="1">
            <a:off x="10315852" y="3237136"/>
            <a:ext cx="790113"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0621974-0AE5-A7F2-45D0-04E1B81DC380}"/>
              </a:ext>
            </a:extLst>
          </p:cNvPr>
          <p:cNvSpPr txBox="1"/>
          <p:nvPr/>
        </p:nvSpPr>
        <p:spPr>
          <a:xfrm>
            <a:off x="11120253" y="3052470"/>
            <a:ext cx="971133" cy="369332"/>
          </a:xfrm>
          <a:prstGeom prst="rect">
            <a:avLst/>
          </a:prstGeom>
          <a:noFill/>
          <a:ln w="28575">
            <a:solidFill>
              <a:schemeClr val="tx1"/>
            </a:solidFill>
          </a:ln>
        </p:spPr>
        <p:txBody>
          <a:bodyPr wrap="square" rtlCol="0">
            <a:spAutoFit/>
          </a:bodyPr>
          <a:lstStyle/>
          <a:p>
            <a:r>
              <a:rPr lang="en-US" dirty="0"/>
              <a:t>OUTPUT</a:t>
            </a:r>
          </a:p>
        </p:txBody>
      </p:sp>
      <p:sp>
        <p:nvSpPr>
          <p:cNvPr id="45" name="TextBox 44">
            <a:extLst>
              <a:ext uri="{FF2B5EF4-FFF2-40B4-BE49-F238E27FC236}">
                <a16:creationId xmlns:a16="http://schemas.microsoft.com/office/drawing/2014/main" id="{25F30088-F65C-C624-30E3-2B5E338602C8}"/>
              </a:ext>
            </a:extLst>
          </p:cNvPr>
          <p:cNvSpPr txBox="1"/>
          <p:nvPr/>
        </p:nvSpPr>
        <p:spPr>
          <a:xfrm>
            <a:off x="2738760" y="243014"/>
            <a:ext cx="5637321" cy="369332"/>
          </a:xfrm>
          <a:prstGeom prst="rect">
            <a:avLst/>
          </a:prstGeom>
          <a:noFill/>
        </p:spPr>
        <p:txBody>
          <a:bodyPr wrap="square" rtlCol="0">
            <a:spAutoFit/>
          </a:bodyPr>
          <a:lstStyle/>
          <a:p>
            <a:pPr algn="ctr"/>
            <a:r>
              <a:rPr lang="en-US" b="1" dirty="0"/>
              <a:t>Architecture of Siamese Network</a:t>
            </a:r>
          </a:p>
        </p:txBody>
      </p:sp>
    </p:spTree>
    <p:extLst>
      <p:ext uri="{BB962C8B-B14F-4D97-AF65-F5344CB8AC3E}">
        <p14:creationId xmlns:p14="http://schemas.microsoft.com/office/powerpoint/2010/main" val="936077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C96D0731-AC58-AB78-3B3C-17717D28033A}"/>
              </a:ext>
            </a:extLst>
          </p:cNvPr>
          <p:cNvSpPr>
            <a:spLocks noGrp="1"/>
          </p:cNvSpPr>
          <p:nvPr>
            <p:ph idx="1"/>
          </p:nvPr>
        </p:nvSpPr>
        <p:spPr>
          <a:xfrm>
            <a:off x="838200" y="1825625"/>
            <a:ext cx="5558489" cy="4351338"/>
          </a:xfrm>
        </p:spPr>
        <p:txBody>
          <a:bodyPr>
            <a:normAutofit/>
          </a:bodyPr>
          <a:lstStyle/>
          <a:p>
            <a:pPr marL="0" indent="0">
              <a:buNone/>
            </a:pPr>
            <a:endParaRPr lang="en-US" dirty="0"/>
          </a:p>
          <a:p>
            <a:pPr marL="0" indent="0">
              <a:buNone/>
            </a:pPr>
            <a:r>
              <a:rPr lang="en-US" sz="9600" dirty="0"/>
              <a:t>DEMO</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538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FBCFCD-66E2-17B8-526A-ABE905A30482}"/>
              </a:ext>
            </a:extLst>
          </p:cNvPr>
          <p:cNvSpPr>
            <a:spLocks noGrp="1"/>
          </p:cNvSpPr>
          <p:nvPr>
            <p:ph idx="1"/>
          </p:nvPr>
        </p:nvSpPr>
        <p:spPr>
          <a:xfrm>
            <a:off x="805543" y="2871982"/>
            <a:ext cx="5272888" cy="3181684"/>
          </a:xfrm>
        </p:spPr>
        <p:txBody>
          <a:bodyPr anchor="t">
            <a:normAutofit/>
          </a:bodyPr>
          <a:lstStyle/>
          <a:p>
            <a:pPr marL="0" indent="0">
              <a:buNone/>
            </a:pPr>
            <a:endParaRPr lang="en-US" sz="1800" dirty="0"/>
          </a:p>
          <a:p>
            <a:pPr marL="0" indent="0">
              <a:buNone/>
            </a:pPr>
            <a:r>
              <a:rPr lang="en-US" sz="9600" dirty="0"/>
              <a:t>THANK YOU</a:t>
            </a:r>
          </a:p>
        </p:txBody>
      </p:sp>
      <p:sp>
        <p:nvSpPr>
          <p:cNvPr id="10" name="Freeform 49">
            <a:extLst>
              <a:ext uri="{FF2B5EF4-FFF2-40B4-BE49-F238E27FC236}">
                <a16:creationId xmlns:a16="http://schemas.microsoft.com/office/drawing/2014/main" id="{EF9B8DF2-C3F5-49A2-94D2-F7B65A0F1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4330B6AC-E6AB-45E4-A303-C8DE90EB2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93318" y="760562"/>
            <a:ext cx="5298683" cy="6097438"/>
          </a:xfrm>
          <a:custGeom>
            <a:avLst/>
            <a:gdLst>
              <a:gd name="connsiteX0" fmla="*/ 3120528 w 5298683"/>
              <a:gd name="connsiteY0" fmla="*/ 0 h 6097438"/>
              <a:gd name="connsiteX1" fmla="*/ 5105473 w 5298683"/>
              <a:gd name="connsiteY1" fmla="*/ 712577 h 6097438"/>
              <a:gd name="connsiteX2" fmla="*/ 5298683 w 5298683"/>
              <a:gd name="connsiteY2" fmla="*/ 888178 h 6097438"/>
              <a:gd name="connsiteX3" fmla="*/ 5298683 w 5298683"/>
              <a:gd name="connsiteY3" fmla="*/ 5352876 h 6097438"/>
              <a:gd name="connsiteX4" fmla="*/ 5105473 w 5298683"/>
              <a:gd name="connsiteY4" fmla="*/ 5528477 h 6097438"/>
              <a:gd name="connsiteX5" fmla="*/ 4335177 w 5298683"/>
              <a:gd name="connsiteY5" fmla="*/ 5995828 h 6097438"/>
              <a:gd name="connsiteX6" fmla="*/ 4057556 w 5298683"/>
              <a:gd name="connsiteY6" fmla="*/ 6097438 h 6097438"/>
              <a:gd name="connsiteX7" fmla="*/ 2183499 w 5298683"/>
              <a:gd name="connsiteY7" fmla="*/ 6097438 h 6097438"/>
              <a:gd name="connsiteX8" fmla="*/ 1905878 w 5298683"/>
              <a:gd name="connsiteY8" fmla="*/ 5995828 h 6097438"/>
              <a:gd name="connsiteX9" fmla="*/ 0 w 5298683"/>
              <a:gd name="connsiteY9" fmla="*/ 3120527 h 6097438"/>
              <a:gd name="connsiteX10" fmla="*/ 3120528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Handshake">
            <a:extLst>
              <a:ext uri="{FF2B5EF4-FFF2-40B4-BE49-F238E27FC236}">
                <a16:creationId xmlns:a16="http://schemas.microsoft.com/office/drawing/2014/main" id="{AA33671C-89D5-7485-1248-683E673E8D0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24800" y="1957050"/>
            <a:ext cx="3945463" cy="3945463"/>
          </a:xfrm>
          <a:prstGeom prst="rect">
            <a:avLst/>
          </a:prstGeom>
        </p:spPr>
      </p:pic>
    </p:spTree>
    <p:extLst>
      <p:ext uri="{BB962C8B-B14F-4D97-AF65-F5344CB8AC3E}">
        <p14:creationId xmlns:p14="http://schemas.microsoft.com/office/powerpoint/2010/main" val="162436369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763BB-9BA0-8B15-EC3A-9596592F3FC1}"/>
              </a:ext>
            </a:extLst>
          </p:cNvPr>
          <p:cNvSpPr>
            <a:spLocks noGrp="1"/>
          </p:cNvSpPr>
          <p:nvPr>
            <p:ph type="title"/>
          </p:nvPr>
        </p:nvSpPr>
        <p:spPr/>
        <p:txBody>
          <a:bodyPr/>
          <a:lstStyle/>
          <a:p>
            <a:r>
              <a:rPr lang="en-US" b="1"/>
              <a:t>Introduction</a:t>
            </a:r>
            <a:endParaRPr lang="en-US" b="1">
              <a:cs typeface="Calibri Light"/>
            </a:endParaRPr>
          </a:p>
        </p:txBody>
      </p:sp>
      <p:sp>
        <p:nvSpPr>
          <p:cNvPr id="12" name="TextBox 11">
            <a:extLst>
              <a:ext uri="{FF2B5EF4-FFF2-40B4-BE49-F238E27FC236}">
                <a16:creationId xmlns:a16="http://schemas.microsoft.com/office/drawing/2014/main" id="{BB996AEA-9FBE-72E5-C476-17768B360348}"/>
              </a:ext>
            </a:extLst>
          </p:cNvPr>
          <p:cNvSpPr txBox="1"/>
          <p:nvPr/>
        </p:nvSpPr>
        <p:spPr>
          <a:xfrm>
            <a:off x="838200" y="1806499"/>
            <a:ext cx="10848278"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It is remarkable how, by and large, users are still burdened by numerous passwords, which have been used for access control since the earliest days of computing.</a:t>
            </a:r>
          </a:p>
          <a:p>
            <a:pPr marL="285750" indent="-285750">
              <a:buFont typeface="Arial" panose="020B0604020202020204" pitchFamily="34" charset="0"/>
              <a:buChar char="•"/>
            </a:pPr>
            <a:r>
              <a:rPr lang="en-US" sz="2400" dirty="0"/>
              <a:t> There has been a recent shift of interest towards the field of biometric authentication, which proves the identity of the user using their biological characteristics.</a:t>
            </a:r>
          </a:p>
          <a:p>
            <a:pPr marL="285750" indent="-285750">
              <a:buFont typeface="Arial" panose="020B0604020202020204" pitchFamily="34" charset="0"/>
              <a:buChar char="•"/>
            </a:pPr>
            <a:r>
              <a:rPr lang="en-US" sz="2400" dirty="0"/>
              <a:t>Past research has shown that ECG is unique to each individual and thus could potentially be used for authentication.</a:t>
            </a:r>
          </a:p>
        </p:txBody>
      </p:sp>
    </p:spTree>
    <p:extLst>
      <p:ext uri="{BB962C8B-B14F-4D97-AF65-F5344CB8AC3E}">
        <p14:creationId xmlns:p14="http://schemas.microsoft.com/office/powerpoint/2010/main" val="1841957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8F5F9-4D67-45B6-B64A-8EB48D97F519}"/>
              </a:ext>
            </a:extLst>
          </p:cNvPr>
          <p:cNvSpPr>
            <a:spLocks noGrp="1"/>
          </p:cNvSpPr>
          <p:nvPr>
            <p:ph type="title"/>
          </p:nvPr>
        </p:nvSpPr>
        <p:spPr>
          <a:xfrm>
            <a:off x="838200" y="122653"/>
            <a:ext cx="10515600" cy="1325563"/>
          </a:xfrm>
        </p:spPr>
        <p:txBody>
          <a:bodyPr/>
          <a:lstStyle/>
          <a:p>
            <a:r>
              <a:rPr lang="en-US" b="1" dirty="0"/>
              <a:t>Existing Systems </a:t>
            </a:r>
          </a:p>
        </p:txBody>
      </p:sp>
      <p:sp>
        <p:nvSpPr>
          <p:cNvPr id="5" name="Slide Number Placeholder 3">
            <a:extLst>
              <a:ext uri="{FF2B5EF4-FFF2-40B4-BE49-F238E27FC236}">
                <a16:creationId xmlns:a16="http://schemas.microsoft.com/office/drawing/2014/main" id="{0E15757F-4B64-418B-9D41-E65634ED347E}"/>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000"/>
          </a:p>
        </p:txBody>
      </p:sp>
      <p:pic>
        <p:nvPicPr>
          <p:cNvPr id="6" name="Picture 5" descr="bkbjDiagram">
            <a:extLst>
              <a:ext uri="{FF2B5EF4-FFF2-40B4-BE49-F238E27FC236}">
                <a16:creationId xmlns:a16="http://schemas.microsoft.com/office/drawing/2014/main" id="{EB3BA4DD-4E8B-4D77-BBE5-9E0B975064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343" y="1251970"/>
            <a:ext cx="3041855" cy="2095500"/>
          </a:xfrm>
          <a:prstGeom prst="rect">
            <a:avLst/>
          </a:prstGeom>
        </p:spPr>
      </p:pic>
      <p:pic>
        <p:nvPicPr>
          <p:cNvPr id="7" name="Picture 6" descr="Diagram&#10;&#10;Description automatically generated with medium confidence">
            <a:extLst>
              <a:ext uri="{FF2B5EF4-FFF2-40B4-BE49-F238E27FC236}">
                <a16:creationId xmlns:a16="http://schemas.microsoft.com/office/drawing/2014/main" id="{641D0CB5-55C2-41FA-9643-5199D5035C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0874" y="1235394"/>
            <a:ext cx="2908075" cy="1935192"/>
          </a:xfrm>
          <a:prstGeom prst="rect">
            <a:avLst/>
          </a:prstGeom>
        </p:spPr>
      </p:pic>
      <p:pic>
        <p:nvPicPr>
          <p:cNvPr id="8" name="Picture 7">
            <a:extLst>
              <a:ext uri="{FF2B5EF4-FFF2-40B4-BE49-F238E27FC236}">
                <a16:creationId xmlns:a16="http://schemas.microsoft.com/office/drawing/2014/main" id="{0A266AF1-C2F1-480A-8599-770F8B0BAB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5343" y="4088424"/>
            <a:ext cx="3041855" cy="1743075"/>
          </a:xfrm>
          <a:prstGeom prst="rect">
            <a:avLst/>
          </a:prstGeom>
        </p:spPr>
      </p:pic>
      <p:pic>
        <p:nvPicPr>
          <p:cNvPr id="9" name="Picture 8" descr="A picture containing compact disk&#10;&#10;Description automatically generated">
            <a:extLst>
              <a:ext uri="{FF2B5EF4-FFF2-40B4-BE49-F238E27FC236}">
                <a16:creationId xmlns:a16="http://schemas.microsoft.com/office/drawing/2014/main" id="{CBC3AAFA-B694-41B8-80EC-2B18E88EC3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70874" y="4088424"/>
            <a:ext cx="2944035" cy="1663446"/>
          </a:xfrm>
          <a:prstGeom prst="rect">
            <a:avLst/>
          </a:prstGeom>
        </p:spPr>
      </p:pic>
      <p:sp>
        <p:nvSpPr>
          <p:cNvPr id="10" name="TextBox 9">
            <a:extLst>
              <a:ext uri="{FF2B5EF4-FFF2-40B4-BE49-F238E27FC236}">
                <a16:creationId xmlns:a16="http://schemas.microsoft.com/office/drawing/2014/main" id="{43006FD0-1F9D-489C-8084-419E6614039B}"/>
              </a:ext>
            </a:extLst>
          </p:cNvPr>
          <p:cNvSpPr txBox="1"/>
          <p:nvPr/>
        </p:nvSpPr>
        <p:spPr>
          <a:xfrm>
            <a:off x="419595" y="3347470"/>
            <a:ext cx="4648177" cy="584775"/>
          </a:xfrm>
          <a:prstGeom prst="rect">
            <a:avLst/>
          </a:prstGeom>
          <a:noFill/>
        </p:spPr>
        <p:txBody>
          <a:bodyPr wrap="square" rtlCol="0">
            <a:spAutoFit/>
          </a:bodyPr>
          <a:lstStyle/>
          <a:p>
            <a:r>
              <a:rPr lang="en-US" sz="3200"/>
              <a:t>Fingerprint Authentication</a:t>
            </a:r>
          </a:p>
        </p:txBody>
      </p:sp>
      <p:sp>
        <p:nvSpPr>
          <p:cNvPr id="11" name="TextBox 10">
            <a:extLst>
              <a:ext uri="{FF2B5EF4-FFF2-40B4-BE49-F238E27FC236}">
                <a16:creationId xmlns:a16="http://schemas.microsoft.com/office/drawing/2014/main" id="{29F30E24-4A43-45E7-9000-E9A42C4A9B5D}"/>
              </a:ext>
            </a:extLst>
          </p:cNvPr>
          <p:cNvSpPr txBox="1"/>
          <p:nvPr/>
        </p:nvSpPr>
        <p:spPr>
          <a:xfrm>
            <a:off x="7185526" y="3313301"/>
            <a:ext cx="3402004" cy="584775"/>
          </a:xfrm>
          <a:prstGeom prst="rect">
            <a:avLst/>
          </a:prstGeom>
          <a:noFill/>
        </p:spPr>
        <p:txBody>
          <a:bodyPr wrap="square" rtlCol="0">
            <a:spAutoFit/>
          </a:bodyPr>
          <a:lstStyle/>
          <a:p>
            <a:r>
              <a:rPr lang="en-US" sz="3200"/>
              <a:t>Iris Authentication</a:t>
            </a:r>
          </a:p>
        </p:txBody>
      </p:sp>
      <p:sp>
        <p:nvSpPr>
          <p:cNvPr id="12" name="TextBox 11">
            <a:extLst>
              <a:ext uri="{FF2B5EF4-FFF2-40B4-BE49-F238E27FC236}">
                <a16:creationId xmlns:a16="http://schemas.microsoft.com/office/drawing/2014/main" id="{304EAE01-14B3-4E56-9B5D-477C45F234FA}"/>
              </a:ext>
            </a:extLst>
          </p:cNvPr>
          <p:cNvSpPr txBox="1"/>
          <p:nvPr/>
        </p:nvSpPr>
        <p:spPr>
          <a:xfrm>
            <a:off x="794295" y="5954137"/>
            <a:ext cx="3879089" cy="584775"/>
          </a:xfrm>
          <a:prstGeom prst="rect">
            <a:avLst/>
          </a:prstGeom>
          <a:noFill/>
        </p:spPr>
        <p:txBody>
          <a:bodyPr wrap="square" rtlCol="0">
            <a:spAutoFit/>
          </a:bodyPr>
          <a:lstStyle/>
          <a:p>
            <a:r>
              <a:rPr lang="en-US" sz="3200"/>
              <a:t>Palm</a:t>
            </a:r>
            <a:r>
              <a:rPr lang="en-US"/>
              <a:t> </a:t>
            </a:r>
            <a:r>
              <a:rPr lang="en-US" sz="3200"/>
              <a:t>Authentication</a:t>
            </a:r>
          </a:p>
        </p:txBody>
      </p:sp>
      <p:sp>
        <p:nvSpPr>
          <p:cNvPr id="13" name="TextBox 12">
            <a:extLst>
              <a:ext uri="{FF2B5EF4-FFF2-40B4-BE49-F238E27FC236}">
                <a16:creationId xmlns:a16="http://schemas.microsoft.com/office/drawing/2014/main" id="{43F168B6-040B-491F-B695-9EA294A4B5AB}"/>
              </a:ext>
            </a:extLst>
          </p:cNvPr>
          <p:cNvSpPr txBox="1"/>
          <p:nvPr/>
        </p:nvSpPr>
        <p:spPr>
          <a:xfrm>
            <a:off x="6883022" y="5942156"/>
            <a:ext cx="3879088" cy="584775"/>
          </a:xfrm>
          <a:prstGeom prst="rect">
            <a:avLst/>
          </a:prstGeom>
          <a:noFill/>
        </p:spPr>
        <p:txBody>
          <a:bodyPr wrap="square" rtlCol="0">
            <a:spAutoFit/>
          </a:bodyPr>
          <a:lstStyle/>
          <a:p>
            <a:r>
              <a:rPr lang="en-US" sz="3200"/>
              <a:t>Voice Authentication</a:t>
            </a:r>
          </a:p>
        </p:txBody>
      </p:sp>
    </p:spTree>
    <p:extLst>
      <p:ext uri="{BB962C8B-B14F-4D97-AF65-F5344CB8AC3E}">
        <p14:creationId xmlns:p14="http://schemas.microsoft.com/office/powerpoint/2010/main" val="552338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093B9-6981-40EC-9AFD-1A8DBA15D2B3}"/>
              </a:ext>
            </a:extLst>
          </p:cNvPr>
          <p:cNvSpPr>
            <a:spLocks noGrp="1"/>
          </p:cNvSpPr>
          <p:nvPr>
            <p:ph type="title"/>
          </p:nvPr>
        </p:nvSpPr>
        <p:spPr>
          <a:xfrm>
            <a:off x="668079" y="-58653"/>
            <a:ext cx="10515600" cy="1325563"/>
          </a:xfrm>
        </p:spPr>
        <p:txBody>
          <a:bodyPr/>
          <a:lstStyle/>
          <a:p>
            <a:r>
              <a:rPr lang="en-US" b="1" dirty="0"/>
              <a:t>Proposed Solution</a:t>
            </a:r>
          </a:p>
        </p:txBody>
      </p:sp>
      <p:pic>
        <p:nvPicPr>
          <p:cNvPr id="6" name="Picture 5" descr="Qr code&#10;&#10;Description automatically generated">
            <a:extLst>
              <a:ext uri="{FF2B5EF4-FFF2-40B4-BE49-F238E27FC236}">
                <a16:creationId xmlns:a16="http://schemas.microsoft.com/office/drawing/2014/main" id="{32C0E12A-6A89-4DFF-99BF-325616BB5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5300" y="728297"/>
            <a:ext cx="2410067" cy="2548119"/>
          </a:xfrm>
          <a:prstGeom prst="rect">
            <a:avLst/>
          </a:prstGeom>
        </p:spPr>
      </p:pic>
      <p:pic>
        <p:nvPicPr>
          <p:cNvPr id="7" name="Picture 6" descr="Chart, line chart&#10;&#10;Description automatically generated">
            <a:extLst>
              <a:ext uri="{FF2B5EF4-FFF2-40B4-BE49-F238E27FC236}">
                <a16:creationId xmlns:a16="http://schemas.microsoft.com/office/drawing/2014/main" id="{E5D59F6C-FFFB-4EC0-861B-D184FA6D95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3994" y="859353"/>
            <a:ext cx="2005749" cy="1502376"/>
          </a:xfrm>
          <a:prstGeom prst="rect">
            <a:avLst/>
          </a:prstGeom>
        </p:spPr>
      </p:pic>
      <p:pic>
        <p:nvPicPr>
          <p:cNvPr id="8" name="Picture 7" descr="Shape&#10;&#10;Description automatically generated with low confidence">
            <a:extLst>
              <a:ext uri="{FF2B5EF4-FFF2-40B4-BE49-F238E27FC236}">
                <a16:creationId xmlns:a16="http://schemas.microsoft.com/office/drawing/2014/main" id="{F98B4BA1-A0E5-438D-A857-209AAFE4F5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3493" y="3835153"/>
            <a:ext cx="2065444" cy="2065444"/>
          </a:xfrm>
          <a:prstGeom prst="rect">
            <a:avLst/>
          </a:prstGeom>
        </p:spPr>
      </p:pic>
      <p:pic>
        <p:nvPicPr>
          <p:cNvPr id="9" name="Picture 8" descr="Icon&#10;&#10;Description automatically generated">
            <a:extLst>
              <a:ext uri="{FF2B5EF4-FFF2-40B4-BE49-F238E27FC236}">
                <a16:creationId xmlns:a16="http://schemas.microsoft.com/office/drawing/2014/main" id="{4B5B5BEB-D826-4E31-B98A-48031E0D6F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21822" y="3654030"/>
            <a:ext cx="1588615" cy="2246567"/>
          </a:xfrm>
          <a:prstGeom prst="rect">
            <a:avLst/>
          </a:prstGeom>
        </p:spPr>
      </p:pic>
      <p:sp>
        <p:nvSpPr>
          <p:cNvPr id="10" name="Arrow: Right 9">
            <a:extLst>
              <a:ext uri="{FF2B5EF4-FFF2-40B4-BE49-F238E27FC236}">
                <a16:creationId xmlns:a16="http://schemas.microsoft.com/office/drawing/2014/main" id="{07B40C1C-20E7-4CCA-BD0D-792DFC174A4B}"/>
              </a:ext>
            </a:extLst>
          </p:cNvPr>
          <p:cNvSpPr/>
          <p:nvPr/>
        </p:nvSpPr>
        <p:spPr>
          <a:xfrm>
            <a:off x="2614255" y="1470998"/>
            <a:ext cx="1187183" cy="1657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EBDE5BA6-3090-4F2B-B2EB-8474EC6E3C43}"/>
              </a:ext>
            </a:extLst>
          </p:cNvPr>
          <p:cNvSpPr/>
          <p:nvPr/>
        </p:nvSpPr>
        <p:spPr>
          <a:xfrm>
            <a:off x="7404826" y="1346579"/>
            <a:ext cx="1020084" cy="1457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C82662ED-C54A-46B7-9475-9121795BF95B}"/>
              </a:ext>
            </a:extLst>
          </p:cNvPr>
          <p:cNvSpPr/>
          <p:nvPr/>
        </p:nvSpPr>
        <p:spPr>
          <a:xfrm rot="5400000">
            <a:off x="9914861" y="3070179"/>
            <a:ext cx="1002539" cy="1900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4AEAA93E-C3F3-40CF-9AD3-7CE3D02C7A22}"/>
              </a:ext>
            </a:extLst>
          </p:cNvPr>
          <p:cNvSpPr/>
          <p:nvPr/>
        </p:nvSpPr>
        <p:spPr>
          <a:xfrm rot="10800000">
            <a:off x="8329155" y="4848717"/>
            <a:ext cx="1098929" cy="1849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54AABD3-284A-4AAC-899F-1A61B278E346}"/>
              </a:ext>
            </a:extLst>
          </p:cNvPr>
          <p:cNvSpPr txBox="1"/>
          <p:nvPr/>
        </p:nvSpPr>
        <p:spPr>
          <a:xfrm>
            <a:off x="1979700" y="1636741"/>
            <a:ext cx="2895600" cy="461665"/>
          </a:xfrm>
          <a:prstGeom prst="rect">
            <a:avLst/>
          </a:prstGeom>
          <a:noFill/>
        </p:spPr>
        <p:txBody>
          <a:bodyPr wrap="square" rtlCol="0">
            <a:spAutoFit/>
          </a:bodyPr>
          <a:lstStyle/>
          <a:p>
            <a:r>
              <a:rPr lang="en-US" sz="2400"/>
              <a:t>QR Code is Scanned</a:t>
            </a:r>
          </a:p>
        </p:txBody>
      </p:sp>
      <p:sp>
        <p:nvSpPr>
          <p:cNvPr id="15" name="TextBox 14">
            <a:extLst>
              <a:ext uri="{FF2B5EF4-FFF2-40B4-BE49-F238E27FC236}">
                <a16:creationId xmlns:a16="http://schemas.microsoft.com/office/drawing/2014/main" id="{5FC009E6-5ED3-4DCE-BD62-3E9E1B05853F}"/>
              </a:ext>
            </a:extLst>
          </p:cNvPr>
          <p:cNvSpPr txBox="1"/>
          <p:nvPr/>
        </p:nvSpPr>
        <p:spPr>
          <a:xfrm>
            <a:off x="6893927" y="1479390"/>
            <a:ext cx="2895600" cy="461665"/>
          </a:xfrm>
          <a:prstGeom prst="rect">
            <a:avLst/>
          </a:prstGeom>
          <a:noFill/>
        </p:spPr>
        <p:txBody>
          <a:bodyPr wrap="square" rtlCol="0">
            <a:spAutoFit/>
          </a:bodyPr>
          <a:lstStyle/>
          <a:p>
            <a:r>
              <a:rPr lang="en-US" sz="2400"/>
              <a:t>Access Granted</a:t>
            </a:r>
          </a:p>
        </p:txBody>
      </p:sp>
      <p:sp>
        <p:nvSpPr>
          <p:cNvPr id="16" name="TextBox 15">
            <a:extLst>
              <a:ext uri="{FF2B5EF4-FFF2-40B4-BE49-F238E27FC236}">
                <a16:creationId xmlns:a16="http://schemas.microsoft.com/office/drawing/2014/main" id="{0CA1B279-3D19-4B72-BD2D-C8B31985AF44}"/>
              </a:ext>
            </a:extLst>
          </p:cNvPr>
          <p:cNvSpPr txBox="1"/>
          <p:nvPr/>
        </p:nvSpPr>
        <p:spPr>
          <a:xfrm>
            <a:off x="7457941" y="2928152"/>
            <a:ext cx="2895600" cy="461665"/>
          </a:xfrm>
          <a:prstGeom prst="rect">
            <a:avLst/>
          </a:prstGeom>
          <a:noFill/>
        </p:spPr>
        <p:txBody>
          <a:bodyPr wrap="square" rtlCol="0">
            <a:spAutoFit/>
          </a:bodyPr>
          <a:lstStyle/>
          <a:p>
            <a:r>
              <a:rPr lang="en-US" sz="2400"/>
              <a:t>ECG wave is detected</a:t>
            </a:r>
          </a:p>
        </p:txBody>
      </p:sp>
      <p:sp>
        <p:nvSpPr>
          <p:cNvPr id="17" name="TextBox 16">
            <a:extLst>
              <a:ext uri="{FF2B5EF4-FFF2-40B4-BE49-F238E27FC236}">
                <a16:creationId xmlns:a16="http://schemas.microsoft.com/office/drawing/2014/main" id="{B86EB294-945B-45F4-B366-6F962417C70F}"/>
              </a:ext>
            </a:extLst>
          </p:cNvPr>
          <p:cNvSpPr txBox="1"/>
          <p:nvPr/>
        </p:nvSpPr>
        <p:spPr>
          <a:xfrm>
            <a:off x="9458658" y="5704578"/>
            <a:ext cx="2097701" cy="830997"/>
          </a:xfrm>
          <a:prstGeom prst="rect">
            <a:avLst/>
          </a:prstGeom>
          <a:noFill/>
        </p:spPr>
        <p:txBody>
          <a:bodyPr wrap="square" rtlCol="0">
            <a:spAutoFit/>
          </a:bodyPr>
          <a:lstStyle/>
          <a:p>
            <a:r>
              <a:rPr lang="en-US" sz="2400"/>
              <a:t>Heart wave Authentication</a:t>
            </a:r>
          </a:p>
        </p:txBody>
      </p:sp>
      <p:sp>
        <p:nvSpPr>
          <p:cNvPr id="18" name="TextBox 17">
            <a:extLst>
              <a:ext uri="{FF2B5EF4-FFF2-40B4-BE49-F238E27FC236}">
                <a16:creationId xmlns:a16="http://schemas.microsoft.com/office/drawing/2014/main" id="{CF8EC136-852F-4534-8127-B31D745F0FC3}"/>
              </a:ext>
            </a:extLst>
          </p:cNvPr>
          <p:cNvSpPr txBox="1"/>
          <p:nvPr/>
        </p:nvSpPr>
        <p:spPr>
          <a:xfrm>
            <a:off x="7726269" y="4315648"/>
            <a:ext cx="2295426" cy="461665"/>
          </a:xfrm>
          <a:prstGeom prst="rect">
            <a:avLst/>
          </a:prstGeom>
          <a:noFill/>
        </p:spPr>
        <p:txBody>
          <a:bodyPr wrap="square" rtlCol="0">
            <a:spAutoFit/>
          </a:bodyPr>
          <a:lstStyle/>
          <a:p>
            <a:r>
              <a:rPr lang="en-US" sz="2400"/>
              <a:t>Access Granted</a:t>
            </a:r>
          </a:p>
        </p:txBody>
      </p:sp>
      <p:sp>
        <p:nvSpPr>
          <p:cNvPr id="19" name="TextBox 18">
            <a:extLst>
              <a:ext uri="{FF2B5EF4-FFF2-40B4-BE49-F238E27FC236}">
                <a16:creationId xmlns:a16="http://schemas.microsoft.com/office/drawing/2014/main" id="{C4F7BAF0-2701-49AC-9067-156576971D70}"/>
              </a:ext>
            </a:extLst>
          </p:cNvPr>
          <p:cNvSpPr txBox="1"/>
          <p:nvPr/>
        </p:nvSpPr>
        <p:spPr>
          <a:xfrm>
            <a:off x="5925879" y="6027003"/>
            <a:ext cx="2318998" cy="830997"/>
          </a:xfrm>
          <a:prstGeom prst="rect">
            <a:avLst/>
          </a:prstGeom>
          <a:noFill/>
        </p:spPr>
        <p:txBody>
          <a:bodyPr wrap="square" rtlCol="0">
            <a:spAutoFit/>
          </a:bodyPr>
          <a:lstStyle/>
          <a:p>
            <a:r>
              <a:rPr lang="en-US" sz="2400"/>
              <a:t>Services</a:t>
            </a:r>
          </a:p>
          <a:p>
            <a:endParaRPr lang="en-US" sz="2400"/>
          </a:p>
        </p:txBody>
      </p:sp>
      <p:pic>
        <p:nvPicPr>
          <p:cNvPr id="20" name="Picture 19" descr="Icon&#10;&#10;Description automatically generated">
            <a:extLst>
              <a:ext uri="{FF2B5EF4-FFF2-40B4-BE49-F238E27FC236}">
                <a16:creationId xmlns:a16="http://schemas.microsoft.com/office/drawing/2014/main" id="{5F277D91-3C8E-4C44-9A9F-F41CB1D796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1118" y="927100"/>
            <a:ext cx="1466850" cy="2501900"/>
          </a:xfrm>
          <a:prstGeom prst="rect">
            <a:avLst/>
          </a:prstGeom>
        </p:spPr>
      </p:pic>
      <p:sp>
        <p:nvSpPr>
          <p:cNvPr id="21" name="TextBox 20">
            <a:extLst>
              <a:ext uri="{FF2B5EF4-FFF2-40B4-BE49-F238E27FC236}">
                <a16:creationId xmlns:a16="http://schemas.microsoft.com/office/drawing/2014/main" id="{4F07C960-7724-40FA-A811-AFE719D47F7A}"/>
              </a:ext>
            </a:extLst>
          </p:cNvPr>
          <p:cNvSpPr txBox="1"/>
          <p:nvPr/>
        </p:nvSpPr>
        <p:spPr>
          <a:xfrm>
            <a:off x="947493" y="3528210"/>
            <a:ext cx="1020475" cy="461665"/>
          </a:xfrm>
          <a:prstGeom prst="rect">
            <a:avLst/>
          </a:prstGeom>
          <a:noFill/>
        </p:spPr>
        <p:txBody>
          <a:bodyPr wrap="square" rtlCol="0">
            <a:spAutoFit/>
          </a:bodyPr>
          <a:lstStyle/>
          <a:p>
            <a:r>
              <a:rPr lang="en-US" sz="2400"/>
              <a:t>User</a:t>
            </a:r>
          </a:p>
        </p:txBody>
      </p:sp>
    </p:spTree>
    <p:extLst>
      <p:ext uri="{BB962C8B-B14F-4D97-AF65-F5344CB8AC3E}">
        <p14:creationId xmlns:p14="http://schemas.microsoft.com/office/powerpoint/2010/main" val="1898072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3873F-2445-771F-7C3C-DB4B51C24BCA}"/>
              </a:ext>
            </a:extLst>
          </p:cNvPr>
          <p:cNvSpPr>
            <a:spLocks noGrp="1"/>
          </p:cNvSpPr>
          <p:nvPr>
            <p:ph type="title"/>
          </p:nvPr>
        </p:nvSpPr>
        <p:spPr/>
        <p:txBody>
          <a:bodyPr/>
          <a:lstStyle/>
          <a:p>
            <a:r>
              <a:rPr lang="en-US" b="1" dirty="0"/>
              <a:t>Why QR Code </a:t>
            </a:r>
          </a:p>
        </p:txBody>
      </p:sp>
      <p:sp>
        <p:nvSpPr>
          <p:cNvPr id="3" name="Content Placeholder 2">
            <a:extLst>
              <a:ext uri="{FF2B5EF4-FFF2-40B4-BE49-F238E27FC236}">
                <a16:creationId xmlns:a16="http://schemas.microsoft.com/office/drawing/2014/main" id="{1CF5E8F7-4059-9C97-B4AC-DFD78B0E433C}"/>
              </a:ext>
            </a:extLst>
          </p:cNvPr>
          <p:cNvSpPr>
            <a:spLocks noGrp="1"/>
          </p:cNvSpPr>
          <p:nvPr>
            <p:ph idx="1"/>
          </p:nvPr>
        </p:nvSpPr>
        <p:spPr>
          <a:xfrm>
            <a:off x="838200" y="1825625"/>
            <a:ext cx="10515600" cy="4463663"/>
          </a:xfrm>
        </p:spPr>
        <p:txBody>
          <a:bodyPr>
            <a:normAutofit/>
          </a:bodyPr>
          <a:lstStyle/>
          <a:p>
            <a:pPr algn="l" fontAlgn="base">
              <a:buFont typeface="Arial" panose="020B0604020202020204" pitchFamily="34" charset="0"/>
              <a:buChar char="•"/>
            </a:pPr>
            <a:r>
              <a:rPr lang="en-US" sz="2400" b="0" i="0" dirty="0">
                <a:solidFill>
                  <a:srgbClr val="2F3439"/>
                </a:solidFill>
                <a:effectLst/>
              </a:rPr>
              <a:t>Super fast reading capabilities</a:t>
            </a:r>
          </a:p>
          <a:p>
            <a:pPr algn="l" fontAlgn="base">
              <a:buFont typeface="Arial" panose="020B0604020202020204" pitchFamily="34" charset="0"/>
              <a:buChar char="•"/>
            </a:pPr>
            <a:r>
              <a:rPr lang="en-US" sz="2400" b="0" i="0" dirty="0">
                <a:solidFill>
                  <a:srgbClr val="2F3439"/>
                </a:solidFill>
                <a:effectLst/>
              </a:rPr>
              <a:t>No dedicated third-party hardware needed</a:t>
            </a:r>
          </a:p>
          <a:p>
            <a:pPr algn="l" fontAlgn="base">
              <a:buFont typeface="Arial" panose="020B0604020202020204" pitchFamily="34" charset="0"/>
              <a:buChar char="•"/>
            </a:pPr>
            <a:r>
              <a:rPr lang="en-US" sz="2400" b="0" i="0" dirty="0">
                <a:solidFill>
                  <a:srgbClr val="2F3439"/>
                </a:solidFill>
                <a:effectLst/>
              </a:rPr>
              <a:t>Simple use makes it ideal for younger users</a:t>
            </a:r>
          </a:p>
          <a:p>
            <a:pPr algn="l" fontAlgn="base">
              <a:buFont typeface="Arial" panose="020B0604020202020204" pitchFamily="34" charset="0"/>
              <a:buChar char="•"/>
            </a:pPr>
            <a:r>
              <a:rPr lang="en-US" sz="2400" b="0" i="0" dirty="0">
                <a:solidFill>
                  <a:srgbClr val="2F3439"/>
                </a:solidFill>
                <a:effectLst/>
              </a:rPr>
              <a:t>Easily combined with other authentication factors for increased verification.</a:t>
            </a:r>
          </a:p>
          <a:p>
            <a:pPr algn="l" fontAlgn="base">
              <a:buFont typeface="Arial" panose="020B0604020202020204" pitchFamily="34" charset="0"/>
              <a:buChar char="•"/>
            </a:pPr>
            <a:r>
              <a:rPr lang="en-US" sz="2400" b="0" i="0" dirty="0">
                <a:solidFill>
                  <a:srgbClr val="2F3439"/>
                </a:solidFill>
                <a:effectLst/>
              </a:rPr>
              <a:t>Badge printing can be delegated to business managers or teachers</a:t>
            </a:r>
          </a:p>
          <a:p>
            <a:endParaRPr lang="en-US" dirty="0"/>
          </a:p>
        </p:txBody>
      </p:sp>
    </p:spTree>
    <p:extLst>
      <p:ext uri="{BB962C8B-B14F-4D97-AF65-F5344CB8AC3E}">
        <p14:creationId xmlns:p14="http://schemas.microsoft.com/office/powerpoint/2010/main" val="1719887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63E6-3336-46B7-5825-764ADA0FDCCD}"/>
              </a:ext>
            </a:extLst>
          </p:cNvPr>
          <p:cNvSpPr>
            <a:spLocks noGrp="1"/>
          </p:cNvSpPr>
          <p:nvPr>
            <p:ph type="title"/>
          </p:nvPr>
        </p:nvSpPr>
        <p:spPr/>
        <p:txBody>
          <a:bodyPr/>
          <a:lstStyle/>
          <a:p>
            <a:r>
              <a:rPr lang="en-US" b="1" dirty="0"/>
              <a:t>Why </a:t>
            </a:r>
            <a:r>
              <a:rPr lang="en-US" b="1" dirty="0" err="1"/>
              <a:t>Heartwave</a:t>
            </a:r>
            <a:endParaRPr lang="en-US" b="1" dirty="0"/>
          </a:p>
        </p:txBody>
      </p:sp>
      <p:sp>
        <p:nvSpPr>
          <p:cNvPr id="6" name="Content Placeholder 27">
            <a:extLst>
              <a:ext uri="{FF2B5EF4-FFF2-40B4-BE49-F238E27FC236}">
                <a16:creationId xmlns:a16="http://schemas.microsoft.com/office/drawing/2014/main" id="{D03F8E00-63C9-20BA-6290-A4257033F3F2}"/>
              </a:ext>
            </a:extLst>
          </p:cNvPr>
          <p:cNvSpPr txBox="1">
            <a:spLocks/>
          </p:cNvSpPr>
          <p:nvPr/>
        </p:nvSpPr>
        <p:spPr>
          <a:xfrm>
            <a:off x="838200" y="1825625"/>
            <a:ext cx="9640824" cy="354787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ea typeface="+mn-lt"/>
                <a:cs typeface="+mn-lt"/>
              </a:rPr>
              <a:t>Non-transferrable – Everyone has a unique set of biometrics</a:t>
            </a:r>
            <a:endParaRPr lang="en-US" sz="2400" dirty="0">
              <a:latin typeface="Calibri"/>
              <a:cs typeface="Calibri"/>
            </a:endParaRPr>
          </a:p>
          <a:p>
            <a:r>
              <a:rPr lang="en-US" sz="2400" dirty="0">
                <a:latin typeface="Calibri"/>
                <a:cs typeface="Calibri"/>
              </a:rPr>
              <a:t>High security and assurance – Biometric identification provides the answers to “something a person has and is” and helps verify identity</a:t>
            </a:r>
          </a:p>
          <a:p>
            <a:r>
              <a:rPr lang="en-US" sz="2400" dirty="0">
                <a:latin typeface="Calibri"/>
                <a:cs typeface="Calibri"/>
              </a:rPr>
              <a:t>Spoof-proof – Biometrics are hard to fake or steal.</a:t>
            </a:r>
          </a:p>
          <a:p>
            <a:r>
              <a:rPr lang="en-US" sz="2400" dirty="0">
                <a:latin typeface="Calibri"/>
                <a:cs typeface="Calibri"/>
              </a:rPr>
              <a:t>User Experience – Convenient and fast.</a:t>
            </a:r>
          </a:p>
        </p:txBody>
      </p:sp>
    </p:spTree>
    <p:extLst>
      <p:ext uri="{BB962C8B-B14F-4D97-AF65-F5344CB8AC3E}">
        <p14:creationId xmlns:p14="http://schemas.microsoft.com/office/powerpoint/2010/main" val="2324754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9E831-0FE4-BBC0-F1D0-9F150956F9CB}"/>
              </a:ext>
            </a:extLst>
          </p:cNvPr>
          <p:cNvSpPr>
            <a:spLocks noGrp="1"/>
          </p:cNvSpPr>
          <p:nvPr>
            <p:ph type="title"/>
          </p:nvPr>
        </p:nvSpPr>
        <p:spPr>
          <a:xfrm>
            <a:off x="838200" y="672599"/>
            <a:ext cx="10515600" cy="1325563"/>
          </a:xfrm>
        </p:spPr>
        <p:txBody>
          <a:bodyPr/>
          <a:lstStyle/>
          <a:p>
            <a:r>
              <a:rPr lang="en-US" b="1"/>
              <a:t>QR Code Authentication</a:t>
            </a:r>
          </a:p>
        </p:txBody>
      </p:sp>
      <p:sp>
        <p:nvSpPr>
          <p:cNvPr id="3" name="Content Placeholder 2">
            <a:extLst>
              <a:ext uri="{FF2B5EF4-FFF2-40B4-BE49-F238E27FC236}">
                <a16:creationId xmlns:a16="http://schemas.microsoft.com/office/drawing/2014/main" id="{3CC905E3-3707-BA22-DDB9-9FF9CDFDF532}"/>
              </a:ext>
            </a:extLst>
          </p:cNvPr>
          <p:cNvSpPr>
            <a:spLocks noGrp="1"/>
          </p:cNvSpPr>
          <p:nvPr>
            <p:ph sz="half" idx="1"/>
          </p:nvPr>
        </p:nvSpPr>
        <p:spPr>
          <a:xfrm>
            <a:off x="838200" y="1825625"/>
            <a:ext cx="7455693" cy="4351338"/>
          </a:xfrm>
        </p:spPr>
        <p:txBody>
          <a:bodyPr vert="horz" lIns="91440" tIns="45720" rIns="91440" bIns="45720" rtlCol="0" anchor="t">
            <a:normAutofit/>
          </a:bodyPr>
          <a:lstStyle/>
          <a:p>
            <a:pPr>
              <a:buNone/>
            </a:pPr>
            <a:endParaRPr lang="en-US">
              <a:cs typeface="Calibri"/>
            </a:endParaRPr>
          </a:p>
          <a:p>
            <a:r>
              <a:rPr lang="en-US" sz="2400">
                <a:ea typeface="+mn-lt"/>
                <a:cs typeface="+mn-lt"/>
              </a:rPr>
              <a:t>When an employee registers with an organization, the profile data, including the date of birth, gender, and email address, will be gathered.</a:t>
            </a:r>
            <a:r>
              <a:rPr lang="en-US" sz="2400">
                <a:cs typeface="Calibri"/>
              </a:rPr>
              <a:t> </a:t>
            </a:r>
          </a:p>
          <a:p>
            <a:r>
              <a:rPr lang="en-US" sz="2400">
                <a:cs typeface="Calibri"/>
              </a:rPr>
              <a:t>A Unique id will be given to the user with the QR code on it.</a:t>
            </a:r>
          </a:p>
          <a:p>
            <a:r>
              <a:rPr lang="en-US" sz="2400">
                <a:cs typeface="Calibri"/>
              </a:rPr>
              <a:t>The QR code is scanned at the first stage of authentication.</a:t>
            </a:r>
          </a:p>
          <a:p>
            <a:r>
              <a:rPr lang="en-US" sz="2400">
                <a:cs typeface="Calibri"/>
              </a:rPr>
              <a:t>The  scanned QR code will be de-coded and user verification is done.</a:t>
            </a:r>
          </a:p>
          <a:p>
            <a:pPr>
              <a:buNone/>
            </a:pPr>
            <a:endParaRPr lang="en-US">
              <a:cs typeface="Calibri"/>
            </a:endParaRPr>
          </a:p>
        </p:txBody>
      </p:sp>
      <p:pic>
        <p:nvPicPr>
          <p:cNvPr id="5" name="Picture 5" descr="Text&#10;&#10;Description automatically generated">
            <a:extLst>
              <a:ext uri="{FF2B5EF4-FFF2-40B4-BE49-F238E27FC236}">
                <a16:creationId xmlns:a16="http://schemas.microsoft.com/office/drawing/2014/main" id="{35F4A77F-949A-25F3-087A-A4150212C32F}"/>
              </a:ext>
            </a:extLst>
          </p:cNvPr>
          <p:cNvPicPr>
            <a:picLocks noChangeAspect="1"/>
          </p:cNvPicPr>
          <p:nvPr/>
        </p:nvPicPr>
        <p:blipFill>
          <a:blip r:embed="rId2"/>
          <a:stretch>
            <a:fillRect/>
          </a:stretch>
        </p:blipFill>
        <p:spPr>
          <a:xfrm>
            <a:off x="8177213" y="2198699"/>
            <a:ext cx="3362324" cy="2936856"/>
          </a:xfrm>
          <a:prstGeom prst="rect">
            <a:avLst/>
          </a:prstGeom>
        </p:spPr>
      </p:pic>
    </p:spTree>
    <p:extLst>
      <p:ext uri="{BB962C8B-B14F-4D97-AF65-F5344CB8AC3E}">
        <p14:creationId xmlns:p14="http://schemas.microsoft.com/office/powerpoint/2010/main" val="1168084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C8B64-1E38-4FF9-9F3B-F5E69809B377}"/>
              </a:ext>
            </a:extLst>
          </p:cNvPr>
          <p:cNvSpPr>
            <a:spLocks noGrp="1"/>
          </p:cNvSpPr>
          <p:nvPr>
            <p:ph type="title"/>
          </p:nvPr>
        </p:nvSpPr>
        <p:spPr/>
        <p:txBody>
          <a:bodyPr/>
          <a:lstStyle/>
          <a:p>
            <a:r>
              <a:rPr lang="en-US" dirty="0"/>
              <a:t>Methodology-1</a:t>
            </a:r>
          </a:p>
        </p:txBody>
      </p:sp>
      <p:sp>
        <p:nvSpPr>
          <p:cNvPr id="4" name="Slide Number Placeholder 3">
            <a:extLst>
              <a:ext uri="{FF2B5EF4-FFF2-40B4-BE49-F238E27FC236}">
                <a16:creationId xmlns:a16="http://schemas.microsoft.com/office/drawing/2014/main" id="{7C79D3E6-8253-4877-8B5A-5E0FF1CCEEC1}"/>
              </a:ext>
            </a:extLst>
          </p:cNvPr>
          <p:cNvSpPr>
            <a:spLocks noGrp="1"/>
          </p:cNvSpPr>
          <p:nvPr>
            <p:ph type="sldNum" sz="quarter" idx="12"/>
          </p:nvPr>
        </p:nvSpPr>
        <p:spPr/>
        <p:txBody>
          <a:bodyPr/>
          <a:lstStyle/>
          <a:p>
            <a:fld id="{E646F01A-99B6-407D-AC36-D8F996900DD0}" type="slidenum">
              <a:rPr lang="en-US" smtClean="0"/>
              <a:t>9</a:t>
            </a:fld>
            <a:endParaRPr lang="en-US"/>
          </a:p>
        </p:txBody>
      </p:sp>
      <p:pic>
        <p:nvPicPr>
          <p:cNvPr id="6" name="Picture 5" descr="Diagram&#10;&#10;Description automatically generated">
            <a:extLst>
              <a:ext uri="{FF2B5EF4-FFF2-40B4-BE49-F238E27FC236}">
                <a16:creationId xmlns:a16="http://schemas.microsoft.com/office/drawing/2014/main" id="{D46CD57F-1508-65DF-36A4-154AC6B4DA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 y="1615131"/>
            <a:ext cx="11353800" cy="5106344"/>
          </a:xfrm>
          <a:prstGeom prst="rect">
            <a:avLst/>
          </a:prstGeom>
        </p:spPr>
      </p:pic>
    </p:spTree>
    <p:extLst>
      <p:ext uri="{BB962C8B-B14F-4D97-AF65-F5344CB8AC3E}">
        <p14:creationId xmlns:p14="http://schemas.microsoft.com/office/powerpoint/2010/main" val="2191021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19f3564-a95e-47d5-97e3-34af000c2652" xsi:nil="true"/>
    <lcf76f155ced4ddcb4097134ff3c332f xmlns="c5f1fd4d-4aaf-4baf-bfef-3f62c27f496f">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3D4BC54DC7E1E4FA502041FA0C7297A" ma:contentTypeVersion="8" ma:contentTypeDescription="Create a new document." ma:contentTypeScope="" ma:versionID="28a8ecbb5e4ba4c5cfe0d1d30600d672">
  <xsd:schema xmlns:xsd="http://www.w3.org/2001/XMLSchema" xmlns:xs="http://www.w3.org/2001/XMLSchema" xmlns:p="http://schemas.microsoft.com/office/2006/metadata/properties" xmlns:ns2="c5f1fd4d-4aaf-4baf-bfef-3f62c27f496f" xmlns:ns3="c19f3564-a95e-47d5-97e3-34af000c2652" targetNamespace="http://schemas.microsoft.com/office/2006/metadata/properties" ma:root="true" ma:fieldsID="3d568bb5191871430e4db940a2231708" ns2:_="" ns3:_="">
    <xsd:import namespace="c5f1fd4d-4aaf-4baf-bfef-3f62c27f496f"/>
    <xsd:import namespace="c19f3564-a95e-47d5-97e3-34af000c2652"/>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f1fd4d-4aaf-4baf-bfef-3f62c27f49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f1126a72-d6b6-4966-a461-efddb79e6d7e"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19f3564-a95e-47d5-97e3-34af000c2652"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8dff5a03-aeed-429b-b29d-d176c1a4fe2a}" ma:internalName="TaxCatchAll" ma:showField="CatchAllData" ma:web="c19f3564-a95e-47d5-97e3-34af000c265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A0B52BC-4B4C-4F3A-AF4E-115EF32F9439}">
  <ds:schemaRefs>
    <ds:schemaRef ds:uri="c5f1fd4d-4aaf-4baf-bfef-3f62c27f496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c19f3564-a95e-47d5-97e3-34af000c2652"/>
  </ds:schemaRefs>
</ds:datastoreItem>
</file>

<file path=customXml/itemProps2.xml><?xml version="1.0" encoding="utf-8"?>
<ds:datastoreItem xmlns:ds="http://schemas.openxmlformats.org/officeDocument/2006/customXml" ds:itemID="{5BAD64A1-DB19-4D1F-A55E-076561A36A25}">
  <ds:schemaRefs>
    <ds:schemaRef ds:uri="http://schemas.microsoft.com/sharepoint/v3/contenttype/forms"/>
  </ds:schemaRefs>
</ds:datastoreItem>
</file>

<file path=customXml/itemProps3.xml><?xml version="1.0" encoding="utf-8"?>
<ds:datastoreItem xmlns:ds="http://schemas.openxmlformats.org/officeDocument/2006/customXml" ds:itemID="{433F846B-EF37-4EEC-8A5A-A77B868B8A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f1fd4d-4aaf-4baf-bfef-3f62c27f496f"/>
    <ds:schemaRef ds:uri="c19f3564-a95e-47d5-97e3-34af000c26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1557</TotalTime>
  <Words>1167</Words>
  <Application>Microsoft Office PowerPoint</Application>
  <PresentationFormat>Widescreen</PresentationFormat>
  <Paragraphs>212</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 Two Factor Authentication</vt:lpstr>
      <vt:lpstr>Outline</vt:lpstr>
      <vt:lpstr>Introduction</vt:lpstr>
      <vt:lpstr>Existing Systems </vt:lpstr>
      <vt:lpstr>Proposed Solution</vt:lpstr>
      <vt:lpstr>Why QR Code </vt:lpstr>
      <vt:lpstr>Why Heartwave</vt:lpstr>
      <vt:lpstr>QR Code Authentication</vt:lpstr>
      <vt:lpstr>Methodology-1</vt:lpstr>
      <vt:lpstr>Dataset</vt:lpstr>
      <vt:lpstr>Fourier Flipping Transformation</vt:lpstr>
      <vt:lpstr>Support Vector Machine &amp; Decision Tree</vt:lpstr>
      <vt:lpstr>Accuracy Results</vt:lpstr>
      <vt:lpstr>What did not go well with Methodology-1</vt:lpstr>
      <vt:lpstr>Methodology-2</vt:lpstr>
      <vt:lpstr>Dataset</vt:lpstr>
      <vt:lpstr>PowerPoint Presentation</vt:lpstr>
      <vt:lpstr>Features</vt:lpstr>
      <vt:lpstr>PowerPoint Presentation</vt:lpstr>
      <vt:lpstr>Siamese Network</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Illendula,Saivarun</dc:creator>
  <cp:lastModifiedBy>Vissapragada,Sai Tejaswee</cp:lastModifiedBy>
  <cp:revision>5</cp:revision>
  <dcterms:created xsi:type="dcterms:W3CDTF">2018-06-28T02:40:54Z</dcterms:created>
  <dcterms:modified xsi:type="dcterms:W3CDTF">2022-12-01T20:37:45Z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0x01010003D4BC54DC7E1E4FA502041FA0C7297A</vt:lpwstr>
  </property>
</Properties>
</file>