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9D1C-386F-4AE0-A2BF-BEE0E3BF8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24096-BD28-4463-97EA-54CB91EA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2478-61CB-4D7A-B780-C60ADA47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9935-A099-4BFE-A150-8C51C10F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92CC-D2FB-41B4-840A-D8384781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D8-06C6-4267-8F61-B66F8597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0A3F4-F8B6-4298-901E-CB7ECA899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3780-7AD7-44AD-BB91-BD926B1F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CC00-4423-4A8F-AAD7-305A561E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8DEA-259A-4080-B347-B9F28A5F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A1674-2AD8-4A9E-8146-3372F2522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06A68-72C1-4B3E-8933-3CA73F39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6602-5E29-40D7-AFAB-CFD516F2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E453-5C39-421E-8A74-7CBE9C70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3711-31FF-4F17-B88F-6972F850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A3E0-AA14-4DA4-8209-DCF865FE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666B-7483-47C7-B624-6D3F0DC2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C2B7-EEA7-4345-BDBC-C30C85F7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BF17-2B91-44D7-8D2C-9CEBE322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57AE-13E1-44ED-962E-FA80D784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AED7-76CE-494F-85B4-36B82C15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EF369-38DF-4708-B5A0-012FA530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819D-6183-4453-AEB5-57D312EC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2981-50B6-4330-8E6D-B21DC4A6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4AD0-20B3-4BA5-A167-EA80F2DF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D2A1-1779-443B-9FDD-3E7D7901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557B-8B16-45BE-8094-F58B7825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8EA6-B2F5-4C06-9EB6-1B268FA4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39BE-AE57-4CF5-B969-FEC903C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05D8-06A6-494A-9476-D6824AA2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7A2E-F16E-4EF9-BED1-703DA305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C56F-7843-4AA2-BB84-FEEE9049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ADBB3-8B2A-4308-BA64-03724A50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0073-1DD7-473C-B3C5-5B1BAF6C4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8BCC1-ED8C-44D7-AB42-9DEA8BD0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59CBE-AEE8-4B9A-9E2D-CC34CC731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FC69-D4CF-4E3A-AA89-7DE7788E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F403E-D836-46DA-831E-20EE8E40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89A9B-7F9C-421B-BFE0-B3A2CA40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1E8-7467-4FA9-BCD5-BB84EE36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37284-155D-4E4A-A62E-AD4B2ADC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3D89D-000C-425E-9C00-F9CE70E6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FA49A-F38C-4CA9-B1A0-860C4A47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1075-E2B8-44C2-BA45-89260082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667C1-154B-4533-8EEA-20DFF86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99289-A43F-401B-A536-58CA7FC4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DD48-B17A-48F8-8C8D-40ED4DFE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3257-53F1-4D35-97FA-B12B3306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1A19-8D24-47DD-9E78-FDC5327C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175D-57B0-4DFA-8580-6D21D3F4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1CB5A-5ADD-45B8-B787-D6FA416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EE46-2DB7-4082-B61F-A0AFBA7A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AC63-0A69-4724-8A19-B369DDDA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8D669-49D5-489D-B53C-6E290017C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C1A5E-8FA9-4101-92C4-E5B99498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62B43-3E1F-4D72-9FED-478FF548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BA4A-6B24-4DE5-9F53-F6555E8D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E746F-24DC-4F4D-8F54-A7990316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79328-4F1B-45C8-96A3-896E6854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297B-46D7-4D27-8069-D53EAFFB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234D-E833-4141-A235-900039BE0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AD23-86EB-4400-8FC2-56340594B40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7972-224E-4193-9EE8-BE0B22AC2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7A90-2EA9-4AE4-A568-11384939D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5D6-EF61-4DDA-BEE9-E3678DD2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409E-0A9F-441D-8438-222AB5B41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41980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B252-9444-46F0-BB13-F9555091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A273-98B5-45F4-A506-49CB4748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class is a user defined (pre defined) blueprint or prototype from which objects are created.  It represents the </a:t>
            </a:r>
            <a:r>
              <a:rPr lang="en-US" b="1" dirty="0"/>
              <a:t>fields</a:t>
            </a:r>
            <a:r>
              <a:rPr lang="en-US" dirty="0"/>
              <a:t> (declares or initializes) or </a:t>
            </a:r>
            <a:r>
              <a:rPr lang="en-US" b="1" dirty="0"/>
              <a:t>methods</a:t>
            </a:r>
            <a:r>
              <a:rPr lang="en-US" dirty="0"/>
              <a:t> that are common to all objects of one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var = new Test();</a:t>
            </a:r>
          </a:p>
        </p:txBody>
      </p:sp>
    </p:spTree>
    <p:extLst>
      <p:ext uri="{BB962C8B-B14F-4D97-AF65-F5344CB8AC3E}">
        <p14:creationId xmlns:p14="http://schemas.microsoft.com/office/powerpoint/2010/main" val="29404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7C6-FA9E-44F3-84FF-18E79160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5E2-B5BC-4FA2-AB23-F2C7A6FE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always created for already defined or declared class.</a:t>
            </a:r>
          </a:p>
          <a:p>
            <a:r>
              <a:rPr lang="en-US" dirty="0"/>
              <a:t>Have state </a:t>
            </a:r>
            <a:r>
              <a:rPr lang="en-US" b="1" dirty="0"/>
              <a:t>(fields), </a:t>
            </a:r>
            <a:r>
              <a:rPr lang="en-US" dirty="0"/>
              <a:t>behavior </a:t>
            </a:r>
            <a:r>
              <a:rPr lang="en-US" b="1" dirty="0"/>
              <a:t>(methods), </a:t>
            </a:r>
            <a:r>
              <a:rPr lang="en-US" dirty="0"/>
              <a:t>type, </a:t>
            </a:r>
            <a:r>
              <a:rPr lang="en-US" b="1" dirty="0"/>
              <a:t>identity</a:t>
            </a:r>
            <a:r>
              <a:rPr lang="en-US" dirty="0"/>
              <a:t>.</a:t>
            </a:r>
          </a:p>
          <a:p>
            <a:r>
              <a:rPr lang="en-US" dirty="0"/>
              <a:t>Objects are isolated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33629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CF4-2031-4B76-8511-7337E279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Admission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3D3C-7240-4862-B1C2-B0BDF5D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having rank 1 – 100 will get </a:t>
            </a:r>
            <a:r>
              <a:rPr lang="en-US" dirty="0" err="1"/>
              <a:t>scholarshipAmount</a:t>
            </a:r>
            <a:r>
              <a:rPr lang="en-US" dirty="0"/>
              <a:t> of 70%</a:t>
            </a:r>
          </a:p>
          <a:p>
            <a:r>
              <a:rPr lang="en-US" dirty="0"/>
              <a:t>Students having rank 101 – 200 will get </a:t>
            </a:r>
            <a:r>
              <a:rPr lang="en-US" dirty="0" err="1"/>
              <a:t>scholarshipAmount</a:t>
            </a:r>
            <a:r>
              <a:rPr lang="en-US" dirty="0"/>
              <a:t> of 50%</a:t>
            </a:r>
          </a:p>
          <a:p>
            <a:r>
              <a:rPr lang="en-US" dirty="0"/>
              <a:t>Students having rank 201 – 300 will get </a:t>
            </a:r>
            <a:r>
              <a:rPr lang="en-US" dirty="0" err="1"/>
              <a:t>scholarshipAmount</a:t>
            </a:r>
            <a:r>
              <a:rPr lang="en-US" dirty="0"/>
              <a:t> of 30%</a:t>
            </a:r>
          </a:p>
          <a:p>
            <a:r>
              <a:rPr lang="en-US" dirty="0"/>
              <a:t>Students having rank 301 –  will get </a:t>
            </a:r>
            <a:r>
              <a:rPr lang="en-US" dirty="0" err="1"/>
              <a:t>scholarshipAmount</a:t>
            </a:r>
            <a:r>
              <a:rPr lang="en-US" dirty="0"/>
              <a:t> of 0%</a:t>
            </a:r>
          </a:p>
          <a:p>
            <a:endParaRPr lang="en-US" dirty="0"/>
          </a:p>
          <a:p>
            <a:r>
              <a:rPr lang="en-US" dirty="0"/>
              <a:t>Students need to fill the details for name, marks, </a:t>
            </a:r>
            <a:r>
              <a:rPr lang="en-US" dirty="0" err="1"/>
              <a:t>yearOfGraduation</a:t>
            </a:r>
            <a:r>
              <a:rPr lang="en-US" dirty="0"/>
              <a:t>, rank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E0A0-9450-46CB-910A-3144E43C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 A 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A7EF-C6B5-435B-AD01-305ACE9F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</a:rPr>
              <a:t>MCA Admission Form (2010-2013)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</a:rPr>
              <a:t>For Student Use Only</a:t>
            </a:r>
          </a:p>
          <a:p>
            <a:r>
              <a:rPr lang="en-US" b="1" dirty="0">
                <a:solidFill>
                  <a:srgbClr val="333333"/>
                </a:solidFill>
                <a:effectLst/>
              </a:rPr>
              <a:t>Name: </a:t>
            </a:r>
          </a:p>
          <a:p>
            <a:r>
              <a:rPr lang="en-US" b="1" dirty="0">
                <a:solidFill>
                  <a:srgbClr val="333333"/>
                </a:solidFill>
              </a:rPr>
              <a:t>Grad </a:t>
            </a:r>
            <a:r>
              <a:rPr lang="en-US" b="1" dirty="0">
                <a:solidFill>
                  <a:srgbClr val="333333"/>
                </a:solidFill>
                <a:effectLst/>
              </a:rPr>
              <a:t>Marks: (%): </a:t>
            </a:r>
          </a:p>
          <a:p>
            <a:r>
              <a:rPr lang="en-US" b="1" dirty="0">
                <a:solidFill>
                  <a:srgbClr val="333333"/>
                </a:solidFill>
                <a:effectLst/>
              </a:rPr>
              <a:t>Year Of Graduation: 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Ojee</a:t>
            </a:r>
            <a:r>
              <a:rPr lang="en-US" b="1" dirty="0">
                <a:solidFill>
                  <a:srgbClr val="333333"/>
                </a:solidFill>
                <a:effectLst/>
              </a:rPr>
              <a:t> Rank: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For Official Use Only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getScholarshipAmount</a:t>
            </a:r>
            <a:r>
              <a:rPr lang="en-US" b="1" dirty="0">
                <a:solidFill>
                  <a:srgbClr val="333333"/>
                </a:solidFill>
                <a:effectLst/>
              </a:rPr>
              <a:t>() 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getAdmissionStatus</a:t>
            </a:r>
            <a:r>
              <a:rPr lang="en-US" b="1" dirty="0">
                <a:solidFill>
                  <a:srgbClr val="333333"/>
                </a:solidFill>
                <a:effectLst/>
              </a:rPr>
              <a:t>() 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getRollNumber</a:t>
            </a:r>
            <a:r>
              <a:rPr lang="en-US" b="1" dirty="0">
                <a:solidFill>
                  <a:srgbClr val="333333"/>
                </a:solidFill>
                <a:effectLst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E0A0-9450-46CB-910A-3144E43C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 A Blueprint to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A7EF-C6B5-435B-AD01-305ACE9F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</a:rPr>
              <a:t>MCA Admission Form (2010-2013)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</a:rPr>
              <a:t>For Student Use Only</a:t>
            </a:r>
          </a:p>
          <a:p>
            <a:r>
              <a:rPr lang="en-US" b="1" dirty="0">
                <a:solidFill>
                  <a:srgbClr val="333333"/>
                </a:solidFill>
                <a:effectLst/>
              </a:rPr>
              <a:t>Name: Rabindra</a:t>
            </a:r>
          </a:p>
          <a:p>
            <a:r>
              <a:rPr lang="en-US" b="1" dirty="0">
                <a:solidFill>
                  <a:srgbClr val="333333"/>
                </a:solidFill>
              </a:rPr>
              <a:t>Grad </a:t>
            </a:r>
            <a:r>
              <a:rPr lang="en-US" b="1" dirty="0">
                <a:solidFill>
                  <a:srgbClr val="333333"/>
                </a:solidFill>
                <a:effectLst/>
              </a:rPr>
              <a:t>Marks: (%): 65</a:t>
            </a:r>
          </a:p>
          <a:p>
            <a:r>
              <a:rPr lang="en-US" b="1" dirty="0">
                <a:solidFill>
                  <a:srgbClr val="333333"/>
                </a:solidFill>
                <a:effectLst/>
              </a:rPr>
              <a:t>Year Of Graduation: 2010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Ojee</a:t>
            </a:r>
            <a:r>
              <a:rPr lang="en-US" b="1" dirty="0">
                <a:solidFill>
                  <a:srgbClr val="333333"/>
                </a:solidFill>
                <a:effectLst/>
              </a:rPr>
              <a:t> Rank: 51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For Official Use Only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getScholarshipAmount</a:t>
            </a:r>
            <a:r>
              <a:rPr lang="en-US" b="1" dirty="0">
                <a:solidFill>
                  <a:srgbClr val="333333"/>
                </a:solidFill>
                <a:effectLst/>
              </a:rPr>
              <a:t>() 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getAdmissionStatus</a:t>
            </a:r>
            <a:r>
              <a:rPr lang="en-US" b="1" dirty="0">
                <a:solidFill>
                  <a:srgbClr val="333333"/>
                </a:solidFill>
                <a:effectLst/>
              </a:rPr>
              <a:t>() 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getRollNumber</a:t>
            </a:r>
            <a:r>
              <a:rPr lang="en-US" b="1" dirty="0">
                <a:solidFill>
                  <a:srgbClr val="333333"/>
                </a:solidFill>
                <a:effectLst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9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E0A0-9450-46CB-910A-3144E43C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 A Blueprint to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A7EF-C6B5-435B-AD01-305ACE9F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</a:rPr>
              <a:t>MCA Admission Form (2010-2013)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ffectLst/>
              </a:rPr>
              <a:t>For Student Use Only</a:t>
            </a:r>
          </a:p>
          <a:p>
            <a:r>
              <a:rPr lang="en-US" b="1" dirty="0">
                <a:solidFill>
                  <a:srgbClr val="333333"/>
                </a:solidFill>
                <a:effectLst/>
              </a:rPr>
              <a:t>Name: </a:t>
            </a:r>
            <a:r>
              <a:rPr lang="en-US" b="1" dirty="0" err="1">
                <a:solidFill>
                  <a:srgbClr val="333333"/>
                </a:solidFill>
              </a:rPr>
              <a:t>Debabrata</a:t>
            </a:r>
            <a:endParaRPr lang="en-US" b="1" dirty="0">
              <a:solidFill>
                <a:srgbClr val="333333"/>
              </a:solidFill>
              <a:effectLst/>
            </a:endParaRPr>
          </a:p>
          <a:p>
            <a:r>
              <a:rPr lang="en-US" b="1" dirty="0">
                <a:solidFill>
                  <a:srgbClr val="333333"/>
                </a:solidFill>
              </a:rPr>
              <a:t>Grad </a:t>
            </a:r>
            <a:r>
              <a:rPr lang="en-US" b="1" dirty="0">
                <a:solidFill>
                  <a:srgbClr val="333333"/>
                </a:solidFill>
                <a:effectLst/>
              </a:rPr>
              <a:t>Marks: (%): </a:t>
            </a:r>
            <a:r>
              <a:rPr lang="en-US" b="1" dirty="0">
                <a:solidFill>
                  <a:srgbClr val="333333"/>
                </a:solidFill>
              </a:rPr>
              <a:t>85</a:t>
            </a:r>
            <a:endParaRPr lang="en-US" b="1" dirty="0">
              <a:solidFill>
                <a:srgbClr val="333333"/>
              </a:solidFill>
              <a:effectLst/>
            </a:endParaRPr>
          </a:p>
          <a:p>
            <a:r>
              <a:rPr lang="en-US" b="1" dirty="0">
                <a:solidFill>
                  <a:srgbClr val="333333"/>
                </a:solidFill>
                <a:effectLst/>
              </a:rPr>
              <a:t>Year Of Graduation: 2010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Ojee</a:t>
            </a:r>
            <a:r>
              <a:rPr lang="en-US" b="1" dirty="0">
                <a:solidFill>
                  <a:srgbClr val="333333"/>
                </a:solidFill>
                <a:effectLst/>
              </a:rPr>
              <a:t> Rank: </a:t>
            </a:r>
            <a:r>
              <a:rPr lang="en-US" b="1" dirty="0">
                <a:solidFill>
                  <a:srgbClr val="333333"/>
                </a:solidFill>
              </a:rPr>
              <a:t>210</a:t>
            </a:r>
            <a:endParaRPr lang="en-US" b="1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For Official Use Only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getScholarshipAmount</a:t>
            </a:r>
            <a:r>
              <a:rPr lang="en-US" b="1" dirty="0">
                <a:solidFill>
                  <a:srgbClr val="333333"/>
                </a:solidFill>
                <a:effectLst/>
              </a:rPr>
              <a:t>() 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getAdmissionStatus</a:t>
            </a:r>
            <a:r>
              <a:rPr lang="en-US" b="1" dirty="0">
                <a:solidFill>
                  <a:srgbClr val="333333"/>
                </a:solidFill>
                <a:effectLst/>
              </a:rPr>
              <a:t>() </a:t>
            </a:r>
          </a:p>
          <a:p>
            <a:r>
              <a:rPr lang="en-US" b="1" dirty="0" err="1">
                <a:solidFill>
                  <a:srgbClr val="333333"/>
                </a:solidFill>
                <a:effectLst/>
              </a:rPr>
              <a:t>getRollNumber</a:t>
            </a:r>
            <a:r>
              <a:rPr lang="en-US" b="1" dirty="0">
                <a:solidFill>
                  <a:srgbClr val="333333"/>
                </a:solidFill>
                <a:effectLst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7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EA26-448D-4A42-A97F-EA068ACB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Blueprint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A953-EB1A-462A-9532-570F5729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Admission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fields;</a:t>
            </a:r>
          </a:p>
          <a:p>
            <a:pPr marL="0" indent="0">
              <a:buNone/>
            </a:pPr>
            <a:r>
              <a:rPr lang="en-US" dirty="0"/>
              <a:t>   methods;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64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D5C8-0F4F-4ADC-866C-3592EACA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DFE4-5760-41E8-9D7D-E2A9B138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Admission </a:t>
            </a:r>
            <a:r>
              <a:rPr lang="en-US" dirty="0" err="1"/>
              <a:t>aVar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Admission();</a:t>
            </a:r>
          </a:p>
          <a:p>
            <a:r>
              <a:rPr lang="en-US" dirty="0" err="1"/>
              <a:t>aVar.rank</a:t>
            </a:r>
            <a:r>
              <a:rPr lang="en-US" dirty="0"/>
              <a:t> = 54; // state</a:t>
            </a:r>
          </a:p>
          <a:p>
            <a:r>
              <a:rPr lang="en-US" dirty="0" err="1"/>
              <a:t>aVar</a:t>
            </a:r>
            <a:r>
              <a:rPr lang="en-US" dirty="0"/>
              <a:t>.</a:t>
            </a:r>
            <a:r>
              <a:rPr lang="en-US" b="1" dirty="0">
                <a:solidFill>
                  <a:srgbClr val="333333"/>
                </a:solidFill>
                <a:effectLst/>
              </a:rPr>
              <a:t> </a:t>
            </a:r>
            <a:r>
              <a:rPr lang="en-US" b="1" dirty="0" err="1">
                <a:solidFill>
                  <a:srgbClr val="333333"/>
                </a:solidFill>
                <a:effectLst/>
              </a:rPr>
              <a:t>getScholarshipAmount</a:t>
            </a:r>
            <a:r>
              <a:rPr lang="en-US" b="1" dirty="0">
                <a:solidFill>
                  <a:srgbClr val="333333"/>
                </a:solidFill>
                <a:effectLst/>
              </a:rPr>
              <a:t>() ; // behavior</a:t>
            </a:r>
          </a:p>
          <a:p>
            <a:r>
              <a:rPr lang="en-US" dirty="0" err="1">
                <a:solidFill>
                  <a:srgbClr val="333333"/>
                </a:solidFill>
              </a:rPr>
              <a:t>aVar</a:t>
            </a:r>
            <a:r>
              <a:rPr lang="en-US" dirty="0">
                <a:solidFill>
                  <a:srgbClr val="333333"/>
                </a:solidFill>
              </a:rPr>
              <a:t> is </a:t>
            </a:r>
            <a:r>
              <a:rPr lang="en-US" b="1" dirty="0">
                <a:solidFill>
                  <a:srgbClr val="333333"/>
                </a:solidFill>
              </a:rPr>
              <a:t>identity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r>
              <a:rPr lang="en-US" dirty="0" err="1">
                <a:solidFill>
                  <a:srgbClr val="333333"/>
                </a:solidFill>
                <a:effectLst/>
              </a:rPr>
              <a:t>aVar</a:t>
            </a:r>
            <a:r>
              <a:rPr lang="en-US" dirty="0">
                <a:solidFill>
                  <a:srgbClr val="333333"/>
                </a:solidFill>
                <a:effectLst/>
              </a:rPr>
              <a:t> is of </a:t>
            </a:r>
            <a:r>
              <a:rPr lang="en-US" b="1" dirty="0">
                <a:solidFill>
                  <a:srgbClr val="333333"/>
                </a:solidFill>
                <a:effectLst/>
              </a:rPr>
              <a:t>type</a:t>
            </a:r>
            <a:r>
              <a:rPr lang="en-US" dirty="0">
                <a:solidFill>
                  <a:srgbClr val="333333"/>
                </a:solidFill>
                <a:effectLst/>
              </a:rPr>
              <a:t> Admission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  <a:effectLst/>
              </a:rPr>
              <a:t>aVar</a:t>
            </a:r>
            <a:r>
              <a:rPr lang="en-US" dirty="0">
                <a:solidFill>
                  <a:srgbClr val="333333"/>
                </a:solidFill>
                <a:effectLst/>
              </a:rPr>
              <a:t> is not good identifier. It decreases </a:t>
            </a:r>
            <a:r>
              <a:rPr lang="en-US" b="1" dirty="0">
                <a:solidFill>
                  <a:srgbClr val="333333"/>
                </a:solidFill>
                <a:effectLst/>
              </a:rPr>
              <a:t>readability</a:t>
            </a:r>
            <a:r>
              <a:rPr lang="en-US" dirty="0">
                <a:solidFill>
                  <a:srgbClr val="333333"/>
                </a:solidFill>
                <a:effectLst/>
              </a:rPr>
              <a:t> of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8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330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 &amp; Objects</vt:lpstr>
      <vt:lpstr>Class</vt:lpstr>
      <vt:lpstr>Objects</vt:lpstr>
      <vt:lpstr>Use Case: Admission Form</vt:lpstr>
      <vt:lpstr>Class As A Blueprint</vt:lpstr>
      <vt:lpstr>Class As A Blueprint to Object</vt:lpstr>
      <vt:lpstr>Class As A Blueprint to Object</vt:lpstr>
      <vt:lpstr>Defining Blueprint Of Class</vt:lpstr>
      <vt:lpstr>Creating Object Of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Objects</dc:title>
  <dc:creator>Rabindra Patra</dc:creator>
  <cp:lastModifiedBy>Rabindra Patra</cp:lastModifiedBy>
  <cp:revision>10</cp:revision>
  <dcterms:created xsi:type="dcterms:W3CDTF">2020-09-26T16:52:16Z</dcterms:created>
  <dcterms:modified xsi:type="dcterms:W3CDTF">2020-09-28T11:54:27Z</dcterms:modified>
</cp:coreProperties>
</file>