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c193e79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9c193e7903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c193e79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9c193e790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c193e790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9c193e7903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9c193e790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9c193e790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9c193e790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9c193e7903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9c193e790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9c193e7903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9c193e790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9c193e7903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420450" y="3911150"/>
            <a:ext cx="56556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Daisyworld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-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Modelling a Sustainable Planet</a:t>
            </a:r>
            <a:endParaRPr b="1"/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375" y="1292273"/>
            <a:ext cx="4817225" cy="481722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Classic Daisyworld Model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414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019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Concept: </a:t>
            </a:r>
            <a:r>
              <a:rPr lang="en-US"/>
              <a:t>A planet where life itself regulates the global temperature.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The Rules:</a:t>
            </a:r>
            <a:endParaRPr b="1"/>
          </a:p>
          <a:p>
            <a:pPr indent="-211455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Char char="•"/>
            </a:pPr>
            <a:r>
              <a:rPr b="1" lang="en-US"/>
              <a:t>Black Daisies: </a:t>
            </a:r>
            <a:r>
              <a:rPr lang="en-US"/>
              <a:t>Absorb sunlight, warming the planet. They prefer cooler temperatures.</a:t>
            </a:r>
            <a:endParaRPr/>
          </a:p>
          <a:p>
            <a:pPr indent="-211455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000"/>
              <a:buChar char="•"/>
            </a:pPr>
            <a:r>
              <a:rPr b="1" lang="en-US"/>
              <a:t>White Daisies: </a:t>
            </a:r>
            <a:r>
              <a:rPr lang="en-US"/>
              <a:t>Reflect sunlight, cooling the planet. They prefer warmer temperatures.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1930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/>
              <a:t>The Feedback Loop:</a:t>
            </a:r>
            <a:endParaRPr b="1"/>
          </a:p>
          <a:p>
            <a:pPr indent="-211455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Planet gets hot -&gt; White daisies spread -&gt; Planet cools down.</a:t>
            </a:r>
            <a:endParaRPr/>
          </a:p>
          <a:p>
            <a:pPr indent="-211455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Planet gets cold -&gt; Black daisies spread -&gt; Planet warms up.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1930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/>
              <a:t>Result: </a:t>
            </a:r>
            <a:r>
              <a:rPr lang="en-US"/>
              <a:t>A stable, self-regulating system.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New </a:t>
            </a:r>
            <a:r>
              <a:rPr lang="en-US"/>
              <a:t>Factor: The "Pollen Effect"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9100" y="365125"/>
            <a:ext cx="3027600" cy="176045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62825" y="2345675"/>
            <a:ext cx="104004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526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The Question: </a:t>
            </a:r>
            <a:r>
              <a:rPr lang="en-US"/>
              <a:t>What if daisies didn't just compete for empty land, but competed directly with each other?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26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New Rule: </a:t>
            </a:r>
            <a:r>
              <a:rPr lang="en-US"/>
              <a:t>Daisies can convert their neighbours.</a:t>
            </a:r>
            <a:endParaRPr/>
          </a:p>
          <a:p>
            <a:pPr indent="-220027" lvl="1" marL="685800" rtl="0" algn="l">
              <a:spcBef>
                <a:spcPts val="100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A </a:t>
            </a:r>
            <a:r>
              <a:rPr lang="en-US"/>
              <a:t>small probability (5%) for any daisy to "pollinate" its neighbours.</a:t>
            </a:r>
            <a:endParaRPr/>
          </a:p>
          <a:p>
            <a:pPr indent="-220027" lvl="1" marL="685800" rtl="0" algn="l">
              <a:spcBef>
                <a:spcPts val="100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If a black daisy's pollen hits a white daisy, it can flip it to black.</a:t>
            </a:r>
            <a:endParaRPr/>
          </a:p>
          <a:p>
            <a:pPr indent="-220027" lvl="1" marL="685800" rtl="0" algn="l">
              <a:spcBef>
                <a:spcPts val="100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If a white daisy's pollen hits a black daisy, it can flip it to white.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15265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/>
              <a:t>The Key: </a:t>
            </a:r>
            <a:r>
              <a:rPr lang="en-US"/>
              <a:t>This new rule is independent of temperature. It is a direct "war" for territory.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Hypothesis: The Tipping Point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34575" y="1375400"/>
            <a:ext cx="5002500" cy="4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526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 Two competing feedback loops:</a:t>
            </a:r>
            <a:endParaRPr b="1"/>
          </a:p>
          <a:p>
            <a:pPr indent="-194309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75000"/>
              <a:buChar char="•"/>
            </a:pPr>
            <a:r>
              <a:rPr b="1" lang="en-US"/>
              <a:t>Environmental Loop: </a:t>
            </a:r>
            <a:r>
              <a:rPr lang="en-US"/>
              <a:t>Daisies vs. Temperature (Balance)</a:t>
            </a:r>
            <a:endParaRPr/>
          </a:p>
          <a:p>
            <a:pPr indent="-194309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75000"/>
              <a:buChar char="•"/>
            </a:pPr>
            <a:r>
              <a:rPr b="1" lang="en-US"/>
              <a:t>Conflict Loop: </a:t>
            </a:r>
            <a:r>
              <a:rPr lang="en-US"/>
              <a:t>Black Daisies vs. White Daisies (Dominance)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526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/>
              <a:t>Hypothesis: </a:t>
            </a:r>
            <a:r>
              <a:rPr lang="en-US"/>
              <a:t>We predicted the Conflict Loop would be stronger.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expected a "Tipping Point" where one species would gain a small advantage, trigger a "runaway" effect, and wipe the other species out, leading to a total ecosystem collapse.</a:t>
            </a:r>
            <a:endParaRPr/>
          </a:p>
          <a:p>
            <a:pPr indent="-50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825" y="1570050"/>
            <a:ext cx="4981943" cy="486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Simulation Architecture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78050" y="1620325"/>
            <a:ext cx="50025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850"/>
              <a:t>Our simulation runs in discrete steps called "ticks".</a:t>
            </a:r>
            <a:endParaRPr sz="1850"/>
          </a:p>
          <a:p>
            <a:pPr indent="-16827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b="1" lang="en-US" sz="1850"/>
              <a:t> </a:t>
            </a:r>
            <a:r>
              <a:rPr b="1" lang="en-US" sz="1850"/>
              <a:t>Logic per Tick:</a:t>
            </a:r>
            <a:endParaRPr b="1" sz="1850"/>
          </a:p>
          <a:p>
            <a:pPr indent="-192087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25"/>
              <a:buChar char="•"/>
            </a:pPr>
            <a:r>
              <a:rPr b="1" lang="en-US" sz="1600"/>
              <a:t>Update Sun: </a:t>
            </a:r>
            <a:r>
              <a:rPr lang="en-US" sz="1600"/>
              <a:t>Solar luminosity (heat) slowly increases.</a:t>
            </a:r>
            <a:endParaRPr sz="1600"/>
          </a:p>
          <a:p>
            <a:pPr indent="-192087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25"/>
              <a:buChar char="•"/>
            </a:pPr>
            <a:r>
              <a:rPr b="1" lang="en-US" sz="1600"/>
              <a:t>Calculate Temp: </a:t>
            </a:r>
            <a:r>
              <a:rPr lang="en-US" sz="1600"/>
              <a:t>Global temperature is calculated based on the planet's average colour (albedo).</a:t>
            </a:r>
            <a:endParaRPr sz="1600"/>
          </a:p>
          <a:p>
            <a:pPr indent="-192087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25"/>
              <a:buChar char="•"/>
            </a:pPr>
            <a:r>
              <a:rPr b="1" lang="en-US" sz="1600"/>
              <a:t>Run "Pollen War" (New Step):</a:t>
            </a:r>
            <a:r>
              <a:rPr lang="en-US" sz="1600"/>
              <a:t> Every daisy attempts to convert its neighbours (5% chance).</a:t>
            </a:r>
            <a:endParaRPr sz="1600"/>
          </a:p>
          <a:p>
            <a:pPr indent="-192087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25"/>
              <a:buChar char="•"/>
            </a:pPr>
            <a:r>
              <a:rPr b="1" lang="en-US" sz="1600"/>
              <a:t>Run Reproduction (Classic Step):</a:t>
            </a:r>
            <a:r>
              <a:rPr lang="en-US" sz="1600"/>
              <a:t> Daisies grow on empty land based on the local temperature.</a:t>
            </a:r>
            <a:endParaRPr sz="1600"/>
          </a:p>
          <a:p>
            <a:pPr indent="-192087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25"/>
              <a:buChar char="•"/>
            </a:pPr>
            <a:r>
              <a:rPr lang="en-US" sz="1600"/>
              <a:t>Record Data: </a:t>
            </a:r>
            <a:r>
              <a:rPr b="1" lang="en-US" sz="1600"/>
              <a:t>Log the populations and temperature for this tick.</a:t>
            </a:r>
            <a:endParaRPr b="1" sz="1600"/>
          </a:p>
          <a:p>
            <a:pPr indent="-50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850"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1526"/>
          <a:stretch/>
        </p:blipFill>
        <p:spPr>
          <a:xfrm>
            <a:off x="5842350" y="1620325"/>
            <a:ext cx="5655626" cy="45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38200" y="365125"/>
            <a:ext cx="5124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Visual Results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38200" y="2166700"/>
            <a:ext cx="10852500" cy="3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US" sz="1850"/>
              <a:t>Classic Daisyworld:</a:t>
            </a:r>
            <a:r>
              <a:rPr lang="en-US" sz="1850"/>
              <a:t> A random mix of daisies.</a:t>
            </a:r>
            <a:endParaRPr sz="1850"/>
          </a:p>
          <a:p>
            <a:pPr indent="-16827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b="1" lang="en-US" sz="1850"/>
              <a:t>Our "Pollen Effect" Model:</a:t>
            </a:r>
            <a:endParaRPr b="1" sz="1850"/>
          </a:p>
          <a:p>
            <a:pPr indent="-192087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25"/>
              <a:buChar char="•"/>
            </a:pPr>
            <a:r>
              <a:rPr lang="en-US" sz="1600"/>
              <a:t>The simulation shows large, continental-sized clusters of a single colour.</a:t>
            </a:r>
            <a:endParaRPr sz="1600"/>
          </a:p>
          <a:p>
            <a:pPr indent="-192087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25"/>
              <a:buChar char="•"/>
            </a:pPr>
            <a:r>
              <a:rPr lang="en-US" sz="1600"/>
              <a:t>The borders between these clusters become active "battlegrounds" where conversion is constantly happening.</a:t>
            </a:r>
            <a:endParaRPr sz="1600"/>
          </a:p>
          <a:p>
            <a:pPr indent="-192087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25"/>
              <a:buChar char="•"/>
            </a:pPr>
            <a:r>
              <a:rPr lang="en-US" sz="1600"/>
              <a:t>This confirms our "internal conflict" rule is working visually.</a:t>
            </a:r>
            <a:endParaRPr sz="1600"/>
          </a:p>
          <a:p>
            <a:pPr indent="-50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 Unexpected Stability!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678050" y="1620325"/>
            <a:ext cx="50025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850"/>
              <a:t>Our hypothesis was </a:t>
            </a:r>
            <a:r>
              <a:rPr b="1" lang="en-US" sz="1850"/>
              <a:t>wrong</a:t>
            </a:r>
            <a:r>
              <a:rPr lang="en-US" sz="1850"/>
              <a:t>... in a fascinating way.</a:t>
            </a:r>
            <a:endParaRPr sz="1850"/>
          </a:p>
          <a:p>
            <a:pPr indent="-168275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b="1" lang="en-US" sz="1850"/>
              <a:t> </a:t>
            </a:r>
            <a:r>
              <a:rPr b="1" lang="en-US" sz="1850"/>
              <a:t>The Data (after 13,000 ticks):</a:t>
            </a:r>
            <a:endParaRPr b="1" sz="1850"/>
          </a:p>
          <a:p>
            <a:pPr indent="-192087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25"/>
              <a:buChar char="•"/>
            </a:pPr>
            <a:r>
              <a:rPr b="1" lang="en-US" sz="1600"/>
              <a:t>Luminosity: </a:t>
            </a:r>
            <a:r>
              <a:rPr lang="en-US" sz="1600"/>
              <a:t>1.60 (Maximum level - extreme pressure)</a:t>
            </a:r>
            <a:endParaRPr sz="1600"/>
          </a:p>
          <a:p>
            <a:pPr indent="-192087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25"/>
              <a:buChar char="•"/>
            </a:pPr>
            <a:r>
              <a:rPr b="1" lang="en-US" sz="1600"/>
              <a:t>Global Temp: </a:t>
            </a:r>
            <a:r>
              <a:rPr lang="en-US" sz="1600"/>
              <a:t>22.1 °C (A perfect, stable temperature!)</a:t>
            </a:r>
            <a:endParaRPr sz="1600"/>
          </a:p>
          <a:p>
            <a:pPr indent="-192087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25"/>
              <a:buChar char="•"/>
            </a:pPr>
            <a:r>
              <a:rPr b="1" lang="en-US" sz="1600"/>
              <a:t>Populations:</a:t>
            </a:r>
            <a:endParaRPr b="1" sz="1600"/>
          </a:p>
          <a:p>
            <a:pPr indent="-215900" lvl="2" marL="1143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Black Daisies: ~4800</a:t>
            </a:r>
            <a:endParaRPr sz="1600"/>
          </a:p>
          <a:p>
            <a:pPr indent="-215900" lvl="2" marL="1143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White Daisies: ~5100</a:t>
            </a:r>
            <a:endParaRPr sz="1600"/>
          </a:p>
          <a:p>
            <a:pPr indent="-192087" lvl="1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25"/>
              <a:buChar char="•"/>
            </a:pPr>
            <a:r>
              <a:rPr b="1" lang="en-US" sz="1600"/>
              <a:t>Analysis:</a:t>
            </a:r>
            <a:r>
              <a:rPr lang="en-US" sz="1600"/>
              <a:t> The system did not collapse. The "Pollen War" did not create a winner; it created a perfect stalemate.</a:t>
            </a:r>
            <a:endParaRPr sz="1850"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6454"/>
          <a:stretch/>
        </p:blipFill>
        <p:spPr>
          <a:xfrm>
            <a:off x="5680550" y="1413100"/>
            <a:ext cx="6181767" cy="49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Analysis &amp; What We Learned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838200" y="1592025"/>
            <a:ext cx="10515600" cy="4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188595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Why did it stabilize? </a:t>
            </a:r>
            <a:r>
              <a:rPr lang="en-US"/>
              <a:t>The two competing loops created a new, dynamic balance.</a:t>
            </a:r>
            <a:endParaRPr/>
          </a:p>
          <a:p>
            <a:pPr indent="-202882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The "Pollen War" prevents either species from getting too dominant.</a:t>
            </a:r>
            <a:endParaRPr/>
          </a:p>
          <a:p>
            <a:pPr indent="-202882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The "Temperature" loop prevents the planet from dying.</a:t>
            </a:r>
            <a:endParaRPr/>
          </a:p>
          <a:p>
            <a:pPr indent="-202882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The internal conflict itself became a regulating mechanism, forcing the populations into a ratio that perfectly balanced the extreme heat from the sun.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We modelled a complex system where two competing feedback loops created an emergent, stable state.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Our key lesson:</a:t>
            </a:r>
            <a:r>
              <a:rPr lang="en-US"/>
              <a:t> Sustainability is not the absence of conflict; it is the management of it. A system can be incredibly resilient, not despite its internal conflicts, but because of them.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467550" y="3110425"/>
            <a:ext cx="56556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Thank You</a:t>
            </a:r>
            <a:endParaRPr b="1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375" y="1292273"/>
            <a:ext cx="4817225" cy="481722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