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4" r:id="rId3"/>
    <p:sldId id="257" r:id="rId4"/>
    <p:sldId id="281" r:id="rId5"/>
    <p:sldId id="258" r:id="rId6"/>
    <p:sldId id="261" r:id="rId7"/>
    <p:sldId id="264" r:id="rId8"/>
    <p:sldId id="284" r:id="rId9"/>
    <p:sldId id="285" r:id="rId10"/>
    <p:sldId id="294" r:id="rId11"/>
    <p:sldId id="293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5" r:id="rId20"/>
    <p:sldId id="296" r:id="rId21"/>
    <p:sldId id="297" r:id="rId22"/>
    <p:sldId id="272" r:id="rId23"/>
    <p:sldId id="273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286" autoAdjust="0"/>
    <p:restoredTop sz="94773" autoAdjust="0"/>
  </p:normalViewPr>
  <p:slideViewPr>
    <p:cSldViewPr>
      <p:cViewPr varScale="1">
        <p:scale>
          <a:sx n="83" d="100"/>
          <a:sy n="83" d="100"/>
        </p:scale>
        <p:origin x="-509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4F7C-7FAF-4939-A16F-C14F59B7FAF0}" type="datetimeFigureOut">
              <a:rPr lang="en-IN" smtClean="0"/>
              <a:pPr/>
              <a:t>19-10-2024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121BB-66A7-435E-BE4A-6D78E2E31E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8728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C121BB-66A7-435E-BE4A-6D78E2E31E2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0938" y="665734"/>
            <a:ext cx="5060696" cy="5798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6379" y="6284343"/>
            <a:ext cx="2924922" cy="4461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600" y="196088"/>
            <a:ext cx="10694035" cy="940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3372" y="2676270"/>
            <a:ext cx="11320780" cy="1663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5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veltriangle.com/family-packages/page/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2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76600" y="3828669"/>
            <a:ext cx="6629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 smtClean="0">
                <a:latin typeface="Carlito"/>
                <a:cs typeface="Carlito"/>
              </a:rPr>
              <a:t>TRAVEL GUIDE ANALYSIS</a:t>
            </a:r>
            <a:endParaRPr sz="3600" b="1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9400" y="4419600"/>
            <a:ext cx="7239000" cy="163442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800" b="1" smtClean="0">
                <a:latin typeface="Carlito"/>
                <a:cs typeface="Carlito"/>
              </a:rPr>
              <a:t>Analyzing</a:t>
            </a:r>
            <a:r>
              <a:rPr lang="en-US" b="1" dirty="0">
                <a:latin typeface="Carlito"/>
                <a:cs typeface="Carlito"/>
              </a:rPr>
              <a:t> </a:t>
            </a:r>
            <a:r>
              <a:rPr lang="en-US" b="1" dirty="0" smtClean="0">
                <a:latin typeface="Carlito"/>
                <a:cs typeface="Carlito"/>
              </a:rPr>
              <a:t>the price of travel destination including all features</a:t>
            </a:r>
            <a:endParaRPr sz="1800" dirty="0">
              <a:latin typeface="Carlito"/>
              <a:cs typeface="Carlito"/>
            </a:endParaRPr>
          </a:p>
          <a:p>
            <a:pPr marR="264160" algn="ctr">
              <a:lnSpc>
                <a:spcPct val="100000"/>
              </a:lnSpc>
              <a:spcBef>
                <a:spcPts val="1005"/>
              </a:spcBef>
            </a:pPr>
            <a:r>
              <a:rPr sz="1800" b="1" spc="-25" smtClean="0">
                <a:latin typeface="Carlito"/>
                <a:cs typeface="Carlito"/>
              </a:rPr>
              <a:t>By</a:t>
            </a:r>
            <a:endParaRPr lang="en-US" sz="1800" b="1" spc="-25" dirty="0" smtClean="0">
              <a:latin typeface="Carlito"/>
              <a:cs typeface="Carlito"/>
            </a:endParaRPr>
          </a:p>
          <a:p>
            <a:pPr marR="264160" algn="ctr">
              <a:lnSpc>
                <a:spcPct val="100000"/>
              </a:lnSpc>
              <a:spcBef>
                <a:spcPts val="1005"/>
              </a:spcBef>
            </a:pPr>
            <a:r>
              <a:rPr lang="en-US" b="1" spc="-25" dirty="0" smtClean="0">
                <a:latin typeface="Carlito"/>
                <a:cs typeface="Carlito"/>
              </a:rPr>
              <a:t>KOMATI  UMA BHARATHI</a:t>
            </a:r>
          </a:p>
          <a:p>
            <a:pPr marR="264160" algn="ctr">
              <a:lnSpc>
                <a:spcPct val="100000"/>
              </a:lnSpc>
              <a:spcBef>
                <a:spcPts val="1005"/>
              </a:spcBef>
            </a:pPr>
            <a:r>
              <a:rPr lang="en-US" sz="1800" b="1" spc="-25" dirty="0" smtClean="0">
                <a:latin typeface="Carlito"/>
                <a:cs typeface="Carlito"/>
              </a:rPr>
              <a:t>PAVULURI ASHWITHA</a:t>
            </a:r>
            <a:endParaRPr sz="1800" b="1" spc="-25" smtClean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1" y="196088"/>
            <a:ext cx="7010399" cy="36933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FREQUENCY OF NUMBER OF DAYS IN TRIP</a:t>
            </a:r>
            <a:endParaRPr lang="en-US" sz="24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5267325" cy="3981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05600" y="2895600"/>
            <a:ext cx="3919663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Most trips are lasting for 5 to 6 days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Range of the trips are 3 to 10 days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1" y="196088"/>
            <a:ext cx="7162800" cy="36933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FREQUENCY OF NUMBER OF VISITING CITIES</a:t>
            </a:r>
            <a:endParaRPr lang="en-US" sz="24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39624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5105400" y="2514600"/>
            <a:ext cx="5766322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 46% of trips tourist visit only 1 place.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 rarely observe people travelling more than 5 cities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9804400" cy="4572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b="1" dirty="0" smtClean="0"/>
              <a:t>DISCOUNT ACCORDING TO THE NUMBER OF DAYS IN VACATION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7800"/>
            <a:ext cx="44958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5257800" y="1600200"/>
            <a:ext cx="6227987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As we have seen frequency of number of days and visiting cities.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This is the discount variation according to the number of days in vacation.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When the number of days of vacation is less then discount is less.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96088"/>
            <a:ext cx="10694035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1" dirty="0" smtClean="0"/>
              <a:t>CORRELATION BETWEEN NUMBER OF DAYS AND NUMBER OF VISITING CITIES</a:t>
            </a:r>
            <a:endParaRPr lang="en-US" sz="24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5362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TextBox 3"/>
          <p:cNvSpPr txBox="1"/>
          <p:nvPr/>
        </p:nvSpPr>
        <p:spPr>
          <a:xfrm>
            <a:off x="6553200" y="2286000"/>
            <a:ext cx="5046515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We can find there is a strong correlation between number of visiting cities and number of days in vacation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196088"/>
            <a:ext cx="8229599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PRICE DIFFERENCE FOR LONG VACATION ON AVERAGE</a:t>
            </a:r>
            <a:endParaRPr lang="en-US" sz="2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95400"/>
            <a:ext cx="49339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1371600"/>
            <a:ext cx="4572000" cy="455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1" y="196088"/>
            <a:ext cx="6476999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LOW BUDGET CITIES ACCORDING TO PRICE</a:t>
            </a:r>
            <a:endParaRPr lang="en-US" sz="24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828800"/>
            <a:ext cx="5867400" cy="372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24600" y="1905000"/>
            <a:ext cx="5595333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304800"/>
            <a:ext cx="7696201" cy="369332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MEDIUM BUDGET CITIES ACCORDING TO PRICE</a:t>
            </a:r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1676400"/>
            <a:ext cx="6362977" cy="3509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4992786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304800"/>
            <a:ext cx="5765800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HIGH BUDGET CITIES ACCORDING TO PRICE</a:t>
            </a:r>
            <a:endParaRPr 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4850295" cy="467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1600200"/>
            <a:ext cx="605118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304800"/>
            <a:ext cx="7620000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TRIP PRICE ACCORING TO NUMBER OF VISITING CITIES</a:t>
            </a:r>
            <a:endParaRPr lang="en-US" sz="24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5448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6324600" y="2133600"/>
            <a:ext cx="5676554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Number of visiting cities does not affect the trip price.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price of trip is based  on the location and popularity of the 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196088"/>
            <a:ext cx="10694035" cy="73866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DISCOUNT DISPERSION BETWEEN OVERALL DISCOUNT AND HIGHEST DISCOUNTS</a:t>
            </a:r>
            <a:endParaRPr lang="en-US" sz="2400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295400"/>
            <a:ext cx="93916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62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ACE14-C57F-F988-25B9-94C22D096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0846435" cy="430887"/>
          </a:xfrm>
        </p:spPr>
        <p:txBody>
          <a:bodyPr/>
          <a:lstStyle/>
          <a:p>
            <a:r>
              <a:rPr lang="en-IN" sz="2800" b="1" dirty="0"/>
              <a:t>Agenda: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B65CB18-45E7-07F0-AA93-020063E3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287000" cy="240065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Data Collection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Data Cleaning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Data analysis and Data Visualization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dirty="0"/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7129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0" y="381000"/>
            <a:ext cx="4876800" cy="36933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BOX PLOT ON TRIP PRICE</a:t>
            </a:r>
            <a:endParaRPr lang="en-US" sz="2400" b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47244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  <p:sp>
        <p:nvSpPr>
          <p:cNvPr id="4" name="TextBox 3"/>
          <p:cNvSpPr txBox="1"/>
          <p:nvPr/>
        </p:nvSpPr>
        <p:spPr>
          <a:xfrm>
            <a:off x="6019800" y="2057400"/>
            <a:ext cx="5868914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Most of the trips are ranging between 20,000 to 80,000.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are outliers and cannot treat them because it is based on the trip location.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Some people are likely to travel to those cities.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So we need to perform analysis on outliers also.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3733800" cy="1477328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2400" b="1" dirty="0" smtClean="0"/>
              <a:t>CITIES WITH HIGH RATINGS AND AVERAGE TRIP PRICE ACCORDING TO RATINGS</a:t>
            </a:r>
            <a:endParaRPr lang="en-US" sz="2400" b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71800"/>
            <a:ext cx="547217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533400"/>
            <a:ext cx="56102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114300">
              <a:prstClr val="black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304800"/>
            <a:ext cx="251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Conclusion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1371600"/>
            <a:ext cx="11320780" cy="44390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Discount and price factors are affecting the number of vacation days and visiting cities.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There is a strong correlation between number of days and visiting cities.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Price varies according to the number of days of trip.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Classified cities according to the budget where every parameter changes when price is varying.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Most of the trips last for 5 to 6 days.</a:t>
            </a:r>
            <a:endParaRPr lang="en-IN" sz="2400" dirty="0"/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In every trip mostly tourists visit 1 city.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There are highest discounts for some trips.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Hotel ratings are also affecting the price.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 smtClean="0"/>
              <a:t>For some trips cost is too high and some are low cost can be travelled according to the budget.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805" y="3145663"/>
            <a:ext cx="348259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1" dirty="0" smtClean="0"/>
              <a:t>THANK YOU</a:t>
            </a:r>
            <a:endParaRPr sz="4400" b="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5000" y="2134107"/>
            <a:ext cx="4462017" cy="2835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2607" y="356361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u="sng" spc="-1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0" y="1219200"/>
            <a:ext cx="10736580" cy="49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dirty="0" smtClean="0">
                <a:latin typeface="Times New Roman"/>
                <a:cs typeface="Times New Roman"/>
              </a:rPr>
              <a:t>Objective </a:t>
            </a:r>
            <a:r>
              <a:rPr sz="2200" b="1" smtClean="0">
                <a:latin typeface="Times New Roman"/>
                <a:cs typeface="Times New Roman"/>
              </a:rPr>
              <a:t>of</a:t>
            </a:r>
            <a:r>
              <a:rPr sz="2200" b="1" spc="-40" smtClean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Analysis:</a:t>
            </a:r>
            <a:endParaRPr sz="22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1325"/>
              </a:spcBef>
              <a:buFont typeface="Wingdings"/>
              <a:buChar char=""/>
              <a:tabLst>
                <a:tab pos="892810" algn="l"/>
              </a:tabLst>
            </a:pPr>
            <a:r>
              <a:rPr lang="en-US" sz="1800" spc="-10" dirty="0" smtClean="0">
                <a:latin typeface="Times New Roman"/>
                <a:cs typeface="Times New Roman"/>
              </a:rPr>
              <a:t>To retrieve all the potential insights  from the extracted travel data</a:t>
            </a:r>
            <a:r>
              <a:rPr sz="1800" spc="-1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950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most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significant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impact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the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en-US" sz="1800" dirty="0" smtClean="0">
                <a:latin typeface="Times New Roman"/>
                <a:cs typeface="Times New Roman"/>
              </a:rPr>
              <a:t>trip destination.</a:t>
            </a:r>
          </a:p>
          <a:p>
            <a:pPr marL="892810" indent="-227965">
              <a:lnSpc>
                <a:spcPct val="100000"/>
              </a:lnSpc>
              <a:spcBef>
                <a:spcPts val="950"/>
              </a:spcBef>
              <a:buFont typeface="Wingdings"/>
              <a:buChar char=""/>
              <a:tabLst>
                <a:tab pos="89281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To help tourists to find best places to visit according to their budget.</a:t>
            </a:r>
            <a:endParaRPr sz="1800" dirty="0">
              <a:latin typeface="Times New Roman"/>
              <a:cs typeface="Times New Roman"/>
            </a:endParaRPr>
          </a:p>
          <a:p>
            <a:pPr marL="48895">
              <a:lnSpc>
                <a:spcPct val="100000"/>
              </a:lnSpc>
              <a:spcBef>
                <a:spcPts val="905"/>
              </a:spcBef>
            </a:pPr>
            <a:r>
              <a:rPr sz="2200" b="1" dirty="0">
                <a:latin typeface="Times New Roman"/>
                <a:cs typeface="Times New Roman"/>
              </a:rPr>
              <a:t>Overview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Dataset:</a:t>
            </a:r>
            <a:endParaRPr sz="22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includes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lang="en-US" spc="-30" dirty="0" smtClean="0">
                <a:latin typeface="Times New Roman"/>
                <a:cs typeface="Times New Roman"/>
              </a:rPr>
              <a:t>information of  Travel destination city, Price, Discount, number of days in Vacation.</a:t>
            </a:r>
            <a:endParaRPr sz="18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950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been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sourced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from</a:t>
            </a:r>
            <a:r>
              <a:rPr lang="en-US" sz="1800" dirty="0" smtClean="0">
                <a:latin typeface="Times New Roman"/>
                <a:cs typeface="Times New Roman"/>
              </a:rPr>
              <a:t> Travel Triangle.</a:t>
            </a:r>
            <a:endParaRPr sz="1800" dirty="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  <a:spcBef>
                <a:spcPts val="905"/>
              </a:spcBef>
            </a:pPr>
            <a:r>
              <a:rPr sz="2200" b="1" dirty="0">
                <a:latin typeface="Times New Roman"/>
                <a:cs typeface="Times New Roman"/>
              </a:rPr>
              <a:t>Scope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Analysis:</a:t>
            </a:r>
            <a:endParaRPr sz="22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1195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dirty="0">
                <a:latin typeface="Times New Roman"/>
                <a:cs typeface="Times New Roman"/>
              </a:rPr>
              <a:t>Exploring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relationship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mtClean="0">
                <a:latin typeface="Times New Roman"/>
                <a:cs typeface="Times New Roman"/>
              </a:rPr>
              <a:t>between</a:t>
            </a:r>
            <a:r>
              <a:rPr lang="en-US" sz="1800" dirty="0" smtClean="0">
                <a:latin typeface="Times New Roman"/>
                <a:cs typeface="Times New Roman"/>
              </a:rPr>
              <a:t> city and price variants</a:t>
            </a:r>
            <a:r>
              <a:rPr sz="1800" spc="-10" smtClean="0"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892810" algn="l"/>
              </a:tabLst>
            </a:pPr>
            <a:r>
              <a:rPr lang="en-US" sz="1800" dirty="0" smtClean="0">
                <a:latin typeface="Times New Roman"/>
                <a:cs typeface="Times New Roman"/>
              </a:rPr>
              <a:t>Performing analysis on different columns which are related to each other.</a:t>
            </a:r>
          </a:p>
          <a:p>
            <a:pPr marL="892810" indent="-227965">
              <a:lnSpc>
                <a:spcPct val="100000"/>
              </a:lnSpc>
              <a:spcBef>
                <a:spcPts val="940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smtClean="0">
                <a:latin typeface="Times New Roman"/>
                <a:cs typeface="Times New Roman"/>
              </a:rPr>
              <a:t>Identifying</a:t>
            </a:r>
            <a:r>
              <a:rPr sz="1800" spc="-40" smtClean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trends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patterns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 dirty="0">
              <a:latin typeface="Times New Roman"/>
              <a:cs typeface="Times New Roman"/>
            </a:endParaRPr>
          </a:p>
          <a:p>
            <a:pPr marL="892810" indent="-227965">
              <a:lnSpc>
                <a:spcPct val="100000"/>
              </a:lnSpc>
              <a:spcBef>
                <a:spcPts val="975"/>
              </a:spcBef>
              <a:buFont typeface="Wingdings"/>
              <a:buChar char=""/>
              <a:tabLst>
                <a:tab pos="892810" algn="l"/>
              </a:tabLst>
            </a:pPr>
            <a:r>
              <a:rPr sz="1800" dirty="0">
                <a:latin typeface="Carlito"/>
                <a:cs typeface="Carlito"/>
              </a:rPr>
              <a:t>Building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predictive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models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>
                <a:latin typeface="Carlito"/>
                <a:cs typeface="Carlito"/>
              </a:rPr>
              <a:t>estimate</a:t>
            </a:r>
            <a:r>
              <a:rPr sz="1800" spc="-35">
                <a:latin typeface="Carlito"/>
                <a:cs typeface="Carlito"/>
              </a:rPr>
              <a:t> </a:t>
            </a:r>
            <a:r>
              <a:rPr lang="en-US" spc="-35" dirty="0" smtClean="0">
                <a:latin typeface="Carlito"/>
                <a:cs typeface="Carlito"/>
              </a:rPr>
              <a:t>travel</a:t>
            </a:r>
            <a:r>
              <a:rPr sz="1800" spc="-35" smtClean="0">
                <a:latin typeface="Carlito"/>
                <a:cs typeface="Carlito"/>
              </a:rPr>
              <a:t> </a:t>
            </a:r>
            <a:r>
              <a:rPr lang="en-US" sz="1800" dirty="0" smtClean="0">
                <a:latin typeface="Carlito"/>
                <a:cs typeface="Carlito"/>
              </a:rPr>
              <a:t>budget</a:t>
            </a:r>
            <a:r>
              <a:rPr sz="1800" spc="-35" smtClean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based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on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>
                <a:latin typeface="Carlito"/>
                <a:cs typeface="Carlito"/>
              </a:rPr>
              <a:t>their</a:t>
            </a:r>
            <a:r>
              <a:rPr sz="1800" spc="-40">
                <a:latin typeface="Carlito"/>
                <a:cs typeface="Carlito"/>
              </a:rPr>
              <a:t> </a:t>
            </a:r>
            <a:r>
              <a:rPr lang="en-US" sz="1800" spc="-10" dirty="0" smtClean="0">
                <a:latin typeface="Carlito"/>
                <a:cs typeface="Carlito"/>
              </a:rPr>
              <a:t>destination</a:t>
            </a:r>
            <a:r>
              <a:rPr sz="1800" spc="-10" smtClean="0">
                <a:latin typeface="Carlito"/>
                <a:cs typeface="Carlito"/>
              </a:rPr>
              <a:t>.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C77400-368C-DFF5-E71D-A348C9C1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371601"/>
            <a:ext cx="11122152" cy="341632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 smtClean="0">
                <a:latin typeface="Arial" panose="020B0604020202020204" pitchFamily="34" charset="0"/>
              </a:rPr>
              <a:t>P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andas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 err="1" smtClean="0"/>
              <a:t>Matplotlib</a:t>
            </a:r>
            <a:endParaRPr lang="en-IN" sz="24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2400" b="1" dirty="0" err="1" smtClean="0"/>
              <a:t>Seaborn</a:t>
            </a:r>
            <a:endParaRPr lang="en-IN" sz="2400" b="1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783DB4C-05C1-CCEF-FCC9-730886918131}"/>
              </a:ext>
            </a:extLst>
          </p:cNvPr>
          <p:cNvSpPr txBox="1"/>
          <p:nvPr/>
        </p:nvSpPr>
        <p:spPr>
          <a:xfrm>
            <a:off x="914400" y="3810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Required libraries:</a:t>
            </a:r>
          </a:p>
        </p:txBody>
      </p:sp>
      <p:pic>
        <p:nvPicPr>
          <p:cNvPr id="22530" name="Picture 2" descr="Python for Kids: Boosting Creativity &amp; Problem-Solving Skil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990600"/>
            <a:ext cx="1371599" cy="1371599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5C7E736-D45F-0673-905E-6C1BF9E5F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955" y="3270407"/>
            <a:ext cx="409614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1A3019A-DBB0-30FA-8A02-53F180EAB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743200"/>
            <a:ext cx="3381375" cy="16456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2C18B8A-C58F-7E3F-0475-8685E7F0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733" y="1420976"/>
            <a:ext cx="3008734" cy="1141639"/>
          </a:xfrm>
          <a:prstGeom prst="rect">
            <a:avLst/>
          </a:prstGeom>
        </p:spPr>
      </p:pic>
      <p:pic>
        <p:nvPicPr>
          <p:cNvPr id="8" name="Graphic 38">
            <a:extLst>
              <a:ext uri="{FF2B5EF4-FFF2-40B4-BE49-F238E27FC236}">
                <a16:creationId xmlns="" xmlns:a16="http://schemas.microsoft.com/office/drawing/2014/main" id="{5BBC7DAF-B350-040E-5D48-013D594C70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51717" y="4903256"/>
            <a:ext cx="4749283" cy="1141639"/>
          </a:xfrm>
          <a:prstGeom prst="rect">
            <a:avLst/>
          </a:prstGeom>
        </p:spPr>
      </p:pic>
      <p:pic>
        <p:nvPicPr>
          <p:cNvPr id="22532" name="Picture 4" descr="Beautiful Soup : tout savoir sur la bibliothèque Python de Data Scrapi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077200" y="4419600"/>
            <a:ext cx="3429001" cy="13603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505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52400"/>
            <a:ext cx="10694035" cy="940054"/>
          </a:xfrm>
          <a:prstGeom prst="rect">
            <a:avLst/>
          </a:prstGeom>
        </p:spPr>
        <p:txBody>
          <a:bodyPr vert="horz" wrap="square" lIns="0" tIns="378714" rIns="0" bIns="0" rtlCol="0">
            <a:spAutoFit/>
          </a:bodyPr>
          <a:lstStyle/>
          <a:p>
            <a:pPr marL="4159885">
              <a:lnSpc>
                <a:spcPct val="100000"/>
              </a:lnSpc>
              <a:spcBef>
                <a:spcPts val="100"/>
              </a:spcBef>
            </a:pPr>
            <a:r>
              <a:rPr sz="3600" b="1" u="sng" spc="-35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Website: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143000"/>
            <a:ext cx="8534400" cy="794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Website</a:t>
            </a:r>
            <a:r>
              <a:rPr sz="2800" spc="-85" dirty="0">
                <a:latin typeface="Carlito"/>
                <a:cs typeface="Carlito"/>
              </a:rPr>
              <a:t> </a:t>
            </a:r>
            <a:r>
              <a:rPr sz="2800">
                <a:latin typeface="Carlito"/>
                <a:cs typeface="Carlito"/>
              </a:rPr>
              <a:t>used</a:t>
            </a:r>
            <a:r>
              <a:rPr sz="2800" spc="-80">
                <a:latin typeface="Carlito"/>
                <a:cs typeface="Carlito"/>
              </a:rPr>
              <a:t> </a:t>
            </a:r>
            <a:r>
              <a:rPr lang="en-US" sz="2800" dirty="0" smtClean="0">
                <a:latin typeface="Carlito"/>
                <a:cs typeface="Carlito"/>
              </a:rPr>
              <a:t>to scrape the data</a:t>
            </a:r>
            <a:r>
              <a:rPr sz="2800" spc="-10" smtClean="0">
                <a:latin typeface="Carlito"/>
                <a:cs typeface="Carlito"/>
              </a:rPr>
              <a:t>:</a:t>
            </a:r>
            <a:endParaRPr sz="2800" dirty="0">
              <a:latin typeface="Carlito"/>
              <a:cs typeface="Carlito"/>
            </a:endParaRPr>
          </a:p>
          <a:p>
            <a:pPr marL="7493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rlito"/>
                <a:cs typeface="Carlito"/>
              </a:rPr>
              <a:t>URL</a:t>
            </a:r>
            <a:r>
              <a:rPr sz="2200">
                <a:latin typeface="Carlito"/>
                <a:cs typeface="Carlito"/>
              </a:rPr>
              <a:t>:</a:t>
            </a:r>
            <a:r>
              <a:rPr sz="2200" spc="195">
                <a:latin typeface="Carlito"/>
                <a:cs typeface="Carlito"/>
              </a:rPr>
              <a:t> </a:t>
            </a:r>
            <a:r>
              <a:rPr lang="en-US" dirty="0" smtClean="0">
                <a:hlinkClick r:id="rId2"/>
              </a:rPr>
              <a:t>Family Packages - Book Tour Packages for Family at </a:t>
            </a:r>
            <a:r>
              <a:rPr lang="en-US" dirty="0" err="1" smtClean="0">
                <a:hlinkClick r:id="rId2"/>
              </a:rPr>
              <a:t>TravelTriangle</a:t>
            </a:r>
            <a:endParaRPr sz="1800" dirty="0">
              <a:solidFill>
                <a:srgbClr val="0070C0"/>
              </a:solidFill>
              <a:latin typeface="Carlito"/>
              <a:cs typeface="Carli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362200"/>
            <a:ext cx="81597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4133" y="202184"/>
            <a:ext cx="6033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dirty="0">
                <a:uFill>
                  <a:solidFill>
                    <a:srgbClr val="000000"/>
                  </a:solidFill>
                </a:uFill>
              </a:rPr>
              <a:t>Summary of data</a:t>
            </a:r>
            <a:endParaRPr sz="36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4772" y="1083309"/>
            <a:ext cx="10677525" cy="970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Carlito"/>
                <a:cs typeface="Carlito"/>
              </a:rPr>
              <a:t>Data</a:t>
            </a:r>
            <a:r>
              <a:rPr sz="2600" b="1" spc="-9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obtained</a:t>
            </a:r>
            <a:r>
              <a:rPr sz="2600" b="1" spc="-9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after</a:t>
            </a:r>
            <a:r>
              <a:rPr sz="2600" b="1" spc="-85" dirty="0">
                <a:latin typeface="Carlito"/>
                <a:cs typeface="Carlito"/>
              </a:rPr>
              <a:t> </a:t>
            </a:r>
            <a:r>
              <a:rPr sz="2600" b="1" spc="-10" dirty="0">
                <a:latin typeface="Carlito"/>
                <a:cs typeface="Carlito"/>
              </a:rPr>
              <a:t>scrapping:</a:t>
            </a:r>
            <a:endParaRPr sz="2600" dirty="0">
              <a:latin typeface="Carlito"/>
              <a:cs typeface="Carlito"/>
            </a:endParaRPr>
          </a:p>
          <a:p>
            <a:pPr marL="240665" marR="5080" indent="-228600">
              <a:lnSpc>
                <a:spcPct val="152800"/>
              </a:lnSpc>
              <a:spcBef>
                <a:spcPts val="265"/>
              </a:spcBef>
              <a:buSzPct val="61363"/>
              <a:buFont typeface="Arial"/>
              <a:buChar char="•"/>
              <a:tabLst>
                <a:tab pos="263525" algn="l"/>
              </a:tabLst>
            </a:pPr>
            <a:r>
              <a:rPr lang="en-US" sz="2200" i="1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Travel</a:t>
            </a:r>
            <a:r>
              <a:rPr lang="en-US" sz="2200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i="1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200" i="1" spc="-2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i="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</a:t>
            </a:r>
            <a:r>
              <a:rPr sz="2200" i="1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i="1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200" i="1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200" i="1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frame</a:t>
            </a:r>
            <a:r>
              <a:rPr sz="2200" i="1" spc="-10" dirty="0"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1074420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6873" y="229970"/>
            <a:ext cx="11133455" cy="14984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 marR="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1" i="0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                                                </a:t>
            </a:r>
            <a:r>
              <a:rPr kumimoji="0" sz="26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sz="2600" b="1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2600" b="1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Cleaning</a:t>
            </a:r>
            <a:r>
              <a:rPr kumimoji="0" sz="26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:</a:t>
            </a:r>
            <a:endParaRPr kumimoji="0" lang="en-US" sz="2600" b="0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35585" marR="0" lvl="0" indent="-159385" defTabSz="914400" eaLnBrk="1" fontAlgn="auto" latinLnBrk="0" hangingPunct="1">
              <a:lnSpc>
                <a:spcPct val="100000"/>
              </a:lnSpc>
              <a:spcBef>
                <a:spcPts val="143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235585" algn="l"/>
              </a:tabLst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lang="en-US" sz="1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cleaning</a:t>
            </a:r>
            <a:r>
              <a:rPr kumimoji="0" lang="en-US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is</a:t>
            </a:r>
            <a:r>
              <a:rPr kumimoji="0" lang="en-US" sz="1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process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lang="en-US" sz="1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fixing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or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removing</a:t>
            </a:r>
            <a:r>
              <a:rPr kumimoji="0" lang="en-US" sz="1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incorrect,</a:t>
            </a:r>
            <a:r>
              <a:rPr kumimoji="0" lang="en-US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corrupted,</a:t>
            </a:r>
            <a:r>
              <a:rPr kumimoji="0" lang="en-US" sz="1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incorrectly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formatted,</a:t>
            </a:r>
            <a:r>
              <a:rPr kumimoji="0" lang="en-US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duplicate,</a:t>
            </a:r>
            <a:r>
              <a:rPr kumimoji="0" lang="en-US" sz="1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or</a:t>
            </a:r>
            <a:r>
              <a:rPr kumimoji="0" lang="en-US" sz="16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incomplete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</a:t>
            </a:r>
            <a:r>
              <a:rPr kumimoji="0" lang="en-US" sz="1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within</a:t>
            </a:r>
            <a:r>
              <a:rPr kumimoji="0" lang="en-US" sz="1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lang="en-US" sz="1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US" sz="1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dataset</a:t>
            </a:r>
            <a:r>
              <a:rPr kumimoji="0" lang="en-US" sz="1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.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Removing</a:t>
            </a:r>
            <a:r>
              <a:rPr kumimoji="0" sz="1600" b="0" i="1" u="sng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unnamed</a:t>
            </a:r>
            <a:r>
              <a:rPr kumimoji="0" sz="1600" b="0" i="1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column</a:t>
            </a:r>
            <a:r>
              <a:rPr kumimoji="0" sz="1600" b="0" i="1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kumimoji="0" sz="1600" b="0" i="1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lang="en-IN" sz="1600" b="0" i="1" u="sng" strike="noStrike" kern="0" cap="none" spc="-45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duplicati</a:t>
            </a:r>
            <a:r>
              <a:rPr lang="en-IN" sz="1600" i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es and </a:t>
            </a: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converting</a:t>
            </a:r>
            <a:r>
              <a:rPr kumimoji="0" sz="1600" b="0" i="1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datatypes</a:t>
            </a:r>
            <a:r>
              <a:rPr kumimoji="0" lang="en-IN" sz="16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(after cleaning)</a:t>
            </a:r>
            <a:r>
              <a:rPr kumimoji="0" sz="1600" b="0" i="1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00" b="0" i="1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133600"/>
            <a:ext cx="42380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752600"/>
            <a:ext cx="72247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314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9800" cy="76200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4000" b="1" dirty="0" smtClean="0"/>
              <a:t>DATA ANALYSIS AND VISUALIZATION</a:t>
            </a:r>
            <a:br>
              <a:rPr lang="en-US" sz="4000" b="1" dirty="0" smtClean="0"/>
            </a:br>
            <a:endParaRPr lang="en-US" sz="4000" dirty="0"/>
          </a:p>
        </p:txBody>
      </p:sp>
      <p:pic>
        <p:nvPicPr>
          <p:cNvPr id="18434" name="Picture 2" descr="What Is Exploratory Data Analys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057400"/>
            <a:ext cx="7467600" cy="41631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1" y="4371976"/>
            <a:ext cx="3428999" cy="241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838200"/>
            <a:ext cx="92773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1800" y="228600"/>
            <a:ext cx="6096000" cy="3810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/>
              <a:t>Trip Price according to the budget and cities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3908</TotalTime>
  <Words>628</Words>
  <Application>Microsoft Office PowerPoint</Application>
  <PresentationFormat>Custom</PresentationFormat>
  <Paragraphs>82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Agenda:</vt:lpstr>
      <vt:lpstr>Introduction</vt:lpstr>
      <vt:lpstr>Slide 4</vt:lpstr>
      <vt:lpstr>Website:</vt:lpstr>
      <vt:lpstr>Summary of data</vt:lpstr>
      <vt:lpstr>Slide 7</vt:lpstr>
      <vt:lpstr>DATA ANALYSIS AND VISUALIZATION </vt:lpstr>
      <vt:lpstr>Trip Price according to the budget and cities</vt:lpstr>
      <vt:lpstr>FREQUENCY OF NUMBER OF DAYS IN TRIP</vt:lpstr>
      <vt:lpstr>FREQUENCY OF NUMBER OF VISITING CITIES</vt:lpstr>
      <vt:lpstr>DISCOUNT ACCORDING TO THE NUMBER OF DAYS IN VACATION</vt:lpstr>
      <vt:lpstr>CORRELATION BETWEEN NUMBER OF DAYS AND NUMBER OF VISITING CITIES</vt:lpstr>
      <vt:lpstr>PRICE DIFFERENCE FOR LONG VACATION ON AVERAGE</vt:lpstr>
      <vt:lpstr>LOW BUDGET CITIES ACCORDING TO PRICE</vt:lpstr>
      <vt:lpstr>MEDIUM BUDGET CITIES ACCORDING TO PRICE</vt:lpstr>
      <vt:lpstr>HIGH BUDGET CITIES ACCORDING TO PRICE</vt:lpstr>
      <vt:lpstr>TRIP PRICE ACCORING TO NUMBER OF VISITING CITIES</vt:lpstr>
      <vt:lpstr>DISCOUNT DISPERSION BETWEEN OVERALL DISCOUNT AND HIGHEST DISCOUNTS</vt:lpstr>
      <vt:lpstr>BOX PLOT ON TRIP PRICE</vt:lpstr>
      <vt:lpstr>CITIES WITH HIGH RATINGS AND AVERAGE TRIP PRICE ACCORDING TO RATINGS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lenovo</cp:lastModifiedBy>
  <cp:revision>59</cp:revision>
  <dcterms:created xsi:type="dcterms:W3CDTF">2024-07-01T18:30:29Z</dcterms:created>
  <dcterms:modified xsi:type="dcterms:W3CDTF">2024-10-20T05:46:06Z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2024-07-01T00:00:00Z</vt:filetime>
  </property>
  <property fmtid="{D5CDD505-2E9C-101B-9397-08002B2CF9AE}" pid="5" name="Producer">
    <vt:lpwstr>3-Heights(TM) PDF Security Shell 4.8.25.2 (http://www.pdf-tools.com)</vt:lpwstr>
  </property>
</Properties>
</file>