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2" r:id="rId7"/>
    <p:sldId id="260" r:id="rId8"/>
    <p:sldId id="271" r:id="rId9"/>
    <p:sldId id="261" r:id="rId10"/>
    <p:sldId id="278" r:id="rId11"/>
    <p:sldId id="262" r:id="rId12"/>
    <p:sldId id="274" r:id="rId13"/>
    <p:sldId id="263" r:id="rId14"/>
    <p:sldId id="280" r:id="rId15"/>
    <p:sldId id="264" r:id="rId16"/>
    <p:sldId id="281" r:id="rId17"/>
    <p:sldId id="265" r:id="rId18"/>
    <p:sldId id="279" r:id="rId19"/>
    <p:sldId id="266" r:id="rId20"/>
    <p:sldId id="282" r:id="rId21"/>
    <p:sldId id="267" r:id="rId22"/>
    <p:sldId id="275" r:id="rId23"/>
    <p:sldId id="268" r:id="rId24"/>
    <p:sldId id="276" r:id="rId25"/>
    <p:sldId id="269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>
        <p:scale>
          <a:sx n="70" d="100"/>
          <a:sy n="70" d="100"/>
        </p:scale>
        <p:origin x="-2744" y="-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00200"/>
          </a:xfrm>
          <a:solidFill>
            <a:schemeClr val="bg1"/>
          </a:solidFill>
        </p:spPr>
        <p:txBody>
          <a:bodyPr/>
          <a:lstStyle/>
          <a:p>
            <a:pPr algn="l" rtl="1"/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2209800" y="2590800"/>
            <a:ext cx="4468083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5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Hackathon</a:t>
            </a:r>
            <a:endParaRPr lang="en-US" sz="7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1" name="Picture 10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2" name="Picture 11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400" y="0"/>
            <a:ext cx="62484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Branch</a:t>
            </a:r>
            <a:endParaRPr lang="he-IL" sz="3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0"/>
          <a:ext cx="3200400" cy="6751866"/>
        </p:xfrm>
        <a:graphic>
          <a:graphicData uri="http://schemas.openxmlformats.org/drawingml/2006/table">
            <a:tbl>
              <a:tblPr rtl="1"/>
              <a:tblGrid>
                <a:gridCol w="3200400"/>
              </a:tblGrid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Branches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BRANCH_ADDRESS__C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BRANCH_CITY__C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PHONE__C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LOCATION__LATITUDE__S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LOCATION__LONGITUDE__S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LOCATION__C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OPENSUNDAY__C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CLOSESUNDAY__C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OPENMONDAY__C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CLOSEMONDAY__C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OPENTUESDAY__C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CLOSETUESDAY__C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OPENWEDNESDAY__C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CLOSEWEDNESDAY__C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OPENTHURSDAY__C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CLOSETHURSDAY__C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OPENFRIDAY__C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CLOSEFRIDAY__C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CUSTOMER_RELATED__C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BRANCH_NUMBER__C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1">
              <a:buNone/>
            </a:pPr>
            <a:r>
              <a:rPr lang="en-US" b="1" dirty="0" smtClean="0"/>
              <a:t>BANK ACCOUNT</a:t>
            </a:r>
            <a:endParaRPr lang="he-IL" b="1" dirty="0" smtClean="0"/>
          </a:p>
          <a:p>
            <a:pPr lvl="0" rtl="1">
              <a:buNone/>
            </a:pPr>
            <a:r>
              <a:rPr lang="en-US" dirty="0" smtClean="0"/>
              <a:t>A Financial Account at </a:t>
            </a:r>
            <a:r>
              <a:rPr lang="en-US" dirty="0"/>
              <a:t>Bank </a:t>
            </a:r>
            <a:r>
              <a:rPr lang="en-US" dirty="0" smtClean="0"/>
              <a:t>Leumi. </a:t>
            </a:r>
            <a:r>
              <a:rPr lang="en-US" dirty="0"/>
              <a:t>Each customer can have multiple </a:t>
            </a:r>
            <a:r>
              <a:rPr lang="en-US" dirty="0" smtClean="0"/>
              <a:t>bank accounts</a:t>
            </a:r>
            <a:r>
              <a:rPr lang="en-US" dirty="0"/>
              <a:t>, </a:t>
            </a:r>
            <a:r>
              <a:rPr lang="en-US" dirty="0" smtClean="0"/>
              <a:t>their must </a:t>
            </a:r>
            <a:r>
              <a:rPr lang="en-US" dirty="0"/>
              <a:t>be at least one </a:t>
            </a:r>
            <a:r>
              <a:rPr lang="en-US" dirty="0" smtClean="0"/>
              <a:t>bank account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example </a:t>
            </a:r>
            <a:r>
              <a:rPr lang="en-US" dirty="0" smtClean="0"/>
              <a:t>of types </a:t>
            </a:r>
            <a:r>
              <a:rPr lang="en-US" dirty="0"/>
              <a:t>of </a:t>
            </a:r>
            <a:r>
              <a:rPr lang="en-US" dirty="0" smtClean="0"/>
              <a:t>bank accounts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accounts, </a:t>
            </a:r>
            <a:r>
              <a:rPr lang="en-US" dirty="0" smtClean="0"/>
              <a:t>Deposits</a:t>
            </a:r>
            <a:r>
              <a:rPr lang="en-US" dirty="0"/>
              <a:t>, </a:t>
            </a:r>
            <a:r>
              <a:rPr lang="en-US" dirty="0" smtClean="0"/>
              <a:t>Loans</a:t>
            </a:r>
            <a:r>
              <a:rPr lang="en-US" dirty="0"/>
              <a:t>, </a:t>
            </a:r>
            <a:r>
              <a:rPr lang="en-US" dirty="0" smtClean="0"/>
              <a:t>Foreign </a:t>
            </a:r>
            <a:r>
              <a:rPr lang="en-US" dirty="0"/>
              <a:t>exchange, </a:t>
            </a:r>
            <a:r>
              <a:rPr lang="en-US" dirty="0" smtClean="0"/>
              <a:t>Mortgage</a:t>
            </a:r>
            <a:r>
              <a:rPr lang="en-US" dirty="0"/>
              <a:t>, </a:t>
            </a:r>
            <a:r>
              <a:rPr lang="en-US" dirty="0" smtClean="0"/>
              <a:t>Securities </a:t>
            </a:r>
            <a:r>
              <a:rPr lang="en-US" dirty="0"/>
              <a:t>account, </a:t>
            </a:r>
            <a:r>
              <a:rPr lang="en-US" dirty="0" smtClean="0"/>
              <a:t>ILS Account, Dollar </a:t>
            </a:r>
            <a:r>
              <a:rPr lang="en-US" dirty="0"/>
              <a:t>account, and more ... </a:t>
            </a:r>
          </a:p>
          <a:p>
            <a:pPr lvl="0" rtl="1">
              <a:buNone/>
            </a:pPr>
            <a:r>
              <a:rPr lang="en-US" dirty="0"/>
              <a:t>Each account has only one client. Each account can have many </a:t>
            </a:r>
            <a:r>
              <a:rPr lang="en-US" dirty="0" smtClean="0"/>
              <a:t>Bank accounts.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Bank Account</a:t>
            </a:r>
            <a:endParaRPr lang="he-IL" sz="3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762008"/>
          <a:ext cx="3505200" cy="5791200"/>
        </p:xfrm>
        <a:graphic>
          <a:graphicData uri="http://schemas.openxmlformats.org/drawingml/2006/table">
            <a:tbl>
              <a:tblPr rtl="1"/>
              <a:tblGrid>
                <a:gridCol w="3505200"/>
              </a:tblGrid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 Accounts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TYPE_OF_ACCOUNT__C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ACCOUNT_NUMBER__C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PRODUCTS</a:t>
            </a:r>
            <a:endParaRPr lang="he-IL" b="1" dirty="0" smtClean="0"/>
          </a:p>
          <a:p>
            <a:pPr lvl="0" rtl="1">
              <a:buNone/>
            </a:pPr>
            <a:r>
              <a:rPr lang="en-US" dirty="0"/>
              <a:t>Products that the bank sells to its customers. An example of the types of products: a loan (such as a mortgage-type) deposits (</a:t>
            </a:r>
            <a:r>
              <a:rPr lang="en-US" dirty="0" err="1"/>
              <a:t>eg</a:t>
            </a:r>
            <a:r>
              <a:rPr lang="en-US" dirty="0"/>
              <a:t> Short-term deposits), and more ..</a:t>
            </a:r>
            <a:r>
              <a:rPr lang="en-US" dirty="0" smtClean="0"/>
              <a:t>.</a:t>
            </a:r>
          </a:p>
          <a:p>
            <a:pPr lvl="0" rtl="1">
              <a:buNone/>
            </a:pPr>
            <a:r>
              <a:rPr lang="en-US" dirty="0"/>
              <a:t>Products are organized by affiliation </a:t>
            </a:r>
            <a:r>
              <a:rPr lang="en-US" dirty="0" smtClean="0"/>
              <a:t>to cataloged product families.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Products</a:t>
            </a:r>
            <a:endParaRPr lang="he-IL" sz="3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762000"/>
          <a:ext cx="3900757" cy="5845196"/>
        </p:xfrm>
        <a:graphic>
          <a:graphicData uri="http://schemas.openxmlformats.org/drawingml/2006/table">
            <a:tbl>
              <a:tblPr rtl="1"/>
              <a:tblGrid>
                <a:gridCol w="3900757"/>
              </a:tblGrid>
              <a:tr h="920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PRODUCT_TYPE__C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PRODUCT_MODEL_NBR__C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PRODUCT_NAME__C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INTEREST__C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LINKAGE_TYPE__C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CURRENCY__C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MINIMUM_PERIOD__C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MAXIMUM_PERIOD__C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LOAN_DEPOSIT_AMOUNT__C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AVAILABLE_RANGE_MONTHS__C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PAYMENTS__C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PRODUCTS IN BANK ACCOUNT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A connecting object, basing a many to many </a:t>
            </a:r>
            <a:r>
              <a:rPr lang="en-US" dirty="0"/>
              <a:t>Relationship between </a:t>
            </a:r>
            <a:r>
              <a:rPr lang="en-US" dirty="0" smtClean="0"/>
              <a:t>Product and bank accounts. </a:t>
            </a:r>
            <a:endParaRPr lang="en-US" dirty="0"/>
          </a:p>
          <a:p>
            <a:pPr rtl="1">
              <a:buNone/>
            </a:pPr>
            <a:r>
              <a:rPr lang="en-US" dirty="0" smtClean="0"/>
              <a:t>one </a:t>
            </a:r>
            <a:r>
              <a:rPr lang="en-US" dirty="0"/>
              <a:t>product can be linked to several </a:t>
            </a:r>
            <a:r>
              <a:rPr lang="en-US" dirty="0" smtClean="0"/>
              <a:t>bank accounts</a:t>
            </a:r>
            <a:r>
              <a:rPr lang="en-US" dirty="0"/>
              <a:t>. </a:t>
            </a:r>
            <a:r>
              <a:rPr lang="en-US" dirty="0" smtClean="0"/>
              <a:t>A bank account </a:t>
            </a:r>
            <a:r>
              <a:rPr lang="en-US" dirty="0"/>
              <a:t>can be linked to </a:t>
            </a:r>
            <a:r>
              <a:rPr lang="en-US" dirty="0" smtClean="0"/>
              <a:t>several products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Products In Bank Accounts</a:t>
            </a:r>
            <a:endParaRPr lang="he-IL" sz="3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914400"/>
          <a:ext cx="3429000" cy="5715024"/>
        </p:xfrm>
        <a:graphic>
          <a:graphicData uri="http://schemas.openxmlformats.org/drawingml/2006/table">
            <a:tbl>
              <a:tblPr rtl="1"/>
              <a:tblGrid>
                <a:gridCol w="3429000"/>
              </a:tblGrid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Products In Bank Accounts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BANK_ACCOUNT__C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ACCOUNT_PRODUCT_LINK__C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CREDIT CARD TRANSACTIONS</a:t>
            </a:r>
            <a:endParaRPr lang="he-IL" b="1" dirty="0" smtClean="0"/>
          </a:p>
          <a:p>
            <a:pPr rtl="1">
              <a:buNone/>
            </a:pPr>
            <a:r>
              <a:rPr lang="en-US" dirty="0"/>
              <a:t>Credit card </a:t>
            </a:r>
            <a:r>
              <a:rPr lang="en-US" dirty="0" smtClean="0"/>
              <a:t>movements, Each billing </a:t>
            </a:r>
            <a:r>
              <a:rPr lang="en-US" dirty="0"/>
              <a:t>entry </a:t>
            </a:r>
            <a:r>
              <a:rPr lang="en-US" dirty="0" smtClean="0"/>
              <a:t>is a line in this </a:t>
            </a:r>
            <a:r>
              <a:rPr lang="en-US" dirty="0"/>
              <a:t>object 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19600" y="152400"/>
            <a:ext cx="4800600" cy="685800"/>
          </a:xfrm>
        </p:spPr>
        <p:txBody>
          <a:bodyPr>
            <a:normAutofit fontScale="90000"/>
          </a:bodyPr>
          <a:lstStyle/>
          <a:p>
            <a:pPr rtl="1"/>
            <a:r>
              <a:rPr lang="en-US" sz="3500" b="1" dirty="0" smtClean="0"/>
              <a:t>Credit Card </a:t>
            </a:r>
            <a:br>
              <a:rPr lang="en-US" sz="3500" b="1" dirty="0" smtClean="0"/>
            </a:br>
            <a:r>
              <a:rPr lang="en-US" sz="3500" b="1" dirty="0" smtClean="0"/>
              <a:t>Transactions</a:t>
            </a:r>
            <a:endParaRPr lang="he-IL" sz="3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33392"/>
          <a:ext cx="3581400" cy="6187971"/>
        </p:xfrm>
        <a:graphic>
          <a:graphicData uri="http://schemas.openxmlformats.org/drawingml/2006/table">
            <a:tbl>
              <a:tblPr rtl="1"/>
              <a:tblGrid>
                <a:gridCol w="3581400"/>
              </a:tblGrid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Credit Card Transactions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CREDIT_CARD_NUMBER__C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DEAL_DATE__C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DEAL_NAME__C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DEAL_AMOUNT__C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CATEGORYID__C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PAYMENT__C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TOTAL_PAYMENTS__C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CURRENT_PAYMENT__C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DEBIT_DATE__C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DEBIT_OR_CREDIT__C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BANK_ACCOUNTS_WITH_PRODUCTS__C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DEBIT_TIME__C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END_DATE__C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PLACING_LOAN_DATE__C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STANDING ORDERS</a:t>
            </a:r>
            <a:endParaRPr lang="he-IL" b="1" dirty="0" smtClean="0"/>
          </a:p>
          <a:p>
            <a:pPr rtl="1">
              <a:buNone/>
            </a:pPr>
            <a:r>
              <a:rPr lang="en-US" dirty="0"/>
              <a:t>Authorization to debit</a:t>
            </a:r>
            <a:r>
              <a:rPr lang="en-US" dirty="0" smtClean="0"/>
              <a:t>. A </a:t>
            </a:r>
            <a:r>
              <a:rPr lang="en-US" dirty="0"/>
              <a:t>Customer instructs the Bank to honor a demand for payment automatically </a:t>
            </a:r>
            <a:r>
              <a:rPr lang="en-US" dirty="0" smtClean="0"/>
              <a:t>for a </a:t>
            </a:r>
            <a:r>
              <a:rPr lang="en-US" dirty="0"/>
              <a:t>certain body, and </a:t>
            </a:r>
            <a:r>
              <a:rPr lang="en-US" dirty="0" smtClean="0"/>
              <a:t>to transfer </a:t>
            </a:r>
            <a:r>
              <a:rPr lang="en-US" dirty="0"/>
              <a:t>the required amount directly from his account.</a:t>
            </a:r>
            <a:endParaRPr lang="he-IL" dirty="0" smtClean="0"/>
          </a:p>
          <a:p>
            <a:pPr rtl="1">
              <a:buNone/>
            </a:pPr>
            <a:r>
              <a:rPr lang="en-US" dirty="0"/>
              <a:t>In favor of the </a:t>
            </a:r>
            <a:r>
              <a:rPr lang="en-US" dirty="0" err="1" smtClean="0"/>
              <a:t>Hackathon</a:t>
            </a:r>
            <a:r>
              <a:rPr lang="en-US" dirty="0" smtClean="0"/>
              <a:t> event this table </a:t>
            </a:r>
            <a:r>
              <a:rPr lang="en-US" dirty="0"/>
              <a:t>has no data. You can write into it as needed.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30 at 14.46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57" y="7256"/>
            <a:ext cx="911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ERD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 advClick="0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Standing Orders</a:t>
            </a:r>
            <a:endParaRPr lang="he-IL" sz="3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838199"/>
          <a:ext cx="3200400" cy="5867400"/>
        </p:xfrm>
        <a:graphic>
          <a:graphicData uri="http://schemas.openxmlformats.org/drawingml/2006/table">
            <a:tbl>
              <a:tblPr rtl="1"/>
              <a:tblGrid>
                <a:gridCol w="3200400"/>
              </a:tblGrid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Standing Orders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OPERATIONTYPE__C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DATE__C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CHANNEL__C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BANK_ACCOUNT__C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REQUEST_DATE__C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COMMAND_DESCRIPTION__C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BANK ACCOUNT TRANSACTIONS</a:t>
            </a:r>
            <a:endParaRPr lang="he-IL" b="1" dirty="0" smtClean="0"/>
          </a:p>
          <a:p>
            <a:pPr rtl="1">
              <a:buNone/>
            </a:pPr>
            <a:r>
              <a:rPr lang="en-US" dirty="0"/>
              <a:t>Movements in a particular bank account.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example, cash withdrawals, check withdrawal, transfer between accounts, </a:t>
            </a:r>
            <a:r>
              <a:rPr lang="en-US" dirty="0" smtClean="0"/>
              <a:t>Fees charged by the bank, </a:t>
            </a:r>
            <a:r>
              <a:rPr lang="en-US" dirty="0"/>
              <a:t>taxes, and more ...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067800" cy="1600200"/>
            <a:chOff x="0" y="0"/>
            <a:chExt cx="9067800" cy="1600200"/>
          </a:xfrm>
        </p:grpSpPr>
        <p:pic>
          <p:nvPicPr>
            <p:cNvPr id="7" name="Picture 6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8" name="Picture 7" descr="SF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621506" cy="1600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Bank Account Transactions</a:t>
            </a:r>
            <a:endParaRPr lang="he-IL" sz="35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762000"/>
          <a:ext cx="3048000" cy="5867400"/>
        </p:xfrm>
        <a:graphic>
          <a:graphicData uri="http://schemas.openxmlformats.org/drawingml/2006/table">
            <a:tbl>
              <a:tblPr rtl="1"/>
              <a:tblGrid>
                <a:gridCol w="3048000"/>
              </a:tblGrid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 Account Transactions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DATE__C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DESCRIPTION__C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TRANSACTION_TYPE__C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AMOUNT__C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REFERENCE__C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RUNNING_BALANCE__C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CATEGORYID__C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BANK_ACCOUNT__C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ACCOUNT_ID__C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1">
              <a:buNone/>
            </a:pPr>
            <a:r>
              <a:rPr lang="en-US" b="1" dirty="0" smtClean="0"/>
              <a:t>BENEFICIARIES 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Beneficiary on </a:t>
            </a:r>
            <a:r>
              <a:rPr lang="en-US" dirty="0"/>
              <a:t>account</a:t>
            </a:r>
            <a:r>
              <a:rPr lang="en-US" dirty="0" smtClean="0"/>
              <a:t>. A </a:t>
            </a:r>
            <a:r>
              <a:rPr lang="en-US" dirty="0"/>
              <a:t>Shortcut table for the benefit of the </a:t>
            </a:r>
            <a:r>
              <a:rPr lang="en-US" dirty="0" smtClean="0"/>
              <a:t>customer’s </a:t>
            </a:r>
            <a:r>
              <a:rPr lang="en-US" dirty="0"/>
              <a:t>use of repetitive </a:t>
            </a:r>
            <a:r>
              <a:rPr lang="en-US" dirty="0" smtClean="0"/>
              <a:t>actions. </a:t>
            </a:r>
            <a:br>
              <a:rPr lang="en-US" dirty="0" smtClean="0"/>
            </a:br>
            <a:r>
              <a:rPr lang="en-US" dirty="0" smtClean="0"/>
              <a:t>For example, </a:t>
            </a:r>
            <a:r>
              <a:rPr lang="en-US" dirty="0"/>
              <a:t>if </a:t>
            </a:r>
            <a:r>
              <a:rPr lang="en-US" dirty="0" smtClean="0"/>
              <a:t>a movement of money </a:t>
            </a:r>
            <a:r>
              <a:rPr lang="en-US" dirty="0"/>
              <a:t>to a third party </a:t>
            </a:r>
            <a:r>
              <a:rPr lang="en-US" dirty="0" smtClean="0"/>
              <a:t>is </a:t>
            </a:r>
            <a:r>
              <a:rPr lang="en-US" dirty="0"/>
              <a:t>a regular </a:t>
            </a:r>
            <a:r>
              <a:rPr lang="en-US" dirty="0" smtClean="0"/>
              <a:t>basis action, </a:t>
            </a:r>
            <a:r>
              <a:rPr lang="en-US" dirty="0"/>
              <a:t>rather than fill out </a:t>
            </a:r>
            <a:r>
              <a:rPr lang="en-US" dirty="0" smtClean="0"/>
              <a:t>same form every </a:t>
            </a:r>
            <a:r>
              <a:rPr lang="en-US" dirty="0"/>
              <a:t>time </a:t>
            </a:r>
            <a:r>
              <a:rPr lang="en-US" dirty="0" smtClean="0"/>
              <a:t>it would be possible to define </a:t>
            </a:r>
            <a:r>
              <a:rPr lang="en-US" dirty="0"/>
              <a:t>the details of his beneficiary</a:t>
            </a:r>
            <a:r>
              <a:rPr lang="en-US" dirty="0" smtClean="0"/>
              <a:t>.</a:t>
            </a:r>
          </a:p>
          <a:p>
            <a:pPr rtl="1">
              <a:buNone/>
            </a:pPr>
            <a:r>
              <a:rPr lang="en-US" dirty="0"/>
              <a:t>In favor of the </a:t>
            </a:r>
            <a:r>
              <a:rPr lang="en-US" dirty="0" err="1"/>
              <a:t>Hackathon</a:t>
            </a:r>
            <a:r>
              <a:rPr lang="en-US" dirty="0"/>
              <a:t> event this table has no data. You can write into it as needed.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Beneficiaries</a:t>
            </a:r>
            <a:endParaRPr lang="he-IL" sz="3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914400"/>
          <a:ext cx="3352800" cy="5410188"/>
        </p:xfrm>
        <a:graphic>
          <a:graphicData uri="http://schemas.openxmlformats.org/drawingml/2006/table">
            <a:tbl>
              <a:tblPr rtl="1"/>
              <a:tblGrid>
                <a:gridCol w="3352800"/>
              </a:tblGrid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Beneficiaries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1">
              <a:buNone/>
            </a:pPr>
            <a:r>
              <a:rPr lang="en-US" b="1" dirty="0" smtClean="0"/>
              <a:t>SERVICES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Different Services that the </a:t>
            </a:r>
            <a:r>
              <a:rPr lang="en-US" dirty="0"/>
              <a:t>bank offers </a:t>
            </a:r>
            <a:r>
              <a:rPr lang="en-US" dirty="0" smtClean="0"/>
              <a:t>the </a:t>
            </a:r>
            <a:r>
              <a:rPr lang="en-US" dirty="0"/>
              <a:t>customer </a:t>
            </a:r>
            <a:r>
              <a:rPr lang="en-US" dirty="0" smtClean="0"/>
              <a:t>to choose to </a:t>
            </a:r>
            <a:r>
              <a:rPr lang="en-US" dirty="0"/>
              <a:t>subscribe to </a:t>
            </a:r>
            <a:r>
              <a:rPr lang="en-US" dirty="0" smtClean="0"/>
              <a:t>them.</a:t>
            </a:r>
          </a:p>
          <a:p>
            <a:pPr rtl="1">
              <a:buNone/>
            </a:pPr>
            <a:r>
              <a:rPr lang="en-US" dirty="0" smtClean="0"/>
              <a:t>In </a:t>
            </a:r>
            <a:r>
              <a:rPr lang="en-US" dirty="0"/>
              <a:t>favor of the </a:t>
            </a:r>
            <a:r>
              <a:rPr lang="en-US" dirty="0" err="1" smtClean="0"/>
              <a:t>Hackathon</a:t>
            </a:r>
            <a:r>
              <a:rPr lang="en-US" dirty="0" smtClean="0"/>
              <a:t> event this object will  </a:t>
            </a:r>
            <a:r>
              <a:rPr lang="en-US" dirty="0"/>
              <a:t>contains only two fields: name of the service and the </a:t>
            </a:r>
            <a:r>
              <a:rPr lang="en-US" dirty="0" smtClean="0"/>
              <a:t>individual which </a:t>
            </a:r>
            <a:r>
              <a:rPr lang="en-US" dirty="0"/>
              <a:t>is linked to it</a:t>
            </a:r>
            <a:r>
              <a:rPr lang="en-US" dirty="0" smtClean="0"/>
              <a:t>.</a:t>
            </a:r>
          </a:p>
          <a:p>
            <a:pPr rtl="1">
              <a:buNone/>
            </a:pPr>
            <a:r>
              <a:rPr lang="en-US" dirty="0"/>
              <a:t>Examples of possible services: </a:t>
            </a:r>
            <a:r>
              <a:rPr lang="en-US" dirty="0" smtClean="0"/>
              <a:t>receive </a:t>
            </a:r>
            <a:r>
              <a:rPr lang="en-US" dirty="0"/>
              <a:t>messages in SMS, </a:t>
            </a:r>
            <a:r>
              <a:rPr lang="en-US" dirty="0" smtClean="0"/>
              <a:t>Green mail – receive </a:t>
            </a:r>
            <a:r>
              <a:rPr lang="en-US" dirty="0"/>
              <a:t>documents by email instead of by mail, Internet subscription,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Leumi-CALL</a:t>
            </a:r>
            <a:r>
              <a:rPr lang="en-US" dirty="0"/>
              <a:t>).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smtClean="0"/>
              <a:t>	Services</a:t>
            </a:r>
            <a:endParaRPr lang="he-IL" sz="3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990600"/>
          <a:ext cx="3505200" cy="5410202"/>
        </p:xfrm>
        <a:graphic>
          <a:graphicData uri="http://schemas.openxmlformats.org/drawingml/2006/table">
            <a:tbl>
              <a:tblPr rtl="1"/>
              <a:tblGrid>
                <a:gridCol w="3505200"/>
              </a:tblGrid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Services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Contact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Indicated a specific private person (First name, Last name, ID..)</a:t>
            </a:r>
            <a:endParaRPr lang="he-IL" dirty="0" smtClean="0"/>
          </a:p>
          <a:p>
            <a:pPr rtl="1">
              <a:buNone/>
            </a:pPr>
            <a:r>
              <a:rPr lang="en-US" dirty="0" smtClean="0"/>
              <a:t>Contact </a:t>
            </a:r>
            <a:r>
              <a:rPr lang="en-US" dirty="0"/>
              <a:t>could be linked to another individual in favor of defining relationships between them </a:t>
            </a:r>
            <a:r>
              <a:rPr lang="en-US" dirty="0" smtClean="0"/>
              <a:t>(husband </a:t>
            </a:r>
            <a:r>
              <a:rPr lang="en-US" dirty="0"/>
              <a:t>and wife, parents and </a:t>
            </a:r>
            <a:r>
              <a:rPr lang="en-US" dirty="0" smtClean="0"/>
              <a:t>children.</a:t>
            </a:r>
            <a:r>
              <a:rPr lang="en-US" dirty="0"/>
              <a:t>..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914400"/>
          </a:xfrm>
        </p:spPr>
        <p:txBody>
          <a:bodyPr>
            <a:normAutofit fontScale="90000"/>
          </a:bodyPr>
          <a:lstStyle/>
          <a:p>
            <a:pPr rtl="1"/>
            <a:r>
              <a:rPr lang="en-US" sz="3900" b="1" dirty="0" smtClean="0"/>
              <a:t>Contact</a:t>
            </a:r>
            <a:r>
              <a:rPr lang="he-IL" b="1" dirty="0" smtClean="0"/>
              <a:t/>
            </a:r>
            <a:br>
              <a:rPr lang="he-IL" b="1" dirty="0" smtClean="0"/>
            </a:br>
            <a:endParaRPr lang="he-IL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609600"/>
          <a:ext cx="3810000" cy="6019800"/>
        </p:xfrm>
        <a:graphic>
          <a:graphicData uri="http://schemas.openxmlformats.org/drawingml/2006/table">
            <a:tbl>
              <a:tblPr rtl="1"/>
              <a:tblGrid>
                <a:gridCol w="3810000"/>
              </a:tblGrid>
              <a:tr h="2432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ACCOUNTID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LASTNAME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FIRSTNAME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SALUTATION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OTHERSTREET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OTHERCITY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OTHERSTATE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OTHERPOSTALCODE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OTHERCOUNTRY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OTHERLATITUDE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OTHERLONGITUDE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MAILINGSTREET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MAILINGCITY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MAILINGSTATE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MAILINGPOSTALCODE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MAILINGCOUNTRY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MAILINGLATITUDE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MAILINGLONGITUDE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PHONE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FAX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MOBILEPHONE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HOMEPHONE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OWNERSHIP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A Table that </a:t>
            </a:r>
            <a:r>
              <a:rPr lang="en-US" dirty="0"/>
              <a:t>links </a:t>
            </a:r>
            <a:r>
              <a:rPr lang="en-US" dirty="0" smtClean="0"/>
              <a:t>between a customer and a contact (</a:t>
            </a:r>
            <a:r>
              <a:rPr lang="en-US" dirty="0"/>
              <a:t>creates a relationship between objects in many to many).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en-US" b="1" dirty="0" smtClean="0"/>
              <a:t>OWNERSHIP</a:t>
            </a:r>
            <a:r>
              <a:rPr lang="he-IL" b="1" dirty="0" smtClean="0"/>
              <a:t/>
            </a:r>
            <a:br>
              <a:rPr lang="he-IL" b="1" dirty="0" smtClean="0"/>
            </a:br>
            <a:endParaRPr lang="he-IL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47800" y="1066800"/>
          <a:ext cx="3657600" cy="5562594"/>
        </p:xfrm>
        <a:graphic>
          <a:graphicData uri="http://schemas.openxmlformats.org/drawingml/2006/table">
            <a:tbl>
              <a:tblPr rtl="1"/>
              <a:tblGrid>
                <a:gridCol w="3657600"/>
              </a:tblGrid>
              <a:tr h="3889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Ownership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1">
              <a:buNone/>
            </a:pPr>
            <a:r>
              <a:rPr lang="en-US" b="1" dirty="0" smtClean="0"/>
              <a:t>CUSTOMER</a:t>
            </a:r>
            <a:endParaRPr lang="he-IL" b="1" dirty="0" smtClean="0"/>
          </a:p>
          <a:p>
            <a:pPr lvl="0" rtl="1">
              <a:buNone/>
            </a:pPr>
            <a:r>
              <a:rPr lang="en-US" dirty="0" smtClean="0"/>
              <a:t>Gathering </a:t>
            </a:r>
            <a:r>
              <a:rPr lang="en-US" dirty="0"/>
              <a:t>of individuals into </a:t>
            </a:r>
            <a:r>
              <a:rPr lang="en-US" dirty="0" smtClean="0"/>
              <a:t>an account (joining of individuals which own the account)</a:t>
            </a:r>
            <a:r>
              <a:rPr lang="en-US" dirty="0"/>
              <a:t>. Reflects an entity that can be owned by several accounts. </a:t>
            </a:r>
            <a:r>
              <a:rPr lang="en-US" dirty="0" smtClean="0"/>
              <a:t>(a customer </a:t>
            </a:r>
            <a:r>
              <a:rPr lang="en-US" dirty="0"/>
              <a:t>can not be a customer </a:t>
            </a:r>
            <a:r>
              <a:rPr lang="en-US" dirty="0" smtClean="0"/>
              <a:t>in several </a:t>
            </a:r>
            <a:r>
              <a:rPr lang="en-US" dirty="0"/>
              <a:t>branches, </a:t>
            </a:r>
            <a:r>
              <a:rPr lang="en-US" dirty="0" smtClean="0"/>
              <a:t>but he can have </a:t>
            </a:r>
            <a:r>
              <a:rPr lang="en-US" dirty="0"/>
              <a:t>accounts </a:t>
            </a:r>
            <a:r>
              <a:rPr lang="en-US" dirty="0" smtClean="0"/>
              <a:t>in </a:t>
            </a:r>
            <a:r>
              <a:rPr lang="en-US" dirty="0"/>
              <a:t>several branches)</a:t>
            </a:r>
            <a:r>
              <a:rPr lang="en-US" dirty="0" smtClean="0"/>
              <a:t>.</a:t>
            </a:r>
          </a:p>
          <a:p>
            <a:pPr lvl="0" rtl="1">
              <a:buNone/>
            </a:pPr>
            <a:r>
              <a:rPr lang="en-US" dirty="0"/>
              <a:t>There </a:t>
            </a:r>
            <a:r>
              <a:rPr lang="en-US" dirty="0" smtClean="0"/>
              <a:t>is a fixed threesome: Contact </a:t>
            </a:r>
            <a:r>
              <a:rPr lang="en-US" dirty="0"/>
              <a:t>- Customer - Account. T</a:t>
            </a:r>
            <a:r>
              <a:rPr lang="en-US" dirty="0" smtClean="0"/>
              <a:t>he </a:t>
            </a:r>
            <a:r>
              <a:rPr lang="en-US" dirty="0"/>
              <a:t>customer entity is </a:t>
            </a:r>
            <a:r>
              <a:rPr lang="en-US" dirty="0" smtClean="0"/>
              <a:t>a unique </a:t>
            </a:r>
            <a:r>
              <a:rPr lang="en-US" dirty="0"/>
              <a:t>value, </a:t>
            </a:r>
            <a:r>
              <a:rPr lang="en-US" dirty="0" smtClean="0"/>
              <a:t>underneath it is </a:t>
            </a:r>
            <a:r>
              <a:rPr lang="en-US" dirty="0"/>
              <a:t>the Account List. </a:t>
            </a:r>
            <a:r>
              <a:rPr lang="en-US" dirty="0" smtClean="0"/>
              <a:t>Their can </a:t>
            </a:r>
            <a:r>
              <a:rPr lang="en-US" dirty="0"/>
              <a:t>be a single </a:t>
            </a:r>
            <a:r>
              <a:rPr lang="en-US" dirty="0" smtClean="0"/>
              <a:t>contact </a:t>
            </a:r>
            <a:r>
              <a:rPr lang="en-US" dirty="0"/>
              <a:t>or a collection of </a:t>
            </a:r>
            <a:r>
              <a:rPr lang="en-US" dirty="0" smtClean="0"/>
              <a:t>contacts.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067800" cy="1600200"/>
            <a:chOff x="0" y="0"/>
            <a:chExt cx="9067800" cy="1600200"/>
          </a:xfrm>
        </p:grpSpPr>
        <p:pic>
          <p:nvPicPr>
            <p:cNvPr id="7" name="Picture 6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8" name="Picture 7" descr="SF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621506" cy="1600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Customer</a:t>
            </a:r>
            <a:endParaRPr lang="he-IL" sz="35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52600" y="685800"/>
          <a:ext cx="3727450" cy="5943600"/>
        </p:xfrm>
        <a:graphic>
          <a:graphicData uri="http://schemas.openxmlformats.org/drawingml/2006/table">
            <a:tbl>
              <a:tblPr rtl="1"/>
              <a:tblGrid>
                <a:gridCol w="3727450"/>
              </a:tblGrid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CUSTOMER_NUMBER__C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PRIMARY_SEGMENT__C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BRANCH_DEL_DEL__C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BRANCH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A Branch </a:t>
            </a:r>
            <a:r>
              <a:rPr lang="en-US" dirty="0"/>
              <a:t>of </a:t>
            </a:r>
            <a:r>
              <a:rPr lang="en-US" dirty="0" smtClean="0"/>
              <a:t>Bank Leumi is characterizes with address</a:t>
            </a:r>
            <a:r>
              <a:rPr lang="en-US" dirty="0"/>
              <a:t>, ATM machine, and </a:t>
            </a:r>
            <a:r>
              <a:rPr lang="en-US" dirty="0" smtClean="0"/>
              <a:t>more.</a:t>
            </a:r>
            <a:r>
              <a:rPr lang="en-US" dirty="0"/>
              <a:t>..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purpose of </a:t>
            </a:r>
            <a:r>
              <a:rPr lang="en-US" dirty="0" smtClean="0"/>
              <a:t>the </a:t>
            </a:r>
            <a:r>
              <a:rPr lang="en-US" dirty="0" err="1" smtClean="0"/>
              <a:t>Hackathon</a:t>
            </a:r>
            <a:r>
              <a:rPr lang="en-US" dirty="0" smtClean="0"/>
              <a:t> </a:t>
            </a:r>
            <a:r>
              <a:rPr lang="en-US" dirty="0"/>
              <a:t>each branch has an ATM </a:t>
            </a:r>
            <a:r>
              <a:rPr lang="en-US" dirty="0" smtClean="0"/>
              <a:t>(The branch </a:t>
            </a:r>
            <a:r>
              <a:rPr lang="en-US" dirty="0"/>
              <a:t>address is the address of the ATM).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720</Words>
  <Application>Microsoft Macintosh PowerPoint</Application>
  <PresentationFormat>On-screen Show (4:3)</PresentationFormat>
  <Paragraphs>305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</vt:lpstr>
      <vt:lpstr>PowerPoint Presentation</vt:lpstr>
      <vt:lpstr>PowerPoint Presentation</vt:lpstr>
      <vt:lpstr>Contact </vt:lpstr>
      <vt:lpstr>PowerPoint Presentation</vt:lpstr>
      <vt:lpstr>OWNERSHIP </vt:lpstr>
      <vt:lpstr>PowerPoint Presentation</vt:lpstr>
      <vt:lpstr>Customer</vt:lpstr>
      <vt:lpstr>PowerPoint Presentation</vt:lpstr>
      <vt:lpstr>Branch</vt:lpstr>
      <vt:lpstr>PowerPoint Presentation</vt:lpstr>
      <vt:lpstr> Bank Account</vt:lpstr>
      <vt:lpstr>PowerPoint Presentation</vt:lpstr>
      <vt:lpstr> Products</vt:lpstr>
      <vt:lpstr>PowerPoint Presentation</vt:lpstr>
      <vt:lpstr> Products In Bank Accounts</vt:lpstr>
      <vt:lpstr>PowerPoint Presentation</vt:lpstr>
      <vt:lpstr>Credit Card  Transactions</vt:lpstr>
      <vt:lpstr>PowerPoint Presentation</vt:lpstr>
      <vt:lpstr> Standing Orders</vt:lpstr>
      <vt:lpstr>PowerPoint Presentation</vt:lpstr>
      <vt:lpstr> Bank Account Transactions</vt:lpstr>
      <vt:lpstr>PowerPoint Presentation</vt:lpstr>
      <vt:lpstr> Beneficiaries</vt:lpstr>
      <vt:lpstr>PowerPoint Presentation</vt:lpstr>
      <vt:lpstr> Services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Avital Shoval</dc:creator>
  <cp:lastModifiedBy>Silvio Casagrande</cp:lastModifiedBy>
  <cp:revision>32</cp:revision>
  <dcterms:created xsi:type="dcterms:W3CDTF">2006-08-16T00:00:00Z</dcterms:created>
  <dcterms:modified xsi:type="dcterms:W3CDTF">2014-09-30T12:48:00Z</dcterms:modified>
</cp:coreProperties>
</file>