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58" r:id="rId6"/>
    <p:sldId id="270" r:id="rId7"/>
    <p:sldId id="283" r:id="rId8"/>
    <p:sldId id="259" r:id="rId9"/>
    <p:sldId id="272" r:id="rId10"/>
    <p:sldId id="260" r:id="rId11"/>
    <p:sldId id="271" r:id="rId12"/>
    <p:sldId id="261" r:id="rId13"/>
    <p:sldId id="278" r:id="rId14"/>
    <p:sldId id="262" r:id="rId15"/>
    <p:sldId id="274" r:id="rId16"/>
    <p:sldId id="263" r:id="rId17"/>
    <p:sldId id="280" r:id="rId18"/>
    <p:sldId id="264" r:id="rId19"/>
    <p:sldId id="281" r:id="rId20"/>
    <p:sldId id="265" r:id="rId21"/>
    <p:sldId id="279" r:id="rId22"/>
    <p:sldId id="266" r:id="rId23"/>
    <p:sldId id="282" r:id="rId24"/>
    <p:sldId id="267" r:id="rId25"/>
    <p:sldId id="275" r:id="rId26"/>
    <p:sldId id="268" r:id="rId27"/>
    <p:sldId id="276" r:id="rId28"/>
    <p:sldId id="269"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p:scale>
          <a:sx n="70" d="100"/>
          <a:sy n="70" d="100"/>
        </p:scale>
        <p:origin x="-2744" y="-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48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600200"/>
          </a:xfrm>
          <a:solidFill>
            <a:schemeClr val="bg1"/>
          </a:solidFill>
        </p:spPr>
        <p:txBody>
          <a:bodyPr/>
          <a:lstStyle/>
          <a:p>
            <a:pPr algn="l" rtl="1"/>
            <a:r>
              <a:rPr lang="en-US" dirty="0" smtClean="0"/>
              <a:t/>
            </a:r>
            <a:br>
              <a:rPr lang="en-US" dirty="0" smtClean="0"/>
            </a:br>
            <a:endParaRPr lang="he-IL" dirty="0"/>
          </a:p>
        </p:txBody>
      </p:sp>
      <p:sp>
        <p:nvSpPr>
          <p:cNvPr id="9" name="Rectangle 8"/>
          <p:cNvSpPr/>
          <p:nvPr/>
        </p:nvSpPr>
        <p:spPr>
          <a:xfrm>
            <a:off x="2209800" y="2590800"/>
            <a:ext cx="4468083" cy="124649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5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Hackathon</a:t>
            </a:r>
            <a:endParaRPr lang="en-US" sz="75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286000"/>
          </a:xfrm>
        </p:spPr>
        <p:txBody>
          <a:bodyPr>
            <a:normAutofit fontScale="62500" lnSpcReduction="20000"/>
          </a:bodyPr>
          <a:lstStyle/>
          <a:p>
            <a:pPr algn="r" rtl="1">
              <a:buNone/>
            </a:pPr>
            <a:r>
              <a:rPr lang="he-IL" b="1" dirty="0" smtClean="0"/>
              <a:t>לקוח – </a:t>
            </a:r>
            <a:r>
              <a:rPr lang="en-US" b="1" dirty="0" smtClean="0"/>
              <a:t>CUSTOMER</a:t>
            </a:r>
            <a:endParaRPr lang="he-IL" b="1" dirty="0" smtClean="0"/>
          </a:p>
          <a:p>
            <a:pPr lvl="0" algn="r" rtl="1">
              <a:buNone/>
            </a:pPr>
            <a:r>
              <a:rPr lang="he-IL" dirty="0" smtClean="0"/>
              <a:t>	שותפות של פרטים  בחשבון (צירוף הפרטים שהם בעלים בקבוצת חשבונות). משקף ישות שיכולות להיות בבעלותה מספר חשבונות. (לקוח לא יכול להיות לקוח בכמה סניפים, יכולים להיות לו חשבונות בכמה סניפים). </a:t>
            </a:r>
          </a:p>
          <a:p>
            <a:pPr lvl="0" algn="r" rtl="1">
              <a:buNone/>
            </a:pPr>
            <a:r>
              <a:rPr lang="he-IL" dirty="0" smtClean="0"/>
              <a:t>	יש שלשה קבועה: </a:t>
            </a:r>
            <a:r>
              <a:rPr lang="he-IL" b="1" dirty="0" smtClean="0"/>
              <a:t>פרט</a:t>
            </a:r>
            <a:r>
              <a:rPr lang="he-IL" dirty="0" smtClean="0"/>
              <a:t> - </a:t>
            </a:r>
            <a:r>
              <a:rPr lang="he-IL" b="1" dirty="0" smtClean="0"/>
              <a:t>לקוח</a:t>
            </a:r>
            <a:r>
              <a:rPr lang="he-IL" dirty="0" smtClean="0"/>
              <a:t> - </a:t>
            </a:r>
            <a:r>
              <a:rPr lang="he-IL" b="1" dirty="0" smtClean="0"/>
              <a:t>חשבון</a:t>
            </a:r>
            <a:r>
              <a:rPr lang="he-IL" dirty="0" smtClean="0"/>
              <a:t>. ישות הלקוח היא חד ערכית, תחתיה רשימת חשבונות. יכולה להיות פרט בודד או אוסף של פרטים. </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381000" y="4267200"/>
            <a:ext cx="8305800" cy="2590800"/>
          </a:xfrm>
          <a:prstGeom prst="rect">
            <a:avLst/>
          </a:prstGeom>
        </p:spPr>
        <p:txBody>
          <a:bodyPr vert="horz" lIns="91440" tIns="45720" rIns="91440" bIns="45720" rtlCol="0">
            <a:normAutofit fontScale="700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CUSTOMER</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Gathering of individuals into an account (joining of individuals which own the account). Reflects an entity that can be owned by several accounts. (a customer can not be a customer in several branches, but he can have accounts in several branches).</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There is a fixed threesome: Contact - Customer - Account. The customer entity is a unique value, underneath it is the Account List. Their can be a single contact or a collection of contacts.</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he-IL" sz="3500" b="1" dirty="0" smtClean="0"/>
              <a:t>לקוח – </a:t>
            </a:r>
            <a:r>
              <a:rPr lang="en-US" sz="3500" b="1" dirty="0" smtClean="0"/>
              <a:t>Customer</a:t>
            </a:r>
            <a:endParaRPr lang="he-IL" sz="3500" dirty="0"/>
          </a:p>
        </p:txBody>
      </p:sp>
      <p:graphicFrame>
        <p:nvGraphicFramePr>
          <p:cNvPr id="4" name="Table 3"/>
          <p:cNvGraphicFramePr>
            <a:graphicFrameLocks noGrp="1"/>
          </p:cNvGraphicFramePr>
          <p:nvPr/>
        </p:nvGraphicFramePr>
        <p:xfrm>
          <a:off x="914400" y="838190"/>
          <a:ext cx="6019800" cy="4953010"/>
        </p:xfrm>
        <a:graphic>
          <a:graphicData uri="http://schemas.openxmlformats.org/drawingml/2006/table">
            <a:tbl>
              <a:tblPr rtl="1"/>
              <a:tblGrid>
                <a:gridCol w="3136366"/>
                <a:gridCol w="2883434"/>
              </a:tblGrid>
              <a:tr h="381001">
                <a:tc gridSpan="2">
                  <a:txBody>
                    <a:bodyPr/>
                    <a:lstStyle/>
                    <a:p>
                      <a:pPr algn="ctr" rtl="0" fontAlgn="b"/>
                      <a:r>
                        <a:rPr lang="en-US" sz="1300" b="1" i="0" u="none" strike="noStrike" dirty="0">
                          <a:solidFill>
                            <a:srgbClr val="000000"/>
                          </a:solidFill>
                          <a:latin typeface="Arial"/>
                        </a:rPr>
                        <a:t>Customer</a:t>
                      </a:r>
                    </a:p>
                  </a:txBody>
                  <a:tcPr marL="8912" marR="8912" marT="8912"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04801">
                <a:tc>
                  <a:txBody>
                    <a:bodyPr/>
                    <a:lstStyle/>
                    <a:p>
                      <a:pPr algn="ctr" rtl="0" fontAlgn="b"/>
                      <a:r>
                        <a:rPr lang="en-US" sz="1300" b="0" i="0" u="none" strike="noStrike">
                          <a:solidFill>
                            <a:srgbClr val="000000"/>
                          </a:solidFill>
                          <a:latin typeface="Arial"/>
                        </a:rPr>
                        <a:t>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מפתח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OWNERID</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הבעלים של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ISDELETED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smtClean="0">
                          <a:solidFill>
                            <a:srgbClr val="000000"/>
                          </a:solidFill>
                          <a:latin typeface="Arial"/>
                        </a:rPr>
                        <a:t>דגל מבוטל</a:t>
                      </a:r>
                      <a:endParaRPr lang="he-IL" sz="13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dirty="0">
                          <a:solidFill>
                            <a:srgbClr val="000000"/>
                          </a:solidFill>
                          <a:latin typeface="Arial"/>
                        </a:rPr>
                        <a:t>NAME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70C0"/>
                          </a:solidFill>
                          <a:latin typeface="Arial"/>
                        </a:rPr>
                        <a:t>שם הלקוח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CREATEDDATE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יצירת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CREATEDBYID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שיצר את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LASTMODIFIEDDATE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עדכון אחרון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99">
                <a:tc>
                  <a:txBody>
                    <a:bodyPr/>
                    <a:lstStyle/>
                    <a:p>
                      <a:pPr algn="ctr" rtl="0" fontAlgn="b"/>
                      <a:r>
                        <a:rPr lang="en-US" sz="1300" b="0" i="0" u="none" strike="noStrike">
                          <a:solidFill>
                            <a:srgbClr val="000000"/>
                          </a:solidFill>
                          <a:latin typeface="Arial"/>
                        </a:rPr>
                        <a:t>LASTMODIFIEDBYID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האחרון שעדכן את הרשומה</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599">
                <a:tc>
                  <a:txBody>
                    <a:bodyPr/>
                    <a:lstStyle/>
                    <a:p>
                      <a:pPr algn="ctr" rtl="0" fontAlgn="b"/>
                      <a:r>
                        <a:rPr lang="en-US" sz="1300" b="0" i="0" u="none" strike="noStrike" dirty="0">
                          <a:solidFill>
                            <a:srgbClr val="000000"/>
                          </a:solidFill>
                          <a:latin typeface="Arial"/>
                        </a:rPr>
                        <a:t>LASTVIEWEDDATE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צפייה אחרון</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dirty="0">
                          <a:solidFill>
                            <a:srgbClr val="000000"/>
                          </a:solidFill>
                          <a:latin typeface="Arial"/>
                        </a:rPr>
                        <a:t>LASTREFERENCEDDATE</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a:t>
                      </a:r>
                      <a:r>
                        <a:rPr lang="he-IL" sz="1300" b="0" i="0" u="none" strike="noStrike" dirty="0" err="1" smtClean="0">
                          <a:solidFill>
                            <a:srgbClr val="000000"/>
                          </a:solidFill>
                          <a:latin typeface="Arial"/>
                        </a:rPr>
                        <a:t>איחזור</a:t>
                      </a:r>
                      <a:r>
                        <a:rPr lang="he-IL" sz="1300" b="0" i="0" u="none" strike="noStrike" baseline="0" dirty="0" smtClean="0">
                          <a:solidFill>
                            <a:srgbClr val="000000"/>
                          </a:solidFill>
                          <a:latin typeface="Arial"/>
                        </a:rPr>
                        <a:t> אחרון</a:t>
                      </a:r>
                      <a:endParaRPr lang="he-IL" sz="1300" b="0" i="0" u="none" strike="noStrike" dirty="0">
                        <a:solidFill>
                          <a:srgbClr val="00000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CUSTOMER_NUMBER__C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1" i="0" u="none" strike="noStrike" kern="1200" dirty="0">
                          <a:solidFill>
                            <a:srgbClr val="0070C0"/>
                          </a:solidFill>
                          <a:latin typeface="Arial"/>
                          <a:ea typeface="+mn-ea"/>
                          <a:cs typeface="+mn-cs"/>
                        </a:rPr>
                        <a:t>מספר לקוח</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PRIMARY_SEGMENT__C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70C0"/>
                          </a:solidFill>
                          <a:latin typeface="Arial"/>
                        </a:rPr>
                        <a:t>סגמנט ראשי</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1">
                <a:tc>
                  <a:txBody>
                    <a:bodyPr/>
                    <a:lstStyle/>
                    <a:p>
                      <a:pPr algn="ctr" rtl="0" fontAlgn="b"/>
                      <a:r>
                        <a:rPr lang="en-US" sz="1300" b="0" i="0" u="none" strike="noStrike">
                          <a:solidFill>
                            <a:srgbClr val="000000"/>
                          </a:solidFill>
                          <a:latin typeface="Arial"/>
                        </a:rPr>
                        <a:t>BRANCH_DEL_DEL__C                                             </a:t>
                      </a: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1" i="0" u="none" strike="noStrike" dirty="0" smtClean="0">
                          <a:solidFill>
                            <a:srgbClr val="0070C0"/>
                          </a:solidFill>
                          <a:latin typeface="Arial"/>
                        </a:rPr>
                        <a:t>קישור לסניף</a:t>
                      </a:r>
                      <a:endParaRPr lang="he-IL" sz="1400" b="1" i="0" u="none" strike="noStrike" dirty="0">
                        <a:solidFill>
                          <a:srgbClr val="0070C0"/>
                        </a:solidFill>
                        <a:latin typeface="Arial"/>
                      </a:endParaRPr>
                    </a:p>
                  </a:txBody>
                  <a:tcPr marL="8912" marR="8912" marT="8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086600" y="4419600"/>
            <a:ext cx="1524000" cy="1600438"/>
          </a:xfrm>
          <a:prstGeom prst="rect">
            <a:avLst/>
          </a:prstGeom>
          <a:noFill/>
          <a:ln w="12700">
            <a:solidFill>
              <a:schemeClr val="tx1"/>
            </a:solidFill>
          </a:ln>
        </p:spPr>
        <p:txBody>
          <a:bodyPr wrap="square" rtlCol="1">
            <a:spAutoFit/>
          </a:bodyPr>
          <a:lstStyle/>
          <a:p>
            <a:pPr algn="r"/>
            <a:r>
              <a:rPr lang="he-IL" dirty="0" smtClean="0">
                <a:solidFill>
                  <a:srgbClr val="0070C0"/>
                </a:solidFill>
              </a:rPr>
              <a:t>סגמנט:</a:t>
            </a:r>
          </a:p>
          <a:p>
            <a:pPr algn="r"/>
            <a:r>
              <a:rPr lang="he-IL" sz="1600" dirty="0" smtClean="0">
                <a:solidFill>
                  <a:srgbClr val="0070C0"/>
                </a:solidFill>
              </a:rPr>
              <a:t>מאפשר חלוקה לפי חשיבות הלקוח ואבחנה בין חשבון עסקי לפרטי</a:t>
            </a:r>
            <a:endParaRPr lang="he-IL" sz="1600" dirty="0">
              <a:solidFill>
                <a:srgbClr val="0070C0"/>
              </a:solidFill>
            </a:endParaRPr>
          </a:p>
        </p:txBody>
      </p:sp>
      <p:sp>
        <p:nvSpPr>
          <p:cNvPr id="6" name="TextBox 5"/>
          <p:cNvSpPr txBox="1"/>
          <p:nvPr/>
        </p:nvSpPr>
        <p:spPr>
          <a:xfrm>
            <a:off x="7010400" y="2057400"/>
            <a:ext cx="2133600" cy="1600438"/>
          </a:xfrm>
          <a:prstGeom prst="rect">
            <a:avLst/>
          </a:prstGeom>
          <a:noFill/>
          <a:ln w="12700">
            <a:solidFill>
              <a:schemeClr val="tx1"/>
            </a:solidFill>
          </a:ln>
        </p:spPr>
        <p:txBody>
          <a:bodyPr wrap="square" rtlCol="1">
            <a:spAutoFit/>
          </a:bodyPr>
          <a:lstStyle/>
          <a:p>
            <a:r>
              <a:rPr lang="en-US" dirty="0" smtClean="0">
                <a:solidFill>
                  <a:srgbClr val="0070C0"/>
                </a:solidFill>
              </a:rPr>
              <a:t>Segment:</a:t>
            </a:r>
            <a:endParaRPr lang="he-IL" dirty="0" smtClean="0">
              <a:solidFill>
                <a:srgbClr val="0070C0"/>
              </a:solidFill>
            </a:endParaRPr>
          </a:p>
          <a:p>
            <a:r>
              <a:rPr lang="en-US" sz="1600" dirty="0" smtClean="0">
                <a:solidFill>
                  <a:srgbClr val="0070C0"/>
                </a:solidFill>
              </a:rPr>
              <a:t>Allows prioritization by importance and differentiation between private and corporate customers</a:t>
            </a:r>
            <a:endParaRPr lang="he-IL" sz="16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1"/>
            <a:ext cx="8305800" cy="2743200"/>
          </a:xfrm>
        </p:spPr>
        <p:txBody>
          <a:bodyPr>
            <a:normAutofit fontScale="85000" lnSpcReduction="20000"/>
          </a:bodyPr>
          <a:lstStyle/>
          <a:p>
            <a:pPr algn="r" rtl="1">
              <a:buNone/>
            </a:pPr>
            <a:r>
              <a:rPr lang="he-IL" b="1" dirty="0" smtClean="0"/>
              <a:t>סניף – </a:t>
            </a:r>
            <a:r>
              <a:rPr lang="en-US" b="1" dirty="0" smtClean="0"/>
              <a:t>BRANCH</a:t>
            </a:r>
            <a:endParaRPr lang="he-IL" b="1" dirty="0" smtClean="0"/>
          </a:p>
          <a:p>
            <a:pPr algn="r" rtl="1">
              <a:buNone/>
            </a:pPr>
            <a:r>
              <a:rPr lang="he-IL" dirty="0" smtClean="0"/>
              <a:t>	שלוחה של בנק לאומי עם כתובת מאפיינת, מכשיר כספומט, ועוד... לצורך אירוע הקטון הנחת הייסוד היא שבכל סניף ישנו כספומט (כתובת הסניף מהווה גם כתובת הכספומט). </a:t>
            </a:r>
          </a:p>
          <a:p>
            <a:pPr algn="r" rtl="1">
              <a:buNone/>
            </a:pPr>
            <a:endParaRPr lang="he-IL" dirty="0" smtClean="0"/>
          </a:p>
          <a:p>
            <a:pPr algn="r" rtl="1">
              <a:buNone/>
            </a:pPr>
            <a:r>
              <a:rPr lang="he-IL" sz="2400" dirty="0" smtClean="0"/>
              <a:t>הערה: אין התייחסות לכספומטים מחוץ לסניפים.</a:t>
            </a:r>
            <a:endParaRPr lang="he-IL" sz="2400"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3962400"/>
            <a:ext cx="8229600" cy="2895600"/>
          </a:xfrm>
          <a:prstGeom prst="rect">
            <a:avLst/>
          </a:prstGeom>
        </p:spPr>
        <p:txBody>
          <a:bodyPr vert="horz" lIns="91440" tIns="45720" rIns="91440" bIns="45720" rtlCol="0">
            <a:normAutofit lnSpcReduction="1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BRANCH</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 Branch of Bank Leumi is characterizes with address, ATM machine, and more... </a:t>
            </a:r>
            <a:br>
              <a:rPr kumimoji="0" lang="en-US" sz="3200" b="0" i="0" u="none" strike="noStrike" kern="1200" cap="none" spc="0" normalizeH="0" baseline="0" noProof="0" smtClean="0">
                <a:ln>
                  <a:noFill/>
                </a:ln>
                <a:solidFill>
                  <a:schemeClr val="tx1"/>
                </a:solidFill>
                <a:effectLst/>
                <a:uLnTx/>
                <a:uFillTx/>
                <a:latin typeface="+mn-lt"/>
                <a:ea typeface="+mn-ea"/>
                <a:cs typeface="+mn-cs"/>
              </a:rPr>
            </a:br>
            <a:r>
              <a:rPr kumimoji="0" lang="en-US" sz="3200" b="0" i="0" u="none" strike="noStrike" kern="1200" cap="none" spc="0" normalizeH="0" baseline="0" noProof="0" smtClean="0">
                <a:ln>
                  <a:noFill/>
                </a:ln>
                <a:solidFill>
                  <a:schemeClr val="tx1"/>
                </a:solidFill>
                <a:effectLst/>
                <a:uLnTx/>
                <a:uFillTx/>
                <a:latin typeface="+mn-lt"/>
                <a:ea typeface="+mn-ea"/>
                <a:cs typeface="+mn-cs"/>
              </a:rPr>
              <a:t>For the purpose of the Hackathon each branch has an ATM (The branch address is the address of the ATM).</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0" y="0"/>
            <a:ext cx="4495800" cy="685800"/>
          </a:xfrm>
        </p:spPr>
        <p:txBody>
          <a:bodyPr>
            <a:normAutofit/>
          </a:bodyPr>
          <a:lstStyle/>
          <a:p>
            <a:pPr rtl="1"/>
            <a:r>
              <a:rPr lang="he-IL" sz="3500" b="1" dirty="0" smtClean="0"/>
              <a:t>סניף– </a:t>
            </a:r>
            <a:r>
              <a:rPr lang="en-US" sz="3500" b="1" dirty="0" smtClean="0"/>
              <a:t>Branch</a:t>
            </a:r>
            <a:endParaRPr lang="he-IL" sz="3500" dirty="0"/>
          </a:p>
        </p:txBody>
      </p:sp>
      <p:graphicFrame>
        <p:nvGraphicFramePr>
          <p:cNvPr id="4" name="Table 3"/>
          <p:cNvGraphicFramePr>
            <a:graphicFrameLocks noGrp="1"/>
          </p:cNvGraphicFramePr>
          <p:nvPr/>
        </p:nvGraphicFramePr>
        <p:xfrm>
          <a:off x="609600" y="446273"/>
          <a:ext cx="4724400" cy="6221822"/>
        </p:xfrm>
        <a:graphic>
          <a:graphicData uri="http://schemas.openxmlformats.org/drawingml/2006/table">
            <a:tbl>
              <a:tblPr rtl="1"/>
              <a:tblGrid>
                <a:gridCol w="2461450"/>
                <a:gridCol w="2262950"/>
              </a:tblGrid>
              <a:tr h="243371">
                <a:tc gridSpan="2">
                  <a:txBody>
                    <a:bodyPr/>
                    <a:lstStyle/>
                    <a:p>
                      <a:pPr algn="ctr" rtl="0" fontAlgn="ctr"/>
                      <a:r>
                        <a:rPr lang="en-US" sz="1200" b="1" i="0" u="none" strike="noStrike" dirty="0" smtClean="0">
                          <a:solidFill>
                            <a:srgbClr val="000000"/>
                          </a:solidFill>
                          <a:latin typeface="Arial"/>
                        </a:rPr>
                        <a:t>Branches</a:t>
                      </a:r>
                      <a:endParaRPr lang="en-US" sz="1200" b="1" i="0" u="none" strike="noStrike" dirty="0">
                        <a:solidFill>
                          <a:srgbClr val="000000"/>
                        </a:solidFill>
                        <a:latin typeface="Arial"/>
                      </a:endParaRPr>
                    </a:p>
                  </a:txBody>
                  <a:tcPr marL="5552" marR="5552" marT="55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199564">
                <a:tc>
                  <a:txBody>
                    <a:bodyPr/>
                    <a:lstStyle/>
                    <a:p>
                      <a:pPr algn="ctr" rtl="0" fontAlgn="b"/>
                      <a:r>
                        <a:rPr lang="en-US" sz="1200" b="0" i="0" u="none" strike="noStrike" dirty="0">
                          <a:solidFill>
                            <a:srgbClr val="000000"/>
                          </a:solidFill>
                          <a:latin typeface="Arial"/>
                        </a:rPr>
                        <a:t>ID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        מפתח רשומה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OWNERID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הבעלים של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ISDELETED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  דגל מבוטל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NAME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70C0"/>
                          </a:solidFill>
                          <a:latin typeface="Arial"/>
                        </a:rPr>
                        <a:t>   שם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CREATEDDATE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תאריך יצירה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CREATEDBYID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המשתמש שיצר את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LASTMODIFIEDDATE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תאריך עדכון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LASTMODIFIEDBYID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a:solidFill>
                            <a:srgbClr val="000000"/>
                          </a:solidFill>
                          <a:latin typeface="Arial"/>
                        </a:rPr>
                        <a:t>המשתמש האחרון שעדכן את הרשומה</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LASTVIEWEDDATE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תאריך צפייה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LASTREFERENCEDDATE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תאריך אחזור אחרון</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BRANCH_ADDRESS__C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a:t>
                      </a:r>
                      <a:r>
                        <a:rPr lang="he-IL" sz="1200" b="0" i="0" u="none" strike="noStrike" dirty="0">
                          <a:solidFill>
                            <a:srgbClr val="0070C0"/>
                          </a:solidFill>
                          <a:latin typeface="Arial"/>
                        </a:rPr>
                        <a:t>כתובת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BRANCH_CITY__C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a:t>
                      </a:r>
                      <a:r>
                        <a:rPr lang="he-IL" sz="1200" b="0" i="0" u="none" strike="noStrike" dirty="0">
                          <a:solidFill>
                            <a:srgbClr val="0070C0"/>
                          </a:solidFill>
                          <a:latin typeface="Arial"/>
                        </a:rPr>
                        <a:t>שם יישוב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PHONE__C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a:t>
                      </a:r>
                      <a:r>
                        <a:rPr lang="he-IL" sz="1200" b="0" i="0" u="none" strike="noStrike" dirty="0">
                          <a:solidFill>
                            <a:srgbClr val="0070C0"/>
                          </a:solidFill>
                          <a:latin typeface="Arial"/>
                        </a:rPr>
                        <a:t>מספר טלפון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LOCATION__LATITUDE__S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70C0"/>
                          </a:solidFill>
                          <a:latin typeface="Arial"/>
                        </a:rPr>
                        <a:t>   קו רוחב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LOCATION__LONGITUDE__S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70C0"/>
                          </a:solidFill>
                          <a:latin typeface="Arial"/>
                        </a:rPr>
                        <a:t>     קו אורך סניף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LOCATION__C</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70C0"/>
                          </a:solidFill>
                          <a:latin typeface="Arial"/>
                        </a:rPr>
                        <a:t>מיקום</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OPENSUNDAY__C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א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CLOSESUNDAY__C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א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OPENMONDAY__C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ב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CLOSEMONDAY__C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ב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OPENTUESDAY__C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ג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CLOSETUESDAY__C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ג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OPENWEDNESDAY__C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ד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CLOSEWEDNESDAY__C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ד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OPENTHURSDAY__C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CLOSETHURSDAY__C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ה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OPENFRIDAY__C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פתיחה יום ו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a:solidFill>
                            <a:srgbClr val="000000"/>
                          </a:solidFill>
                          <a:latin typeface="Arial"/>
                        </a:rPr>
                        <a:t>CLOSEFRIDAY__C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שעת סגירה יום ו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564">
                <a:tc>
                  <a:txBody>
                    <a:bodyPr/>
                    <a:lstStyle/>
                    <a:p>
                      <a:pPr algn="ctr" rtl="0" fontAlgn="b"/>
                      <a:r>
                        <a:rPr lang="en-US" sz="1200" b="0" i="0" u="none" strike="noStrike" dirty="0">
                          <a:solidFill>
                            <a:srgbClr val="000000"/>
                          </a:solidFill>
                          <a:latin typeface="Arial"/>
                        </a:rPr>
                        <a:t>BRANCH_NUMBER__C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200" b="0" i="0" u="none" strike="noStrike" dirty="0">
                          <a:solidFill>
                            <a:srgbClr val="000000"/>
                          </a:solidFill>
                          <a:latin typeface="Arial"/>
                        </a:rPr>
                        <a:t>    </a:t>
                      </a:r>
                      <a:r>
                        <a:rPr lang="he-IL" sz="1400" b="1" i="0" u="none" strike="noStrike" dirty="0">
                          <a:solidFill>
                            <a:srgbClr val="0070C0"/>
                          </a:solidFill>
                          <a:latin typeface="Arial"/>
                        </a:rPr>
                        <a:t>מספר סניף </a:t>
                      </a:r>
                      <a:endParaRPr lang="he-IL" sz="1200" b="1" i="0" u="none" strike="noStrike" dirty="0">
                        <a:solidFill>
                          <a:srgbClr val="0070C0"/>
                        </a:solidFill>
                        <a:latin typeface="Arial"/>
                      </a:endParaRP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1"/>
            <a:ext cx="8305800" cy="2438400"/>
          </a:xfrm>
        </p:spPr>
        <p:txBody>
          <a:bodyPr>
            <a:normAutofit fontScale="77500" lnSpcReduction="20000"/>
          </a:bodyPr>
          <a:lstStyle/>
          <a:p>
            <a:pPr algn="r" rtl="1">
              <a:buNone/>
            </a:pPr>
            <a:r>
              <a:rPr lang="he-IL" b="1" dirty="0" smtClean="0"/>
              <a:t>חשבון</a:t>
            </a:r>
            <a:r>
              <a:rPr lang="en-US" b="1" dirty="0" smtClean="0"/>
              <a:t> </a:t>
            </a:r>
            <a:r>
              <a:rPr lang="he-IL" b="1" dirty="0" smtClean="0"/>
              <a:t>בנק – </a:t>
            </a:r>
            <a:r>
              <a:rPr lang="en-US" b="1" dirty="0" smtClean="0"/>
              <a:t>BANK ACCOUNT</a:t>
            </a:r>
            <a:endParaRPr lang="he-IL" b="1" dirty="0" smtClean="0"/>
          </a:p>
          <a:p>
            <a:pPr lvl="0" algn="r" rtl="1">
              <a:buNone/>
            </a:pPr>
            <a:r>
              <a:rPr lang="he-IL" dirty="0" smtClean="0"/>
              <a:t>	חשבון כספי בבנק לאומי. לכל לקוח יכולים להיות מספר חשבונות, חייב להיות חשבון אחד לפחות. דוגמא לסוגי חשבונות: עו"ש, פיקדון, הלוואה, מט"ח, משכנתא, חשבון ניירות ערך, חשבון שקלי, חשבון דולרי, ועוד...</a:t>
            </a:r>
          </a:p>
          <a:p>
            <a:pPr lvl="0" algn="r" rtl="1">
              <a:buNone/>
            </a:pPr>
            <a:r>
              <a:rPr lang="he-IL" dirty="0" smtClean="0"/>
              <a:t>	לכל חשבון יש לקוח אחד בלבד. בכל חשבון יכולים להיות הרבה מוצרים.</a:t>
            </a:r>
            <a:endParaRPr lang="en-US"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304800" y="3886200"/>
            <a:ext cx="8458200" cy="2667000"/>
          </a:xfrm>
          <a:prstGeom prst="rect">
            <a:avLst/>
          </a:prstGeom>
        </p:spPr>
        <p:txBody>
          <a:bodyPr vert="horz" lIns="91440" tIns="45720" rIns="91440" bIns="45720" rtlCol="0">
            <a:normAutofit fontScale="700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BANK ACCOUNT</a:t>
            </a:r>
            <a:endParaRPr kumimoji="0" lang="he-IL"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Financial Account at Bank Leumi. Each customer can have multiple bank accounts, their must be at least one bank account.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An example of types of bank accounts: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Current accounts, Deposits, Loans, Foreign exchange, Mortgage, Securities account, ILS Account, Dollar account, and more ... </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Each account has only one client. Each account can have many Bank accounts.</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חשבון בנק – </a:t>
            </a:r>
            <a:r>
              <a:rPr lang="en-US" sz="3500" b="1" dirty="0" smtClean="0"/>
              <a:t>Bank Account</a:t>
            </a:r>
            <a:endParaRPr lang="he-IL" sz="3500" dirty="0"/>
          </a:p>
        </p:txBody>
      </p:sp>
      <p:graphicFrame>
        <p:nvGraphicFramePr>
          <p:cNvPr id="4" name="Table 3"/>
          <p:cNvGraphicFramePr>
            <a:graphicFrameLocks noGrp="1"/>
          </p:cNvGraphicFramePr>
          <p:nvPr/>
        </p:nvGraphicFramePr>
        <p:xfrm>
          <a:off x="781050" y="914400"/>
          <a:ext cx="5924550" cy="4955863"/>
        </p:xfrm>
        <a:graphic>
          <a:graphicData uri="http://schemas.openxmlformats.org/drawingml/2006/table">
            <a:tbl>
              <a:tblPr rtl="1"/>
              <a:tblGrid>
                <a:gridCol w="3086739"/>
                <a:gridCol w="2837811"/>
              </a:tblGrid>
              <a:tr h="347663">
                <a:tc gridSpan="2">
                  <a:txBody>
                    <a:bodyPr/>
                    <a:lstStyle/>
                    <a:p>
                      <a:pPr algn="ctr" rtl="0" fontAlgn="ctr"/>
                      <a:r>
                        <a:rPr lang="en-US" sz="1400" b="1" i="0" u="none" strike="noStrike" dirty="0">
                          <a:solidFill>
                            <a:srgbClr val="000000"/>
                          </a:solidFill>
                          <a:latin typeface="Arial"/>
                        </a:rPr>
                        <a:t>Bank Accounts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47663">
                <a:tc>
                  <a:txBody>
                    <a:bodyPr/>
                    <a:lstStyle/>
                    <a:p>
                      <a:pPr algn="ctr" rtl="0" fontAlgn="b"/>
                      <a:r>
                        <a:rPr lang="en-US" sz="14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אחזור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TYPE_OF_ACCOUNT__C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סוג חשבון בנק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ACCOUNT_NUMBER__C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מספר חשבון בנק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663">
                <a:tc>
                  <a:txBody>
                    <a:bodyPr/>
                    <a:lstStyle/>
                    <a:p>
                      <a:pPr algn="ctr" rtl="0" fontAlgn="b"/>
                      <a:r>
                        <a:rPr lang="en-US" sz="1400" b="0" i="0" u="none" strike="noStrike">
                          <a:solidFill>
                            <a:srgbClr val="000000"/>
                          </a:solidFill>
                          <a:latin typeface="Arial"/>
                        </a:rPr>
                        <a:t>CUSTOMER__C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קישור ללקוח</a:t>
                      </a:r>
                      <a:endParaRPr lang="he-IL" sz="1600" b="1" i="0" u="none" strike="noStrike" dirty="0">
                        <a:solidFill>
                          <a:srgbClr val="0070C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90800"/>
          </a:xfrm>
        </p:spPr>
        <p:txBody>
          <a:bodyPr>
            <a:normAutofit fontScale="92500" lnSpcReduction="20000"/>
          </a:bodyPr>
          <a:lstStyle/>
          <a:p>
            <a:pPr algn="r" rtl="1">
              <a:buNone/>
            </a:pPr>
            <a:r>
              <a:rPr lang="he-IL" b="1" dirty="0" smtClean="0"/>
              <a:t>קטלוג מוצרים – </a:t>
            </a:r>
            <a:r>
              <a:rPr lang="en-US" b="1" dirty="0" smtClean="0"/>
              <a:t>PRODUCTS</a:t>
            </a:r>
            <a:endParaRPr lang="he-IL" b="1" dirty="0" smtClean="0"/>
          </a:p>
          <a:p>
            <a:pPr lvl="0" algn="r" rtl="1">
              <a:buNone/>
            </a:pPr>
            <a:r>
              <a:rPr lang="he-IL" dirty="0" smtClean="0"/>
              <a:t>	מוצרים שהבנק מוכר ללקוחותיו. דוגמא לסוגי מוצרים: הלוואה (למשל מסוג משכנתא), פיקדונות (למשל פק"מ), ועוד...</a:t>
            </a:r>
          </a:p>
          <a:p>
            <a:pPr lvl="0" algn="r" rtl="1">
              <a:buNone/>
            </a:pPr>
            <a:r>
              <a:rPr lang="he-IL" dirty="0" smtClean="0"/>
              <a:t>	מוצרים מאורגנים ומקוטלגים ע"י שיוכם למשפחות מוצרים.</a:t>
            </a:r>
          </a:p>
          <a:p>
            <a:pPr lvl="0" algn="r" rtl="1">
              <a:buNone/>
            </a:pPr>
            <a:endParaRPr lang="he-IL" dirty="0" smtClean="0"/>
          </a:p>
          <a:p>
            <a:pPr lvl="0" algn="r" rtl="1">
              <a:buNone/>
            </a:pPr>
            <a:endParaRPr lang="en-US" sz="2400" dirty="0" smtClean="0"/>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4267200"/>
            <a:ext cx="8229600" cy="2362200"/>
          </a:xfrm>
          <a:prstGeom prst="rect">
            <a:avLst/>
          </a:prstGeom>
        </p:spPr>
        <p:txBody>
          <a:bodyPr vert="horz" lIns="91440" tIns="45720" rIns="91440" bIns="45720" rtlCol="0">
            <a:normAutofit fontScale="850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PRODUCTS</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Products that the bank sells to its customers. An example of the types of products: a loan (such as a mortgage-type) deposits (eg Short-term deposits), and more ...</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Products are organized by affiliation to cataloged product families.</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מוצרים – </a:t>
            </a:r>
            <a:r>
              <a:rPr lang="en-US" sz="3500" b="1" dirty="0" smtClean="0"/>
              <a:t>Products</a:t>
            </a:r>
            <a:endParaRPr lang="he-IL" sz="3500" dirty="0"/>
          </a:p>
        </p:txBody>
      </p:sp>
      <p:graphicFrame>
        <p:nvGraphicFramePr>
          <p:cNvPr id="5" name="Table 4"/>
          <p:cNvGraphicFramePr>
            <a:graphicFrameLocks noGrp="1"/>
          </p:cNvGraphicFramePr>
          <p:nvPr/>
        </p:nvGraphicFramePr>
        <p:xfrm>
          <a:off x="838200" y="701542"/>
          <a:ext cx="5791200" cy="5647594"/>
        </p:xfrm>
        <a:graphic>
          <a:graphicData uri="http://schemas.openxmlformats.org/drawingml/2006/table">
            <a:tbl>
              <a:tblPr rtl="1"/>
              <a:tblGrid>
                <a:gridCol w="3203642"/>
                <a:gridCol w="2587558"/>
              </a:tblGrid>
              <a:tr h="225822">
                <a:tc gridSpan="2">
                  <a:txBody>
                    <a:bodyPr/>
                    <a:lstStyle/>
                    <a:p>
                      <a:pPr algn="ctr" rtl="0" fontAlgn="b"/>
                      <a:r>
                        <a:rPr lang="en-US" sz="1400" b="1" i="0" u="none" strike="noStrike" dirty="0">
                          <a:solidFill>
                            <a:srgbClr val="000000"/>
                          </a:solidFill>
                          <a:latin typeface="Arial"/>
                        </a:rPr>
                        <a:t>Products  </a:t>
                      </a:r>
                    </a:p>
                  </a:txBody>
                  <a:tcPr marL="6513" marR="6513" marT="6513" marB="0" anchor="b">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25822">
                <a:tc>
                  <a:txBody>
                    <a:bodyPr/>
                    <a:lstStyle/>
                    <a:p>
                      <a:pPr algn="ctr" rtl="0" fontAlgn="b"/>
                      <a:r>
                        <a:rPr lang="en-US" sz="1400" b="0" i="0" u="none" strike="noStrike">
                          <a:solidFill>
                            <a:srgbClr val="000000"/>
                          </a:solidFill>
                          <a:latin typeface="Arial"/>
                        </a:rPr>
                        <a:t>ID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OWNERID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ISDELETED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NAME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המוצר</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CREATEDDATE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CREATEDBYID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LASTMODIFIEDDATE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3965">
                <a:tc>
                  <a:txBody>
                    <a:bodyPr/>
                    <a:lstStyle/>
                    <a:p>
                      <a:pPr algn="ctr" rtl="0" fontAlgn="b"/>
                      <a:r>
                        <a:rPr lang="en-US" sz="1400" b="0" i="0" u="none" strike="noStrike">
                          <a:solidFill>
                            <a:srgbClr val="000000"/>
                          </a:solidFill>
                          <a:latin typeface="Arial"/>
                        </a:rPr>
                        <a:t>LASTMODIFIEDBYID</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dirty="0">
                          <a:solidFill>
                            <a:srgbClr val="000000"/>
                          </a:solidFill>
                          <a:latin typeface="Arial"/>
                        </a:rPr>
                        <a:t>LASTVIEWEDDATE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LASTREFERENCEDDATE</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אחזור אחרון</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PRODUCT_TYPE__C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70C0"/>
                          </a:solidFill>
                          <a:latin typeface="Arial"/>
                        </a:rPr>
                        <a:t>   סוג מוצר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PRODUCT_MODEL_NBR__C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מספר דגם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PRODUCT_NAME__C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70C0"/>
                          </a:solidFill>
                          <a:latin typeface="Arial"/>
                        </a:rPr>
                        <a:t>שם המוצר</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INTEREST__C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ריבית</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LINKAGE_TYPE__C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סוג הצמדה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CURRENCY__C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מטבע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MINIMUM_PERIOD__C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תקופת מינימום</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MAXIMUM_PERIOD__C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תקופת מקסימום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240">
                <a:tc>
                  <a:txBody>
                    <a:bodyPr/>
                    <a:lstStyle/>
                    <a:p>
                      <a:pPr algn="ctr" rtl="0" fontAlgn="b"/>
                      <a:r>
                        <a:rPr lang="en-US" sz="1400" b="0" i="0" u="none" strike="noStrike" dirty="0">
                          <a:solidFill>
                            <a:srgbClr val="000000"/>
                          </a:solidFill>
                          <a:latin typeface="Arial"/>
                        </a:rPr>
                        <a:t>LOAN_DEPOSIT_AMOUNT__C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chemeClr val="tx1"/>
                          </a:solidFill>
                          <a:latin typeface="Arial"/>
                        </a:rPr>
                        <a:t>סכום </a:t>
                      </a:r>
                      <a:r>
                        <a:rPr lang="he-IL" sz="1400" b="0" i="0" u="none" strike="noStrike" dirty="0" smtClean="0">
                          <a:solidFill>
                            <a:schemeClr val="tx1"/>
                          </a:solidFill>
                          <a:latin typeface="Arial"/>
                        </a:rPr>
                        <a:t>הלוואה/הפקדה </a:t>
                      </a:r>
                      <a:r>
                        <a:rPr lang="he-IL" sz="1400" b="0" i="0" u="none" strike="noStrike" dirty="0">
                          <a:solidFill>
                            <a:schemeClr val="tx1"/>
                          </a:solidFill>
                          <a:latin typeface="Arial"/>
                        </a:rPr>
                        <a:t>לפיקדון </a:t>
                      </a:r>
                      <a:endParaRPr lang="he-IL" sz="1400" b="0" i="0" u="none" strike="noStrike" dirty="0" smtClean="0">
                        <a:solidFill>
                          <a:schemeClr val="tx1"/>
                        </a:solidFill>
                        <a:latin typeface="Arial"/>
                      </a:endParaRPr>
                    </a:p>
                    <a:p>
                      <a:pPr algn="ctr" rtl="1" fontAlgn="b"/>
                      <a:r>
                        <a:rPr lang="he-IL" sz="1400" b="0" i="0" u="none" strike="noStrike" dirty="0" smtClean="0">
                          <a:solidFill>
                            <a:schemeClr val="tx1"/>
                          </a:solidFill>
                          <a:latin typeface="Arial"/>
                        </a:rPr>
                        <a:t>(סכום </a:t>
                      </a:r>
                      <a:r>
                        <a:rPr lang="he-IL" sz="1400" b="0" i="0" u="none" strike="noStrike" dirty="0" err="1" smtClean="0">
                          <a:solidFill>
                            <a:schemeClr val="tx1"/>
                          </a:solidFill>
                          <a:latin typeface="Arial"/>
                        </a:rPr>
                        <a:t>מקסימלי</a:t>
                      </a:r>
                      <a:r>
                        <a:rPr lang="he-IL" sz="1400" b="0" i="0" u="none" strike="noStrike" dirty="0" smtClean="0">
                          <a:solidFill>
                            <a:schemeClr val="tx1"/>
                          </a:solidFill>
                          <a:latin typeface="Arial"/>
                        </a:rPr>
                        <a:t>)</a:t>
                      </a:r>
                      <a:endParaRPr lang="he-IL" sz="1400" b="0" i="0" u="none" strike="noStrike" dirty="0">
                        <a:solidFill>
                          <a:schemeClr val="tx1"/>
                        </a:solidFill>
                        <a:latin typeface="Arial"/>
                      </a:endParaRP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240">
                <a:tc>
                  <a:txBody>
                    <a:bodyPr/>
                    <a:lstStyle/>
                    <a:p>
                      <a:pPr algn="ctr" rtl="0" fontAlgn="b"/>
                      <a:r>
                        <a:rPr lang="en-US" sz="1400" b="0" i="0" u="none" strike="noStrike" dirty="0">
                          <a:solidFill>
                            <a:srgbClr val="000000"/>
                          </a:solidFill>
                          <a:latin typeface="Arial"/>
                        </a:rPr>
                        <a:t>AVAILABLE_RANGE_MONTHS__C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טווח אפשרי בחודשים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5822">
                <a:tc>
                  <a:txBody>
                    <a:bodyPr/>
                    <a:lstStyle/>
                    <a:p>
                      <a:pPr algn="ctr" rtl="0" fontAlgn="b"/>
                      <a:r>
                        <a:rPr lang="en-US" sz="1400" b="0" i="0" u="none" strike="noStrike">
                          <a:solidFill>
                            <a:srgbClr val="000000"/>
                          </a:solidFill>
                          <a:latin typeface="Arial"/>
                        </a:rPr>
                        <a:t>PAYMENTS__C                                                                   </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מספר תשלומים</a:t>
                      </a:r>
                    </a:p>
                  </a:txBody>
                  <a:tcPr marL="6513" marR="6513" marT="6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1"/>
            <a:ext cx="8001000" cy="2209799"/>
          </a:xfrm>
        </p:spPr>
        <p:txBody>
          <a:bodyPr>
            <a:normAutofit fontScale="85000" lnSpcReduction="10000"/>
          </a:bodyPr>
          <a:lstStyle/>
          <a:p>
            <a:pPr algn="r" rtl="1">
              <a:buNone/>
            </a:pPr>
            <a:r>
              <a:rPr lang="he-IL" b="1" dirty="0" smtClean="0"/>
              <a:t>מוצרים בחשבון – </a:t>
            </a:r>
            <a:r>
              <a:rPr lang="en-US" b="1" dirty="0" smtClean="0"/>
              <a:t>PRODUCTS IN BANK ACCOUNT</a:t>
            </a:r>
            <a:endParaRPr lang="he-IL" b="1" dirty="0" smtClean="0"/>
          </a:p>
          <a:p>
            <a:pPr algn="r" rtl="1">
              <a:buNone/>
            </a:pPr>
            <a:r>
              <a:rPr lang="he-IL" dirty="0" smtClean="0"/>
              <a:t>	אובייקט מקשר, מבסס קשר מסוג רבים לרבים בין אובייקט </a:t>
            </a:r>
            <a:r>
              <a:rPr lang="he-IL" b="1" dirty="0" smtClean="0"/>
              <a:t>המוצרים</a:t>
            </a:r>
            <a:r>
              <a:rPr lang="he-IL" dirty="0" smtClean="0"/>
              <a:t> לאובייקט </a:t>
            </a:r>
            <a:r>
              <a:rPr lang="he-IL" b="1" dirty="0" smtClean="0"/>
              <a:t>החשבונות</a:t>
            </a:r>
            <a:r>
              <a:rPr lang="he-IL" dirty="0" smtClean="0"/>
              <a:t> (מוצר אחד יכול להיות מקושר לכמה חשבונות. לחשבון אחד יכולים להיות מקושרים כמה מוצרים).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609600" y="3886200"/>
            <a:ext cx="8077200" cy="2667000"/>
          </a:xfrm>
          <a:prstGeom prst="rect">
            <a:avLst/>
          </a:prstGeom>
        </p:spPr>
        <p:txBody>
          <a:bodyPr vert="horz" lIns="91440" tIns="45720" rIns="91440" bIns="45720" rtlCol="0">
            <a:normAutofit fontScale="85000" lnSpcReduction="1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PRODUCTS IN BANK ACCOUNT</a:t>
            </a:r>
            <a:endParaRPr kumimoji="0" lang="he-IL"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connecting object, basing a many to many Relationship between Product and bank accounts. </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one product can be linked to several bank accounts. A bank account can be linked to several products</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מוצרים בחשבון– </a:t>
            </a:r>
            <a:r>
              <a:rPr lang="en-US" sz="3500" b="1" dirty="0" smtClean="0"/>
              <a:t>Products In Bank Accounts</a:t>
            </a:r>
            <a:endParaRPr lang="he-IL" sz="3500" dirty="0"/>
          </a:p>
        </p:txBody>
      </p:sp>
      <p:graphicFrame>
        <p:nvGraphicFramePr>
          <p:cNvPr id="4" name="Table 3"/>
          <p:cNvGraphicFramePr>
            <a:graphicFrameLocks noGrp="1"/>
          </p:cNvGraphicFramePr>
          <p:nvPr/>
        </p:nvGraphicFramePr>
        <p:xfrm>
          <a:off x="762000" y="1219200"/>
          <a:ext cx="6096000" cy="4072889"/>
        </p:xfrm>
        <a:graphic>
          <a:graphicData uri="http://schemas.openxmlformats.org/drawingml/2006/table">
            <a:tbl>
              <a:tblPr rtl="1"/>
              <a:tblGrid>
                <a:gridCol w="3372255"/>
                <a:gridCol w="2723745"/>
              </a:tblGrid>
              <a:tr h="266700">
                <a:tc gridSpan="2">
                  <a:txBody>
                    <a:bodyPr/>
                    <a:lstStyle/>
                    <a:p>
                      <a:pPr algn="ctr" rtl="0" fontAlgn="b"/>
                      <a:r>
                        <a:rPr lang="en-US" sz="1400" b="1" i="0" u="none" strike="noStrike" dirty="0">
                          <a:solidFill>
                            <a:srgbClr val="000000"/>
                          </a:solidFill>
                          <a:latin typeface="Arial"/>
                        </a:rPr>
                        <a:t>Products In Bank Accounts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66700">
                <a:tc>
                  <a:txBody>
                    <a:bodyPr/>
                    <a:lstStyle/>
                    <a:p>
                      <a:pPr algn="ctr" rtl="0" fontAlgn="b"/>
                      <a:r>
                        <a:rPr lang="en-US" sz="1400" b="0" i="0" u="none" strike="noStrike" dirty="0">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OWNERID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CREATEDDATE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BANK_ACCOUNT__C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a:t>
                      </a:r>
                      <a:r>
                        <a:rPr lang="he-IL" sz="1600" b="1" i="0" u="none" strike="noStrike" dirty="0" smtClean="0">
                          <a:solidFill>
                            <a:srgbClr val="0070C0"/>
                          </a:solidFill>
                          <a:latin typeface="Arial"/>
                        </a:rPr>
                        <a:t>קישור חשבון בנק</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0000"/>
                          </a:solidFill>
                          <a:latin typeface="Arial"/>
                        </a:rPr>
                        <a:t>קישור לפרט</a:t>
                      </a:r>
                      <a:endParaRPr lang="en-US" sz="1400" b="0" i="0" u="none" strike="noStrike" dirty="0" smtClean="0">
                        <a:solidFill>
                          <a:srgbClr val="000000"/>
                        </a:solidFill>
                        <a:latin typeface="Arial"/>
                      </a:endParaRPr>
                    </a:p>
                    <a:p>
                      <a:pPr algn="ctr" rtl="1" fontAlgn="b"/>
                      <a:r>
                        <a:rPr lang="he-IL" sz="1400" b="0" i="0" u="none" strike="noStrike" dirty="0" smtClean="0">
                          <a:solidFill>
                            <a:srgbClr val="000000"/>
                          </a:solidFill>
                          <a:latin typeface="Arial"/>
                        </a:rPr>
                        <a:t>(אופציונאלי)</a:t>
                      </a:r>
                      <a:endParaRPr lang="he-IL" sz="14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700">
                <a:tc>
                  <a:txBody>
                    <a:bodyPr/>
                    <a:lstStyle/>
                    <a:p>
                      <a:pPr algn="ctr" rtl="0" fontAlgn="b"/>
                      <a:r>
                        <a:rPr lang="en-US" sz="1400" b="0" i="0" u="none" strike="noStrike" dirty="0">
                          <a:solidFill>
                            <a:srgbClr val="000000"/>
                          </a:solidFill>
                          <a:latin typeface="Arial"/>
                        </a:rPr>
                        <a:t>PRODUCT__C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קישור למוצר</a:t>
                      </a:r>
                      <a:endParaRPr lang="he-IL" sz="1600" b="1" i="0" u="none" strike="noStrike" dirty="0">
                        <a:solidFill>
                          <a:srgbClr val="0070C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katon ver1 (14).jpg"/>
          <p:cNvPicPr>
            <a:picLocks noGrp="1" noChangeAspect="1"/>
          </p:cNvPicPr>
          <p:nvPr>
            <p:ph idx="1"/>
          </p:nvPr>
        </p:nvPicPr>
        <p:blipFill>
          <a:blip r:embed="rId2" cstate="print"/>
          <a:stretch>
            <a:fillRect/>
          </a:stretch>
        </p:blipFill>
        <p:spPr>
          <a:xfrm>
            <a:off x="167874" y="0"/>
            <a:ext cx="8671326" cy="6851311"/>
          </a:xfrm>
        </p:spPr>
      </p:pic>
      <p:sp>
        <p:nvSpPr>
          <p:cNvPr id="5" name="TextBox 4"/>
          <p:cNvSpPr txBox="1"/>
          <p:nvPr/>
        </p:nvSpPr>
        <p:spPr>
          <a:xfrm>
            <a:off x="2057400" y="152400"/>
            <a:ext cx="4343400" cy="461665"/>
          </a:xfrm>
          <a:prstGeom prst="rect">
            <a:avLst/>
          </a:prstGeom>
          <a:noFill/>
        </p:spPr>
        <p:txBody>
          <a:bodyPr wrap="square" rtlCol="1">
            <a:spAutoFit/>
          </a:bodyPr>
          <a:lstStyle/>
          <a:p>
            <a:pPr algn="r" rtl="1"/>
            <a:r>
              <a:rPr lang="he-IL" sz="2400" b="1" dirty="0" smtClean="0">
                <a:solidFill>
                  <a:schemeClr val="accent1">
                    <a:lumMod val="75000"/>
                  </a:schemeClr>
                </a:solidFill>
              </a:rPr>
              <a:t>תרשים ישויות מערכת </a:t>
            </a:r>
            <a:r>
              <a:rPr lang="en-US" sz="2400" b="1" dirty="0" smtClean="0">
                <a:solidFill>
                  <a:schemeClr val="accent1">
                    <a:lumMod val="75000"/>
                  </a:schemeClr>
                </a:solidFill>
              </a:rPr>
              <a:t>Salesforce</a:t>
            </a:r>
            <a:endParaRPr lang="he-IL" sz="2400" b="1" dirty="0">
              <a:solidFill>
                <a:schemeClr val="accent1">
                  <a:lumMod val="75000"/>
                </a:schemeClr>
              </a:solidFill>
            </a:endParaRPr>
          </a:p>
        </p:txBody>
      </p:sp>
    </p:spTree>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חיובים בכרטיס אשראי – </a:t>
            </a:r>
            <a:r>
              <a:rPr lang="en-US" b="1" dirty="0" smtClean="0"/>
              <a:t>CREDIT CARD TRANSACTIONS</a:t>
            </a:r>
            <a:endParaRPr lang="he-IL" b="1" dirty="0" smtClean="0"/>
          </a:p>
          <a:p>
            <a:pPr algn="r" rtl="1">
              <a:buNone/>
            </a:pPr>
            <a:r>
              <a:rPr lang="he-IL" dirty="0" smtClean="0"/>
              <a:t>	תנועות בכרטיס אשראי. כל שורת חיוב מהווה רשומה באובייקט זה.</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4343400"/>
            <a:ext cx="8229600" cy="2133600"/>
          </a:xfrm>
          <a:prstGeom prst="rect">
            <a:avLst/>
          </a:prstGeom>
        </p:spPr>
        <p:txBody>
          <a:bodyPr vert="horz" lIns="91440" tIns="45720" rIns="91440" bIns="45720" rtlCol="0">
            <a:normAutofit/>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CREDIT CARD TRANSACTIONS</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Credit card movements, Each billing entry is a line in this object </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562600" y="152400"/>
            <a:ext cx="3429000" cy="1371600"/>
          </a:xfrm>
        </p:spPr>
        <p:txBody>
          <a:bodyPr>
            <a:normAutofit fontScale="90000"/>
          </a:bodyPr>
          <a:lstStyle/>
          <a:p>
            <a:pPr algn="r" rtl="1"/>
            <a:r>
              <a:rPr lang="he-IL" sz="3500" b="1" dirty="0" smtClean="0"/>
              <a:t>חיובים בכרטיס אשראי – </a:t>
            </a:r>
            <a:r>
              <a:rPr lang="en-US" sz="3500" b="1" dirty="0" smtClean="0"/>
              <a:t>Credit Card Transactions</a:t>
            </a:r>
            <a:endParaRPr lang="he-IL" sz="3500" dirty="0"/>
          </a:p>
        </p:txBody>
      </p:sp>
      <p:graphicFrame>
        <p:nvGraphicFramePr>
          <p:cNvPr id="6" name="Table 5"/>
          <p:cNvGraphicFramePr>
            <a:graphicFrameLocks noGrp="1"/>
          </p:cNvGraphicFramePr>
          <p:nvPr/>
        </p:nvGraphicFramePr>
        <p:xfrm>
          <a:off x="457200" y="0"/>
          <a:ext cx="5521476" cy="6862847"/>
        </p:xfrm>
        <a:graphic>
          <a:graphicData uri="http://schemas.openxmlformats.org/drawingml/2006/table">
            <a:tbl>
              <a:tblPr rtl="1"/>
              <a:tblGrid>
                <a:gridCol w="3152632"/>
                <a:gridCol w="2368844"/>
              </a:tblGrid>
              <a:tr h="211774">
                <a:tc gridSpan="2">
                  <a:txBody>
                    <a:bodyPr/>
                    <a:lstStyle/>
                    <a:p>
                      <a:pPr algn="ctr" rtl="0" fontAlgn="b"/>
                      <a:r>
                        <a:rPr lang="en-US" sz="1400" b="0" i="0" u="none" strike="noStrike" dirty="0">
                          <a:solidFill>
                            <a:srgbClr val="000000"/>
                          </a:solidFill>
                          <a:latin typeface="Arial"/>
                        </a:rPr>
                        <a:t>Credit Card Transactions</a:t>
                      </a:r>
                    </a:p>
                  </a:txBody>
                  <a:tcPr marL="6048" marR="6048" marT="6048" marB="0" anchor="b">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11774">
                <a:tc>
                  <a:txBody>
                    <a:bodyPr/>
                    <a:lstStyle/>
                    <a:p>
                      <a:pPr algn="ctr" rtl="0" fontAlgn="b"/>
                      <a:r>
                        <a:rPr lang="en-US" sz="1400" b="0" i="0" u="none" strike="noStrike">
                          <a:solidFill>
                            <a:srgbClr val="000000"/>
                          </a:solidFill>
                          <a:latin typeface="Arial"/>
                        </a:rPr>
                        <a:t>ID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OWNERID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ISDELETED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NAME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CREATEDDATE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CREATEDBYID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LASTMODIFIEDDATE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710">
                <a:tc>
                  <a:txBody>
                    <a:bodyPr/>
                    <a:lstStyle/>
                    <a:p>
                      <a:pPr algn="ctr" rtl="0" fontAlgn="b"/>
                      <a:r>
                        <a:rPr lang="en-US" sz="1400" b="0" i="0" u="none" strike="noStrike">
                          <a:solidFill>
                            <a:srgbClr val="000000"/>
                          </a:solidFill>
                          <a:latin typeface="Arial"/>
                        </a:rPr>
                        <a:t>LASTMODIFIEDBYID</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dirty="0">
                          <a:solidFill>
                            <a:srgbClr val="000000"/>
                          </a:solidFill>
                          <a:latin typeface="Arial"/>
                        </a:rPr>
                        <a:t>LASTVIEWEDDATE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LASTREFERENCEDDATE</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CREDIT_CARD_NUMBER__C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0" i="0" u="none" strike="noStrike" dirty="0">
                          <a:solidFill>
                            <a:srgbClr val="0070C0"/>
                          </a:solidFill>
                          <a:latin typeface="Arial"/>
                        </a:rPr>
                        <a:t>מספר כרטיס אשראי </a:t>
                      </a:r>
                      <a:endParaRPr lang="he-IL" sz="1600" b="0" i="0" u="none" strike="noStrike" dirty="0" smtClean="0">
                        <a:solidFill>
                          <a:srgbClr val="0070C0"/>
                        </a:solidFill>
                        <a:latin typeface="Arial"/>
                      </a:endParaRPr>
                    </a:p>
                    <a:p>
                      <a:pPr algn="ctr" rtl="1" fontAlgn="b"/>
                      <a:r>
                        <a:rPr lang="he-IL" sz="1600" b="0" i="0" u="none" strike="noStrike" dirty="0" smtClean="0">
                          <a:solidFill>
                            <a:srgbClr val="0070C0"/>
                          </a:solidFill>
                          <a:latin typeface="Arial"/>
                        </a:rPr>
                        <a:t>(ספרות אחרונות של הכרטיס)</a:t>
                      </a:r>
                      <a:endParaRPr lang="he-IL" sz="1600" b="0" i="0" u="none" strike="noStrike" dirty="0">
                        <a:solidFill>
                          <a:srgbClr val="0070C0"/>
                        </a:solidFill>
                        <a:latin typeface="Arial"/>
                      </a:endParaRP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dirty="0">
                          <a:solidFill>
                            <a:srgbClr val="000000"/>
                          </a:solidFill>
                          <a:latin typeface="Arial"/>
                        </a:rPr>
                        <a:t>ACCOUNT__C</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0" i="0" u="none" strike="noStrike" dirty="0">
                          <a:solidFill>
                            <a:srgbClr val="0070C0"/>
                          </a:solidFill>
                          <a:latin typeface="Arial"/>
                        </a:rPr>
                        <a:t>מספר חשבון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 </a:t>
                      </a:r>
                      <a:r>
                        <a:rPr lang="he-IL" sz="1400" b="0" i="0" u="none" strike="noStrike" dirty="0">
                          <a:solidFill>
                            <a:srgbClr val="0070C0"/>
                          </a:solidFill>
                          <a:latin typeface="Arial"/>
                        </a:rPr>
                        <a:t>תאריך עסקה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DEAL_NAME__C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תיאור בית העסק</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DEAL_AMOUNT__C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70C0"/>
                          </a:solidFill>
                          <a:latin typeface="Arial"/>
                        </a:rPr>
                        <a:t>סכום עסקה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CATEGORYID__C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smtClean="0">
                          <a:solidFill>
                            <a:srgbClr val="0070C0"/>
                          </a:solidFill>
                          <a:latin typeface="Arial"/>
                        </a:rPr>
                        <a:t>קטגוריה</a:t>
                      </a:r>
                      <a:endParaRPr lang="he-IL" sz="1400" b="0" i="0" u="none" strike="noStrike" dirty="0">
                        <a:solidFill>
                          <a:srgbClr val="0070C0"/>
                        </a:solidFill>
                        <a:latin typeface="Arial"/>
                      </a:endParaRP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PAYMENT__C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סכום תשלום נוכחי</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TOTAL_PAYMENTS__C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70C0"/>
                          </a:solidFill>
                          <a:latin typeface="Arial"/>
                        </a:rPr>
                        <a:t>סה"כ תשלומים לעסקה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CURRENT_PAYMENT__C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70C0"/>
                          </a:solidFill>
                          <a:latin typeface="Arial"/>
                        </a:rPr>
                        <a:t>מספר התשלום הנוכחי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תאריך חיוב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DEBIT_OR_CREDIT__C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חיוב או זיכוי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710">
                <a:tc>
                  <a:txBody>
                    <a:bodyPr/>
                    <a:lstStyle/>
                    <a:p>
                      <a:pPr algn="ctr" rtl="0" fontAlgn="b"/>
                      <a:r>
                        <a:rPr lang="en-US" sz="1400" b="0" i="0" u="none" strike="noStrike">
                          <a:solidFill>
                            <a:srgbClr val="000000"/>
                          </a:solidFill>
                          <a:latin typeface="Arial"/>
                        </a:rPr>
                        <a:t>BANK_ACCOUNTS_WITH_PRODUCTS__C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קישור לטבלת </a:t>
                      </a:r>
                      <a:r>
                        <a:rPr lang="he-IL" sz="1600" b="1" i="0" u="none" strike="noStrike" dirty="0">
                          <a:solidFill>
                            <a:srgbClr val="0070C0"/>
                          </a:solidFill>
                          <a:latin typeface="Arial"/>
                        </a:rPr>
                        <a:t>מוצרים בחשבון</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DEBIT_TIME__C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sngStrike" dirty="0">
                          <a:solidFill>
                            <a:srgbClr val="000000"/>
                          </a:solidFill>
                          <a:latin typeface="Arial"/>
                        </a:rPr>
                        <a:t>זמן חיוב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END_DATE__C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sngStrike" dirty="0">
                          <a:solidFill>
                            <a:srgbClr val="000000"/>
                          </a:solidFill>
                          <a:latin typeface="Arial"/>
                        </a:rPr>
                        <a:t>תאריך סיום</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1774">
                <a:tc>
                  <a:txBody>
                    <a:bodyPr/>
                    <a:lstStyle/>
                    <a:p>
                      <a:pPr algn="ctr" rtl="0" fontAlgn="b"/>
                      <a:r>
                        <a:rPr lang="en-US" sz="1400" b="0" i="0" u="none" strike="noStrike">
                          <a:solidFill>
                            <a:srgbClr val="000000"/>
                          </a:solidFill>
                          <a:latin typeface="Arial"/>
                        </a:rPr>
                        <a:t>PLACING_LOAN_DATE__C                                              </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sngStrike" dirty="0">
                          <a:solidFill>
                            <a:srgbClr val="000000"/>
                          </a:solidFill>
                          <a:latin typeface="Arial"/>
                        </a:rPr>
                        <a:t>תאריך העמדת הלוואה</a:t>
                      </a:r>
                    </a:p>
                  </a:txBody>
                  <a:tcPr marL="6048" marR="6048" marT="60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6553200" y="2362200"/>
            <a:ext cx="1905000" cy="1600438"/>
          </a:xfrm>
          <a:prstGeom prst="rect">
            <a:avLst/>
          </a:prstGeom>
          <a:noFill/>
          <a:ln w="12700">
            <a:solidFill>
              <a:schemeClr val="tx1"/>
            </a:solidFill>
          </a:ln>
        </p:spPr>
        <p:txBody>
          <a:bodyPr wrap="square" rtlCol="1">
            <a:spAutoFit/>
          </a:bodyPr>
          <a:lstStyle/>
          <a:p>
            <a:pPr algn="r" rtl="1"/>
            <a:r>
              <a:rPr lang="he-IL" dirty="0" smtClean="0">
                <a:solidFill>
                  <a:srgbClr val="0070C0"/>
                </a:solidFill>
              </a:rPr>
              <a:t>קטגוריה:</a:t>
            </a:r>
            <a:endParaRPr lang="he-IL" sz="1600" dirty="0" smtClean="0">
              <a:solidFill>
                <a:srgbClr val="0070C0"/>
              </a:solidFill>
            </a:endParaRPr>
          </a:p>
          <a:p>
            <a:pPr algn="r" rtl="1"/>
            <a:r>
              <a:rPr lang="he-IL" sz="1600" dirty="0" smtClean="0">
                <a:solidFill>
                  <a:srgbClr val="0070C0"/>
                </a:solidFill>
              </a:rPr>
              <a:t>יכול להוות בסיס לניהול תקציב אישי –כל חיוב ממופה לנושא הרלבנטי שמנוהל בטבלת הקטגוריות</a:t>
            </a:r>
            <a:endParaRPr lang="he-IL" dirty="0">
              <a:solidFill>
                <a:srgbClr val="0070C0"/>
              </a:solidFill>
            </a:endParaRPr>
          </a:p>
        </p:txBody>
      </p:sp>
      <p:sp>
        <p:nvSpPr>
          <p:cNvPr id="5" name="TextBox 4"/>
          <p:cNvSpPr txBox="1"/>
          <p:nvPr/>
        </p:nvSpPr>
        <p:spPr>
          <a:xfrm>
            <a:off x="6553200" y="4495800"/>
            <a:ext cx="1905000" cy="1600438"/>
          </a:xfrm>
          <a:prstGeom prst="rect">
            <a:avLst/>
          </a:prstGeom>
          <a:noFill/>
          <a:ln w="12700">
            <a:solidFill>
              <a:schemeClr val="tx1"/>
            </a:solidFill>
          </a:ln>
        </p:spPr>
        <p:txBody>
          <a:bodyPr wrap="square" rtlCol="1">
            <a:spAutoFit/>
          </a:bodyPr>
          <a:lstStyle/>
          <a:p>
            <a:pPr rtl="1"/>
            <a:r>
              <a:rPr lang="en-US" dirty="0" smtClean="0">
                <a:solidFill>
                  <a:srgbClr val="0070C0"/>
                </a:solidFill>
              </a:rPr>
              <a:t>Category:</a:t>
            </a:r>
            <a:endParaRPr lang="he-IL" sz="1600" dirty="0" smtClean="0">
              <a:solidFill>
                <a:srgbClr val="0070C0"/>
              </a:solidFill>
            </a:endParaRPr>
          </a:p>
          <a:p>
            <a:pPr rtl="1"/>
            <a:r>
              <a:rPr lang="en-US" sz="1600" dirty="0" smtClean="0">
                <a:solidFill>
                  <a:srgbClr val="0070C0"/>
                </a:solidFill>
              </a:rPr>
              <a:t>Can be used for personal budgeting tool – maps to categories defined in separate table</a:t>
            </a:r>
            <a:endParaRPr lang="he-IL"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600"/>
          </a:xfrm>
        </p:spPr>
        <p:txBody>
          <a:bodyPr>
            <a:normAutofit fontScale="77500" lnSpcReduction="20000"/>
          </a:bodyPr>
          <a:lstStyle/>
          <a:p>
            <a:pPr algn="r" rtl="1">
              <a:buNone/>
            </a:pPr>
            <a:r>
              <a:rPr lang="he-IL" b="1" dirty="0" smtClean="0"/>
              <a:t>הוראות קבע בחשבון – </a:t>
            </a:r>
            <a:r>
              <a:rPr lang="en-US" b="1" dirty="0" smtClean="0"/>
              <a:t>STANDING ORDERS</a:t>
            </a:r>
            <a:endParaRPr lang="he-IL" b="1" dirty="0" smtClean="0"/>
          </a:p>
          <a:p>
            <a:pPr algn="r" rtl="1">
              <a:buNone/>
            </a:pPr>
            <a:r>
              <a:rPr lang="he-IL" dirty="0" smtClean="0"/>
              <a:t>	הרשאה לחיוב. הלקוח מורה לבנק לכבד אוטומטית דרישת תשלום מגוף מסוים, ולהעביר את הסכום הנדרש ישירות מחשבונו. </a:t>
            </a:r>
            <a:endParaRPr lang="he-IL" sz="1200" dirty="0" smtClean="0"/>
          </a:p>
          <a:p>
            <a:pPr algn="r" rtl="1">
              <a:buNone/>
            </a:pPr>
            <a:endParaRPr lang="he-IL" dirty="0" smtClean="0"/>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 5"/>
          <p:cNvGrpSpPr/>
          <p:nvPr/>
        </p:nvGrpSpPr>
        <p:grpSpPr>
          <a:xfrm>
            <a:off x="0" y="0"/>
            <a:ext cx="9067800" cy="1600200"/>
            <a:chOff x="0" y="0"/>
            <a:chExt cx="9067800" cy="1600200"/>
          </a:xfrm>
        </p:grpSpPr>
        <p:pic>
          <p:nvPicPr>
            <p:cNvPr id="7" name="Picture 6" descr="לאומי.jpg"/>
            <p:cNvPicPr/>
            <p:nvPr/>
          </p:nvPicPr>
          <p:blipFill>
            <a:blip r:embed="rId2" cstate="print"/>
            <a:stretch>
              <a:fillRect/>
            </a:stretch>
          </p:blipFill>
          <p:spPr>
            <a:xfrm>
              <a:off x="5029200" y="76200"/>
              <a:ext cx="4038600" cy="1219200"/>
            </a:xfrm>
            <a:prstGeom prst="rect">
              <a:avLst/>
            </a:prstGeom>
          </p:spPr>
        </p:pic>
        <p:pic>
          <p:nvPicPr>
            <p:cNvPr id="8" name="Picture 7" descr="SF.jpg"/>
            <p:cNvPicPr>
              <a:picLocks noChangeAspect="1"/>
            </p:cNvPicPr>
            <p:nvPr/>
          </p:nvPicPr>
          <p:blipFill>
            <a:blip r:embed="rId3" cstate="print"/>
            <a:stretch>
              <a:fillRect/>
            </a:stretch>
          </p:blipFill>
          <p:spPr>
            <a:xfrm>
              <a:off x="0" y="0"/>
              <a:ext cx="3621506" cy="1600200"/>
            </a:xfrm>
            <a:prstGeom prst="rect">
              <a:avLst/>
            </a:prstGeom>
          </p:spPr>
        </p:pic>
      </p:grpSp>
      <p:sp>
        <p:nvSpPr>
          <p:cNvPr id="9" name="Content Placeholder 2"/>
          <p:cNvSpPr txBox="1">
            <a:spLocks/>
          </p:cNvSpPr>
          <p:nvPr/>
        </p:nvSpPr>
        <p:spPr>
          <a:xfrm>
            <a:off x="457200" y="4191000"/>
            <a:ext cx="8305800" cy="2438399"/>
          </a:xfrm>
          <a:prstGeom prst="rect">
            <a:avLst/>
          </a:prstGeom>
        </p:spPr>
        <p:txBody>
          <a:bodyPr vert="horz" lIns="91440" tIns="45720" rIns="91440" bIns="45720" rtlCol="0">
            <a:normAutofit fontScale="775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STANDING ORDERS</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Authorization to debit. A Customer instructs the Bank to honor a demand for payment automatically for a certain body, and to transfer the required amount directly from his account.</a:t>
            </a:r>
            <a:endParaRPr kumimoji="0" lang="he-IL"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In favor of the Hackathon event this table has no data. You can write into it as needed.</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הוראות קבע בחשבון – </a:t>
            </a:r>
            <a:r>
              <a:rPr lang="en-US" sz="3500" b="1" dirty="0" smtClean="0"/>
              <a:t>Standing Orders</a:t>
            </a:r>
            <a:endParaRPr lang="he-IL" sz="3500" dirty="0"/>
          </a:p>
        </p:txBody>
      </p:sp>
      <p:graphicFrame>
        <p:nvGraphicFramePr>
          <p:cNvPr id="5" name="Table 4"/>
          <p:cNvGraphicFramePr>
            <a:graphicFrameLocks noGrp="1"/>
          </p:cNvGraphicFramePr>
          <p:nvPr/>
        </p:nvGraphicFramePr>
        <p:xfrm>
          <a:off x="457200" y="914400"/>
          <a:ext cx="6781800" cy="5348836"/>
        </p:xfrm>
        <a:graphic>
          <a:graphicData uri="http://schemas.openxmlformats.org/drawingml/2006/table">
            <a:tbl>
              <a:tblPr rtl="1"/>
              <a:tblGrid>
                <a:gridCol w="3874827"/>
                <a:gridCol w="2906973"/>
              </a:tblGrid>
              <a:tr h="259289">
                <a:tc gridSpan="2">
                  <a:txBody>
                    <a:bodyPr/>
                    <a:lstStyle/>
                    <a:p>
                      <a:pPr algn="ctr" rtl="0" fontAlgn="b"/>
                      <a:r>
                        <a:rPr lang="en-US" sz="1400" b="1" i="0" u="none" strike="noStrike" dirty="0">
                          <a:solidFill>
                            <a:srgbClr val="000000"/>
                          </a:solidFill>
                          <a:latin typeface="Arial"/>
                        </a:rPr>
                        <a:t>Standing Orders</a:t>
                      </a:r>
                    </a:p>
                  </a:txBody>
                  <a:tcPr marL="7697" marR="7697" marT="7697"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59289">
                <a:tc>
                  <a:txBody>
                    <a:bodyPr/>
                    <a:lstStyle/>
                    <a:p>
                      <a:pPr algn="ctr" rtl="0" fontAlgn="b"/>
                      <a:r>
                        <a:rPr lang="en-US" sz="1400" b="0" i="0" u="none" strike="noStrike">
                          <a:solidFill>
                            <a:srgbClr val="000000"/>
                          </a:solidFill>
                          <a:latin typeface="Arial"/>
                        </a:rPr>
                        <a:t>ID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OWNERID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dirty="0">
                          <a:solidFill>
                            <a:srgbClr val="000000"/>
                          </a:solidFill>
                          <a:latin typeface="Arial"/>
                        </a:rPr>
                        <a:t>ISDELETED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NAME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שם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CREATEDDATE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CREATEDBYID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LASTMODIFIEDDATE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2345">
                <a:tc>
                  <a:txBody>
                    <a:bodyPr/>
                    <a:lstStyle/>
                    <a:p>
                      <a:pPr algn="ctr" rtl="0" fontAlgn="b"/>
                      <a:r>
                        <a:rPr lang="en-US" sz="1400" b="0" i="0" u="none" strike="noStrike">
                          <a:solidFill>
                            <a:srgbClr val="000000"/>
                          </a:solidFill>
                          <a:latin typeface="Arial"/>
                        </a:rPr>
                        <a:t>LASTMODIFIEDBYID</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dirty="0">
                          <a:solidFill>
                            <a:srgbClr val="000000"/>
                          </a:solidFill>
                          <a:latin typeface="Arial"/>
                        </a:rPr>
                        <a:t>LASTVIEWEDDATE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dirty="0">
                          <a:solidFill>
                            <a:srgbClr val="000000"/>
                          </a:solidFill>
                          <a:latin typeface="Arial"/>
                        </a:rPr>
                        <a:t>LASTREFERENCEDDATE</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ACCOUNT__C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מזהה </a:t>
                      </a:r>
                      <a:r>
                        <a:rPr lang="he-IL" sz="1600" b="1" i="0" u="none" strike="noStrike" dirty="0">
                          <a:solidFill>
                            <a:srgbClr val="0070C0"/>
                          </a:solidFill>
                          <a:latin typeface="Arial"/>
                        </a:rPr>
                        <a:t>פרט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OPERATIONTYPE__C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סוג הוראה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DATE__C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תאריך</a:t>
                      </a:r>
                      <a:endParaRPr lang="he-IL" sz="1400" b="1" i="0" u="none" strike="noStrike" dirty="0">
                        <a:solidFill>
                          <a:srgbClr val="0070C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CHANNEL__C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sngStrike" dirty="0">
                          <a:solidFill>
                            <a:srgbClr val="000000"/>
                          </a:solidFill>
                          <a:latin typeface="Arial"/>
                        </a:rPr>
                        <a:t>ערוץ ביצוע</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dirty="0">
                          <a:solidFill>
                            <a:srgbClr val="000000"/>
                          </a:solidFill>
                          <a:latin typeface="Arial"/>
                        </a:rPr>
                        <a:t>STATUS__C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err="1">
                          <a:solidFill>
                            <a:srgbClr val="0070C0"/>
                          </a:solidFill>
                          <a:latin typeface="Arial"/>
                        </a:rPr>
                        <a:t>סטטוס</a:t>
                      </a:r>
                      <a:endParaRPr lang="he-IL" sz="1400" b="1" i="0" u="none" strike="noStrike" dirty="0">
                        <a:solidFill>
                          <a:srgbClr val="0070C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BANK_ACCOUNT__C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קישור לחשבון</a:t>
                      </a:r>
                      <a:r>
                        <a:rPr lang="he-IL" sz="1600" b="1" i="0" u="none" strike="noStrike" baseline="0" dirty="0" smtClean="0">
                          <a:solidFill>
                            <a:srgbClr val="0070C0"/>
                          </a:solidFill>
                          <a:latin typeface="Arial"/>
                        </a:rPr>
                        <a:t> בנק</a:t>
                      </a:r>
                      <a:endParaRPr lang="he-IL" sz="1600" b="1" i="0" u="none" strike="noStrike" dirty="0">
                        <a:solidFill>
                          <a:srgbClr val="0070C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REQUEST_DATE__C                                                      </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בקשה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COMMAND_DESCRIPTION__C           </a:t>
                      </a:r>
                      <a:r>
                        <a:rPr lang="en-US" sz="1400" b="0" i="0" u="none" strike="noStrike">
                          <a:solidFill>
                            <a:srgbClr val="FF0000"/>
                          </a:solidFill>
                          <a:latin typeface="Arial"/>
                        </a:rPr>
                        <a:t> </a:t>
                      </a:r>
                      <a:endParaRPr lang="en-US" sz="1400" b="0" i="0" u="none" strike="noStrike">
                        <a:solidFill>
                          <a:srgbClr val="00000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תיאור בקשה</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289">
                <a:tc>
                  <a:txBody>
                    <a:bodyPr/>
                    <a:lstStyle/>
                    <a:p>
                      <a:pPr algn="ctr" rtl="0" fontAlgn="b"/>
                      <a:r>
                        <a:rPr lang="en-US" sz="1400" b="0" i="0" u="none" strike="noStrike">
                          <a:solidFill>
                            <a:srgbClr val="000000"/>
                          </a:solidFill>
                          <a:latin typeface="Arial"/>
                        </a:rPr>
                        <a:t>Amount_Quantity__c</a:t>
                      </a: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smtClean="0">
                          <a:solidFill>
                            <a:srgbClr val="0070C0"/>
                          </a:solidFill>
                          <a:latin typeface="Arial"/>
                        </a:rPr>
                        <a:t>סכום/כמות</a:t>
                      </a:r>
                      <a:endParaRPr lang="he-IL" sz="1600" b="1" i="0" u="none" strike="noStrike" dirty="0">
                        <a:solidFill>
                          <a:srgbClr val="0070C0"/>
                        </a:solidFill>
                        <a:latin typeface="Arial"/>
                      </a:endParaRPr>
                    </a:p>
                  </a:txBody>
                  <a:tcPr marL="7697" marR="7697" marT="76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391400" y="2743200"/>
            <a:ext cx="1447800" cy="3416320"/>
          </a:xfrm>
          <a:prstGeom prst="rect">
            <a:avLst/>
          </a:prstGeom>
          <a:noFill/>
          <a:ln w="12700">
            <a:solidFill>
              <a:schemeClr val="tx1"/>
            </a:solidFill>
          </a:ln>
        </p:spPr>
        <p:txBody>
          <a:bodyPr wrap="square" rtlCol="1">
            <a:spAutoFit/>
          </a:bodyPr>
          <a:lstStyle/>
          <a:p>
            <a:pPr algn="r" rtl="1"/>
            <a:r>
              <a:rPr lang="he-IL" dirty="0" smtClean="0">
                <a:solidFill>
                  <a:srgbClr val="0070C0"/>
                </a:solidFill>
              </a:rPr>
              <a:t>סוגי הוראה:</a:t>
            </a:r>
          </a:p>
          <a:p>
            <a:pPr algn="r" rtl="1"/>
            <a:r>
              <a:rPr lang="he-IL" dirty="0" smtClean="0">
                <a:solidFill>
                  <a:srgbClr val="0070C0"/>
                </a:solidFill>
              </a:rPr>
              <a:t>-להשקעה (כמו קופות גמל)</a:t>
            </a:r>
          </a:p>
          <a:p>
            <a:pPr algn="r" rtl="1"/>
            <a:r>
              <a:rPr lang="he-IL" dirty="0" smtClean="0">
                <a:solidFill>
                  <a:srgbClr val="0070C0"/>
                </a:solidFill>
              </a:rPr>
              <a:t>לחיוב החשבון (חיוב מוסד כמו עירייה, ועד בית, במקרה זה נדרש קוד מוסד ושם מוסד)</a:t>
            </a:r>
            <a:endParaRPr lang="he-IL"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057399"/>
          </a:xfrm>
        </p:spPr>
        <p:txBody>
          <a:bodyPr>
            <a:normAutofit fontScale="92500" lnSpcReduction="20000"/>
          </a:bodyPr>
          <a:lstStyle/>
          <a:p>
            <a:pPr algn="r" rtl="1">
              <a:buNone/>
            </a:pPr>
            <a:r>
              <a:rPr lang="he-IL" b="1" dirty="0" smtClean="0"/>
              <a:t>תנועות</a:t>
            </a:r>
            <a:r>
              <a:rPr lang="en-US" b="1" dirty="0" smtClean="0"/>
              <a:t> </a:t>
            </a:r>
            <a:r>
              <a:rPr lang="he-IL" b="1" dirty="0" smtClean="0"/>
              <a:t>בחשבון – </a:t>
            </a:r>
            <a:r>
              <a:rPr lang="en-US" b="1" dirty="0" smtClean="0"/>
              <a:t>BANK ACCOUNT TRANSACTIONS</a:t>
            </a:r>
            <a:endParaRPr lang="he-IL" b="1" dirty="0" smtClean="0"/>
          </a:p>
          <a:p>
            <a:pPr algn="r" rtl="1">
              <a:buNone/>
            </a:pPr>
            <a:r>
              <a:rPr lang="he-IL" dirty="0" smtClean="0"/>
              <a:t>	תנועות בנקאיות בחשבון מסוים. לדוגמא: משיכת מזומנים, משיכת שיק, העברה מחשבון לחשבון, עמלות שהבנק גובה, מיסים, ועוד...</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4343400"/>
            <a:ext cx="8229600" cy="2133600"/>
          </a:xfrm>
          <a:prstGeom prst="rect">
            <a:avLst/>
          </a:prstGeom>
        </p:spPr>
        <p:txBody>
          <a:bodyPr vert="horz" lIns="91440" tIns="45720" rIns="91440" bIns="45720" rtlCol="0">
            <a:normAutofit fontScale="925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BANK ACCOUNT TRANSACTIONS</a:t>
            </a:r>
            <a:endParaRPr kumimoji="0" lang="he-IL"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Movements in a particular bank account.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 example, cash withdrawals, check withdrawal, transfer between accounts, Fees charged by the bank, taxes, and more ...</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fontScale="90000"/>
          </a:bodyPr>
          <a:lstStyle/>
          <a:p>
            <a:pPr rtl="1"/>
            <a:r>
              <a:rPr lang="en-US" sz="3500" b="1" dirty="0" smtClean="0"/>
              <a:t>	</a:t>
            </a:r>
            <a:r>
              <a:rPr lang="he-IL" sz="3500" b="1" dirty="0" smtClean="0"/>
              <a:t>תנועות בחשבון– </a:t>
            </a:r>
            <a:r>
              <a:rPr lang="en-US" sz="3500" b="1" dirty="0" smtClean="0"/>
              <a:t>Bank Account Transactions</a:t>
            </a:r>
            <a:endParaRPr lang="he-IL" sz="3500" dirty="0"/>
          </a:p>
        </p:txBody>
      </p:sp>
      <p:graphicFrame>
        <p:nvGraphicFramePr>
          <p:cNvPr id="4" name="Table 3"/>
          <p:cNvGraphicFramePr>
            <a:graphicFrameLocks noGrp="1"/>
          </p:cNvGraphicFramePr>
          <p:nvPr/>
        </p:nvGraphicFramePr>
        <p:xfrm>
          <a:off x="533400" y="838200"/>
          <a:ext cx="6629400" cy="5333338"/>
        </p:xfrm>
        <a:graphic>
          <a:graphicData uri="http://schemas.openxmlformats.org/drawingml/2006/table">
            <a:tbl>
              <a:tblPr rtl="1"/>
              <a:tblGrid>
                <a:gridCol w="3838074"/>
                <a:gridCol w="2791326"/>
              </a:tblGrid>
              <a:tr h="272142">
                <a:tc gridSpan="2">
                  <a:txBody>
                    <a:bodyPr/>
                    <a:lstStyle/>
                    <a:p>
                      <a:pPr algn="ctr" rtl="0" fontAlgn="b"/>
                      <a:r>
                        <a:rPr lang="en-US" sz="1400" b="0" i="0" u="none" strike="noStrike" dirty="0">
                          <a:solidFill>
                            <a:srgbClr val="000000"/>
                          </a:solidFill>
                          <a:latin typeface="Arial"/>
                        </a:rPr>
                        <a:t>Bank Account Transactions</a:t>
                      </a:r>
                    </a:p>
                  </a:txBody>
                  <a:tcPr marL="8063" marR="8063" marT="8063" marB="0" anchor="b">
                    <a:lnL>
                      <a:noFill/>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72142">
                <a:tc>
                  <a:txBody>
                    <a:bodyPr/>
                    <a:lstStyle/>
                    <a:p>
                      <a:pPr algn="ctr" rtl="0" fontAlgn="ctr"/>
                      <a:r>
                        <a:rPr lang="en-US" sz="1400" b="0" i="0" u="none" strike="noStrike">
                          <a:solidFill>
                            <a:srgbClr val="000000"/>
                          </a:solidFill>
                          <a:latin typeface="Arial"/>
                        </a:rPr>
                        <a:t>ID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OWNERID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ISDELETED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NAME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תנועה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dirty="0">
                          <a:solidFill>
                            <a:srgbClr val="000000"/>
                          </a:solidFill>
                          <a:latin typeface="Arial"/>
                        </a:rPr>
                        <a:t>CREATEDDATE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CREATEDBYID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LASTMODIFIEDDATE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LASTMODIFIEDBYID</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dirty="0">
                          <a:solidFill>
                            <a:srgbClr val="000000"/>
                          </a:solidFill>
                          <a:latin typeface="Arial"/>
                        </a:rPr>
                        <a:t>LASTVIEWEDDATE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LASTREFERENCEDDATE</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DATE__C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תאריך תנועה</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DESCRIPTION__C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  </a:t>
                      </a:r>
                      <a:r>
                        <a:rPr lang="he-IL" sz="1600" b="1" i="0" u="none" strike="noStrike" dirty="0">
                          <a:solidFill>
                            <a:srgbClr val="0070C0"/>
                          </a:solidFill>
                          <a:latin typeface="Arial"/>
                        </a:rPr>
                        <a:t>תיאור תנועה  </a:t>
                      </a:r>
                      <a:endParaRPr lang="he-IL" sz="1400" b="1" i="0" u="none" strike="noStrike" dirty="0">
                        <a:solidFill>
                          <a:srgbClr val="0070C0"/>
                        </a:solidFill>
                        <a:latin typeface="Arial"/>
                      </a:endParaRP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TRANSACTION_TYPE__C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סוג תנועה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dirty="0">
                          <a:solidFill>
                            <a:srgbClr val="000000"/>
                          </a:solidFill>
                          <a:latin typeface="Arial"/>
                        </a:rPr>
                        <a:t>AMOUNT__C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סכום</a:t>
                      </a:r>
                      <a:endParaRPr lang="he-IL" sz="1400" b="1" i="0" u="none" strike="noStrike" dirty="0">
                        <a:solidFill>
                          <a:srgbClr val="0070C0"/>
                        </a:solidFill>
                        <a:latin typeface="Arial"/>
                      </a:endParaRP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REFERENCE__C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  מספר אסמכתא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RUNNING_BALANCE__C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יתרת חשבון</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CATEGORYID__C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smtClean="0">
                          <a:solidFill>
                            <a:srgbClr val="0070C0"/>
                          </a:solidFill>
                          <a:latin typeface="Arial"/>
                        </a:rPr>
                        <a:t>קטגוריה</a:t>
                      </a:r>
                      <a:endParaRPr lang="he-IL" sz="1400" b="0" i="0" u="none" strike="noStrike" dirty="0">
                        <a:solidFill>
                          <a:srgbClr val="0070C0"/>
                        </a:solidFill>
                        <a:latin typeface="Arial"/>
                      </a:endParaRP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142">
                <a:tc>
                  <a:txBody>
                    <a:bodyPr/>
                    <a:lstStyle/>
                    <a:p>
                      <a:pPr algn="ctr" rtl="0" fontAlgn="ctr"/>
                      <a:r>
                        <a:rPr lang="en-US" sz="1400" b="0" i="0" u="none" strike="noStrike">
                          <a:solidFill>
                            <a:srgbClr val="000000"/>
                          </a:solidFill>
                          <a:latin typeface="Arial"/>
                        </a:rPr>
                        <a:t>BANK_ACCOUNT__C                     </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smtClean="0">
                          <a:solidFill>
                            <a:srgbClr val="0070C0"/>
                          </a:solidFill>
                          <a:latin typeface="Arial"/>
                        </a:rPr>
                        <a:t>קישור לחשבון </a:t>
                      </a:r>
                      <a:r>
                        <a:rPr lang="he-IL" sz="1600" b="1" i="0" u="none" strike="noStrike" dirty="0">
                          <a:solidFill>
                            <a:srgbClr val="0070C0"/>
                          </a:solidFill>
                          <a:latin typeface="Arial"/>
                        </a:rPr>
                        <a:t>בנק</a:t>
                      </a:r>
                    </a:p>
                  </a:txBody>
                  <a:tcPr marL="8063" marR="8063" marT="80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239000" y="4724400"/>
            <a:ext cx="1905000" cy="1846659"/>
          </a:xfrm>
          <a:prstGeom prst="rect">
            <a:avLst/>
          </a:prstGeom>
          <a:noFill/>
          <a:ln w="12700">
            <a:solidFill>
              <a:schemeClr val="tx1"/>
            </a:solidFill>
          </a:ln>
        </p:spPr>
        <p:txBody>
          <a:bodyPr wrap="square" rtlCol="1">
            <a:spAutoFit/>
          </a:bodyPr>
          <a:lstStyle/>
          <a:p>
            <a:pPr algn="r" rtl="1"/>
            <a:r>
              <a:rPr lang="he-IL" dirty="0" smtClean="0">
                <a:solidFill>
                  <a:srgbClr val="0070C0"/>
                </a:solidFill>
              </a:rPr>
              <a:t>קטגוריה:</a:t>
            </a:r>
            <a:endParaRPr lang="he-IL" sz="1600" dirty="0" smtClean="0">
              <a:solidFill>
                <a:srgbClr val="0070C0"/>
              </a:solidFill>
            </a:endParaRPr>
          </a:p>
          <a:p>
            <a:pPr algn="r" rtl="1"/>
            <a:r>
              <a:rPr lang="he-IL" sz="1600" dirty="0" smtClean="0">
                <a:solidFill>
                  <a:srgbClr val="0070C0"/>
                </a:solidFill>
              </a:rPr>
              <a:t>יכול להוות בסיס לניהול תקציב אישי –כל תנועה ממופה לנושא הרלבנטי שמנוהל בטבלת הקטגוריות.</a:t>
            </a:r>
          </a:p>
        </p:txBody>
      </p:sp>
      <p:sp>
        <p:nvSpPr>
          <p:cNvPr id="5" name="TextBox 4"/>
          <p:cNvSpPr txBox="1"/>
          <p:nvPr/>
        </p:nvSpPr>
        <p:spPr>
          <a:xfrm>
            <a:off x="7239000" y="2438400"/>
            <a:ext cx="1905000" cy="1877437"/>
          </a:xfrm>
          <a:prstGeom prst="rect">
            <a:avLst/>
          </a:prstGeom>
          <a:noFill/>
          <a:ln w="12700">
            <a:solidFill>
              <a:schemeClr val="tx1"/>
            </a:solidFill>
          </a:ln>
        </p:spPr>
        <p:txBody>
          <a:bodyPr wrap="square" rtlCol="1">
            <a:spAutoFit/>
          </a:bodyPr>
          <a:lstStyle/>
          <a:p>
            <a:pPr algn="r" rtl="1"/>
            <a:r>
              <a:rPr lang="he-IL" dirty="0" smtClean="0">
                <a:solidFill>
                  <a:srgbClr val="0070C0"/>
                </a:solidFill>
              </a:rPr>
              <a:t>דוגמאות לסוגי תנועה:</a:t>
            </a:r>
          </a:p>
          <a:p>
            <a:pPr algn="r" rtl="1"/>
            <a:r>
              <a:rPr lang="he-IL" sz="1600" dirty="0" smtClean="0">
                <a:solidFill>
                  <a:srgbClr val="0070C0"/>
                </a:solidFill>
              </a:rPr>
              <a:t>שיקים שנמשכו</a:t>
            </a:r>
          </a:p>
          <a:p>
            <a:pPr algn="r" rtl="1"/>
            <a:r>
              <a:rPr lang="he-IL" sz="1600" dirty="0" smtClean="0">
                <a:solidFill>
                  <a:srgbClr val="0070C0"/>
                </a:solidFill>
              </a:rPr>
              <a:t>הלוואות</a:t>
            </a:r>
          </a:p>
          <a:p>
            <a:pPr algn="r" rtl="1"/>
            <a:r>
              <a:rPr lang="he-IL" sz="1600" dirty="0" smtClean="0">
                <a:solidFill>
                  <a:srgbClr val="0070C0"/>
                </a:solidFill>
              </a:rPr>
              <a:t>תשלומים</a:t>
            </a:r>
          </a:p>
          <a:p>
            <a:pPr algn="r" rtl="1"/>
            <a:r>
              <a:rPr lang="he-IL" sz="1600" dirty="0" smtClean="0">
                <a:solidFill>
                  <a:srgbClr val="0070C0"/>
                </a:solidFill>
              </a:rPr>
              <a:t>פעולות בכרטיסי אשראי</a:t>
            </a:r>
          </a:p>
        </p:txBody>
      </p:sp>
      <p:sp>
        <p:nvSpPr>
          <p:cNvPr id="7" name="TextBox 6"/>
          <p:cNvSpPr txBox="1"/>
          <p:nvPr/>
        </p:nvSpPr>
        <p:spPr>
          <a:xfrm>
            <a:off x="7239000" y="609600"/>
            <a:ext cx="1905000" cy="1877437"/>
          </a:xfrm>
          <a:prstGeom prst="rect">
            <a:avLst/>
          </a:prstGeom>
          <a:noFill/>
          <a:ln w="12700">
            <a:solidFill>
              <a:schemeClr val="tx1"/>
            </a:solidFill>
          </a:ln>
        </p:spPr>
        <p:txBody>
          <a:bodyPr wrap="square" rtlCol="1">
            <a:spAutoFit/>
          </a:bodyPr>
          <a:lstStyle/>
          <a:p>
            <a:pPr rtl="1"/>
            <a:r>
              <a:rPr lang="en-US" dirty="0" smtClean="0">
                <a:solidFill>
                  <a:srgbClr val="0070C0"/>
                </a:solidFill>
              </a:rPr>
              <a:t>Examples of Transaction Types:</a:t>
            </a:r>
            <a:endParaRPr lang="he-IL" dirty="0" smtClean="0">
              <a:solidFill>
                <a:srgbClr val="0070C0"/>
              </a:solidFill>
            </a:endParaRPr>
          </a:p>
          <a:p>
            <a:pPr marL="285750" indent="-285750">
              <a:buFont typeface="Arial" panose="020B0604020202020204" pitchFamily="34" charset="0"/>
              <a:buChar char="•"/>
            </a:pPr>
            <a:r>
              <a:rPr lang="en-US" sz="1600" dirty="0" smtClean="0">
                <a:solidFill>
                  <a:srgbClr val="0070C0"/>
                </a:solidFill>
              </a:rPr>
              <a:t>Checks posted</a:t>
            </a:r>
            <a:endParaRPr lang="he-IL" sz="1600" dirty="0" smtClean="0">
              <a:solidFill>
                <a:srgbClr val="0070C0"/>
              </a:solidFill>
            </a:endParaRPr>
          </a:p>
          <a:p>
            <a:pPr marL="285750" indent="-285750">
              <a:buFont typeface="Arial" panose="020B0604020202020204" pitchFamily="34" charset="0"/>
              <a:buChar char="•"/>
            </a:pPr>
            <a:r>
              <a:rPr lang="en-US" sz="1600" dirty="0" smtClean="0">
                <a:solidFill>
                  <a:srgbClr val="0070C0"/>
                </a:solidFill>
              </a:rPr>
              <a:t>Loans</a:t>
            </a:r>
            <a:endParaRPr lang="he-IL" sz="1600" dirty="0" smtClean="0">
              <a:solidFill>
                <a:srgbClr val="0070C0"/>
              </a:solidFill>
            </a:endParaRPr>
          </a:p>
          <a:p>
            <a:pPr marL="285750" indent="-285750">
              <a:buFont typeface="Arial" panose="020B0604020202020204" pitchFamily="34" charset="0"/>
              <a:buChar char="•"/>
            </a:pPr>
            <a:r>
              <a:rPr lang="en-US" sz="1600" dirty="0" smtClean="0">
                <a:solidFill>
                  <a:srgbClr val="0070C0"/>
                </a:solidFill>
              </a:rPr>
              <a:t>Direct Payments</a:t>
            </a:r>
            <a:endParaRPr lang="he-IL" sz="1600" dirty="0" smtClean="0">
              <a:solidFill>
                <a:srgbClr val="0070C0"/>
              </a:solidFill>
            </a:endParaRPr>
          </a:p>
          <a:p>
            <a:pPr marL="285750" indent="-285750">
              <a:buFont typeface="Arial" panose="020B0604020202020204" pitchFamily="34" charset="0"/>
              <a:buChar char="•"/>
            </a:pPr>
            <a:r>
              <a:rPr lang="en-US" sz="1600" dirty="0" smtClean="0">
                <a:solidFill>
                  <a:srgbClr val="0070C0"/>
                </a:solidFill>
              </a:rPr>
              <a:t>Credit Card transactions</a:t>
            </a:r>
            <a:endParaRPr lang="he-IL" sz="1600" dirty="0" smtClean="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209800"/>
          </a:xfrm>
        </p:spPr>
        <p:txBody>
          <a:bodyPr>
            <a:normAutofit fontScale="70000" lnSpcReduction="20000"/>
          </a:bodyPr>
          <a:lstStyle/>
          <a:p>
            <a:pPr algn="r" rtl="1">
              <a:buNone/>
            </a:pPr>
            <a:r>
              <a:rPr lang="he-IL" b="1" dirty="0" smtClean="0"/>
              <a:t>מוטבים –</a:t>
            </a:r>
            <a:r>
              <a:rPr lang="en-US" b="1" dirty="0" smtClean="0"/>
              <a:t>BENEFICIARIES </a:t>
            </a:r>
            <a:endParaRPr lang="he-IL" b="1" dirty="0" smtClean="0"/>
          </a:p>
          <a:p>
            <a:pPr algn="r" rtl="1">
              <a:buNone/>
            </a:pPr>
            <a:r>
              <a:rPr lang="he-IL" dirty="0" smtClean="0"/>
              <a:t>	מוטב בחשבון. טבלת קיצור דרך לטובת שימושו של הלקוח עבור פעולות חוזרות. למשל אם מעבירים כסף לגורם שלישי באופן קבוע, במקום למלא את הפרטים בכל פעם מחדש מגדירים את הפרטים שלו כמוטב. </a:t>
            </a:r>
          </a:p>
          <a:p>
            <a:pPr algn="r" rtl="1">
              <a:buNone/>
            </a:pPr>
            <a:r>
              <a:rPr lang="he-IL" dirty="0" smtClean="0"/>
              <a:t>	לטובת אירוע הקטון הטבלה ריקה מנתונים. ניתן לכתוב לתוכה לפי הצורך.</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4114800"/>
            <a:ext cx="8229600" cy="2438400"/>
          </a:xfrm>
          <a:prstGeom prst="rect">
            <a:avLst/>
          </a:prstGeom>
        </p:spPr>
        <p:txBody>
          <a:bodyPr vert="horz" lIns="91440" tIns="45720" rIns="91440" bIns="45720" rtlCol="0">
            <a:normAutofit fontScale="700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BENEFICIARIES </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Beneficiary on account. A Shortcut table for the benefit of the customer’s use of repetitive actions. </a:t>
            </a:r>
            <a:br>
              <a:rPr kumimoji="0" lang="en-US" sz="3200" b="0" i="0" u="none" strike="noStrike" kern="1200" cap="none" spc="0" normalizeH="0" baseline="0" noProof="0" smtClean="0">
                <a:ln>
                  <a:noFill/>
                </a:ln>
                <a:solidFill>
                  <a:schemeClr val="tx1"/>
                </a:solidFill>
                <a:effectLst/>
                <a:uLnTx/>
                <a:uFillTx/>
                <a:latin typeface="+mn-lt"/>
                <a:ea typeface="+mn-ea"/>
                <a:cs typeface="+mn-cs"/>
              </a:rPr>
            </a:br>
            <a:r>
              <a:rPr kumimoji="0" lang="en-US" sz="3200" b="0" i="0" u="none" strike="noStrike" kern="1200" cap="none" spc="0" normalizeH="0" baseline="0" noProof="0" smtClean="0">
                <a:ln>
                  <a:noFill/>
                </a:ln>
                <a:solidFill>
                  <a:schemeClr val="tx1"/>
                </a:solidFill>
                <a:effectLst/>
                <a:uLnTx/>
                <a:uFillTx/>
                <a:latin typeface="+mn-lt"/>
                <a:ea typeface="+mn-ea"/>
                <a:cs typeface="+mn-cs"/>
              </a:rPr>
              <a:t>For example, if a movement of money to a third party is a regular basis action, rather than fill out same form every time it would be possible to define the details of his beneficiary.</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In favor of the Hackathon event this table has no data. You can write into it as needed.</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מוטבים – </a:t>
            </a:r>
            <a:r>
              <a:rPr lang="en-US" sz="3500" b="1" dirty="0" smtClean="0"/>
              <a:t>Beneficiaries</a:t>
            </a:r>
            <a:endParaRPr lang="he-IL" sz="3500" dirty="0"/>
          </a:p>
        </p:txBody>
      </p:sp>
      <p:graphicFrame>
        <p:nvGraphicFramePr>
          <p:cNvPr id="4" name="Table 3"/>
          <p:cNvGraphicFramePr>
            <a:graphicFrameLocks noGrp="1"/>
          </p:cNvGraphicFramePr>
          <p:nvPr/>
        </p:nvGraphicFramePr>
        <p:xfrm>
          <a:off x="914401" y="1202520"/>
          <a:ext cx="6019799" cy="3454368"/>
        </p:xfrm>
        <a:graphic>
          <a:graphicData uri="http://schemas.openxmlformats.org/drawingml/2006/table">
            <a:tbl>
              <a:tblPr rtl="1"/>
              <a:tblGrid>
                <a:gridCol w="3370955"/>
                <a:gridCol w="2648844"/>
              </a:tblGrid>
              <a:tr h="274440">
                <a:tc gridSpan="2">
                  <a:txBody>
                    <a:bodyPr/>
                    <a:lstStyle/>
                    <a:p>
                      <a:pPr algn="ctr" rtl="0" fontAlgn="b"/>
                      <a:r>
                        <a:rPr lang="en-US" sz="1400" b="1" i="0" u="none" strike="noStrike" dirty="0">
                          <a:solidFill>
                            <a:srgbClr val="000000"/>
                          </a:solidFill>
                          <a:latin typeface="Arial"/>
                        </a:rPr>
                        <a:t>Beneficiaries</a:t>
                      </a:r>
                    </a:p>
                  </a:txBody>
                  <a:tcPr marL="8809" marR="8809" marT="8809"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74440">
                <a:tc>
                  <a:txBody>
                    <a:bodyPr/>
                    <a:lstStyle/>
                    <a:p>
                      <a:pPr algn="ctr" rtl="0" fontAlgn="b"/>
                      <a:r>
                        <a:rPr lang="en-US" sz="1400" b="0" i="0" u="none" strike="noStrike">
                          <a:solidFill>
                            <a:srgbClr val="000000"/>
                          </a:solidFill>
                          <a:latin typeface="Arial"/>
                        </a:rPr>
                        <a:t>ID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OWNERID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ISDELETED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NAME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שם מוטב</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CREATEDDATE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CREATEDBYID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LASTMODIFIEDDATE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LASTMODIFIEDBYID</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dirty="0">
                          <a:solidFill>
                            <a:srgbClr val="000000"/>
                          </a:solidFill>
                          <a:latin typeface="Arial"/>
                        </a:rPr>
                        <a:t>LASTVIEWEDDATE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a:solidFill>
                            <a:srgbClr val="000000"/>
                          </a:solidFill>
                          <a:latin typeface="Arial"/>
                        </a:rPr>
                        <a:t>LASTREFERENCEDDATE</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440">
                <a:tc>
                  <a:txBody>
                    <a:bodyPr/>
                    <a:lstStyle/>
                    <a:p>
                      <a:pPr algn="ctr" rtl="0" fontAlgn="b"/>
                      <a:r>
                        <a:rPr lang="en-US" sz="1400" b="0" i="0" u="none" strike="noStrike" dirty="0">
                          <a:solidFill>
                            <a:srgbClr val="000000"/>
                          </a:solidFill>
                          <a:latin typeface="Arial"/>
                        </a:rPr>
                        <a:t>CONTACT__C      </a:t>
                      </a:r>
                    </a:p>
                  </a:txBody>
                  <a:tcPr marL="8809" marR="8809" marT="88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קישור לפרט</a:t>
                      </a:r>
                    </a:p>
                  </a:txBody>
                  <a:tcPr marL="8809" marR="8809" marT="88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5105400" y="4724400"/>
            <a:ext cx="2971800" cy="1354217"/>
          </a:xfrm>
          <a:prstGeom prst="rect">
            <a:avLst/>
          </a:prstGeom>
          <a:noFill/>
          <a:ln w="12700">
            <a:solidFill>
              <a:schemeClr val="tx1"/>
            </a:solidFill>
          </a:ln>
        </p:spPr>
        <p:txBody>
          <a:bodyPr wrap="square" rtlCol="1">
            <a:spAutoFit/>
          </a:bodyPr>
          <a:lstStyle/>
          <a:p>
            <a:pPr algn="r"/>
            <a:r>
              <a:rPr lang="he-IL" sz="1600" dirty="0" smtClean="0">
                <a:solidFill>
                  <a:srgbClr val="0070C0"/>
                </a:solidFill>
              </a:rPr>
              <a:t>המבנה תומך בקישור לפרט בלבד, יש להוסיף גם קשר לחשבון ספציפי. המבנה תומך בניהול מוטבים שהם לקוחות הבנק בלבד.</a:t>
            </a:r>
          </a:p>
          <a:p>
            <a:endParaRPr lang="he-IL" dirty="0">
              <a:solidFill>
                <a:srgbClr val="0070C0"/>
              </a:solidFill>
            </a:endParaRPr>
          </a:p>
        </p:txBody>
      </p:sp>
      <p:sp>
        <p:nvSpPr>
          <p:cNvPr id="5" name="TextBox 4"/>
          <p:cNvSpPr txBox="1"/>
          <p:nvPr/>
        </p:nvSpPr>
        <p:spPr>
          <a:xfrm>
            <a:off x="7010400" y="2362200"/>
            <a:ext cx="2133600" cy="1600438"/>
          </a:xfrm>
          <a:prstGeom prst="rect">
            <a:avLst/>
          </a:prstGeom>
          <a:noFill/>
          <a:ln w="12700">
            <a:solidFill>
              <a:schemeClr val="tx1"/>
            </a:solidFill>
          </a:ln>
        </p:spPr>
        <p:txBody>
          <a:bodyPr wrap="square" rtlCol="1">
            <a:spAutoFit/>
          </a:bodyPr>
          <a:lstStyle/>
          <a:p>
            <a:r>
              <a:rPr lang="en-US" sz="1600" dirty="0" smtClean="0">
                <a:solidFill>
                  <a:srgbClr val="0070C0"/>
                </a:solidFill>
              </a:rPr>
              <a:t>Should be related through “contact” to certain bank account.</a:t>
            </a:r>
          </a:p>
          <a:p>
            <a:r>
              <a:rPr lang="en-US" sz="1600" dirty="0" smtClean="0">
                <a:solidFill>
                  <a:srgbClr val="0070C0"/>
                </a:solidFill>
              </a:rPr>
              <a:t>For now Only for bank customers </a:t>
            </a:r>
            <a:endParaRPr lang="he-IL" sz="1600" dirty="0" smtClean="0">
              <a:solidFill>
                <a:srgbClr val="0070C0"/>
              </a:solidFill>
            </a:endParaRPr>
          </a:p>
          <a:p>
            <a:endParaRPr lang="he-IL"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981200"/>
          </a:xfrm>
        </p:spPr>
        <p:txBody>
          <a:bodyPr>
            <a:normAutofit fontScale="70000" lnSpcReduction="20000"/>
          </a:bodyPr>
          <a:lstStyle/>
          <a:p>
            <a:pPr algn="r" rtl="1">
              <a:buNone/>
            </a:pPr>
            <a:r>
              <a:rPr lang="he-IL" b="1" dirty="0" smtClean="0"/>
              <a:t>שירותים – </a:t>
            </a:r>
            <a:r>
              <a:rPr lang="en-US" b="1" dirty="0" smtClean="0"/>
              <a:t>SERVICES</a:t>
            </a:r>
            <a:endParaRPr lang="he-IL" b="1" dirty="0" smtClean="0"/>
          </a:p>
          <a:p>
            <a:pPr algn="r" rtl="1">
              <a:buNone/>
            </a:pPr>
            <a:r>
              <a:rPr lang="he-IL" dirty="0" smtClean="0"/>
              <a:t>	שירותים שונים שהבנק מציע ושהלקוח בחר להירשם אליהם. לטובת האירוע האובייקט מכיל שני שדות בלבד: שם השירות והפרט המקושר אליו. </a:t>
            </a:r>
          </a:p>
          <a:p>
            <a:pPr algn="r" rtl="1">
              <a:buNone/>
            </a:pPr>
            <a:r>
              <a:rPr lang="he-IL" dirty="0" smtClean="0"/>
              <a:t>	דוגמאות לשירותים אפשריים: (קבלת הודעות ב </a:t>
            </a:r>
            <a:r>
              <a:rPr lang="en-US" dirty="0" smtClean="0"/>
              <a:t>SMS</a:t>
            </a:r>
            <a:r>
              <a:rPr lang="he-IL" dirty="0" smtClean="0"/>
              <a:t>, מייל ירוק - קבלת מסמכים במייל במקום בדואר, מנוי לאינטרנט, לאומי </a:t>
            </a:r>
            <a:r>
              <a:rPr lang="en-US" dirty="0" smtClean="0"/>
              <a:t>CALL</a:t>
            </a:r>
            <a:r>
              <a:rPr lang="he-IL" dirty="0" smtClean="0"/>
              <a:t>).</a:t>
            </a:r>
          </a:p>
          <a:p>
            <a:pPr algn="r" rtl="1">
              <a:buNone/>
            </a:pP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457200" y="4267200"/>
            <a:ext cx="8229600" cy="2590800"/>
          </a:xfrm>
          <a:prstGeom prst="rect">
            <a:avLst/>
          </a:prstGeom>
        </p:spPr>
        <p:txBody>
          <a:bodyPr vert="horz" lIns="91440" tIns="45720" rIns="91440" bIns="45720" rtlCol="0">
            <a:normAutofit fontScale="625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SERVICES</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Different Services that the bank offers the customer to choose to subscribe to them.</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In favor of the Hackathon event this object will  contains only two fields: name of the service and the individual which is linked to it.</a:t>
            </a: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Examples of possible services: receive messages in SMS, Green mail – receive documents by email instead of by mail, Internet subscription, </a:t>
            </a:r>
            <a:br>
              <a:rPr kumimoji="0" lang="en-US" sz="3200" b="0" i="0" u="none" strike="noStrike" kern="1200" cap="none" spc="0" normalizeH="0" baseline="0" noProof="0" smtClean="0">
                <a:ln>
                  <a:noFill/>
                </a:ln>
                <a:solidFill>
                  <a:schemeClr val="tx1"/>
                </a:solidFill>
                <a:effectLst/>
                <a:uLnTx/>
                <a:uFillTx/>
                <a:latin typeface="+mn-lt"/>
                <a:ea typeface="+mn-ea"/>
                <a:cs typeface="+mn-cs"/>
              </a:rPr>
            </a:br>
            <a:r>
              <a:rPr kumimoji="0" lang="en-US" sz="3200" b="0" i="0" u="none" strike="noStrike" kern="1200" cap="none" spc="0" normalizeH="0" baseline="0" noProof="0" smtClean="0">
                <a:ln>
                  <a:noFill/>
                </a:ln>
                <a:solidFill>
                  <a:schemeClr val="tx1"/>
                </a:solidFill>
                <a:effectLst/>
                <a:uLnTx/>
                <a:uFillTx/>
                <a:latin typeface="+mn-lt"/>
                <a:ea typeface="+mn-ea"/>
                <a:cs typeface="+mn-cs"/>
              </a:rPr>
              <a:t>Leumi-CALL).</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685800"/>
          </a:xfrm>
        </p:spPr>
        <p:txBody>
          <a:bodyPr>
            <a:normAutofit/>
          </a:bodyPr>
          <a:lstStyle/>
          <a:p>
            <a:pPr rtl="1"/>
            <a:r>
              <a:rPr lang="en-US" sz="3500" b="1" dirty="0" smtClean="0"/>
              <a:t>	</a:t>
            </a:r>
            <a:r>
              <a:rPr lang="he-IL" sz="3500" b="1" dirty="0" smtClean="0"/>
              <a:t>שירותים– </a:t>
            </a:r>
            <a:r>
              <a:rPr lang="en-US" sz="3500" b="1" dirty="0" smtClean="0"/>
              <a:t>Services</a:t>
            </a:r>
            <a:endParaRPr lang="he-IL" sz="3500" dirty="0"/>
          </a:p>
        </p:txBody>
      </p:sp>
      <p:graphicFrame>
        <p:nvGraphicFramePr>
          <p:cNvPr id="6" name="Table 5"/>
          <p:cNvGraphicFramePr>
            <a:graphicFrameLocks noGrp="1"/>
          </p:cNvGraphicFramePr>
          <p:nvPr/>
        </p:nvGraphicFramePr>
        <p:xfrm>
          <a:off x="1066800" y="1262748"/>
          <a:ext cx="5715000" cy="4028525"/>
        </p:xfrm>
        <a:graphic>
          <a:graphicData uri="http://schemas.openxmlformats.org/drawingml/2006/table">
            <a:tbl>
              <a:tblPr rtl="1"/>
              <a:tblGrid>
                <a:gridCol w="3016146"/>
                <a:gridCol w="2698854"/>
              </a:tblGrid>
              <a:tr h="326571">
                <a:tc gridSpan="2">
                  <a:txBody>
                    <a:bodyPr/>
                    <a:lstStyle/>
                    <a:p>
                      <a:pPr algn="ctr" rtl="0" fontAlgn="b"/>
                      <a:r>
                        <a:rPr lang="en-US" sz="1400" b="1" i="0" u="none" strike="noStrike" dirty="0">
                          <a:solidFill>
                            <a:srgbClr val="000000"/>
                          </a:solidFill>
                          <a:latin typeface="Arial"/>
                        </a:rPr>
                        <a:t>Services</a:t>
                      </a:r>
                    </a:p>
                  </a:txBody>
                  <a:tcPr marL="9525" marR="9525" marT="9525"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326571">
                <a:tc>
                  <a:txBody>
                    <a:bodyPr/>
                    <a:lstStyle/>
                    <a:p>
                      <a:pPr algn="ctr" rtl="0" fontAlgn="b"/>
                      <a:r>
                        <a:rPr lang="en-US" sz="14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מפתח  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OWNERID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שם השירות</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6571">
                <a:tc>
                  <a:txBody>
                    <a:bodyPr/>
                    <a:lstStyle/>
                    <a:p>
                      <a:pPr algn="ctr" rtl="0" fontAlgn="b"/>
                      <a:r>
                        <a:rPr lang="en-US" sz="1400" b="0" i="0" u="none" strike="noStrike">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600" b="1" i="0" u="none" strike="noStrike" dirty="0">
                          <a:solidFill>
                            <a:srgbClr val="0070C0"/>
                          </a:solidFill>
                          <a:latin typeface="Arial"/>
                        </a:rPr>
                        <a:t>קישור לפרט</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ckaton updated data model.jpg"/>
          <p:cNvPicPr>
            <a:picLocks noChangeAspect="1"/>
          </p:cNvPicPr>
          <p:nvPr/>
        </p:nvPicPr>
        <p:blipFill>
          <a:blip r:embed="rId2" cstate="print"/>
          <a:stretch>
            <a:fillRect/>
          </a:stretch>
        </p:blipFill>
        <p:spPr>
          <a:xfrm>
            <a:off x="-76200" y="1295401"/>
            <a:ext cx="9316890" cy="4419600"/>
          </a:xfrm>
          <a:prstGeom prst="rect">
            <a:avLst/>
          </a:prstGeom>
        </p:spPr>
      </p:pic>
      <p:sp>
        <p:nvSpPr>
          <p:cNvPr id="5" name="TextBox 4"/>
          <p:cNvSpPr txBox="1"/>
          <p:nvPr/>
        </p:nvSpPr>
        <p:spPr>
          <a:xfrm>
            <a:off x="1066800" y="283458"/>
            <a:ext cx="5638800" cy="630942"/>
          </a:xfrm>
          <a:prstGeom prst="rect">
            <a:avLst/>
          </a:prstGeom>
          <a:noFill/>
        </p:spPr>
        <p:txBody>
          <a:bodyPr wrap="square" rtlCol="1">
            <a:spAutoFit/>
          </a:bodyPr>
          <a:lstStyle/>
          <a:p>
            <a:pPr algn="ctr" rtl="1">
              <a:spcBef>
                <a:spcPct val="0"/>
              </a:spcBef>
            </a:pPr>
            <a:r>
              <a:rPr lang="en-US" sz="3500" b="1" dirty="0" smtClean="0">
                <a:latin typeface="+mj-lt"/>
                <a:ea typeface="+mj-ea"/>
                <a:cs typeface="+mj-cs"/>
              </a:rPr>
              <a:t>Entity Relationship Diagram</a:t>
            </a:r>
            <a:endParaRPr lang="he-IL" sz="3500" b="1" dirty="0" smtClean="0">
              <a:latin typeface="+mj-lt"/>
              <a:ea typeface="+mj-ea"/>
              <a:cs typeface="+mj-cs"/>
            </a:endParaRPr>
          </a:p>
        </p:txBody>
      </p:sp>
    </p:spTree>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9-30 at 14.46.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5867400"/>
          </a:xfrm>
          <a:prstGeom prst="rect">
            <a:avLst/>
          </a:prstGeom>
        </p:spPr>
      </p:pic>
      <p:sp>
        <p:nvSpPr>
          <p:cNvPr id="4" name="TextBox 3"/>
          <p:cNvSpPr txBox="1"/>
          <p:nvPr/>
        </p:nvSpPr>
        <p:spPr>
          <a:xfrm>
            <a:off x="32657" y="7256"/>
            <a:ext cx="9111343" cy="830997"/>
          </a:xfrm>
          <a:prstGeom prst="rect">
            <a:avLst/>
          </a:prstGeom>
          <a:noFill/>
        </p:spPr>
        <p:txBody>
          <a:bodyPr wrap="square" rtlCol="0">
            <a:spAutoFit/>
          </a:bodyPr>
          <a:lstStyle/>
          <a:p>
            <a:pPr algn="ctr"/>
            <a:r>
              <a:rPr lang="en-US" sz="4800" dirty="0" smtClean="0"/>
              <a:t>Physical ERD</a:t>
            </a:r>
            <a:endParaRPr lang="en-US" sz="4800" dirty="0"/>
          </a:p>
        </p:txBody>
      </p:sp>
      <p:sp>
        <p:nvSpPr>
          <p:cNvPr id="5" name="TextBox 4"/>
          <p:cNvSpPr txBox="1"/>
          <p:nvPr/>
        </p:nvSpPr>
        <p:spPr>
          <a:xfrm>
            <a:off x="2743200" y="6096000"/>
            <a:ext cx="3894891" cy="369332"/>
          </a:xfrm>
          <a:prstGeom prst="rect">
            <a:avLst/>
          </a:prstGeom>
          <a:noFill/>
        </p:spPr>
        <p:txBody>
          <a:bodyPr wrap="none" rtlCol="0">
            <a:spAutoFit/>
          </a:bodyPr>
          <a:lstStyle/>
          <a:p>
            <a:r>
              <a:rPr lang="en-US" dirty="0" smtClean="0"/>
              <a:t>Go to Setup &gt; Schema Builder to view it</a:t>
            </a:r>
            <a:endParaRPr lang="en-US" dirty="0"/>
          </a:p>
        </p:txBody>
      </p:sp>
    </p:spTree>
    <p:extLst>
      <p:ext uri="{BB962C8B-B14F-4D97-AF65-F5344CB8AC3E}">
        <p14:creationId xmlns:p14="http://schemas.microsoft.com/office/powerpoint/2010/main" val="2719659042"/>
      </p:ext>
    </p:extLst>
  </p:cSld>
  <p:clrMapOvr>
    <a:masterClrMapping/>
  </p:clrMapOvr>
  <p:transition xmlns:p14="http://schemas.microsoft.com/office/powerpoint/2010/main" spd="med" advClick="0">
    <p:wedg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981199"/>
          </a:xfrm>
        </p:spPr>
        <p:txBody>
          <a:bodyPr>
            <a:normAutofit fontScale="85000" lnSpcReduction="20000"/>
          </a:bodyPr>
          <a:lstStyle/>
          <a:p>
            <a:pPr algn="r" rtl="1">
              <a:buNone/>
            </a:pPr>
            <a:r>
              <a:rPr lang="he-IL" b="1" dirty="0" smtClean="0"/>
              <a:t>פרט – </a:t>
            </a:r>
            <a:r>
              <a:rPr lang="en-US" b="1" dirty="0" smtClean="0"/>
              <a:t>Contact</a:t>
            </a:r>
            <a:endParaRPr lang="he-IL" b="1" dirty="0" smtClean="0"/>
          </a:p>
          <a:p>
            <a:pPr algn="r" rtl="1">
              <a:buNone/>
            </a:pPr>
            <a:r>
              <a:rPr lang="he-IL" dirty="0" smtClean="0"/>
              <a:t>	מתאר אדם ספציפי (שם פרטי, שם משפחה, ת"ז)</a:t>
            </a:r>
          </a:p>
          <a:p>
            <a:pPr algn="r" rtl="1">
              <a:buNone/>
            </a:pPr>
            <a:r>
              <a:rPr lang="he-IL" dirty="0" smtClean="0"/>
              <a:t>	פרט יכול להיות מקושר לפרט אחר לטובת הגדרת מערכות היחסים בניהם (למשל בעל ואישה, הורים וילדים...).</a:t>
            </a:r>
            <a:endParaRPr lang="he-IL"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533400" y="3886200"/>
            <a:ext cx="8305800" cy="2514600"/>
          </a:xfrm>
          <a:prstGeom prst="rect">
            <a:avLst/>
          </a:prstGeom>
        </p:spPr>
        <p:txBody>
          <a:bodyPr vert="horz" lIns="91440" tIns="45720" rIns="91440" bIns="45720" rtlCol="0">
            <a:normAutofit fontScale="92500" lnSpcReduction="20000"/>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Contact</a:t>
            </a:r>
            <a:endParaRPr kumimoji="0" lang="he-IL"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Indicated a specific private person (First name, Last name, ID..)</a:t>
            </a:r>
            <a:endParaRPr kumimoji="0" lang="he-IL"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Contact could be linked to another individual in favor of defining relationships between them (husband and wife, parents and children...)</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914400"/>
          </a:xfrm>
        </p:spPr>
        <p:txBody>
          <a:bodyPr>
            <a:normAutofit fontScale="90000"/>
          </a:bodyPr>
          <a:lstStyle/>
          <a:p>
            <a:pPr rtl="1"/>
            <a:r>
              <a:rPr lang="he-IL" sz="3900" b="1" dirty="0" smtClean="0"/>
              <a:t>פרט – </a:t>
            </a:r>
            <a:r>
              <a:rPr lang="en-US" sz="3900" b="1" dirty="0" smtClean="0"/>
              <a:t>Contact</a:t>
            </a:r>
            <a:r>
              <a:rPr lang="he-IL" b="1" dirty="0" smtClean="0"/>
              <a:t/>
            </a:r>
            <a:br>
              <a:rPr lang="he-IL" b="1" dirty="0" smtClean="0"/>
            </a:br>
            <a:endParaRPr lang="he-IL" dirty="0"/>
          </a:p>
        </p:txBody>
      </p:sp>
      <p:graphicFrame>
        <p:nvGraphicFramePr>
          <p:cNvPr id="5" name="Table 4"/>
          <p:cNvGraphicFramePr>
            <a:graphicFrameLocks noGrp="1"/>
          </p:cNvGraphicFramePr>
          <p:nvPr/>
        </p:nvGraphicFramePr>
        <p:xfrm>
          <a:off x="685800" y="685800"/>
          <a:ext cx="5334000" cy="5797810"/>
        </p:xfrm>
        <a:graphic>
          <a:graphicData uri="http://schemas.openxmlformats.org/drawingml/2006/table">
            <a:tbl>
              <a:tblPr rtl="1"/>
              <a:tblGrid>
                <a:gridCol w="2623119"/>
                <a:gridCol w="2710881"/>
              </a:tblGrid>
              <a:tr h="260211">
                <a:tc gridSpan="2">
                  <a:txBody>
                    <a:bodyPr/>
                    <a:lstStyle/>
                    <a:p>
                      <a:pPr algn="ctr" rtl="0" fontAlgn="ctr"/>
                      <a:r>
                        <a:rPr lang="en-US" sz="1400" b="1" i="0" u="none" strike="noStrike" dirty="0">
                          <a:solidFill>
                            <a:srgbClr val="000000"/>
                          </a:solidFill>
                          <a:latin typeface="Arial"/>
                        </a:rPr>
                        <a:t>Contact</a:t>
                      </a:r>
                    </a:p>
                  </a:txBody>
                  <a:tcPr marL="8144" marR="8144" marT="8144"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ID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מפתח  רשומה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ISDELETED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דגל מבוטל </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LASTNAME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שם משפחה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FIRSTNAME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שם פרטי</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SALUTATION</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smtClean="0">
                          <a:solidFill>
                            <a:srgbClr val="000000"/>
                          </a:solidFill>
                          <a:latin typeface="Arial"/>
                        </a:rPr>
                        <a:t>קידומת </a:t>
                      </a:r>
                      <a:r>
                        <a:rPr lang="he-IL" sz="1400" b="0" i="0" u="none" strike="noStrike" dirty="0">
                          <a:solidFill>
                            <a:srgbClr val="000000"/>
                          </a:solidFill>
                          <a:latin typeface="Arial"/>
                        </a:rPr>
                        <a:t>לשם (</a:t>
                      </a:r>
                      <a:r>
                        <a:rPr lang="he-IL" sz="1400" b="0" i="0" u="none" strike="noStrike" dirty="0" smtClean="0">
                          <a:solidFill>
                            <a:srgbClr val="000000"/>
                          </a:solidFill>
                          <a:latin typeface="Arial"/>
                        </a:rPr>
                        <a:t>מר/גברת</a:t>
                      </a:r>
                      <a:r>
                        <a:rPr lang="he-IL" sz="1400" b="0" i="0" u="none" strike="noStrike" dirty="0">
                          <a:solidFill>
                            <a:srgbClr val="000000"/>
                          </a:solidFill>
                          <a:latin typeface="Arial"/>
                        </a:rPr>
                        <a: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NAME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שם מלא</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OTHERSTREET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rtl="1" fontAlgn="ctr"/>
                      <a:r>
                        <a:rPr lang="he-IL" sz="1400" b="0" i="0" u="none" strike="noStrike" dirty="0">
                          <a:solidFill>
                            <a:srgbClr val="000000"/>
                          </a:solidFill>
                          <a:latin typeface="Arial"/>
                        </a:rPr>
                        <a:t>כתובת נוספת</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dirty="0">
                          <a:solidFill>
                            <a:srgbClr val="000000"/>
                          </a:solidFill>
                          <a:latin typeface="Arial"/>
                        </a:rPr>
                        <a:t>OTHERCITY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OTHERPOSTALCODE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OTHERCOUNTRY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OTHERLATITUDE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OTHERLONGITUDE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MAILINGSTREET</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rtl="1" fontAlgn="ctr"/>
                      <a:r>
                        <a:rPr lang="he-IL" sz="1400" b="0" i="0" u="none" strike="noStrike" dirty="0">
                          <a:solidFill>
                            <a:srgbClr val="000000"/>
                          </a:solidFill>
                          <a:latin typeface="Arial"/>
                        </a:rPr>
                        <a:t>כתובת משלוח דואר</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dirty="0">
                          <a:solidFill>
                            <a:srgbClr val="000000"/>
                          </a:solidFill>
                          <a:latin typeface="Arial"/>
                        </a:rPr>
                        <a:t>MAILINGCITY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MAILINGPOSTALCODE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dirty="0">
                          <a:solidFill>
                            <a:srgbClr val="000000"/>
                          </a:solidFill>
                          <a:latin typeface="Arial"/>
                        </a:rPr>
                        <a:t>MAILINGCOUNTRY</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MAILINGLATITUDE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MAILINGLONGITUDE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rtl="1"/>
                      <a:endParaRPr lang="he-IL"/>
                    </a:p>
                  </a:txBody>
                  <a:tcPr/>
                </a:tc>
              </a:tr>
              <a:tr h="206000">
                <a:tc>
                  <a:txBody>
                    <a:bodyPr/>
                    <a:lstStyle/>
                    <a:p>
                      <a:pPr algn="ctr" rtl="0" fontAlgn="ctr"/>
                      <a:r>
                        <a:rPr lang="en-US" sz="1400" b="0" i="0" u="none" strike="noStrike">
                          <a:solidFill>
                            <a:srgbClr val="000000"/>
                          </a:solidFill>
                          <a:latin typeface="Arial"/>
                        </a:rPr>
                        <a:t>PHONE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טלפון</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FAX</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מספר פקס</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MOBILEPHONE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טלפון נייד</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EMAIL</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כתובת דוא"ל</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BIRTHDATE</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smtClean="0">
                          <a:solidFill>
                            <a:srgbClr val="000000"/>
                          </a:solidFill>
                          <a:latin typeface="Arial"/>
                        </a:rPr>
                        <a:t>לידה</a:t>
                      </a:r>
                      <a:endParaRPr lang="he-IL" sz="1400" b="0" i="0" u="none" strike="noStrike" dirty="0">
                        <a:solidFill>
                          <a:srgbClr val="000000"/>
                        </a:solidFill>
                        <a:latin typeface="Arial"/>
                      </a:endParaRP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DESCRIPTION</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תיאור</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6000">
                <a:tc>
                  <a:txBody>
                    <a:bodyPr/>
                    <a:lstStyle/>
                    <a:p>
                      <a:pPr algn="ctr" rtl="0" fontAlgn="ctr"/>
                      <a:r>
                        <a:rPr lang="en-US" sz="1400" b="0" i="0" u="none" strike="noStrike">
                          <a:solidFill>
                            <a:srgbClr val="000000"/>
                          </a:solidFill>
                          <a:latin typeface="Arial"/>
                        </a:rPr>
                        <a:t>OWNERID</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הבעלים של הרשומה</a:t>
                      </a:r>
                    </a:p>
                  </a:txBody>
                  <a:tcPr marL="8144" marR="8144" marT="81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15000" y="228600"/>
            <a:ext cx="3276600" cy="1143000"/>
          </a:xfrm>
        </p:spPr>
        <p:txBody>
          <a:bodyPr>
            <a:noAutofit/>
          </a:bodyPr>
          <a:lstStyle/>
          <a:p>
            <a:pPr marL="342900" indent="-342900" algn="r" rtl="1">
              <a:spcBef>
                <a:spcPct val="20000"/>
              </a:spcBef>
            </a:pPr>
            <a:r>
              <a:rPr lang="he-IL" sz="4000" b="1" dirty="0" smtClean="0"/>
              <a:t>פרט – </a:t>
            </a:r>
            <a:r>
              <a:rPr lang="en-US" sz="4000" b="1" dirty="0" smtClean="0"/>
              <a:t>contact</a:t>
            </a:r>
            <a:r>
              <a:rPr lang="he-IL" sz="4000" b="1" dirty="0" smtClean="0"/>
              <a:t/>
            </a:r>
            <a:br>
              <a:rPr lang="he-IL" sz="4000" b="1" dirty="0" smtClean="0"/>
            </a:br>
            <a:r>
              <a:rPr lang="he-IL" sz="4000" b="1" dirty="0" smtClean="0"/>
              <a:t> המשך</a:t>
            </a:r>
          </a:p>
        </p:txBody>
      </p:sp>
      <p:graphicFrame>
        <p:nvGraphicFramePr>
          <p:cNvPr id="6" name="Table 5"/>
          <p:cNvGraphicFramePr>
            <a:graphicFrameLocks noGrp="1"/>
          </p:cNvGraphicFramePr>
          <p:nvPr/>
        </p:nvGraphicFramePr>
        <p:xfrm>
          <a:off x="457200" y="357294"/>
          <a:ext cx="5212728" cy="6470225"/>
        </p:xfrm>
        <a:graphic>
          <a:graphicData uri="http://schemas.openxmlformats.org/drawingml/2006/table">
            <a:tbl>
              <a:tblPr rtl="1"/>
              <a:tblGrid>
                <a:gridCol w="2563480"/>
                <a:gridCol w="2649248"/>
              </a:tblGrid>
              <a:tr h="245586">
                <a:tc gridSpan="2">
                  <a:txBody>
                    <a:bodyPr/>
                    <a:lstStyle/>
                    <a:p>
                      <a:pPr algn="ctr" rtl="0" fontAlgn="ctr"/>
                      <a:r>
                        <a:rPr lang="en-US" sz="1400" b="1" i="0" u="none" strike="noStrike" dirty="0">
                          <a:solidFill>
                            <a:srgbClr val="000000"/>
                          </a:solidFill>
                          <a:latin typeface="Arial"/>
                        </a:rPr>
                        <a:t>Contact</a:t>
                      </a:r>
                    </a:p>
                  </a:txBody>
                  <a:tcPr marL="7900" marR="7900" marT="7900" marB="0" anchor="ctr">
                    <a:lnL w="6350" cap="flat" cmpd="sng" algn="ctr">
                      <a:solidFill>
                        <a:srgbClr val="000000"/>
                      </a:solidFill>
                      <a:prstDash val="solid"/>
                      <a:round/>
                      <a:headEnd type="none" w="med" len="med"/>
                      <a:tailEnd type="none" w="med" len="med"/>
                    </a:lnL>
                    <a:lnT>
                      <a:noFill/>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tc>
              </a:tr>
              <a:tr h="193231">
                <a:tc>
                  <a:txBody>
                    <a:bodyPr/>
                    <a:lstStyle/>
                    <a:p>
                      <a:pPr algn="ctr" rtl="0" fontAlgn="ctr"/>
                      <a:r>
                        <a:rPr lang="en-US" sz="1400" b="0" i="0" u="none" strike="noStrike" dirty="0" smtClean="0">
                          <a:solidFill>
                            <a:srgbClr val="000000"/>
                          </a:solidFill>
                          <a:latin typeface="Arial"/>
                        </a:rPr>
                        <a:t>CREATEDDATE</a:t>
                      </a:r>
                      <a:endParaRPr lang="en-US" sz="1400" b="0" i="0" u="none" strike="noStrike" dirty="0">
                        <a:solidFill>
                          <a:srgbClr val="000000"/>
                        </a:solidFill>
                        <a:latin typeface="Arial"/>
                      </a:endParaRP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יצירה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smtClean="0">
                          <a:solidFill>
                            <a:srgbClr val="000000"/>
                          </a:solidFill>
                          <a:latin typeface="Arial"/>
                        </a:rPr>
                        <a:t>CREATEDBYID</a:t>
                      </a:r>
                      <a:endParaRPr lang="he-IL" sz="1400" b="0" i="0" u="none" strike="noStrike" dirty="0" smtClean="0">
                        <a:solidFill>
                          <a:srgbClr val="000000"/>
                        </a:solidFill>
                        <a:latin typeface="Arial"/>
                      </a:endParaRP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שיצר את הרשומה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a:solidFill>
                            <a:srgbClr val="000000"/>
                          </a:solidFill>
                          <a:latin typeface="Arial"/>
                        </a:rPr>
                        <a:t>LASTMODIFIEDDATE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עדכון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LASTMODIFIEDBYID</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המשתמש האחרון שעדכן את הרשומה</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LASTVIEWEDDATE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צפייה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LASTREFERENCEDDATE</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תאריך </a:t>
                      </a:r>
                      <a:r>
                        <a:rPr lang="he-IL" sz="1400" b="0" i="0" u="none" strike="noStrike" dirty="0" err="1">
                          <a:solidFill>
                            <a:srgbClr val="000000"/>
                          </a:solidFill>
                          <a:latin typeface="Arial"/>
                        </a:rPr>
                        <a:t>איחזור</a:t>
                      </a:r>
                      <a:r>
                        <a:rPr lang="he-IL" sz="1400" b="0" i="0" u="none" strike="noStrike" dirty="0">
                          <a:solidFill>
                            <a:srgbClr val="000000"/>
                          </a:solidFill>
                          <a:latin typeface="Arial"/>
                        </a:rPr>
                        <a:t> אחרון</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TITLE__C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תואר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BANK_EMPOYEE__C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עובד בנק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ID_METHOD__C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סוג זיהוי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ID_NUMBER__C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600" b="1" i="0" u="none" strike="noStrike" dirty="0">
                          <a:solidFill>
                            <a:srgbClr val="0070C0"/>
                          </a:solidFill>
                          <a:latin typeface="Arial"/>
                        </a:rPr>
                        <a:t>מספר זיהוי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a:solidFill>
                            <a:srgbClr val="000000"/>
                          </a:solidFill>
                          <a:latin typeface="Arial"/>
                        </a:rPr>
                        <a:t>GENDER__C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70C0"/>
                          </a:solidFill>
                          <a:latin typeface="Arial"/>
                        </a:rPr>
                        <a:t>מגדר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PRIMARY_LANGUAGE__C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שפה עיקרית</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PRIMARY_PHONE__C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טלפון ראשי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DUALITY__C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דואליות - פעילות בבנק אחר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156">
                <a:tc>
                  <a:txBody>
                    <a:bodyPr/>
                    <a:lstStyle/>
                    <a:p>
                      <a:pPr algn="ctr" rtl="0" fontAlgn="ctr"/>
                      <a:r>
                        <a:rPr lang="en-US" sz="1400" b="0" i="0" u="none" strike="noStrike">
                          <a:solidFill>
                            <a:srgbClr val="000000"/>
                          </a:solidFill>
                          <a:latin typeface="Arial"/>
                        </a:rPr>
                        <a:t>DISABILITY_SPECIAL_TREATMENT__C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נגישות - יחס מיוחד לצד מעורב</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DISABILITY__C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נגישות - האם הלקוח נזקק להנגשה מיוחדת</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SENIOR_MGMT__C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נושא משרה בכירה בבנק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OCCUPATION__C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עיסוק</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OF_CHILDREN__C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מספר ילדים</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MARITAL_STATUS__C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מצב משפחתי</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a:solidFill>
                            <a:srgbClr val="000000"/>
                          </a:solidFill>
                          <a:latin typeface="Arial"/>
                        </a:rPr>
                        <a:t>RELATION_TYPE__C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סוג קשר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8156">
                <a:tc>
                  <a:txBody>
                    <a:bodyPr/>
                    <a:lstStyle/>
                    <a:p>
                      <a:pPr algn="ctr" rtl="0" fontAlgn="ctr"/>
                      <a:r>
                        <a:rPr lang="en-US" sz="1400" b="0" i="0" u="none" strike="noStrike">
                          <a:solidFill>
                            <a:srgbClr val="000000"/>
                          </a:solidFill>
                          <a:latin typeface="Arial"/>
                        </a:rPr>
                        <a:t>FREQUENCY_OF_VISITS_TO_THE_BRANCH__C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a:solidFill>
                            <a:srgbClr val="000000"/>
                          </a:solidFill>
                          <a:latin typeface="Arial"/>
                        </a:rPr>
                        <a:t>תדירות ביקורים בסניף</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sngStrike">
                          <a:solidFill>
                            <a:srgbClr val="000000"/>
                          </a:solidFill>
                          <a:latin typeface="Arial"/>
                        </a:rPr>
                        <a:t>PRODUCT__C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sngStrike" dirty="0">
                          <a:solidFill>
                            <a:srgbClr val="FF0000"/>
                          </a:solidFill>
                          <a:latin typeface="Arial"/>
                        </a:rPr>
                        <a:t>מוצר מקושר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3231">
                <a:tc>
                  <a:txBody>
                    <a:bodyPr/>
                    <a:lstStyle/>
                    <a:p>
                      <a:pPr algn="ctr" rtl="0" fontAlgn="ctr"/>
                      <a:r>
                        <a:rPr lang="en-US" sz="1400" b="0" i="0" u="none" strike="noStrike" dirty="0">
                          <a:solidFill>
                            <a:srgbClr val="000000"/>
                          </a:solidFill>
                          <a:latin typeface="Arial"/>
                        </a:rPr>
                        <a:t>RELATED_CONTACT__C</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ctr"/>
                      <a:r>
                        <a:rPr lang="he-IL" sz="1400" b="0" i="0" u="none" strike="noStrike" dirty="0">
                          <a:solidFill>
                            <a:srgbClr val="000000"/>
                          </a:solidFill>
                          <a:latin typeface="Arial"/>
                        </a:rPr>
                        <a:t>פרט מקושר</a:t>
                      </a:r>
                    </a:p>
                  </a:txBody>
                  <a:tcPr marL="7900" marR="7900" marT="7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buNone/>
            </a:pPr>
            <a:r>
              <a:rPr lang="he-IL" b="1" dirty="0" smtClean="0"/>
              <a:t>בעלות – </a:t>
            </a:r>
            <a:r>
              <a:rPr lang="en-US" b="1" dirty="0" smtClean="0"/>
              <a:t>OWNERSHIP</a:t>
            </a:r>
            <a:endParaRPr lang="he-IL" b="1" dirty="0" smtClean="0"/>
          </a:p>
          <a:p>
            <a:pPr algn="r" rtl="1">
              <a:buNone/>
            </a:pPr>
            <a:r>
              <a:rPr lang="he-IL" dirty="0" smtClean="0"/>
              <a:t>	טבלה מקשרת בין פרט ללקוח (מייצרת קשר רבים לרבים בין האובייקטים). </a:t>
            </a:r>
          </a:p>
          <a:p>
            <a:pPr algn="r" rtl="1">
              <a:buNone/>
            </a:pPr>
            <a:endParaRPr lang="he-IL" dirty="0" smtClean="0"/>
          </a:p>
          <a:p>
            <a:pPr algn="r" rtl="1">
              <a:buNone/>
            </a:pPr>
            <a:endParaRPr lang="he-IL" dirty="0" smtClean="0"/>
          </a:p>
          <a:p>
            <a:pPr algn="r" rtl="1">
              <a:buNone/>
            </a:pPr>
            <a:endParaRPr lang="he-IL" dirty="0" smtClean="0"/>
          </a:p>
          <a:p>
            <a:pPr algn="r" rtl="1">
              <a:buNone/>
            </a:pPr>
            <a:endParaRPr lang="he-IL" sz="2400" dirty="0"/>
          </a:p>
        </p:txBody>
      </p:sp>
      <p:sp>
        <p:nvSpPr>
          <p:cNvPr id="4" name="Title 1"/>
          <p:cNvSpPr txBox="1">
            <a:spLocks/>
          </p:cNvSpPr>
          <p:nvPr/>
        </p:nvSpPr>
        <p:spPr>
          <a:xfrm>
            <a:off x="0" y="0"/>
            <a:ext cx="9144000" cy="1600200"/>
          </a:xfrm>
          <a:prstGeom prst="rect">
            <a:avLst/>
          </a:prstGeom>
          <a:solidFill>
            <a:schemeClr val="bg1"/>
          </a:solidFill>
        </p:spPr>
        <p:txBody>
          <a:bodyPr vert="horz" lIns="91440" tIns="45720" rIns="91440" bIns="45720" rtlCol="0" anchor="ctr">
            <a:normAutofit/>
          </a:bodyPr>
          <a:lstStyle/>
          <a:p>
            <a:pPr marL="0" marR="0" lvl="0" indent="0" algn="l" defTabSz="914400" rtl="1"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
            </a:r>
            <a:br>
              <a:rPr kumimoji="0" lang="en-US" sz="4400" b="0" i="0" u="none" strike="noStrike" kern="1200" cap="none" spc="0" normalizeH="0" baseline="0" noProof="0" smtClean="0">
                <a:ln>
                  <a:noFill/>
                </a:ln>
                <a:solidFill>
                  <a:schemeClr val="tx1"/>
                </a:solidFill>
                <a:effectLst/>
                <a:uLnTx/>
                <a:uFillTx/>
                <a:latin typeface="+mj-lt"/>
                <a:ea typeface="+mj-ea"/>
                <a:cs typeface="+mj-cs"/>
              </a:rPr>
            </a:br>
            <a:endParaRPr kumimoji="0" lang="he-IL"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p:cNvSpPr txBox="1">
            <a:spLocks/>
          </p:cNvSpPr>
          <p:nvPr/>
        </p:nvSpPr>
        <p:spPr>
          <a:xfrm>
            <a:off x="533400" y="4343400"/>
            <a:ext cx="8229600" cy="2286000"/>
          </a:xfrm>
          <a:prstGeom prst="rect">
            <a:avLst/>
          </a:prstGeom>
        </p:spPr>
        <p:txBody>
          <a:bodyPr vert="horz" lIns="91440" tIns="45720" rIns="91440" bIns="45720" rtlCol="0">
            <a:normAutofit/>
          </a:bodyPr>
          <a:lstStyle/>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OWNERSHIP</a:t>
            </a:r>
            <a:endParaRPr kumimoji="0" lang="he-IL"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1"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A Table that links between a customer and a contact (creates a relationship between objects in many to many).</a:t>
            </a:r>
            <a:endParaRPr kumimoji="0" lang="he-IL"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9"/>
          <p:cNvGrpSpPr/>
          <p:nvPr/>
        </p:nvGrpSpPr>
        <p:grpSpPr>
          <a:xfrm>
            <a:off x="533400" y="76200"/>
            <a:ext cx="8534400" cy="1219200"/>
            <a:chOff x="533400" y="76200"/>
            <a:chExt cx="8534400" cy="1219200"/>
          </a:xfrm>
        </p:grpSpPr>
        <p:pic>
          <p:nvPicPr>
            <p:cNvPr id="11" name="Picture 10" descr="לאומי.jpg"/>
            <p:cNvPicPr/>
            <p:nvPr/>
          </p:nvPicPr>
          <p:blipFill>
            <a:blip r:embed="rId2" cstate="print"/>
            <a:stretch>
              <a:fillRect/>
            </a:stretch>
          </p:blipFill>
          <p:spPr>
            <a:xfrm>
              <a:off x="5029200" y="76200"/>
              <a:ext cx="4038600" cy="1219200"/>
            </a:xfrm>
            <a:prstGeom prst="rect">
              <a:avLst/>
            </a:prstGeom>
          </p:spPr>
        </p:pic>
        <p:pic>
          <p:nvPicPr>
            <p:cNvPr id="12" name="Picture 11" descr="s1_platform_short_pms29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8600"/>
              <a:ext cx="3133135" cy="865574"/>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rmAutofit fontScale="90000"/>
          </a:bodyPr>
          <a:lstStyle/>
          <a:p>
            <a:pPr rtl="1"/>
            <a:r>
              <a:rPr lang="he-IL" b="1" dirty="0" smtClean="0"/>
              <a:t>שדות אובייקט בעלות – </a:t>
            </a:r>
            <a:r>
              <a:rPr lang="en-US" b="1" dirty="0" smtClean="0"/>
              <a:t>OWNERSHIP</a:t>
            </a:r>
            <a:r>
              <a:rPr lang="he-IL" b="1" dirty="0" smtClean="0"/>
              <a:t/>
            </a:r>
            <a:br>
              <a:rPr lang="he-IL" b="1" dirty="0" smtClean="0"/>
            </a:br>
            <a:endParaRPr lang="he-IL" dirty="0"/>
          </a:p>
        </p:txBody>
      </p:sp>
      <p:graphicFrame>
        <p:nvGraphicFramePr>
          <p:cNvPr id="13" name="Table 12"/>
          <p:cNvGraphicFramePr>
            <a:graphicFrameLocks noGrp="1"/>
          </p:cNvGraphicFramePr>
          <p:nvPr/>
        </p:nvGraphicFramePr>
        <p:xfrm>
          <a:off x="838200" y="1143002"/>
          <a:ext cx="5410200" cy="4648198"/>
        </p:xfrm>
        <a:graphic>
          <a:graphicData uri="http://schemas.openxmlformats.org/drawingml/2006/table">
            <a:tbl>
              <a:tblPr rtl="1"/>
              <a:tblGrid>
                <a:gridCol w="2705100"/>
                <a:gridCol w="2705100"/>
              </a:tblGrid>
              <a:tr h="374854">
                <a:tc gridSpan="2">
                  <a:txBody>
                    <a:bodyPr/>
                    <a:lstStyle/>
                    <a:p>
                      <a:pPr algn="ctr" rtl="0" fontAlgn="b"/>
                      <a:r>
                        <a:rPr lang="en-US" sz="1300" b="1" i="0" u="none" strike="noStrike" dirty="0">
                          <a:solidFill>
                            <a:srgbClr val="000000"/>
                          </a:solidFill>
                          <a:latin typeface="Arial"/>
                        </a:rPr>
                        <a:t>Ownership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hMerge="1">
                  <a:txBody>
                    <a:bodyPr/>
                    <a:lstStyle/>
                    <a:p>
                      <a:pPr rtl="1"/>
                      <a:endParaRPr lang="he-IL"/>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356112">
                <a:tc>
                  <a:txBody>
                    <a:bodyPr/>
                    <a:lstStyle/>
                    <a:p>
                      <a:pPr algn="ctr" rtl="0" fontAlgn="b"/>
                      <a:r>
                        <a:rPr lang="en-US" sz="1300" b="0" i="0" u="none" strike="noStrike">
                          <a:solidFill>
                            <a:srgbClr val="000000"/>
                          </a:solidFill>
                          <a:latin typeface="Arial"/>
                        </a:rPr>
                        <a:t>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מפתח רשומה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CUSTOMER__C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70C0"/>
                          </a:solidFill>
                          <a:latin typeface="Arial"/>
                        </a:rPr>
                        <a:t>     </a:t>
                      </a:r>
                      <a:r>
                        <a:rPr lang="he-IL" sz="1400" b="1" i="0" u="none" strike="noStrike" dirty="0" smtClean="0">
                          <a:solidFill>
                            <a:srgbClr val="0070C0"/>
                          </a:solidFill>
                          <a:latin typeface="Arial"/>
                        </a:rPr>
                        <a:t>קישור ללקוח </a:t>
                      </a:r>
                      <a:endParaRPr lang="he-IL" sz="1300" b="1" i="0" u="none" strike="noStrike" dirty="0">
                        <a:solidFill>
                          <a:srgbClr val="0070C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CONTACT__C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70C0"/>
                          </a:solidFill>
                          <a:latin typeface="Arial"/>
                        </a:rPr>
                        <a:t>    </a:t>
                      </a:r>
                      <a:r>
                        <a:rPr lang="he-IL" sz="1400" b="1" i="0" u="none" strike="noStrike" dirty="0" smtClean="0">
                          <a:solidFill>
                            <a:srgbClr val="0070C0"/>
                          </a:solidFill>
                          <a:latin typeface="Arial"/>
                        </a:rPr>
                        <a:t>קישור לפרט  </a:t>
                      </a:r>
                      <a:endParaRPr lang="he-IL" sz="1300" b="1" i="0" u="none" strike="noStrike" dirty="0">
                        <a:solidFill>
                          <a:srgbClr val="0070C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OWNERID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הבעלים של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ISDELETED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     דגל מבוטל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שם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CREATEDDATE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יצירה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CREATEDBYID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שיצר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LASTMODIFIEDDATE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עדכון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a:solidFill>
                            <a:srgbClr val="000000"/>
                          </a:solidFill>
                          <a:latin typeface="Arial"/>
                        </a:rPr>
                        <a:t>LASTMODIFIEDBYID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המשתמש האחרון שעדכן את הרשומה</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dirty="0">
                          <a:solidFill>
                            <a:srgbClr val="000000"/>
                          </a:solidFill>
                          <a:latin typeface="Arial"/>
                        </a:rPr>
                        <a:t>LASTVIEWEDDATE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צפייה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6112">
                <a:tc>
                  <a:txBody>
                    <a:bodyPr/>
                    <a:lstStyle/>
                    <a:p>
                      <a:pPr algn="ctr" rtl="0" fontAlgn="b"/>
                      <a:r>
                        <a:rPr lang="en-US" sz="1300" b="0" i="0" u="none" strike="noStrike" dirty="0">
                          <a:solidFill>
                            <a:srgbClr val="000000"/>
                          </a:solidFill>
                          <a:latin typeface="Arial"/>
                        </a:rPr>
                        <a:t>LASTREFERENCEDDATE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1" fontAlgn="b"/>
                      <a:r>
                        <a:rPr lang="he-IL" sz="1300" b="0" i="0" u="none" strike="noStrike" dirty="0">
                          <a:solidFill>
                            <a:srgbClr val="000000"/>
                          </a:solidFill>
                          <a:latin typeface="Arial"/>
                        </a:rPr>
                        <a:t>תאריך </a:t>
                      </a:r>
                      <a:r>
                        <a:rPr lang="he-IL" sz="1300" b="0" i="0" u="none" strike="noStrike" dirty="0" err="1">
                          <a:solidFill>
                            <a:srgbClr val="000000"/>
                          </a:solidFill>
                          <a:latin typeface="Arial"/>
                        </a:rPr>
                        <a:t>איחזור</a:t>
                      </a:r>
                      <a:r>
                        <a:rPr lang="he-IL" sz="1300" b="0" i="0" u="none" strike="noStrike" dirty="0">
                          <a:solidFill>
                            <a:srgbClr val="000000"/>
                          </a:solidFill>
                          <a:latin typeface="Arial"/>
                        </a:rPr>
                        <a:t> אחרון</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1640</Words>
  <Application>Microsoft Macintosh PowerPoint</Application>
  <PresentationFormat>On-screen Show (4:3)</PresentationFormat>
  <Paragraphs>601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vt:lpstr>
      <vt:lpstr>PowerPoint Presentation</vt:lpstr>
      <vt:lpstr>PowerPoint Presentation</vt:lpstr>
      <vt:lpstr>PowerPoint Presentation</vt:lpstr>
      <vt:lpstr>PowerPoint Presentation</vt:lpstr>
      <vt:lpstr>פרט – Contact </vt:lpstr>
      <vt:lpstr>פרט – contact  המשך</vt:lpstr>
      <vt:lpstr>PowerPoint Presentation</vt:lpstr>
      <vt:lpstr>שדות אובייקט בעלות – OWNERSHIP </vt:lpstr>
      <vt:lpstr>PowerPoint Presentation</vt:lpstr>
      <vt:lpstr>לקוח – Customer</vt:lpstr>
      <vt:lpstr>PowerPoint Presentation</vt:lpstr>
      <vt:lpstr>סניף– Branch</vt:lpstr>
      <vt:lpstr>PowerPoint Presentation</vt:lpstr>
      <vt:lpstr> חשבון בנק – Bank Account</vt:lpstr>
      <vt:lpstr>PowerPoint Presentation</vt:lpstr>
      <vt:lpstr> מוצרים – Products</vt:lpstr>
      <vt:lpstr>PowerPoint Presentation</vt:lpstr>
      <vt:lpstr> מוצרים בחשבון– Products In Bank Accounts</vt:lpstr>
      <vt:lpstr>PowerPoint Presentation</vt:lpstr>
      <vt:lpstr>חיובים בכרטיס אשראי – Credit Card Transactions</vt:lpstr>
      <vt:lpstr>PowerPoint Presentation</vt:lpstr>
      <vt:lpstr> הוראות קבע בחשבון – Standing Orders</vt:lpstr>
      <vt:lpstr>PowerPoint Presentation</vt:lpstr>
      <vt:lpstr> תנועות בחשבון– Bank Account Transactions</vt:lpstr>
      <vt:lpstr>PowerPoint Presentation</vt:lpstr>
      <vt:lpstr> מוטבים – Beneficiaries</vt:lpstr>
      <vt:lpstr>PowerPoint Presentation</vt:lpstr>
      <vt:lpstr> שירותים– 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Avital Shoval</dc:creator>
  <cp:lastModifiedBy>Silvio Casagrande</cp:lastModifiedBy>
  <cp:revision>104</cp:revision>
  <dcterms:created xsi:type="dcterms:W3CDTF">2006-08-16T00:00:00Z</dcterms:created>
  <dcterms:modified xsi:type="dcterms:W3CDTF">2014-10-08T07:50:32Z</dcterms:modified>
</cp:coreProperties>
</file>