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0" r:id="rId5"/>
    <p:sldId id="259" r:id="rId6"/>
    <p:sldId id="272" r:id="rId7"/>
    <p:sldId id="260" r:id="rId8"/>
    <p:sldId id="271" r:id="rId9"/>
    <p:sldId id="261" r:id="rId10"/>
    <p:sldId id="278" r:id="rId11"/>
    <p:sldId id="262" r:id="rId12"/>
    <p:sldId id="274" r:id="rId13"/>
    <p:sldId id="263" r:id="rId14"/>
    <p:sldId id="280" r:id="rId15"/>
    <p:sldId id="264" r:id="rId16"/>
    <p:sldId id="281" r:id="rId17"/>
    <p:sldId id="265" r:id="rId18"/>
    <p:sldId id="279" r:id="rId19"/>
    <p:sldId id="266" r:id="rId20"/>
    <p:sldId id="282" r:id="rId21"/>
    <p:sldId id="267" r:id="rId22"/>
    <p:sldId id="275" r:id="rId23"/>
    <p:sldId id="268" r:id="rId24"/>
    <p:sldId id="276" r:id="rId25"/>
    <p:sldId id="269" r:id="rId26"/>
    <p:sldId id="277"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624" autoAdjust="0"/>
  </p:normalViewPr>
  <p:slideViewPr>
    <p:cSldViewPr>
      <p:cViewPr>
        <p:scale>
          <a:sx n="70" d="100"/>
          <a:sy n="70" d="100"/>
        </p:scale>
        <p:origin x="-2744" y="-8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30/09/14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30/09/14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30/09/14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30/09/14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30/09/14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30/09/14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30/09/14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30/09/14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30/09/14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30/09/14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30/09/14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8488C4"/>
            </a:gs>
            <a:gs pos="53000">
              <a:srgbClr val="D4DEFF"/>
            </a:gs>
            <a:gs pos="83000">
              <a:srgbClr val="D4DEFF"/>
            </a:gs>
            <a:gs pos="100000">
              <a:srgbClr val="96AB94"/>
            </a:gs>
          </a:gsLst>
          <a:lin ang="48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30/09/14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4.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4.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600200"/>
          </a:xfrm>
          <a:solidFill>
            <a:schemeClr val="bg1"/>
          </a:solidFill>
        </p:spPr>
        <p:txBody>
          <a:bodyPr/>
          <a:lstStyle/>
          <a:p>
            <a:pPr algn="l" rtl="1"/>
            <a:r>
              <a:rPr lang="en-US" dirty="0" smtClean="0"/>
              <a:t/>
            </a:r>
            <a:br>
              <a:rPr lang="en-US" dirty="0" smtClean="0"/>
            </a:br>
            <a:endParaRPr lang="he-IL" dirty="0"/>
          </a:p>
        </p:txBody>
      </p:sp>
      <p:sp>
        <p:nvSpPr>
          <p:cNvPr id="9" name="Rectangle 8"/>
          <p:cNvSpPr/>
          <p:nvPr/>
        </p:nvSpPr>
        <p:spPr>
          <a:xfrm>
            <a:off x="2209800" y="2590800"/>
            <a:ext cx="4468083" cy="1246495"/>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500" b="1" dirty="0"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Hackathon</a:t>
            </a:r>
            <a:endParaRPr lang="en-US" sz="75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nvGrpSpPr>
          <p:cNvPr id="4" name="Group 3"/>
          <p:cNvGrpSpPr/>
          <p:nvPr/>
        </p:nvGrpSpPr>
        <p:grpSpPr>
          <a:xfrm>
            <a:off x="533400" y="76200"/>
            <a:ext cx="8534400" cy="1219200"/>
            <a:chOff x="533400" y="76200"/>
            <a:chExt cx="8534400" cy="1219200"/>
          </a:xfrm>
        </p:grpSpPr>
        <p:pic>
          <p:nvPicPr>
            <p:cNvPr id="5" name="Picture 4" descr="לאומי.jpg"/>
            <p:cNvPicPr/>
            <p:nvPr/>
          </p:nvPicPr>
          <p:blipFill>
            <a:blip r:embed="rId2" cstate="print"/>
            <a:stretch>
              <a:fillRect/>
            </a:stretch>
          </p:blipFill>
          <p:spPr>
            <a:xfrm>
              <a:off x="5029200" y="76200"/>
              <a:ext cx="4038600" cy="1219200"/>
            </a:xfrm>
            <a:prstGeom prst="rect">
              <a:avLst/>
            </a:prstGeom>
          </p:spPr>
        </p:pic>
        <p:pic>
          <p:nvPicPr>
            <p:cNvPr id="3" name="Picture 2" descr="s1_platform_short_pms29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228600"/>
              <a:ext cx="3133135" cy="865574"/>
            </a:xfrm>
            <a:prstGeom prst="rect">
              <a:avLst/>
            </a:prstGeom>
          </p:spPr>
        </p:pic>
      </p:gr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2819400" y="0"/>
            <a:ext cx="6248400" cy="685800"/>
          </a:xfrm>
        </p:spPr>
        <p:txBody>
          <a:bodyPr>
            <a:normAutofit/>
          </a:bodyPr>
          <a:lstStyle/>
          <a:p>
            <a:pPr rtl="1"/>
            <a:r>
              <a:rPr lang="he-IL" sz="3500" b="1" dirty="0" smtClean="0"/>
              <a:t>סניף– </a:t>
            </a:r>
            <a:r>
              <a:rPr lang="en-US" sz="3500" b="1" dirty="0" smtClean="0"/>
              <a:t>Branch</a:t>
            </a:r>
            <a:endParaRPr lang="he-IL" sz="3500" dirty="0"/>
          </a:p>
        </p:txBody>
      </p:sp>
      <p:graphicFrame>
        <p:nvGraphicFramePr>
          <p:cNvPr id="5" name="Table 4"/>
          <p:cNvGraphicFramePr>
            <a:graphicFrameLocks noGrp="1"/>
          </p:cNvGraphicFramePr>
          <p:nvPr/>
        </p:nvGraphicFramePr>
        <p:xfrm>
          <a:off x="1371600" y="0"/>
          <a:ext cx="3200400" cy="6751866"/>
        </p:xfrm>
        <a:graphic>
          <a:graphicData uri="http://schemas.openxmlformats.org/drawingml/2006/table">
            <a:tbl>
              <a:tblPr rtl="1"/>
              <a:tblGrid>
                <a:gridCol w="3200400"/>
              </a:tblGrid>
              <a:tr h="200891">
                <a:tc>
                  <a:txBody>
                    <a:bodyPr/>
                    <a:lstStyle/>
                    <a:p>
                      <a:pPr algn="l" rtl="0" fontAlgn="b"/>
                      <a:r>
                        <a:rPr lang="en-US" sz="1300" b="0" i="0" u="none" strike="noStrike" dirty="0">
                          <a:solidFill>
                            <a:srgbClr val="000000"/>
                          </a:solidFill>
                          <a:latin typeface="Arial"/>
                        </a:rPr>
                        <a:t>Branches</a:t>
                      </a:r>
                    </a:p>
                  </a:txBody>
                  <a:tcPr marL="6482" marR="6482" marT="64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r>
              <a:tr h="200891">
                <a:tc>
                  <a:txBody>
                    <a:bodyPr/>
                    <a:lstStyle/>
                    <a:p>
                      <a:pPr algn="l" rtl="0" fontAlgn="b"/>
                      <a:r>
                        <a:rPr lang="en-US" sz="1300" b="0" i="0" u="none" strike="noStrike" dirty="0">
                          <a:solidFill>
                            <a:srgbClr val="000000"/>
                          </a:solidFill>
                          <a:latin typeface="Arial"/>
                        </a:rPr>
                        <a:t>ID</a:t>
                      </a:r>
                    </a:p>
                  </a:txBody>
                  <a:tcPr marL="6482" marR="6482" marT="64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891">
                <a:tc>
                  <a:txBody>
                    <a:bodyPr/>
                    <a:lstStyle/>
                    <a:p>
                      <a:pPr algn="l" rtl="0" fontAlgn="b"/>
                      <a:r>
                        <a:rPr lang="en-US" sz="1300" b="0" i="0" u="none" strike="noStrike" dirty="0">
                          <a:solidFill>
                            <a:srgbClr val="000000"/>
                          </a:solidFill>
                          <a:latin typeface="Arial"/>
                        </a:rPr>
                        <a:t>OWNERID</a:t>
                      </a:r>
                    </a:p>
                  </a:txBody>
                  <a:tcPr marL="6482" marR="6482" marT="64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891">
                <a:tc>
                  <a:txBody>
                    <a:bodyPr/>
                    <a:lstStyle/>
                    <a:p>
                      <a:pPr algn="l" rtl="0" fontAlgn="b"/>
                      <a:r>
                        <a:rPr lang="en-US" sz="1300" b="0" i="0" u="none" strike="noStrike" dirty="0">
                          <a:solidFill>
                            <a:srgbClr val="000000"/>
                          </a:solidFill>
                          <a:latin typeface="Arial"/>
                        </a:rPr>
                        <a:t>ISDELETED</a:t>
                      </a:r>
                    </a:p>
                  </a:txBody>
                  <a:tcPr marL="6482" marR="6482" marT="64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891">
                <a:tc>
                  <a:txBody>
                    <a:bodyPr/>
                    <a:lstStyle/>
                    <a:p>
                      <a:pPr algn="l" rtl="0" fontAlgn="b"/>
                      <a:r>
                        <a:rPr lang="en-US" sz="1300" b="0" i="0" u="none" strike="noStrike" dirty="0">
                          <a:solidFill>
                            <a:srgbClr val="000000"/>
                          </a:solidFill>
                          <a:latin typeface="Arial"/>
                        </a:rPr>
                        <a:t>NAME</a:t>
                      </a:r>
                    </a:p>
                  </a:txBody>
                  <a:tcPr marL="6482" marR="6482" marT="64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891">
                <a:tc>
                  <a:txBody>
                    <a:bodyPr/>
                    <a:lstStyle/>
                    <a:p>
                      <a:pPr algn="l" rtl="0" fontAlgn="b"/>
                      <a:r>
                        <a:rPr lang="en-US" sz="1300" b="0" i="0" u="none" strike="noStrike" dirty="0">
                          <a:solidFill>
                            <a:srgbClr val="000000"/>
                          </a:solidFill>
                          <a:latin typeface="Arial"/>
                        </a:rPr>
                        <a:t>CREATEDDATE</a:t>
                      </a:r>
                    </a:p>
                  </a:txBody>
                  <a:tcPr marL="6482" marR="6482" marT="64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891">
                <a:tc>
                  <a:txBody>
                    <a:bodyPr/>
                    <a:lstStyle/>
                    <a:p>
                      <a:pPr algn="l" rtl="0" fontAlgn="b"/>
                      <a:r>
                        <a:rPr lang="en-US" sz="1300" b="0" i="0" u="none" strike="noStrike" dirty="0">
                          <a:solidFill>
                            <a:srgbClr val="000000"/>
                          </a:solidFill>
                          <a:latin typeface="Arial"/>
                        </a:rPr>
                        <a:t>CREATEDBYID</a:t>
                      </a:r>
                    </a:p>
                  </a:txBody>
                  <a:tcPr marL="6482" marR="6482" marT="64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891">
                <a:tc>
                  <a:txBody>
                    <a:bodyPr/>
                    <a:lstStyle/>
                    <a:p>
                      <a:pPr algn="l" rtl="0" fontAlgn="b"/>
                      <a:r>
                        <a:rPr lang="en-US" sz="1300" b="0" i="0" u="none" strike="noStrike" dirty="0">
                          <a:solidFill>
                            <a:srgbClr val="000000"/>
                          </a:solidFill>
                          <a:latin typeface="Arial"/>
                        </a:rPr>
                        <a:t>LASTMODIFIEDDATE</a:t>
                      </a:r>
                    </a:p>
                  </a:txBody>
                  <a:tcPr marL="6482" marR="6482" marT="64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891">
                <a:tc>
                  <a:txBody>
                    <a:bodyPr/>
                    <a:lstStyle/>
                    <a:p>
                      <a:pPr algn="l" rtl="0" fontAlgn="b"/>
                      <a:r>
                        <a:rPr lang="en-US" sz="1300" b="0" i="0" u="none" strike="noStrike" dirty="0">
                          <a:solidFill>
                            <a:srgbClr val="000000"/>
                          </a:solidFill>
                          <a:latin typeface="Arial"/>
                        </a:rPr>
                        <a:t>LASTMODIFIEDBYID</a:t>
                      </a:r>
                    </a:p>
                  </a:txBody>
                  <a:tcPr marL="6482" marR="6482" marT="64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891">
                <a:tc>
                  <a:txBody>
                    <a:bodyPr/>
                    <a:lstStyle/>
                    <a:p>
                      <a:pPr algn="l" rtl="0" fontAlgn="b"/>
                      <a:r>
                        <a:rPr lang="en-US" sz="1300" b="0" i="0" u="none" strike="noStrike" dirty="0">
                          <a:solidFill>
                            <a:srgbClr val="000000"/>
                          </a:solidFill>
                          <a:latin typeface="Arial"/>
                        </a:rPr>
                        <a:t>SYSTEMMODSTAMP</a:t>
                      </a:r>
                    </a:p>
                  </a:txBody>
                  <a:tcPr marL="6482" marR="6482" marT="64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891">
                <a:tc>
                  <a:txBody>
                    <a:bodyPr/>
                    <a:lstStyle/>
                    <a:p>
                      <a:pPr algn="l" rtl="0" fontAlgn="b"/>
                      <a:r>
                        <a:rPr lang="en-US" sz="1300" b="0" i="0" u="none" strike="noStrike" dirty="0">
                          <a:solidFill>
                            <a:srgbClr val="000000"/>
                          </a:solidFill>
                          <a:latin typeface="Arial"/>
                        </a:rPr>
                        <a:t>LASTACTIVITYDATE</a:t>
                      </a:r>
                    </a:p>
                  </a:txBody>
                  <a:tcPr marL="6482" marR="6482" marT="64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891">
                <a:tc>
                  <a:txBody>
                    <a:bodyPr/>
                    <a:lstStyle/>
                    <a:p>
                      <a:pPr algn="l" rtl="0" fontAlgn="b"/>
                      <a:r>
                        <a:rPr lang="en-US" sz="1300" b="0" i="0" u="none" strike="noStrike" dirty="0">
                          <a:solidFill>
                            <a:srgbClr val="000000"/>
                          </a:solidFill>
                          <a:latin typeface="Arial"/>
                        </a:rPr>
                        <a:t>LASTVIEWEDDATE</a:t>
                      </a:r>
                    </a:p>
                  </a:txBody>
                  <a:tcPr marL="6482" marR="6482" marT="64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891">
                <a:tc>
                  <a:txBody>
                    <a:bodyPr/>
                    <a:lstStyle/>
                    <a:p>
                      <a:pPr algn="l" rtl="0" fontAlgn="b"/>
                      <a:r>
                        <a:rPr lang="en-US" sz="1300" b="0" i="0" u="none" strike="noStrike" dirty="0">
                          <a:solidFill>
                            <a:srgbClr val="000000"/>
                          </a:solidFill>
                          <a:latin typeface="Arial"/>
                        </a:rPr>
                        <a:t>LASTREFERENCEDDATE</a:t>
                      </a:r>
                    </a:p>
                  </a:txBody>
                  <a:tcPr marL="6482" marR="6482" marT="64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891">
                <a:tc>
                  <a:txBody>
                    <a:bodyPr/>
                    <a:lstStyle/>
                    <a:p>
                      <a:pPr algn="l" rtl="0" fontAlgn="b"/>
                      <a:r>
                        <a:rPr lang="en-US" sz="1300" b="0" i="0" u="none" strike="noStrike" dirty="0">
                          <a:solidFill>
                            <a:srgbClr val="000000"/>
                          </a:solidFill>
                          <a:latin typeface="Arial"/>
                        </a:rPr>
                        <a:t>BRANCH_ADDRESS__C</a:t>
                      </a:r>
                    </a:p>
                  </a:txBody>
                  <a:tcPr marL="6482" marR="6482" marT="64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891">
                <a:tc>
                  <a:txBody>
                    <a:bodyPr/>
                    <a:lstStyle/>
                    <a:p>
                      <a:pPr algn="l" rtl="0" fontAlgn="b"/>
                      <a:r>
                        <a:rPr lang="en-US" sz="1300" b="0" i="0" u="none" strike="noStrike" dirty="0">
                          <a:solidFill>
                            <a:srgbClr val="000000"/>
                          </a:solidFill>
                          <a:latin typeface="Arial"/>
                        </a:rPr>
                        <a:t>BRANCH_CITY__C</a:t>
                      </a:r>
                    </a:p>
                  </a:txBody>
                  <a:tcPr marL="6482" marR="6482" marT="64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891">
                <a:tc>
                  <a:txBody>
                    <a:bodyPr/>
                    <a:lstStyle/>
                    <a:p>
                      <a:pPr algn="l" rtl="0" fontAlgn="b"/>
                      <a:r>
                        <a:rPr lang="en-US" sz="1300" b="0" i="0" u="none" strike="noStrike" dirty="0">
                          <a:solidFill>
                            <a:srgbClr val="000000"/>
                          </a:solidFill>
                          <a:latin typeface="Arial"/>
                        </a:rPr>
                        <a:t>PHONE__C</a:t>
                      </a:r>
                    </a:p>
                  </a:txBody>
                  <a:tcPr marL="6482" marR="6482" marT="64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891">
                <a:tc>
                  <a:txBody>
                    <a:bodyPr/>
                    <a:lstStyle/>
                    <a:p>
                      <a:pPr algn="l" rtl="0" fontAlgn="b"/>
                      <a:r>
                        <a:rPr lang="en-US" sz="1300" b="0" i="0" u="none" strike="noStrike" dirty="0">
                          <a:solidFill>
                            <a:srgbClr val="000000"/>
                          </a:solidFill>
                          <a:latin typeface="Arial"/>
                        </a:rPr>
                        <a:t>LOCATION__LATITUDE__S</a:t>
                      </a:r>
                    </a:p>
                  </a:txBody>
                  <a:tcPr marL="6482" marR="6482" marT="64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891">
                <a:tc>
                  <a:txBody>
                    <a:bodyPr/>
                    <a:lstStyle/>
                    <a:p>
                      <a:pPr algn="l" rtl="0" fontAlgn="b"/>
                      <a:r>
                        <a:rPr lang="en-US" sz="1300" b="0" i="0" u="none" strike="noStrike" dirty="0">
                          <a:solidFill>
                            <a:srgbClr val="000000"/>
                          </a:solidFill>
                          <a:latin typeface="Arial"/>
                        </a:rPr>
                        <a:t>LOCATION__LONGITUDE__S</a:t>
                      </a:r>
                    </a:p>
                  </a:txBody>
                  <a:tcPr marL="6482" marR="6482" marT="64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891">
                <a:tc>
                  <a:txBody>
                    <a:bodyPr/>
                    <a:lstStyle/>
                    <a:p>
                      <a:pPr algn="l" rtl="0" fontAlgn="b"/>
                      <a:r>
                        <a:rPr lang="en-US" sz="1300" b="0" i="0" u="none" strike="noStrike" dirty="0">
                          <a:solidFill>
                            <a:srgbClr val="000000"/>
                          </a:solidFill>
                          <a:latin typeface="Arial"/>
                        </a:rPr>
                        <a:t>LOCATION__C</a:t>
                      </a:r>
                    </a:p>
                  </a:txBody>
                  <a:tcPr marL="6482" marR="6482" marT="64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891">
                <a:tc>
                  <a:txBody>
                    <a:bodyPr/>
                    <a:lstStyle/>
                    <a:p>
                      <a:pPr algn="l" rtl="0" fontAlgn="b"/>
                      <a:r>
                        <a:rPr lang="en-US" sz="1300" b="0" i="0" u="none" strike="noStrike" dirty="0">
                          <a:solidFill>
                            <a:srgbClr val="000000"/>
                          </a:solidFill>
                          <a:latin typeface="Arial"/>
                        </a:rPr>
                        <a:t>OPENSUNDAY__C</a:t>
                      </a:r>
                    </a:p>
                  </a:txBody>
                  <a:tcPr marL="6482" marR="6482" marT="64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891">
                <a:tc>
                  <a:txBody>
                    <a:bodyPr/>
                    <a:lstStyle/>
                    <a:p>
                      <a:pPr algn="l" rtl="0" fontAlgn="b"/>
                      <a:r>
                        <a:rPr lang="en-US" sz="1300" b="0" i="0" u="none" strike="noStrike" dirty="0">
                          <a:solidFill>
                            <a:srgbClr val="000000"/>
                          </a:solidFill>
                          <a:latin typeface="Arial"/>
                        </a:rPr>
                        <a:t>CLOSESUNDAY__C</a:t>
                      </a:r>
                    </a:p>
                  </a:txBody>
                  <a:tcPr marL="6482" marR="6482" marT="64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891">
                <a:tc>
                  <a:txBody>
                    <a:bodyPr/>
                    <a:lstStyle/>
                    <a:p>
                      <a:pPr algn="l" rtl="0" fontAlgn="b"/>
                      <a:r>
                        <a:rPr lang="en-US" sz="1300" b="0" i="0" u="none" strike="noStrike" dirty="0">
                          <a:solidFill>
                            <a:srgbClr val="000000"/>
                          </a:solidFill>
                          <a:latin typeface="Arial"/>
                        </a:rPr>
                        <a:t>OPENMONDAY__C</a:t>
                      </a:r>
                    </a:p>
                  </a:txBody>
                  <a:tcPr marL="6482" marR="6482" marT="64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891">
                <a:tc>
                  <a:txBody>
                    <a:bodyPr/>
                    <a:lstStyle/>
                    <a:p>
                      <a:pPr algn="l" rtl="0" fontAlgn="b"/>
                      <a:r>
                        <a:rPr lang="en-US" sz="1300" b="0" i="0" u="none" strike="noStrike" dirty="0">
                          <a:solidFill>
                            <a:srgbClr val="000000"/>
                          </a:solidFill>
                          <a:latin typeface="Arial"/>
                        </a:rPr>
                        <a:t>CLOSEMONDAY__C</a:t>
                      </a:r>
                    </a:p>
                  </a:txBody>
                  <a:tcPr marL="6482" marR="6482" marT="64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891">
                <a:tc>
                  <a:txBody>
                    <a:bodyPr/>
                    <a:lstStyle/>
                    <a:p>
                      <a:pPr algn="l" rtl="0" fontAlgn="b"/>
                      <a:r>
                        <a:rPr lang="en-US" sz="1300" b="0" i="0" u="none" strike="noStrike" dirty="0">
                          <a:solidFill>
                            <a:srgbClr val="000000"/>
                          </a:solidFill>
                          <a:latin typeface="Arial"/>
                        </a:rPr>
                        <a:t>OPENTUESDAY__C</a:t>
                      </a:r>
                    </a:p>
                  </a:txBody>
                  <a:tcPr marL="6482" marR="6482" marT="64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891">
                <a:tc>
                  <a:txBody>
                    <a:bodyPr/>
                    <a:lstStyle/>
                    <a:p>
                      <a:pPr algn="l" rtl="0" fontAlgn="b"/>
                      <a:r>
                        <a:rPr lang="en-US" sz="1300" b="0" i="0" u="none" strike="noStrike" dirty="0">
                          <a:solidFill>
                            <a:srgbClr val="000000"/>
                          </a:solidFill>
                          <a:latin typeface="Arial"/>
                        </a:rPr>
                        <a:t>CLOSETUESDAY__C</a:t>
                      </a:r>
                    </a:p>
                  </a:txBody>
                  <a:tcPr marL="6482" marR="6482" marT="64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891">
                <a:tc>
                  <a:txBody>
                    <a:bodyPr/>
                    <a:lstStyle/>
                    <a:p>
                      <a:pPr algn="l" rtl="0" fontAlgn="b"/>
                      <a:r>
                        <a:rPr lang="en-US" sz="1300" b="0" i="0" u="none" strike="noStrike" dirty="0">
                          <a:solidFill>
                            <a:srgbClr val="000000"/>
                          </a:solidFill>
                          <a:latin typeface="Arial"/>
                        </a:rPr>
                        <a:t>OPENWEDNESDAY__C</a:t>
                      </a:r>
                    </a:p>
                  </a:txBody>
                  <a:tcPr marL="6482" marR="6482" marT="64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891">
                <a:tc>
                  <a:txBody>
                    <a:bodyPr/>
                    <a:lstStyle/>
                    <a:p>
                      <a:pPr algn="l" rtl="0" fontAlgn="b"/>
                      <a:r>
                        <a:rPr lang="en-US" sz="1300" b="0" i="0" u="none" strike="noStrike" dirty="0">
                          <a:solidFill>
                            <a:srgbClr val="000000"/>
                          </a:solidFill>
                          <a:latin typeface="Arial"/>
                        </a:rPr>
                        <a:t>CLOSEWEDNESDAY__C</a:t>
                      </a:r>
                    </a:p>
                  </a:txBody>
                  <a:tcPr marL="6482" marR="6482" marT="64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891">
                <a:tc>
                  <a:txBody>
                    <a:bodyPr/>
                    <a:lstStyle/>
                    <a:p>
                      <a:pPr algn="l" rtl="0" fontAlgn="b"/>
                      <a:r>
                        <a:rPr lang="en-US" sz="1300" b="0" i="0" u="none" strike="noStrike" dirty="0">
                          <a:solidFill>
                            <a:srgbClr val="000000"/>
                          </a:solidFill>
                          <a:latin typeface="Arial"/>
                        </a:rPr>
                        <a:t>OPENTHURSDAY__C</a:t>
                      </a:r>
                    </a:p>
                  </a:txBody>
                  <a:tcPr marL="6482" marR="6482" marT="64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891">
                <a:tc>
                  <a:txBody>
                    <a:bodyPr/>
                    <a:lstStyle/>
                    <a:p>
                      <a:pPr algn="l" rtl="0" fontAlgn="b"/>
                      <a:r>
                        <a:rPr lang="en-US" sz="1300" b="0" i="0" u="none" strike="noStrike" dirty="0">
                          <a:solidFill>
                            <a:srgbClr val="000000"/>
                          </a:solidFill>
                          <a:latin typeface="Arial"/>
                        </a:rPr>
                        <a:t>CLOSETHURSDAY__C</a:t>
                      </a:r>
                    </a:p>
                  </a:txBody>
                  <a:tcPr marL="6482" marR="6482" marT="64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891">
                <a:tc>
                  <a:txBody>
                    <a:bodyPr/>
                    <a:lstStyle/>
                    <a:p>
                      <a:pPr algn="l" rtl="0" fontAlgn="b"/>
                      <a:r>
                        <a:rPr lang="en-US" sz="1300" b="0" i="0" u="none" strike="noStrike" dirty="0">
                          <a:solidFill>
                            <a:srgbClr val="000000"/>
                          </a:solidFill>
                          <a:latin typeface="Arial"/>
                        </a:rPr>
                        <a:t>OPENFRIDAY__C</a:t>
                      </a:r>
                    </a:p>
                  </a:txBody>
                  <a:tcPr marL="6482" marR="6482" marT="64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891">
                <a:tc>
                  <a:txBody>
                    <a:bodyPr/>
                    <a:lstStyle/>
                    <a:p>
                      <a:pPr algn="l" rtl="0" fontAlgn="b"/>
                      <a:r>
                        <a:rPr lang="en-US" sz="1300" b="0" i="0" u="none" strike="noStrike" dirty="0">
                          <a:solidFill>
                            <a:srgbClr val="000000"/>
                          </a:solidFill>
                          <a:latin typeface="Arial"/>
                        </a:rPr>
                        <a:t>CLOSEFRIDAY__C</a:t>
                      </a:r>
                    </a:p>
                  </a:txBody>
                  <a:tcPr marL="6482" marR="6482" marT="64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891">
                <a:tc>
                  <a:txBody>
                    <a:bodyPr/>
                    <a:lstStyle/>
                    <a:p>
                      <a:pPr algn="l" rtl="0" fontAlgn="b"/>
                      <a:r>
                        <a:rPr lang="en-US" sz="1300" b="0" i="0" u="none" strike="noStrike" dirty="0">
                          <a:solidFill>
                            <a:srgbClr val="000000"/>
                          </a:solidFill>
                          <a:latin typeface="Arial"/>
                        </a:rPr>
                        <a:t>CUSTOMER_RELATED__C</a:t>
                      </a:r>
                    </a:p>
                  </a:txBody>
                  <a:tcPr marL="6482" marR="6482" marT="64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891">
                <a:tc>
                  <a:txBody>
                    <a:bodyPr/>
                    <a:lstStyle/>
                    <a:p>
                      <a:pPr algn="l" rtl="0" fontAlgn="b"/>
                      <a:r>
                        <a:rPr lang="en-US" sz="1300" b="0" i="0" u="none" strike="noStrike" dirty="0">
                          <a:solidFill>
                            <a:srgbClr val="000000"/>
                          </a:solidFill>
                          <a:latin typeface="Arial"/>
                        </a:rPr>
                        <a:t>BRANCH_NUMBER__C</a:t>
                      </a:r>
                    </a:p>
                  </a:txBody>
                  <a:tcPr marL="6482" marR="6482" marT="64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r" rtl="1">
              <a:buNone/>
            </a:pPr>
            <a:r>
              <a:rPr lang="he-IL" b="1" dirty="0" smtClean="0"/>
              <a:t>חשבון</a:t>
            </a:r>
            <a:r>
              <a:rPr lang="en-US" b="1" dirty="0" smtClean="0"/>
              <a:t> </a:t>
            </a:r>
            <a:r>
              <a:rPr lang="he-IL" b="1" dirty="0" smtClean="0"/>
              <a:t>בנק – </a:t>
            </a:r>
            <a:r>
              <a:rPr lang="en-US" b="1" dirty="0" smtClean="0"/>
              <a:t>BANK ACCOUNT</a:t>
            </a:r>
            <a:endParaRPr lang="he-IL" b="1" dirty="0" smtClean="0"/>
          </a:p>
          <a:p>
            <a:pPr lvl="0" algn="r" rtl="1">
              <a:buNone/>
            </a:pPr>
            <a:r>
              <a:rPr lang="he-IL" dirty="0" smtClean="0"/>
              <a:t>	חשבון כספי בבנק לאומי. לכל לקוח יכולים להיות מספר חשבונות, חייב להיות חשבון אחד לפחות. דוגמא לסוגי חשבונות: עו"ש, פיקדון, הלוואה, מט"ח, משכנתא, חשבון ניירות ערך, חשבון שקלי, חשבון דולרי, ועוד...</a:t>
            </a:r>
          </a:p>
          <a:p>
            <a:pPr lvl="0" algn="r" rtl="1">
              <a:buNone/>
            </a:pPr>
            <a:r>
              <a:rPr lang="he-IL" dirty="0" smtClean="0"/>
              <a:t>	לכל חשבון יש לקוח אחד בלבד. בכל חשבון יכולים להיות הרבה מוצרים.</a:t>
            </a:r>
            <a:endParaRPr lang="en-US" dirty="0" smtClean="0"/>
          </a:p>
          <a:p>
            <a:pPr algn="r" rtl="1">
              <a:buNone/>
            </a:pPr>
            <a:endParaRPr lang="he-IL" dirty="0"/>
          </a:p>
        </p:txBody>
      </p:sp>
      <p:sp>
        <p:nvSpPr>
          <p:cNvPr id="4" name="Title 1"/>
          <p:cNvSpPr txBox="1">
            <a:spLocks/>
          </p:cNvSpPr>
          <p:nvPr/>
        </p:nvSpPr>
        <p:spPr>
          <a:xfrm>
            <a:off x="0" y="0"/>
            <a:ext cx="9144000" cy="1600200"/>
          </a:xfrm>
          <a:prstGeom prst="rect">
            <a:avLst/>
          </a:prstGeom>
          <a:solidFill>
            <a:schemeClr val="bg1"/>
          </a:solidFill>
        </p:spPr>
        <p:txBody>
          <a:bodyPr vert="horz" lIns="91440" tIns="45720" rIns="91440" bIns="45720" rtlCol="0" anchor="ctr">
            <a:normAutofit/>
          </a:bodyPr>
          <a:lstStyle/>
          <a:p>
            <a:pPr marL="0" marR="0" lvl="0" indent="0" algn="l" defTabSz="914400" rtl="1"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mj-lt"/>
                <a:ea typeface="+mj-ea"/>
                <a:cs typeface="+mj-cs"/>
              </a:rPr>
              <a:t/>
            </a:r>
            <a:br>
              <a:rPr kumimoji="0" lang="en-US" sz="4400" b="0" i="0" u="none" strike="noStrike" kern="1200" cap="none" spc="0" normalizeH="0" baseline="0" noProof="0" smtClean="0">
                <a:ln>
                  <a:noFill/>
                </a:ln>
                <a:solidFill>
                  <a:schemeClr val="tx1"/>
                </a:solidFill>
                <a:effectLst/>
                <a:uLnTx/>
                <a:uFillTx/>
                <a:latin typeface="+mj-lt"/>
                <a:ea typeface="+mj-ea"/>
                <a:cs typeface="+mj-cs"/>
              </a:rPr>
            </a:br>
            <a:endParaRPr kumimoji="0" lang="he-IL" sz="4400" b="0" i="0" u="none" strike="noStrike" kern="1200" cap="none" spc="0" normalizeH="0" baseline="0" noProof="0" dirty="0">
              <a:ln>
                <a:noFill/>
              </a:ln>
              <a:solidFill>
                <a:schemeClr val="tx1"/>
              </a:solidFill>
              <a:effectLst/>
              <a:uLnTx/>
              <a:uFillTx/>
              <a:latin typeface="+mj-lt"/>
              <a:ea typeface="+mj-ea"/>
              <a:cs typeface="+mj-cs"/>
            </a:endParaRPr>
          </a:p>
        </p:txBody>
      </p:sp>
      <p:grpSp>
        <p:nvGrpSpPr>
          <p:cNvPr id="2" name="Group 5"/>
          <p:cNvGrpSpPr/>
          <p:nvPr/>
        </p:nvGrpSpPr>
        <p:grpSpPr>
          <a:xfrm>
            <a:off x="0" y="0"/>
            <a:ext cx="9067800" cy="1600200"/>
            <a:chOff x="0" y="0"/>
            <a:chExt cx="9067800" cy="1600200"/>
          </a:xfrm>
        </p:grpSpPr>
        <p:pic>
          <p:nvPicPr>
            <p:cNvPr id="7" name="Picture 6" descr="לאומי.jpg"/>
            <p:cNvPicPr/>
            <p:nvPr/>
          </p:nvPicPr>
          <p:blipFill>
            <a:blip r:embed="rId2" cstate="print"/>
            <a:stretch>
              <a:fillRect/>
            </a:stretch>
          </p:blipFill>
          <p:spPr>
            <a:xfrm>
              <a:off x="5029200" y="76200"/>
              <a:ext cx="4038600" cy="1219200"/>
            </a:xfrm>
            <a:prstGeom prst="rect">
              <a:avLst/>
            </a:prstGeom>
          </p:spPr>
        </p:pic>
        <p:pic>
          <p:nvPicPr>
            <p:cNvPr id="8" name="Picture 7" descr="SF.jpg"/>
            <p:cNvPicPr>
              <a:picLocks noChangeAspect="1"/>
            </p:cNvPicPr>
            <p:nvPr/>
          </p:nvPicPr>
          <p:blipFill>
            <a:blip r:embed="rId3" cstate="print"/>
            <a:stretch>
              <a:fillRect/>
            </a:stretch>
          </p:blipFill>
          <p:spPr>
            <a:xfrm>
              <a:off x="0" y="0"/>
              <a:ext cx="3621506" cy="1600200"/>
            </a:xfrm>
            <a:prstGeom prst="rect">
              <a:avLst/>
            </a:prstGeom>
          </p:spPr>
        </p:pic>
      </p:gr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457200" y="0"/>
            <a:ext cx="8229600" cy="685800"/>
          </a:xfrm>
        </p:spPr>
        <p:txBody>
          <a:bodyPr>
            <a:normAutofit/>
          </a:bodyPr>
          <a:lstStyle/>
          <a:p>
            <a:pPr rtl="1"/>
            <a:r>
              <a:rPr lang="en-US" sz="3500" b="1" dirty="0" smtClean="0"/>
              <a:t>	</a:t>
            </a:r>
            <a:r>
              <a:rPr lang="he-IL" sz="3500" b="1" dirty="0" smtClean="0"/>
              <a:t>חשבון בנק – </a:t>
            </a:r>
            <a:r>
              <a:rPr lang="en-US" sz="3500" b="1" dirty="0" smtClean="0"/>
              <a:t>Bank Account</a:t>
            </a:r>
            <a:endParaRPr lang="he-IL" sz="3500" dirty="0"/>
          </a:p>
        </p:txBody>
      </p:sp>
      <p:graphicFrame>
        <p:nvGraphicFramePr>
          <p:cNvPr id="7" name="Table 6"/>
          <p:cNvGraphicFramePr>
            <a:graphicFrameLocks noGrp="1"/>
          </p:cNvGraphicFramePr>
          <p:nvPr/>
        </p:nvGraphicFramePr>
        <p:xfrm>
          <a:off x="1600200" y="762008"/>
          <a:ext cx="3505200" cy="5791200"/>
        </p:xfrm>
        <a:graphic>
          <a:graphicData uri="http://schemas.openxmlformats.org/drawingml/2006/table">
            <a:tbl>
              <a:tblPr rtl="1"/>
              <a:tblGrid>
                <a:gridCol w="3505200"/>
              </a:tblGrid>
              <a:tr h="361950">
                <a:tc>
                  <a:txBody>
                    <a:bodyPr/>
                    <a:lstStyle/>
                    <a:p>
                      <a:pPr algn="l" rtl="0" fontAlgn="b"/>
                      <a:r>
                        <a:rPr lang="en-US" sz="1400" b="0" i="0" u="none" strike="noStrike" dirty="0">
                          <a:solidFill>
                            <a:srgbClr val="000000"/>
                          </a:solidFill>
                          <a:latin typeface="Arial"/>
                        </a:rPr>
                        <a:t>Bank Accounts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r>
              <a:tr h="361950">
                <a:tc>
                  <a:txBody>
                    <a:bodyPr/>
                    <a:lstStyle/>
                    <a:p>
                      <a:pPr algn="l" rtl="0" fontAlgn="b"/>
                      <a:r>
                        <a:rPr lang="en-US" sz="1400" b="0" i="0" u="none" strike="noStrike" dirty="0">
                          <a:solidFill>
                            <a:srgbClr val="000000"/>
                          </a:solidFill>
                          <a:latin typeface="Arial"/>
                        </a:rPr>
                        <a:t>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1950">
                <a:tc>
                  <a:txBody>
                    <a:bodyPr/>
                    <a:lstStyle/>
                    <a:p>
                      <a:pPr algn="l" rtl="0" fontAlgn="b"/>
                      <a:r>
                        <a:rPr lang="en-US" sz="1400" b="0" i="0" u="none" strike="noStrike" dirty="0">
                          <a:solidFill>
                            <a:srgbClr val="000000"/>
                          </a:solidFill>
                          <a:latin typeface="Arial"/>
                        </a:rPr>
                        <a:t>OWNERID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1950">
                <a:tc>
                  <a:txBody>
                    <a:bodyPr/>
                    <a:lstStyle/>
                    <a:p>
                      <a:pPr algn="l" rtl="0" fontAlgn="b"/>
                      <a:r>
                        <a:rPr lang="en-US" sz="1400" b="0" i="0" u="none" strike="noStrike" dirty="0">
                          <a:solidFill>
                            <a:srgbClr val="000000"/>
                          </a:solidFill>
                          <a:latin typeface="Arial"/>
                        </a:rPr>
                        <a:t>ISDELETED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1950">
                <a:tc>
                  <a:txBody>
                    <a:bodyPr/>
                    <a:lstStyle/>
                    <a:p>
                      <a:pPr algn="l" rtl="0" fontAlgn="b"/>
                      <a:r>
                        <a:rPr lang="en-US" sz="1400" b="0" i="0" u="none" strike="noStrike" dirty="0">
                          <a:solidFill>
                            <a:srgbClr val="000000"/>
                          </a:solidFill>
                          <a:latin typeface="Arial"/>
                        </a:rPr>
                        <a:t>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1950">
                <a:tc>
                  <a:txBody>
                    <a:bodyPr/>
                    <a:lstStyle/>
                    <a:p>
                      <a:pPr algn="l" rtl="0" fontAlgn="b"/>
                      <a:r>
                        <a:rPr lang="en-US" sz="1400" b="0" i="0" u="none" strike="noStrike" dirty="0">
                          <a:solidFill>
                            <a:srgbClr val="000000"/>
                          </a:solidFill>
                          <a:latin typeface="Arial"/>
                        </a:rPr>
                        <a:t>CREATEDDATE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1950">
                <a:tc>
                  <a:txBody>
                    <a:bodyPr/>
                    <a:lstStyle/>
                    <a:p>
                      <a:pPr algn="l" rtl="0" fontAlgn="b"/>
                      <a:r>
                        <a:rPr lang="en-US" sz="1400" b="0" i="0" u="none" strike="noStrike" dirty="0">
                          <a:solidFill>
                            <a:srgbClr val="000000"/>
                          </a:solidFill>
                          <a:latin typeface="Arial"/>
                        </a:rPr>
                        <a:t>CREATEDBYID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1950">
                <a:tc>
                  <a:txBody>
                    <a:bodyPr/>
                    <a:lstStyle/>
                    <a:p>
                      <a:pPr algn="l" rtl="0" fontAlgn="b"/>
                      <a:r>
                        <a:rPr lang="en-US" sz="1400" b="0" i="0" u="none" strike="noStrike" dirty="0">
                          <a:solidFill>
                            <a:srgbClr val="000000"/>
                          </a:solidFill>
                          <a:latin typeface="Arial"/>
                        </a:rPr>
                        <a:t>LASTMODIFIEDDATE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1950">
                <a:tc>
                  <a:txBody>
                    <a:bodyPr/>
                    <a:lstStyle/>
                    <a:p>
                      <a:pPr algn="l" rtl="0" fontAlgn="b"/>
                      <a:r>
                        <a:rPr lang="en-US" sz="1400" b="0" i="0" u="none" strike="noStrike" dirty="0">
                          <a:solidFill>
                            <a:srgbClr val="000000"/>
                          </a:solidFill>
                          <a:latin typeface="Arial"/>
                        </a:rPr>
                        <a:t>LASTMODIFIEDBYID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1950">
                <a:tc>
                  <a:txBody>
                    <a:bodyPr/>
                    <a:lstStyle/>
                    <a:p>
                      <a:pPr algn="l" rtl="0" fontAlgn="b"/>
                      <a:r>
                        <a:rPr lang="en-US" sz="1400" b="0" i="0" u="none" strike="noStrike" dirty="0">
                          <a:solidFill>
                            <a:srgbClr val="000000"/>
                          </a:solidFill>
                          <a:latin typeface="Arial"/>
                        </a:rPr>
                        <a:t>SYSTEMMODSTAMP</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1950">
                <a:tc>
                  <a:txBody>
                    <a:bodyPr/>
                    <a:lstStyle/>
                    <a:p>
                      <a:pPr algn="l" rtl="0" fontAlgn="b"/>
                      <a:r>
                        <a:rPr lang="en-US" sz="1400" b="0" i="0" u="none" strike="noStrike" dirty="0">
                          <a:solidFill>
                            <a:srgbClr val="000000"/>
                          </a:solidFill>
                          <a:latin typeface="Arial"/>
                        </a:rPr>
                        <a:t>LASTACTIVITYDATE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1950">
                <a:tc>
                  <a:txBody>
                    <a:bodyPr/>
                    <a:lstStyle/>
                    <a:p>
                      <a:pPr algn="l" rtl="0" fontAlgn="b"/>
                      <a:r>
                        <a:rPr lang="en-US" sz="1400" b="0" i="0" u="none" strike="noStrike" dirty="0">
                          <a:solidFill>
                            <a:srgbClr val="000000"/>
                          </a:solidFill>
                          <a:latin typeface="Arial"/>
                        </a:rPr>
                        <a:t>LASTVIEWEDDATE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1950">
                <a:tc>
                  <a:txBody>
                    <a:bodyPr/>
                    <a:lstStyle/>
                    <a:p>
                      <a:pPr algn="l" rtl="0" fontAlgn="b"/>
                      <a:r>
                        <a:rPr lang="en-US" sz="1400" b="0" i="0" u="none" strike="noStrike" dirty="0">
                          <a:solidFill>
                            <a:srgbClr val="000000"/>
                          </a:solidFill>
                          <a:latin typeface="Arial"/>
                        </a:rPr>
                        <a:t>LASTREFERENCEDDATE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1950">
                <a:tc>
                  <a:txBody>
                    <a:bodyPr/>
                    <a:lstStyle/>
                    <a:p>
                      <a:pPr algn="l" rtl="0" fontAlgn="b"/>
                      <a:r>
                        <a:rPr lang="en-US" sz="1400" b="0" i="0" u="none" strike="noStrike" dirty="0">
                          <a:solidFill>
                            <a:srgbClr val="000000"/>
                          </a:solidFill>
                          <a:latin typeface="Arial"/>
                        </a:rPr>
                        <a:t>TYPE_OF_ACCOUNT__C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1950">
                <a:tc>
                  <a:txBody>
                    <a:bodyPr/>
                    <a:lstStyle/>
                    <a:p>
                      <a:pPr algn="l" rtl="0" fontAlgn="b"/>
                      <a:r>
                        <a:rPr lang="en-US" sz="1400" b="0" i="0" u="none" strike="noStrike" dirty="0">
                          <a:solidFill>
                            <a:srgbClr val="000000"/>
                          </a:solidFill>
                          <a:latin typeface="Arial"/>
                        </a:rPr>
                        <a:t>ACCOUNT_NUMBER__C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1950">
                <a:tc>
                  <a:txBody>
                    <a:bodyPr/>
                    <a:lstStyle/>
                    <a:p>
                      <a:pPr algn="l" rtl="0" fontAlgn="b"/>
                      <a:r>
                        <a:rPr lang="en-US" sz="1400" b="0" i="0" u="none" strike="noStrike" dirty="0">
                          <a:solidFill>
                            <a:srgbClr val="000000"/>
                          </a:solidFill>
                          <a:latin typeface="Arial"/>
                        </a:rPr>
                        <a:t>CUSTOMER__C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r" rtl="1">
              <a:buNone/>
            </a:pPr>
            <a:r>
              <a:rPr lang="he-IL" b="1" dirty="0" smtClean="0"/>
              <a:t>קטלוג מוצרים – </a:t>
            </a:r>
            <a:r>
              <a:rPr lang="en-US" b="1" dirty="0" smtClean="0"/>
              <a:t>PRODUCTS</a:t>
            </a:r>
            <a:endParaRPr lang="he-IL" b="1" dirty="0" smtClean="0"/>
          </a:p>
          <a:p>
            <a:pPr lvl="0" algn="r" rtl="1">
              <a:buNone/>
            </a:pPr>
            <a:r>
              <a:rPr lang="he-IL" dirty="0" smtClean="0"/>
              <a:t>	מוצרים שהבנק מוכר ללקוחותיו. דוגמא לסוגי מוצרים: הלוואה (למשל מסוג משכנתא), פיקדונות (למשל פק"מ), ועוד...</a:t>
            </a:r>
          </a:p>
          <a:p>
            <a:pPr lvl="0" algn="r" rtl="1">
              <a:buNone/>
            </a:pPr>
            <a:r>
              <a:rPr lang="he-IL" dirty="0" smtClean="0"/>
              <a:t>	מוצרים מאורגנים ומקוטלגים ע"י שיוכם למשפחות מוצרים.</a:t>
            </a:r>
            <a:endParaRPr lang="en-US" dirty="0" smtClean="0"/>
          </a:p>
          <a:p>
            <a:pPr algn="r" rtl="1">
              <a:buNone/>
            </a:pPr>
            <a:endParaRPr lang="he-IL" dirty="0"/>
          </a:p>
        </p:txBody>
      </p:sp>
      <p:sp>
        <p:nvSpPr>
          <p:cNvPr id="4" name="Title 1"/>
          <p:cNvSpPr txBox="1">
            <a:spLocks/>
          </p:cNvSpPr>
          <p:nvPr/>
        </p:nvSpPr>
        <p:spPr>
          <a:xfrm>
            <a:off x="0" y="0"/>
            <a:ext cx="9144000" cy="1600200"/>
          </a:xfrm>
          <a:prstGeom prst="rect">
            <a:avLst/>
          </a:prstGeom>
          <a:solidFill>
            <a:schemeClr val="bg1"/>
          </a:solidFill>
        </p:spPr>
        <p:txBody>
          <a:bodyPr vert="horz" lIns="91440" tIns="45720" rIns="91440" bIns="45720" rtlCol="0" anchor="ctr">
            <a:normAutofit/>
          </a:bodyPr>
          <a:lstStyle/>
          <a:p>
            <a:pPr marL="0" marR="0" lvl="0" indent="0" algn="l" defTabSz="914400" rtl="1"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mj-lt"/>
                <a:ea typeface="+mj-ea"/>
                <a:cs typeface="+mj-cs"/>
              </a:rPr>
              <a:t/>
            </a:r>
            <a:br>
              <a:rPr kumimoji="0" lang="en-US" sz="4400" b="0" i="0" u="none" strike="noStrike" kern="1200" cap="none" spc="0" normalizeH="0" baseline="0" noProof="0" smtClean="0">
                <a:ln>
                  <a:noFill/>
                </a:ln>
                <a:solidFill>
                  <a:schemeClr val="tx1"/>
                </a:solidFill>
                <a:effectLst/>
                <a:uLnTx/>
                <a:uFillTx/>
                <a:latin typeface="+mj-lt"/>
                <a:ea typeface="+mj-ea"/>
                <a:cs typeface="+mj-cs"/>
              </a:rPr>
            </a:br>
            <a:endParaRPr kumimoji="0" lang="he-IL" sz="4400" b="0" i="0" u="none" strike="noStrike" kern="1200" cap="none" spc="0" normalizeH="0" baseline="0" noProof="0" dirty="0">
              <a:ln>
                <a:noFill/>
              </a:ln>
              <a:solidFill>
                <a:schemeClr val="tx1"/>
              </a:solidFill>
              <a:effectLst/>
              <a:uLnTx/>
              <a:uFillTx/>
              <a:latin typeface="+mj-lt"/>
              <a:ea typeface="+mj-ea"/>
              <a:cs typeface="+mj-cs"/>
            </a:endParaRPr>
          </a:p>
        </p:txBody>
      </p:sp>
      <p:grpSp>
        <p:nvGrpSpPr>
          <p:cNvPr id="9" name="Group 8"/>
          <p:cNvGrpSpPr/>
          <p:nvPr/>
        </p:nvGrpSpPr>
        <p:grpSpPr>
          <a:xfrm>
            <a:off x="533400" y="76200"/>
            <a:ext cx="8534400" cy="1219200"/>
            <a:chOff x="533400" y="76200"/>
            <a:chExt cx="8534400" cy="1219200"/>
          </a:xfrm>
        </p:grpSpPr>
        <p:pic>
          <p:nvPicPr>
            <p:cNvPr id="10" name="Picture 9" descr="לאומי.jpg"/>
            <p:cNvPicPr/>
            <p:nvPr/>
          </p:nvPicPr>
          <p:blipFill>
            <a:blip r:embed="rId2" cstate="print"/>
            <a:stretch>
              <a:fillRect/>
            </a:stretch>
          </p:blipFill>
          <p:spPr>
            <a:xfrm>
              <a:off x="5029200" y="76200"/>
              <a:ext cx="4038600" cy="1219200"/>
            </a:xfrm>
            <a:prstGeom prst="rect">
              <a:avLst/>
            </a:prstGeom>
          </p:spPr>
        </p:pic>
        <p:pic>
          <p:nvPicPr>
            <p:cNvPr id="11" name="Picture 10" descr="s1_platform_short_pms29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228600"/>
              <a:ext cx="3133135" cy="865574"/>
            </a:xfrm>
            <a:prstGeom prst="rect">
              <a:avLst/>
            </a:prstGeom>
          </p:spPr>
        </p:pic>
      </p:gr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457200" y="0"/>
            <a:ext cx="8229600" cy="685800"/>
          </a:xfrm>
        </p:spPr>
        <p:txBody>
          <a:bodyPr>
            <a:normAutofit/>
          </a:bodyPr>
          <a:lstStyle/>
          <a:p>
            <a:pPr rtl="1"/>
            <a:r>
              <a:rPr lang="en-US" sz="3500" b="1" dirty="0" smtClean="0"/>
              <a:t>	</a:t>
            </a:r>
            <a:r>
              <a:rPr lang="he-IL" sz="3500" b="1" dirty="0" smtClean="0"/>
              <a:t>מוצרים– </a:t>
            </a:r>
            <a:r>
              <a:rPr lang="en-US" sz="3500" b="1" dirty="0" smtClean="0"/>
              <a:t>Products</a:t>
            </a:r>
            <a:endParaRPr lang="he-IL" sz="3500" dirty="0"/>
          </a:p>
        </p:txBody>
      </p:sp>
      <p:graphicFrame>
        <p:nvGraphicFramePr>
          <p:cNvPr id="4" name="Table 3"/>
          <p:cNvGraphicFramePr>
            <a:graphicFrameLocks noGrp="1"/>
          </p:cNvGraphicFramePr>
          <p:nvPr/>
        </p:nvGraphicFramePr>
        <p:xfrm>
          <a:off x="1524000" y="762000"/>
          <a:ext cx="3900757" cy="5845196"/>
        </p:xfrm>
        <a:graphic>
          <a:graphicData uri="http://schemas.openxmlformats.org/drawingml/2006/table">
            <a:tbl>
              <a:tblPr rtl="1"/>
              <a:tblGrid>
                <a:gridCol w="3900757"/>
              </a:tblGrid>
              <a:tr h="92075">
                <a:tc>
                  <a:txBody>
                    <a:bodyPr/>
                    <a:lstStyle/>
                    <a:p>
                      <a:pPr algn="l" rtl="0" fontAlgn="b"/>
                      <a:r>
                        <a:rPr lang="en-US" sz="1400" b="0" i="0" u="none" strike="noStrike" dirty="0" smtClean="0">
                          <a:solidFill>
                            <a:srgbClr val="000000"/>
                          </a:solidFill>
                          <a:latin typeface="Arial"/>
                        </a:rPr>
                        <a:t>Products</a:t>
                      </a:r>
                      <a:endParaRPr lang="en-US" sz="1400" b="0" i="0" u="none" strike="noStrike" dirty="0">
                        <a:solidFill>
                          <a:srgbClr val="000000"/>
                        </a:solidFill>
                        <a:latin typeface="Arial"/>
                      </a:endParaRP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r>
              <a:tr h="244475">
                <a:tc>
                  <a:txBody>
                    <a:bodyPr/>
                    <a:lstStyle/>
                    <a:p>
                      <a:pPr algn="l" rtl="0" fontAlgn="b"/>
                      <a:r>
                        <a:rPr lang="en-US" sz="1400" b="0" i="0" u="none" strike="noStrike" dirty="0">
                          <a:solidFill>
                            <a:srgbClr val="000000"/>
                          </a:solidFill>
                          <a:latin typeface="Arial"/>
                        </a:rPr>
                        <a:t>ID</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4475">
                <a:tc>
                  <a:txBody>
                    <a:bodyPr/>
                    <a:lstStyle/>
                    <a:p>
                      <a:pPr algn="l" rtl="0" fontAlgn="b"/>
                      <a:r>
                        <a:rPr lang="en-US" sz="1400" b="0" i="0" u="none" strike="noStrike" dirty="0">
                          <a:solidFill>
                            <a:srgbClr val="000000"/>
                          </a:solidFill>
                          <a:latin typeface="Arial"/>
                        </a:rPr>
                        <a:t>OWNERID</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4475">
                <a:tc>
                  <a:txBody>
                    <a:bodyPr/>
                    <a:lstStyle/>
                    <a:p>
                      <a:pPr algn="l" rtl="0" fontAlgn="b"/>
                      <a:r>
                        <a:rPr lang="en-US" sz="1400" b="0" i="0" u="none" strike="noStrike" dirty="0">
                          <a:solidFill>
                            <a:srgbClr val="000000"/>
                          </a:solidFill>
                          <a:latin typeface="Arial"/>
                        </a:rPr>
                        <a:t>ISDELETED</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4475">
                <a:tc>
                  <a:txBody>
                    <a:bodyPr/>
                    <a:lstStyle/>
                    <a:p>
                      <a:pPr algn="l" rtl="0" fontAlgn="b"/>
                      <a:r>
                        <a:rPr lang="en-US" sz="1400" b="0" i="0" u="none" strike="noStrike" dirty="0">
                          <a:solidFill>
                            <a:srgbClr val="000000"/>
                          </a:solidFill>
                          <a:latin typeface="Arial"/>
                        </a:rPr>
                        <a:t>NAME</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4475">
                <a:tc>
                  <a:txBody>
                    <a:bodyPr/>
                    <a:lstStyle/>
                    <a:p>
                      <a:pPr algn="l" rtl="0" fontAlgn="b"/>
                      <a:r>
                        <a:rPr lang="en-US" sz="1400" b="0" i="0" u="none" strike="noStrike" dirty="0">
                          <a:solidFill>
                            <a:srgbClr val="000000"/>
                          </a:solidFill>
                          <a:latin typeface="Arial"/>
                        </a:rPr>
                        <a:t>CREATEDDATE</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4475">
                <a:tc>
                  <a:txBody>
                    <a:bodyPr/>
                    <a:lstStyle/>
                    <a:p>
                      <a:pPr algn="l" rtl="0" fontAlgn="b"/>
                      <a:r>
                        <a:rPr lang="en-US" sz="1400" b="0" i="0" u="none" strike="noStrike" dirty="0">
                          <a:solidFill>
                            <a:srgbClr val="000000"/>
                          </a:solidFill>
                          <a:latin typeface="Arial"/>
                        </a:rPr>
                        <a:t>CREATEDBYID</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4475">
                <a:tc>
                  <a:txBody>
                    <a:bodyPr/>
                    <a:lstStyle/>
                    <a:p>
                      <a:pPr algn="l" rtl="0" fontAlgn="b"/>
                      <a:r>
                        <a:rPr lang="en-US" sz="1400" b="0" i="0" u="none" strike="noStrike" dirty="0">
                          <a:solidFill>
                            <a:srgbClr val="000000"/>
                          </a:solidFill>
                          <a:latin typeface="Arial"/>
                        </a:rPr>
                        <a:t>LASTMODIFIEDDATE</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4475">
                <a:tc>
                  <a:txBody>
                    <a:bodyPr/>
                    <a:lstStyle/>
                    <a:p>
                      <a:pPr algn="l" rtl="0" fontAlgn="b"/>
                      <a:r>
                        <a:rPr lang="en-US" sz="1400" b="0" i="0" u="none" strike="noStrike" dirty="0">
                          <a:solidFill>
                            <a:srgbClr val="000000"/>
                          </a:solidFill>
                          <a:latin typeface="Arial"/>
                        </a:rPr>
                        <a:t>LASTMODIFIEDBYID</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4475">
                <a:tc>
                  <a:txBody>
                    <a:bodyPr/>
                    <a:lstStyle/>
                    <a:p>
                      <a:pPr algn="l" rtl="0" fontAlgn="b"/>
                      <a:r>
                        <a:rPr lang="en-US" sz="1400" b="0" i="0" u="none" strike="noStrike" dirty="0">
                          <a:solidFill>
                            <a:srgbClr val="000000"/>
                          </a:solidFill>
                          <a:latin typeface="Arial"/>
                        </a:rPr>
                        <a:t>SYSTEMMODSTAMP</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4475">
                <a:tc>
                  <a:txBody>
                    <a:bodyPr/>
                    <a:lstStyle/>
                    <a:p>
                      <a:pPr algn="l" rtl="0" fontAlgn="b"/>
                      <a:r>
                        <a:rPr lang="en-US" sz="1400" b="0" i="0" u="none" strike="noStrike" dirty="0">
                          <a:solidFill>
                            <a:srgbClr val="000000"/>
                          </a:solidFill>
                          <a:latin typeface="Arial"/>
                        </a:rPr>
                        <a:t>LASTACTIVITYDATE</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4475">
                <a:tc>
                  <a:txBody>
                    <a:bodyPr/>
                    <a:lstStyle/>
                    <a:p>
                      <a:pPr algn="l" rtl="0" fontAlgn="b"/>
                      <a:r>
                        <a:rPr lang="en-US" sz="1400" b="0" i="0" u="none" strike="noStrike" dirty="0">
                          <a:solidFill>
                            <a:srgbClr val="000000"/>
                          </a:solidFill>
                          <a:latin typeface="Arial"/>
                        </a:rPr>
                        <a:t>LASTVIEWEDDATE</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4475">
                <a:tc>
                  <a:txBody>
                    <a:bodyPr/>
                    <a:lstStyle/>
                    <a:p>
                      <a:pPr algn="l" rtl="0" fontAlgn="b"/>
                      <a:r>
                        <a:rPr lang="en-US" sz="1400" b="0" i="0" u="none" strike="noStrike" dirty="0">
                          <a:solidFill>
                            <a:srgbClr val="000000"/>
                          </a:solidFill>
                          <a:latin typeface="Arial"/>
                        </a:rPr>
                        <a:t>LASTREFERENCEDDATE</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4475">
                <a:tc>
                  <a:txBody>
                    <a:bodyPr/>
                    <a:lstStyle/>
                    <a:p>
                      <a:pPr algn="l" rtl="0" fontAlgn="b"/>
                      <a:r>
                        <a:rPr lang="en-US" sz="1400" b="0" i="0" u="none" strike="noStrike" dirty="0">
                          <a:solidFill>
                            <a:srgbClr val="000000"/>
                          </a:solidFill>
                          <a:latin typeface="Arial"/>
                        </a:rPr>
                        <a:t>PRODUCT_TYPE__C</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4475">
                <a:tc>
                  <a:txBody>
                    <a:bodyPr/>
                    <a:lstStyle/>
                    <a:p>
                      <a:pPr algn="l" rtl="0" fontAlgn="b"/>
                      <a:r>
                        <a:rPr lang="en-US" sz="1400" b="0" i="0" u="none" strike="noStrike" dirty="0">
                          <a:solidFill>
                            <a:srgbClr val="000000"/>
                          </a:solidFill>
                          <a:latin typeface="Arial"/>
                        </a:rPr>
                        <a:t>PRODUCT_MODEL_NBR__C</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4475">
                <a:tc>
                  <a:txBody>
                    <a:bodyPr/>
                    <a:lstStyle/>
                    <a:p>
                      <a:pPr algn="l" rtl="0" fontAlgn="b"/>
                      <a:r>
                        <a:rPr lang="en-US" sz="1400" b="0" i="0" u="none" strike="noStrike" dirty="0">
                          <a:solidFill>
                            <a:srgbClr val="000000"/>
                          </a:solidFill>
                          <a:latin typeface="Arial"/>
                        </a:rPr>
                        <a:t>PRODUCT_NAME__C</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4475">
                <a:tc>
                  <a:txBody>
                    <a:bodyPr/>
                    <a:lstStyle/>
                    <a:p>
                      <a:pPr algn="l" rtl="0" fontAlgn="b"/>
                      <a:r>
                        <a:rPr lang="en-US" sz="1400" b="0" i="0" u="none" strike="noStrike" dirty="0">
                          <a:solidFill>
                            <a:srgbClr val="000000"/>
                          </a:solidFill>
                          <a:latin typeface="Arial"/>
                        </a:rPr>
                        <a:t>INTEREST__C</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4475">
                <a:tc>
                  <a:txBody>
                    <a:bodyPr/>
                    <a:lstStyle/>
                    <a:p>
                      <a:pPr algn="l" rtl="0" fontAlgn="b"/>
                      <a:r>
                        <a:rPr lang="en-US" sz="1400" b="0" i="0" u="none" strike="noStrike" dirty="0">
                          <a:solidFill>
                            <a:srgbClr val="000000"/>
                          </a:solidFill>
                          <a:latin typeface="Arial"/>
                        </a:rPr>
                        <a:t>LINKAGE_TYPE__C</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4475">
                <a:tc>
                  <a:txBody>
                    <a:bodyPr/>
                    <a:lstStyle/>
                    <a:p>
                      <a:pPr algn="l" rtl="0" fontAlgn="b"/>
                      <a:r>
                        <a:rPr lang="en-US" sz="1400" b="0" i="0" u="none" strike="noStrike" dirty="0">
                          <a:solidFill>
                            <a:srgbClr val="000000"/>
                          </a:solidFill>
                          <a:latin typeface="Arial"/>
                        </a:rPr>
                        <a:t>CURRENCY__C</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4475">
                <a:tc>
                  <a:txBody>
                    <a:bodyPr/>
                    <a:lstStyle/>
                    <a:p>
                      <a:pPr algn="l" rtl="0" fontAlgn="b"/>
                      <a:r>
                        <a:rPr lang="en-US" sz="1400" b="0" i="0" u="none" strike="noStrike" dirty="0">
                          <a:solidFill>
                            <a:srgbClr val="000000"/>
                          </a:solidFill>
                          <a:latin typeface="Arial"/>
                        </a:rPr>
                        <a:t>MINIMUM_PERIOD__C</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4475">
                <a:tc>
                  <a:txBody>
                    <a:bodyPr/>
                    <a:lstStyle/>
                    <a:p>
                      <a:pPr algn="l" rtl="0" fontAlgn="b"/>
                      <a:r>
                        <a:rPr lang="en-US" sz="1400" b="0" i="0" u="none" strike="noStrike" dirty="0">
                          <a:solidFill>
                            <a:srgbClr val="000000"/>
                          </a:solidFill>
                          <a:latin typeface="Arial"/>
                        </a:rPr>
                        <a:t>MAXIMUM_PERIOD__C</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4475">
                <a:tc>
                  <a:txBody>
                    <a:bodyPr/>
                    <a:lstStyle/>
                    <a:p>
                      <a:pPr algn="l" rtl="0" fontAlgn="b"/>
                      <a:r>
                        <a:rPr lang="en-US" sz="1400" b="0" i="0" u="none" strike="noStrike" dirty="0">
                          <a:solidFill>
                            <a:srgbClr val="000000"/>
                          </a:solidFill>
                          <a:latin typeface="Arial"/>
                        </a:rPr>
                        <a:t>LOAN_DEPOSIT_AMOUNT__C</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4475">
                <a:tc>
                  <a:txBody>
                    <a:bodyPr/>
                    <a:lstStyle/>
                    <a:p>
                      <a:pPr algn="l" rtl="0" fontAlgn="b"/>
                      <a:r>
                        <a:rPr lang="en-US" sz="1400" b="0" i="0" u="none" strike="noStrike" dirty="0">
                          <a:solidFill>
                            <a:srgbClr val="000000"/>
                          </a:solidFill>
                          <a:latin typeface="Arial"/>
                        </a:rPr>
                        <a:t>AVAILABLE_RANGE_MONTHS__C</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4475">
                <a:tc>
                  <a:txBody>
                    <a:bodyPr/>
                    <a:lstStyle/>
                    <a:p>
                      <a:pPr algn="l" rtl="0" fontAlgn="b"/>
                      <a:r>
                        <a:rPr lang="en-US" sz="1400" b="0" i="0" u="none" strike="noStrike" dirty="0">
                          <a:solidFill>
                            <a:srgbClr val="000000"/>
                          </a:solidFill>
                          <a:latin typeface="Arial"/>
                        </a:rPr>
                        <a:t>PAYMENTS__C</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r" rtl="1">
              <a:buNone/>
            </a:pPr>
            <a:r>
              <a:rPr lang="he-IL" b="1" dirty="0" smtClean="0"/>
              <a:t>מוצרים בחשבון – </a:t>
            </a:r>
            <a:r>
              <a:rPr lang="en-US" b="1" dirty="0" smtClean="0"/>
              <a:t>PRODUCTS IN BANK ACCOUNT</a:t>
            </a:r>
            <a:endParaRPr lang="he-IL" b="1" dirty="0" smtClean="0"/>
          </a:p>
          <a:p>
            <a:pPr algn="r" rtl="1">
              <a:buNone/>
            </a:pPr>
            <a:r>
              <a:rPr lang="he-IL" dirty="0" smtClean="0"/>
              <a:t>	אובייקט מקשר, מבסס קשר מסוג רבים לרבים בין אובייקט </a:t>
            </a:r>
            <a:r>
              <a:rPr lang="he-IL" b="1" dirty="0" smtClean="0"/>
              <a:t>המוצרים</a:t>
            </a:r>
            <a:r>
              <a:rPr lang="he-IL" dirty="0" smtClean="0"/>
              <a:t> לאובייקט </a:t>
            </a:r>
            <a:r>
              <a:rPr lang="he-IL" b="1" dirty="0" smtClean="0"/>
              <a:t>החשבונות</a:t>
            </a:r>
            <a:r>
              <a:rPr lang="he-IL" dirty="0" smtClean="0"/>
              <a:t> (מוצר אחד יכול להיות מקושר לכמה חשבונות. לחשבון אחד יכולים להיות מקושרים כמה מוצרים).</a:t>
            </a:r>
            <a:endParaRPr lang="he-IL" dirty="0"/>
          </a:p>
        </p:txBody>
      </p:sp>
      <p:sp>
        <p:nvSpPr>
          <p:cNvPr id="4" name="Title 1"/>
          <p:cNvSpPr txBox="1">
            <a:spLocks/>
          </p:cNvSpPr>
          <p:nvPr/>
        </p:nvSpPr>
        <p:spPr>
          <a:xfrm>
            <a:off x="0" y="0"/>
            <a:ext cx="9144000" cy="1600200"/>
          </a:xfrm>
          <a:prstGeom prst="rect">
            <a:avLst/>
          </a:prstGeom>
          <a:solidFill>
            <a:schemeClr val="bg1"/>
          </a:solidFill>
        </p:spPr>
        <p:txBody>
          <a:bodyPr vert="horz" lIns="91440" tIns="45720" rIns="91440" bIns="45720" rtlCol="0" anchor="ctr">
            <a:normAutofit/>
          </a:bodyPr>
          <a:lstStyle/>
          <a:p>
            <a:pPr marL="0" marR="0" lvl="0" indent="0" algn="l" defTabSz="914400" rtl="1"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mj-lt"/>
                <a:ea typeface="+mj-ea"/>
                <a:cs typeface="+mj-cs"/>
              </a:rPr>
              <a:t/>
            </a:r>
            <a:br>
              <a:rPr kumimoji="0" lang="en-US" sz="4400" b="0" i="0" u="none" strike="noStrike" kern="1200" cap="none" spc="0" normalizeH="0" baseline="0" noProof="0" smtClean="0">
                <a:ln>
                  <a:noFill/>
                </a:ln>
                <a:solidFill>
                  <a:schemeClr val="tx1"/>
                </a:solidFill>
                <a:effectLst/>
                <a:uLnTx/>
                <a:uFillTx/>
                <a:latin typeface="+mj-lt"/>
                <a:ea typeface="+mj-ea"/>
                <a:cs typeface="+mj-cs"/>
              </a:rPr>
            </a:br>
            <a:endParaRPr kumimoji="0" lang="he-IL" sz="4400" b="0" i="0" u="none" strike="noStrike" kern="1200" cap="none" spc="0" normalizeH="0" baseline="0" noProof="0" dirty="0">
              <a:ln>
                <a:noFill/>
              </a:ln>
              <a:solidFill>
                <a:schemeClr val="tx1"/>
              </a:solidFill>
              <a:effectLst/>
              <a:uLnTx/>
              <a:uFillTx/>
              <a:latin typeface="+mj-lt"/>
              <a:ea typeface="+mj-ea"/>
              <a:cs typeface="+mj-cs"/>
            </a:endParaRPr>
          </a:p>
        </p:txBody>
      </p:sp>
      <p:grpSp>
        <p:nvGrpSpPr>
          <p:cNvPr id="9" name="Group 8"/>
          <p:cNvGrpSpPr/>
          <p:nvPr/>
        </p:nvGrpSpPr>
        <p:grpSpPr>
          <a:xfrm>
            <a:off x="533400" y="76200"/>
            <a:ext cx="8534400" cy="1219200"/>
            <a:chOff x="533400" y="76200"/>
            <a:chExt cx="8534400" cy="1219200"/>
          </a:xfrm>
        </p:grpSpPr>
        <p:pic>
          <p:nvPicPr>
            <p:cNvPr id="10" name="Picture 9" descr="לאומי.jpg"/>
            <p:cNvPicPr/>
            <p:nvPr/>
          </p:nvPicPr>
          <p:blipFill>
            <a:blip r:embed="rId2" cstate="print"/>
            <a:stretch>
              <a:fillRect/>
            </a:stretch>
          </p:blipFill>
          <p:spPr>
            <a:xfrm>
              <a:off x="5029200" y="76200"/>
              <a:ext cx="4038600" cy="1219200"/>
            </a:xfrm>
            <a:prstGeom prst="rect">
              <a:avLst/>
            </a:prstGeom>
          </p:spPr>
        </p:pic>
        <p:pic>
          <p:nvPicPr>
            <p:cNvPr id="11" name="Picture 10" descr="s1_platform_short_pms29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228600"/>
              <a:ext cx="3133135" cy="865574"/>
            </a:xfrm>
            <a:prstGeom prst="rect">
              <a:avLst/>
            </a:prstGeom>
          </p:spPr>
        </p:pic>
      </p:gr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457200" y="0"/>
            <a:ext cx="8229600" cy="685800"/>
          </a:xfrm>
        </p:spPr>
        <p:txBody>
          <a:bodyPr>
            <a:normAutofit fontScale="90000"/>
          </a:bodyPr>
          <a:lstStyle/>
          <a:p>
            <a:pPr rtl="1"/>
            <a:r>
              <a:rPr lang="en-US" sz="3500" b="1" dirty="0" smtClean="0"/>
              <a:t>	</a:t>
            </a:r>
            <a:r>
              <a:rPr lang="he-IL" sz="3500" b="1" dirty="0" smtClean="0"/>
              <a:t>מוצרים בחשבון– </a:t>
            </a:r>
            <a:r>
              <a:rPr lang="en-US" sz="3500" b="1" dirty="0" smtClean="0"/>
              <a:t>Products In Bank Accounts</a:t>
            </a:r>
            <a:endParaRPr lang="he-IL" sz="3500" dirty="0"/>
          </a:p>
        </p:txBody>
      </p:sp>
      <p:graphicFrame>
        <p:nvGraphicFramePr>
          <p:cNvPr id="5" name="Table 4"/>
          <p:cNvGraphicFramePr>
            <a:graphicFrameLocks noGrp="1"/>
          </p:cNvGraphicFramePr>
          <p:nvPr/>
        </p:nvGraphicFramePr>
        <p:xfrm>
          <a:off x="1600200" y="914400"/>
          <a:ext cx="3429000" cy="5715024"/>
        </p:xfrm>
        <a:graphic>
          <a:graphicData uri="http://schemas.openxmlformats.org/drawingml/2006/table">
            <a:tbl>
              <a:tblPr rtl="1"/>
              <a:tblGrid>
                <a:gridCol w="3429000"/>
              </a:tblGrid>
              <a:tr h="357189">
                <a:tc>
                  <a:txBody>
                    <a:bodyPr/>
                    <a:lstStyle/>
                    <a:p>
                      <a:pPr algn="l" rtl="0" fontAlgn="b"/>
                      <a:r>
                        <a:rPr lang="en-US" sz="1400" b="0" i="0" u="none" strike="noStrike" dirty="0">
                          <a:solidFill>
                            <a:srgbClr val="000000"/>
                          </a:solidFill>
                          <a:latin typeface="Arial"/>
                        </a:rPr>
                        <a:t>Products In Bank Accounts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r>
              <a:tr h="357189">
                <a:tc>
                  <a:txBody>
                    <a:bodyPr/>
                    <a:lstStyle/>
                    <a:p>
                      <a:pPr algn="l" rtl="0" fontAlgn="b"/>
                      <a:r>
                        <a:rPr lang="en-US" sz="1400" b="0" i="0" u="none" strike="noStrike" dirty="0">
                          <a:solidFill>
                            <a:srgbClr val="000000"/>
                          </a:solidFill>
                          <a:latin typeface="Arial"/>
                        </a:rPr>
                        <a:t>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7189">
                <a:tc>
                  <a:txBody>
                    <a:bodyPr/>
                    <a:lstStyle/>
                    <a:p>
                      <a:pPr algn="l" rtl="0" fontAlgn="b"/>
                      <a:r>
                        <a:rPr lang="en-US" sz="1400" b="0" i="0" u="none" strike="noStrike" dirty="0">
                          <a:solidFill>
                            <a:srgbClr val="000000"/>
                          </a:solidFill>
                          <a:latin typeface="Arial"/>
                        </a:rPr>
                        <a:t>OWNERID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7189">
                <a:tc>
                  <a:txBody>
                    <a:bodyPr/>
                    <a:lstStyle/>
                    <a:p>
                      <a:pPr algn="l" rtl="0" fontAlgn="b"/>
                      <a:r>
                        <a:rPr lang="en-US" sz="1400" b="0" i="0" u="none" strike="noStrike" dirty="0">
                          <a:solidFill>
                            <a:srgbClr val="000000"/>
                          </a:solidFill>
                          <a:latin typeface="Arial"/>
                        </a:rPr>
                        <a:t>ISDELETED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7189">
                <a:tc>
                  <a:txBody>
                    <a:bodyPr/>
                    <a:lstStyle/>
                    <a:p>
                      <a:pPr algn="l" rtl="0" fontAlgn="b"/>
                      <a:r>
                        <a:rPr lang="en-US" sz="1400" b="0" i="0" u="none" strike="noStrike" dirty="0">
                          <a:solidFill>
                            <a:srgbClr val="000000"/>
                          </a:solidFill>
                          <a:latin typeface="Arial"/>
                        </a:rPr>
                        <a:t>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7189">
                <a:tc>
                  <a:txBody>
                    <a:bodyPr/>
                    <a:lstStyle/>
                    <a:p>
                      <a:pPr algn="l" rtl="0" fontAlgn="b"/>
                      <a:r>
                        <a:rPr lang="en-US" sz="1400" b="0" i="0" u="none" strike="noStrike" dirty="0">
                          <a:solidFill>
                            <a:srgbClr val="000000"/>
                          </a:solidFill>
                          <a:latin typeface="Arial"/>
                        </a:rPr>
                        <a:t>CREATEDDATE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7189">
                <a:tc>
                  <a:txBody>
                    <a:bodyPr/>
                    <a:lstStyle/>
                    <a:p>
                      <a:pPr algn="l" rtl="0" fontAlgn="b"/>
                      <a:r>
                        <a:rPr lang="en-US" sz="1400" b="0" i="0" u="none" strike="noStrike" dirty="0">
                          <a:solidFill>
                            <a:srgbClr val="000000"/>
                          </a:solidFill>
                          <a:latin typeface="Arial"/>
                        </a:rPr>
                        <a:t>CREATEDBYID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7189">
                <a:tc>
                  <a:txBody>
                    <a:bodyPr/>
                    <a:lstStyle/>
                    <a:p>
                      <a:pPr algn="l" rtl="0" fontAlgn="b"/>
                      <a:r>
                        <a:rPr lang="en-US" sz="1400" b="0" i="0" u="none" strike="noStrike" dirty="0">
                          <a:solidFill>
                            <a:srgbClr val="000000"/>
                          </a:solidFill>
                          <a:latin typeface="Arial"/>
                        </a:rPr>
                        <a:t>LASTMODIFIEDDATE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7189">
                <a:tc>
                  <a:txBody>
                    <a:bodyPr/>
                    <a:lstStyle/>
                    <a:p>
                      <a:pPr algn="l" rtl="0" fontAlgn="b"/>
                      <a:r>
                        <a:rPr lang="en-US" sz="1400" b="0" i="0" u="none" strike="noStrike" dirty="0">
                          <a:solidFill>
                            <a:srgbClr val="000000"/>
                          </a:solidFill>
                          <a:latin typeface="Arial"/>
                        </a:rPr>
                        <a:t>LASTMODIFIEDBYID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7189">
                <a:tc>
                  <a:txBody>
                    <a:bodyPr/>
                    <a:lstStyle/>
                    <a:p>
                      <a:pPr algn="l" rtl="0" fontAlgn="b"/>
                      <a:r>
                        <a:rPr lang="en-US" sz="1400" b="0" i="0" u="none" strike="noStrike" dirty="0">
                          <a:solidFill>
                            <a:srgbClr val="000000"/>
                          </a:solidFill>
                          <a:latin typeface="Arial"/>
                        </a:rPr>
                        <a:t>SYSTEMMODSTAMP</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7189">
                <a:tc>
                  <a:txBody>
                    <a:bodyPr/>
                    <a:lstStyle/>
                    <a:p>
                      <a:pPr algn="l" rtl="0" fontAlgn="b"/>
                      <a:r>
                        <a:rPr lang="en-US" sz="1400" b="0" i="0" u="none" strike="noStrike" dirty="0">
                          <a:solidFill>
                            <a:srgbClr val="000000"/>
                          </a:solidFill>
                          <a:latin typeface="Arial"/>
                        </a:rPr>
                        <a:t>LASTVIEWEDDATE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7189">
                <a:tc>
                  <a:txBody>
                    <a:bodyPr/>
                    <a:lstStyle/>
                    <a:p>
                      <a:pPr algn="l" rtl="0" fontAlgn="b"/>
                      <a:r>
                        <a:rPr lang="en-US" sz="1400" b="0" i="0" u="none" strike="noStrike" dirty="0">
                          <a:solidFill>
                            <a:srgbClr val="000000"/>
                          </a:solidFill>
                          <a:latin typeface="Arial"/>
                        </a:rPr>
                        <a:t>LASTREFERENCEDDATE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7189">
                <a:tc>
                  <a:txBody>
                    <a:bodyPr/>
                    <a:lstStyle/>
                    <a:p>
                      <a:pPr algn="l" rtl="0" fontAlgn="b"/>
                      <a:r>
                        <a:rPr lang="en-US" sz="1400" b="0" i="0" u="none" strike="noStrike" dirty="0">
                          <a:solidFill>
                            <a:srgbClr val="000000"/>
                          </a:solidFill>
                          <a:latin typeface="Arial"/>
                        </a:rPr>
                        <a:t>BANK_ACCOUNT__C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7189">
                <a:tc>
                  <a:txBody>
                    <a:bodyPr/>
                    <a:lstStyle/>
                    <a:p>
                      <a:pPr algn="l" rtl="0" fontAlgn="b"/>
                      <a:r>
                        <a:rPr lang="en-US" sz="1400" b="0" i="0" u="none" strike="noStrike" dirty="0">
                          <a:solidFill>
                            <a:srgbClr val="000000"/>
                          </a:solidFill>
                          <a:latin typeface="Arial"/>
                        </a:rPr>
                        <a:t>CONTACT__C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7189">
                <a:tc>
                  <a:txBody>
                    <a:bodyPr/>
                    <a:lstStyle/>
                    <a:p>
                      <a:pPr algn="l" rtl="0" fontAlgn="b"/>
                      <a:r>
                        <a:rPr lang="en-US" sz="1400" b="0" i="0" u="none" strike="noStrike" dirty="0">
                          <a:solidFill>
                            <a:srgbClr val="000000"/>
                          </a:solidFill>
                          <a:latin typeface="Arial"/>
                        </a:rPr>
                        <a:t>PRODUCT__C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7189">
                <a:tc>
                  <a:txBody>
                    <a:bodyPr/>
                    <a:lstStyle/>
                    <a:p>
                      <a:pPr algn="l" rtl="0" fontAlgn="b"/>
                      <a:r>
                        <a:rPr lang="en-US" sz="1400" b="0" i="0" u="none" strike="noStrike" dirty="0">
                          <a:solidFill>
                            <a:srgbClr val="000000"/>
                          </a:solidFill>
                          <a:latin typeface="Arial"/>
                        </a:rPr>
                        <a:t>ACCOUNT_PRODUCT_LINK__C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r" rtl="1">
              <a:buNone/>
            </a:pPr>
            <a:r>
              <a:rPr lang="he-IL" b="1" dirty="0" smtClean="0"/>
              <a:t>חיובים בכרטיס אשראי – </a:t>
            </a:r>
            <a:r>
              <a:rPr lang="en-US" b="1" dirty="0" smtClean="0"/>
              <a:t>CREDIT CARD TRANSACTIONS</a:t>
            </a:r>
            <a:endParaRPr lang="he-IL" b="1" dirty="0" smtClean="0"/>
          </a:p>
          <a:p>
            <a:pPr algn="r" rtl="1">
              <a:buNone/>
            </a:pPr>
            <a:r>
              <a:rPr lang="he-IL" dirty="0" smtClean="0"/>
              <a:t>	תנועות בכרטיס אשראי. כל שורת חיוב מהווה רשומה באובייקט זה.</a:t>
            </a:r>
            <a:endParaRPr lang="he-IL" dirty="0"/>
          </a:p>
        </p:txBody>
      </p:sp>
      <p:sp>
        <p:nvSpPr>
          <p:cNvPr id="4" name="Title 1"/>
          <p:cNvSpPr txBox="1">
            <a:spLocks/>
          </p:cNvSpPr>
          <p:nvPr/>
        </p:nvSpPr>
        <p:spPr>
          <a:xfrm>
            <a:off x="0" y="0"/>
            <a:ext cx="9144000" cy="1600200"/>
          </a:xfrm>
          <a:prstGeom prst="rect">
            <a:avLst/>
          </a:prstGeom>
          <a:solidFill>
            <a:schemeClr val="bg1"/>
          </a:solidFill>
        </p:spPr>
        <p:txBody>
          <a:bodyPr vert="horz" lIns="91440" tIns="45720" rIns="91440" bIns="45720" rtlCol="0" anchor="ctr">
            <a:normAutofit/>
          </a:bodyPr>
          <a:lstStyle/>
          <a:p>
            <a:pPr marL="0" marR="0" lvl="0" indent="0" algn="l" defTabSz="914400" rtl="1"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mj-lt"/>
                <a:ea typeface="+mj-ea"/>
                <a:cs typeface="+mj-cs"/>
              </a:rPr>
              <a:t/>
            </a:r>
            <a:br>
              <a:rPr kumimoji="0" lang="en-US" sz="4400" b="0" i="0" u="none" strike="noStrike" kern="1200" cap="none" spc="0" normalizeH="0" baseline="0" noProof="0" smtClean="0">
                <a:ln>
                  <a:noFill/>
                </a:ln>
                <a:solidFill>
                  <a:schemeClr val="tx1"/>
                </a:solidFill>
                <a:effectLst/>
                <a:uLnTx/>
                <a:uFillTx/>
                <a:latin typeface="+mj-lt"/>
                <a:ea typeface="+mj-ea"/>
                <a:cs typeface="+mj-cs"/>
              </a:rPr>
            </a:br>
            <a:endParaRPr kumimoji="0" lang="he-IL" sz="4400" b="0" i="0" u="none" strike="noStrike" kern="1200" cap="none" spc="0" normalizeH="0" baseline="0" noProof="0" dirty="0">
              <a:ln>
                <a:noFill/>
              </a:ln>
              <a:solidFill>
                <a:schemeClr val="tx1"/>
              </a:solidFill>
              <a:effectLst/>
              <a:uLnTx/>
              <a:uFillTx/>
              <a:latin typeface="+mj-lt"/>
              <a:ea typeface="+mj-ea"/>
              <a:cs typeface="+mj-cs"/>
            </a:endParaRPr>
          </a:p>
        </p:txBody>
      </p:sp>
      <p:grpSp>
        <p:nvGrpSpPr>
          <p:cNvPr id="9" name="Group 8"/>
          <p:cNvGrpSpPr/>
          <p:nvPr/>
        </p:nvGrpSpPr>
        <p:grpSpPr>
          <a:xfrm>
            <a:off x="533400" y="76200"/>
            <a:ext cx="8534400" cy="1219200"/>
            <a:chOff x="533400" y="76200"/>
            <a:chExt cx="8534400" cy="1219200"/>
          </a:xfrm>
        </p:grpSpPr>
        <p:pic>
          <p:nvPicPr>
            <p:cNvPr id="10" name="Picture 9" descr="לאומי.jpg"/>
            <p:cNvPicPr/>
            <p:nvPr/>
          </p:nvPicPr>
          <p:blipFill>
            <a:blip r:embed="rId2" cstate="print"/>
            <a:stretch>
              <a:fillRect/>
            </a:stretch>
          </p:blipFill>
          <p:spPr>
            <a:xfrm>
              <a:off x="5029200" y="76200"/>
              <a:ext cx="4038600" cy="1219200"/>
            </a:xfrm>
            <a:prstGeom prst="rect">
              <a:avLst/>
            </a:prstGeom>
          </p:spPr>
        </p:pic>
        <p:pic>
          <p:nvPicPr>
            <p:cNvPr id="11" name="Picture 10" descr="s1_platform_short_pms29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228600"/>
              <a:ext cx="3133135" cy="865574"/>
            </a:xfrm>
            <a:prstGeom prst="rect">
              <a:avLst/>
            </a:prstGeom>
          </p:spPr>
        </p:pic>
      </p:gr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4419600" y="152400"/>
            <a:ext cx="4800600" cy="685800"/>
          </a:xfrm>
        </p:spPr>
        <p:txBody>
          <a:bodyPr>
            <a:normAutofit fontScale="90000"/>
          </a:bodyPr>
          <a:lstStyle/>
          <a:p>
            <a:pPr rtl="1"/>
            <a:r>
              <a:rPr lang="en-US" sz="3500" b="1" dirty="0" smtClean="0"/>
              <a:t>	</a:t>
            </a:r>
            <a:r>
              <a:rPr lang="he-IL" sz="3500" b="1" dirty="0" smtClean="0"/>
              <a:t>חיובים בכרטיס אשראי – </a:t>
            </a:r>
            <a:r>
              <a:rPr lang="en-US" sz="3500" b="1" dirty="0" smtClean="0"/>
              <a:t>Credit Card Transactions</a:t>
            </a:r>
            <a:endParaRPr lang="he-IL" sz="3500" dirty="0"/>
          </a:p>
        </p:txBody>
      </p:sp>
      <p:graphicFrame>
        <p:nvGraphicFramePr>
          <p:cNvPr id="4" name="Table 3"/>
          <p:cNvGraphicFramePr>
            <a:graphicFrameLocks noGrp="1"/>
          </p:cNvGraphicFramePr>
          <p:nvPr/>
        </p:nvGraphicFramePr>
        <p:xfrm>
          <a:off x="990600" y="533392"/>
          <a:ext cx="3581400" cy="6187971"/>
        </p:xfrm>
        <a:graphic>
          <a:graphicData uri="http://schemas.openxmlformats.org/drawingml/2006/table">
            <a:tbl>
              <a:tblPr rtl="1"/>
              <a:tblGrid>
                <a:gridCol w="3581400"/>
              </a:tblGrid>
              <a:tr h="220436">
                <a:tc>
                  <a:txBody>
                    <a:bodyPr/>
                    <a:lstStyle/>
                    <a:p>
                      <a:pPr algn="l" rtl="0" fontAlgn="b"/>
                      <a:r>
                        <a:rPr lang="en-US" sz="1400" b="0" i="0" u="none" strike="noStrike" dirty="0">
                          <a:solidFill>
                            <a:srgbClr val="000000"/>
                          </a:solidFill>
                          <a:latin typeface="Arial"/>
                        </a:rPr>
                        <a:t>Credit Card Transactions</a:t>
                      </a:r>
                    </a:p>
                  </a:txBody>
                  <a:tcPr marL="7639" marR="7639" marT="763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r>
              <a:tr h="220436">
                <a:tc>
                  <a:txBody>
                    <a:bodyPr/>
                    <a:lstStyle/>
                    <a:p>
                      <a:pPr algn="l" rtl="0" fontAlgn="b"/>
                      <a:r>
                        <a:rPr lang="en-US" sz="1400" b="0" i="0" u="none" strike="noStrike" dirty="0">
                          <a:solidFill>
                            <a:srgbClr val="000000"/>
                          </a:solidFill>
                          <a:latin typeface="Arial"/>
                        </a:rPr>
                        <a:t>ID</a:t>
                      </a:r>
                    </a:p>
                  </a:txBody>
                  <a:tcPr marL="7639" marR="7639" marT="763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0436">
                <a:tc>
                  <a:txBody>
                    <a:bodyPr/>
                    <a:lstStyle/>
                    <a:p>
                      <a:pPr algn="l" rtl="0" fontAlgn="b"/>
                      <a:r>
                        <a:rPr lang="en-US" sz="1400" b="0" i="0" u="none" strike="noStrike" dirty="0">
                          <a:solidFill>
                            <a:srgbClr val="000000"/>
                          </a:solidFill>
                          <a:latin typeface="Arial"/>
                        </a:rPr>
                        <a:t>OWNERID</a:t>
                      </a:r>
                    </a:p>
                  </a:txBody>
                  <a:tcPr marL="7639" marR="7639" marT="763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0436">
                <a:tc>
                  <a:txBody>
                    <a:bodyPr/>
                    <a:lstStyle/>
                    <a:p>
                      <a:pPr algn="l" rtl="0" fontAlgn="b"/>
                      <a:r>
                        <a:rPr lang="en-US" sz="1400" b="0" i="0" u="none" strike="noStrike" dirty="0">
                          <a:solidFill>
                            <a:srgbClr val="000000"/>
                          </a:solidFill>
                          <a:latin typeface="Arial"/>
                        </a:rPr>
                        <a:t>ISDELETED</a:t>
                      </a:r>
                    </a:p>
                  </a:txBody>
                  <a:tcPr marL="7639" marR="7639" marT="763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0436">
                <a:tc>
                  <a:txBody>
                    <a:bodyPr/>
                    <a:lstStyle/>
                    <a:p>
                      <a:pPr algn="l" rtl="0" fontAlgn="b"/>
                      <a:r>
                        <a:rPr lang="en-US" sz="1400" b="0" i="0" u="none" strike="noStrike" dirty="0">
                          <a:solidFill>
                            <a:srgbClr val="000000"/>
                          </a:solidFill>
                          <a:latin typeface="Arial"/>
                        </a:rPr>
                        <a:t>NAME</a:t>
                      </a:r>
                    </a:p>
                  </a:txBody>
                  <a:tcPr marL="7639" marR="7639" marT="763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0436">
                <a:tc>
                  <a:txBody>
                    <a:bodyPr/>
                    <a:lstStyle/>
                    <a:p>
                      <a:pPr algn="l" rtl="0" fontAlgn="b"/>
                      <a:r>
                        <a:rPr lang="en-US" sz="1400" b="0" i="0" u="none" strike="noStrike" dirty="0">
                          <a:solidFill>
                            <a:srgbClr val="000000"/>
                          </a:solidFill>
                          <a:latin typeface="Arial"/>
                        </a:rPr>
                        <a:t>CREATEDDATE</a:t>
                      </a:r>
                    </a:p>
                  </a:txBody>
                  <a:tcPr marL="7639" marR="7639" marT="763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0436">
                <a:tc>
                  <a:txBody>
                    <a:bodyPr/>
                    <a:lstStyle/>
                    <a:p>
                      <a:pPr algn="l" rtl="0" fontAlgn="b"/>
                      <a:r>
                        <a:rPr lang="en-US" sz="1400" b="0" i="0" u="none" strike="noStrike" dirty="0">
                          <a:solidFill>
                            <a:srgbClr val="000000"/>
                          </a:solidFill>
                          <a:latin typeface="Arial"/>
                        </a:rPr>
                        <a:t>CREATEDBYID</a:t>
                      </a:r>
                    </a:p>
                  </a:txBody>
                  <a:tcPr marL="7639" marR="7639" marT="763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0436">
                <a:tc>
                  <a:txBody>
                    <a:bodyPr/>
                    <a:lstStyle/>
                    <a:p>
                      <a:pPr algn="l" rtl="0" fontAlgn="b"/>
                      <a:r>
                        <a:rPr lang="en-US" sz="1400" b="0" i="0" u="none" strike="noStrike" dirty="0">
                          <a:solidFill>
                            <a:srgbClr val="000000"/>
                          </a:solidFill>
                          <a:latin typeface="Arial"/>
                        </a:rPr>
                        <a:t>LASTMODIFIEDDATE</a:t>
                      </a:r>
                    </a:p>
                  </a:txBody>
                  <a:tcPr marL="7639" marR="7639" marT="763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0436">
                <a:tc>
                  <a:txBody>
                    <a:bodyPr/>
                    <a:lstStyle/>
                    <a:p>
                      <a:pPr algn="l" rtl="0" fontAlgn="b"/>
                      <a:r>
                        <a:rPr lang="en-US" sz="1400" b="0" i="0" u="none" strike="noStrike" dirty="0">
                          <a:solidFill>
                            <a:srgbClr val="000000"/>
                          </a:solidFill>
                          <a:latin typeface="Arial"/>
                        </a:rPr>
                        <a:t>LASTMODIFIEDBYID</a:t>
                      </a:r>
                    </a:p>
                  </a:txBody>
                  <a:tcPr marL="7639" marR="7639" marT="763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0436">
                <a:tc>
                  <a:txBody>
                    <a:bodyPr/>
                    <a:lstStyle/>
                    <a:p>
                      <a:pPr algn="l" rtl="0" fontAlgn="b"/>
                      <a:r>
                        <a:rPr lang="en-US" sz="1400" b="0" i="0" u="none" strike="noStrike" dirty="0">
                          <a:solidFill>
                            <a:srgbClr val="000000"/>
                          </a:solidFill>
                          <a:latin typeface="Arial"/>
                        </a:rPr>
                        <a:t>SYSTEMMODSTAMP</a:t>
                      </a:r>
                    </a:p>
                  </a:txBody>
                  <a:tcPr marL="7639" marR="7639" marT="763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0436">
                <a:tc>
                  <a:txBody>
                    <a:bodyPr/>
                    <a:lstStyle/>
                    <a:p>
                      <a:pPr algn="l" rtl="0" fontAlgn="b"/>
                      <a:r>
                        <a:rPr lang="en-US" sz="1400" b="0" i="0" u="none" strike="noStrike" dirty="0">
                          <a:solidFill>
                            <a:srgbClr val="000000"/>
                          </a:solidFill>
                          <a:latin typeface="Arial"/>
                        </a:rPr>
                        <a:t>LASTACTIVITYDATE</a:t>
                      </a:r>
                    </a:p>
                  </a:txBody>
                  <a:tcPr marL="7639" marR="7639" marT="763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0436">
                <a:tc>
                  <a:txBody>
                    <a:bodyPr/>
                    <a:lstStyle/>
                    <a:p>
                      <a:pPr algn="l" rtl="0" fontAlgn="b"/>
                      <a:r>
                        <a:rPr lang="en-US" sz="1400" b="0" i="0" u="none" strike="noStrike" dirty="0">
                          <a:solidFill>
                            <a:srgbClr val="000000"/>
                          </a:solidFill>
                          <a:latin typeface="Arial"/>
                        </a:rPr>
                        <a:t>LASTVIEWEDDATE</a:t>
                      </a:r>
                    </a:p>
                  </a:txBody>
                  <a:tcPr marL="7639" marR="7639" marT="763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0436">
                <a:tc>
                  <a:txBody>
                    <a:bodyPr/>
                    <a:lstStyle/>
                    <a:p>
                      <a:pPr algn="l" rtl="0" fontAlgn="b"/>
                      <a:r>
                        <a:rPr lang="en-US" sz="1400" b="0" i="0" u="none" strike="noStrike" dirty="0">
                          <a:solidFill>
                            <a:srgbClr val="000000"/>
                          </a:solidFill>
                          <a:latin typeface="Arial"/>
                        </a:rPr>
                        <a:t>LASTREFERENCEDDATE</a:t>
                      </a:r>
                    </a:p>
                  </a:txBody>
                  <a:tcPr marL="7639" marR="7639" marT="763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0436">
                <a:tc>
                  <a:txBody>
                    <a:bodyPr/>
                    <a:lstStyle/>
                    <a:p>
                      <a:pPr algn="l" rtl="0" fontAlgn="b"/>
                      <a:r>
                        <a:rPr lang="en-US" sz="1400" b="0" i="0" u="none" strike="noStrike" dirty="0">
                          <a:solidFill>
                            <a:srgbClr val="000000"/>
                          </a:solidFill>
                          <a:latin typeface="Arial"/>
                        </a:rPr>
                        <a:t>CREDIT_CARD_NUMBER__C</a:t>
                      </a:r>
                    </a:p>
                  </a:txBody>
                  <a:tcPr marL="7639" marR="7639" marT="763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0436">
                <a:tc>
                  <a:txBody>
                    <a:bodyPr/>
                    <a:lstStyle/>
                    <a:p>
                      <a:pPr algn="l" rtl="0" fontAlgn="b"/>
                      <a:r>
                        <a:rPr lang="en-US" sz="1400" b="0" i="0" u="none" strike="noStrike" dirty="0">
                          <a:solidFill>
                            <a:srgbClr val="000000"/>
                          </a:solidFill>
                          <a:latin typeface="Arial"/>
                        </a:rPr>
                        <a:t>ACCOUNT__C</a:t>
                      </a:r>
                    </a:p>
                  </a:txBody>
                  <a:tcPr marL="7639" marR="7639" marT="763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0436">
                <a:tc>
                  <a:txBody>
                    <a:bodyPr/>
                    <a:lstStyle/>
                    <a:p>
                      <a:pPr algn="l" rtl="0" fontAlgn="b"/>
                      <a:r>
                        <a:rPr lang="en-US" sz="1400" b="0" i="0" u="none" strike="noStrike" dirty="0">
                          <a:solidFill>
                            <a:srgbClr val="000000"/>
                          </a:solidFill>
                          <a:latin typeface="Arial"/>
                        </a:rPr>
                        <a:t>DEAL_DATE__C</a:t>
                      </a:r>
                    </a:p>
                  </a:txBody>
                  <a:tcPr marL="7639" marR="7639" marT="763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0436">
                <a:tc>
                  <a:txBody>
                    <a:bodyPr/>
                    <a:lstStyle/>
                    <a:p>
                      <a:pPr algn="l" rtl="0" fontAlgn="b"/>
                      <a:r>
                        <a:rPr lang="en-US" sz="1400" b="0" i="0" u="none" strike="noStrike" dirty="0">
                          <a:solidFill>
                            <a:srgbClr val="000000"/>
                          </a:solidFill>
                          <a:latin typeface="Arial"/>
                        </a:rPr>
                        <a:t>DEAL_NAME__C</a:t>
                      </a:r>
                    </a:p>
                  </a:txBody>
                  <a:tcPr marL="7639" marR="7639" marT="763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0436">
                <a:tc>
                  <a:txBody>
                    <a:bodyPr/>
                    <a:lstStyle/>
                    <a:p>
                      <a:pPr algn="l" rtl="0" fontAlgn="b"/>
                      <a:r>
                        <a:rPr lang="en-US" sz="1400" b="0" i="0" u="none" strike="noStrike" dirty="0">
                          <a:solidFill>
                            <a:srgbClr val="000000"/>
                          </a:solidFill>
                          <a:latin typeface="Arial"/>
                        </a:rPr>
                        <a:t>DEAL_AMOUNT__C</a:t>
                      </a:r>
                    </a:p>
                  </a:txBody>
                  <a:tcPr marL="7639" marR="7639" marT="763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0436">
                <a:tc>
                  <a:txBody>
                    <a:bodyPr/>
                    <a:lstStyle/>
                    <a:p>
                      <a:pPr algn="l" rtl="0" fontAlgn="b"/>
                      <a:r>
                        <a:rPr lang="en-US" sz="1400" b="0" i="0" u="none" strike="noStrike" dirty="0">
                          <a:solidFill>
                            <a:srgbClr val="000000"/>
                          </a:solidFill>
                          <a:latin typeface="Arial"/>
                        </a:rPr>
                        <a:t>CATEGORYID__C</a:t>
                      </a:r>
                    </a:p>
                  </a:txBody>
                  <a:tcPr marL="7639" marR="7639" marT="763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0436">
                <a:tc>
                  <a:txBody>
                    <a:bodyPr/>
                    <a:lstStyle/>
                    <a:p>
                      <a:pPr algn="l" rtl="0" fontAlgn="b"/>
                      <a:r>
                        <a:rPr lang="en-US" sz="1400" b="0" i="0" u="none" strike="noStrike" dirty="0">
                          <a:solidFill>
                            <a:srgbClr val="000000"/>
                          </a:solidFill>
                          <a:latin typeface="Arial"/>
                        </a:rPr>
                        <a:t>PAYMENT__C</a:t>
                      </a:r>
                    </a:p>
                  </a:txBody>
                  <a:tcPr marL="7639" marR="7639" marT="763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0436">
                <a:tc>
                  <a:txBody>
                    <a:bodyPr/>
                    <a:lstStyle/>
                    <a:p>
                      <a:pPr algn="l" rtl="0" fontAlgn="b"/>
                      <a:r>
                        <a:rPr lang="en-US" sz="1400" b="0" i="0" u="none" strike="noStrike" dirty="0">
                          <a:solidFill>
                            <a:srgbClr val="000000"/>
                          </a:solidFill>
                          <a:latin typeface="Arial"/>
                        </a:rPr>
                        <a:t>TOTAL_PAYMENTS__C</a:t>
                      </a:r>
                    </a:p>
                  </a:txBody>
                  <a:tcPr marL="7639" marR="7639" marT="763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0436">
                <a:tc>
                  <a:txBody>
                    <a:bodyPr/>
                    <a:lstStyle/>
                    <a:p>
                      <a:pPr algn="l" rtl="0" fontAlgn="b"/>
                      <a:r>
                        <a:rPr lang="en-US" sz="1400" b="0" i="0" u="none" strike="noStrike" dirty="0">
                          <a:solidFill>
                            <a:srgbClr val="000000"/>
                          </a:solidFill>
                          <a:latin typeface="Arial"/>
                        </a:rPr>
                        <a:t>CURRENT_PAYMENT__C</a:t>
                      </a:r>
                    </a:p>
                  </a:txBody>
                  <a:tcPr marL="7639" marR="7639" marT="763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0436">
                <a:tc>
                  <a:txBody>
                    <a:bodyPr/>
                    <a:lstStyle/>
                    <a:p>
                      <a:pPr algn="l" rtl="0" fontAlgn="b"/>
                      <a:r>
                        <a:rPr lang="en-US" sz="1400" b="0" i="0" u="none" strike="noStrike" dirty="0">
                          <a:solidFill>
                            <a:srgbClr val="000000"/>
                          </a:solidFill>
                          <a:latin typeface="Arial"/>
                        </a:rPr>
                        <a:t>DEBIT_DATE__C</a:t>
                      </a:r>
                    </a:p>
                  </a:txBody>
                  <a:tcPr marL="7639" marR="7639" marT="763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0436">
                <a:tc>
                  <a:txBody>
                    <a:bodyPr/>
                    <a:lstStyle/>
                    <a:p>
                      <a:pPr algn="l" rtl="0" fontAlgn="b"/>
                      <a:r>
                        <a:rPr lang="en-US" sz="1400" b="0" i="0" u="none" strike="noStrike" dirty="0">
                          <a:solidFill>
                            <a:srgbClr val="000000"/>
                          </a:solidFill>
                          <a:latin typeface="Arial"/>
                        </a:rPr>
                        <a:t>DEBIT_OR_CREDIT__C</a:t>
                      </a:r>
                    </a:p>
                  </a:txBody>
                  <a:tcPr marL="7639" marR="7639" marT="763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0436">
                <a:tc>
                  <a:txBody>
                    <a:bodyPr/>
                    <a:lstStyle/>
                    <a:p>
                      <a:pPr algn="l" rtl="0" fontAlgn="b"/>
                      <a:r>
                        <a:rPr lang="en-US" sz="1400" b="0" i="0" u="none" strike="noStrike" dirty="0">
                          <a:solidFill>
                            <a:srgbClr val="000000"/>
                          </a:solidFill>
                          <a:latin typeface="Arial"/>
                        </a:rPr>
                        <a:t>BANK_ACCOUNTS_WITH_PRODUCTS__C</a:t>
                      </a:r>
                    </a:p>
                  </a:txBody>
                  <a:tcPr marL="7639" marR="7639" marT="763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0436">
                <a:tc>
                  <a:txBody>
                    <a:bodyPr/>
                    <a:lstStyle/>
                    <a:p>
                      <a:pPr algn="l" rtl="0" fontAlgn="b"/>
                      <a:r>
                        <a:rPr lang="en-US" sz="1400" b="0" i="0" u="none" strike="noStrike" dirty="0">
                          <a:solidFill>
                            <a:srgbClr val="000000"/>
                          </a:solidFill>
                          <a:latin typeface="Arial"/>
                        </a:rPr>
                        <a:t>DEBIT_TIME__C</a:t>
                      </a:r>
                    </a:p>
                  </a:txBody>
                  <a:tcPr marL="7639" marR="7639" marT="763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0436">
                <a:tc>
                  <a:txBody>
                    <a:bodyPr/>
                    <a:lstStyle/>
                    <a:p>
                      <a:pPr algn="l" rtl="0" fontAlgn="b"/>
                      <a:r>
                        <a:rPr lang="en-US" sz="1400" b="0" i="0" u="none" strike="noStrike" dirty="0">
                          <a:solidFill>
                            <a:srgbClr val="000000"/>
                          </a:solidFill>
                          <a:latin typeface="Arial"/>
                        </a:rPr>
                        <a:t>END_DATE__C</a:t>
                      </a:r>
                    </a:p>
                  </a:txBody>
                  <a:tcPr marL="7639" marR="7639" marT="763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0436">
                <a:tc>
                  <a:txBody>
                    <a:bodyPr/>
                    <a:lstStyle/>
                    <a:p>
                      <a:pPr algn="l" rtl="0" fontAlgn="b"/>
                      <a:r>
                        <a:rPr lang="en-US" sz="1400" b="0" i="0" u="none" strike="noStrike" dirty="0">
                          <a:solidFill>
                            <a:srgbClr val="000000"/>
                          </a:solidFill>
                          <a:latin typeface="Arial"/>
                        </a:rPr>
                        <a:t>PLACING_LOAN_DATE__C</a:t>
                      </a:r>
                    </a:p>
                  </a:txBody>
                  <a:tcPr marL="7639" marR="7639" marT="763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r" rtl="1">
              <a:buNone/>
            </a:pPr>
            <a:r>
              <a:rPr lang="he-IL" b="1" dirty="0" smtClean="0"/>
              <a:t>הוראות קבע בחשבון – </a:t>
            </a:r>
            <a:r>
              <a:rPr lang="en-US" b="1" dirty="0" smtClean="0"/>
              <a:t>STANDING ORDERS</a:t>
            </a:r>
            <a:endParaRPr lang="he-IL" b="1" dirty="0" smtClean="0"/>
          </a:p>
          <a:p>
            <a:pPr algn="r" rtl="1">
              <a:buNone/>
            </a:pPr>
            <a:r>
              <a:rPr lang="he-IL" dirty="0" smtClean="0"/>
              <a:t>	הרשאה לחיוב. הלקוח מורה לבנק לכבד אוטומטית דרישת תשלום מגוף מסוים, ולהעביר את הסכום הנדרש ישירות מחשבונו. </a:t>
            </a:r>
            <a:endParaRPr lang="he-IL" sz="1200" dirty="0" smtClean="0"/>
          </a:p>
          <a:p>
            <a:pPr algn="r" rtl="1">
              <a:buNone/>
            </a:pPr>
            <a:endParaRPr lang="he-IL" dirty="0" smtClean="0"/>
          </a:p>
          <a:p>
            <a:pPr algn="r" rtl="1">
              <a:buNone/>
            </a:pPr>
            <a:r>
              <a:rPr lang="he-IL" dirty="0" smtClean="0"/>
              <a:t>	לטובת אירוע הקטון הטבלה ריקה מנתונים. ניתן לכתוב לתוכה לפי הצורך.</a:t>
            </a:r>
            <a:endParaRPr lang="he-IL" dirty="0"/>
          </a:p>
        </p:txBody>
      </p:sp>
      <p:sp>
        <p:nvSpPr>
          <p:cNvPr id="4" name="Title 1"/>
          <p:cNvSpPr txBox="1">
            <a:spLocks/>
          </p:cNvSpPr>
          <p:nvPr/>
        </p:nvSpPr>
        <p:spPr>
          <a:xfrm>
            <a:off x="0" y="0"/>
            <a:ext cx="9144000" cy="1600200"/>
          </a:xfrm>
          <a:prstGeom prst="rect">
            <a:avLst/>
          </a:prstGeom>
          <a:solidFill>
            <a:schemeClr val="bg1"/>
          </a:solidFill>
        </p:spPr>
        <p:txBody>
          <a:bodyPr vert="horz" lIns="91440" tIns="45720" rIns="91440" bIns="45720" rtlCol="0" anchor="ctr">
            <a:normAutofit/>
          </a:bodyPr>
          <a:lstStyle/>
          <a:p>
            <a:pPr marL="0" marR="0" lvl="0" indent="0" algn="l" defTabSz="914400" rtl="1"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mj-lt"/>
                <a:ea typeface="+mj-ea"/>
                <a:cs typeface="+mj-cs"/>
              </a:rPr>
              <a:t/>
            </a:r>
            <a:br>
              <a:rPr kumimoji="0" lang="en-US" sz="4400" b="0" i="0" u="none" strike="noStrike" kern="1200" cap="none" spc="0" normalizeH="0" baseline="0" noProof="0" smtClean="0">
                <a:ln>
                  <a:noFill/>
                </a:ln>
                <a:solidFill>
                  <a:schemeClr val="tx1"/>
                </a:solidFill>
                <a:effectLst/>
                <a:uLnTx/>
                <a:uFillTx/>
                <a:latin typeface="+mj-lt"/>
                <a:ea typeface="+mj-ea"/>
                <a:cs typeface="+mj-cs"/>
              </a:rPr>
            </a:br>
            <a:endParaRPr kumimoji="0" lang="he-IL" sz="4400" b="0" i="0" u="none" strike="noStrike" kern="1200" cap="none" spc="0" normalizeH="0" baseline="0" noProof="0" dirty="0">
              <a:ln>
                <a:noFill/>
              </a:ln>
              <a:solidFill>
                <a:schemeClr val="tx1"/>
              </a:solidFill>
              <a:effectLst/>
              <a:uLnTx/>
              <a:uFillTx/>
              <a:latin typeface="+mj-lt"/>
              <a:ea typeface="+mj-ea"/>
              <a:cs typeface="+mj-cs"/>
            </a:endParaRPr>
          </a:p>
        </p:txBody>
      </p:sp>
      <p:grpSp>
        <p:nvGrpSpPr>
          <p:cNvPr id="9" name="Group 8"/>
          <p:cNvGrpSpPr/>
          <p:nvPr/>
        </p:nvGrpSpPr>
        <p:grpSpPr>
          <a:xfrm>
            <a:off x="533400" y="76200"/>
            <a:ext cx="8534400" cy="1219200"/>
            <a:chOff x="533400" y="76200"/>
            <a:chExt cx="8534400" cy="1219200"/>
          </a:xfrm>
        </p:grpSpPr>
        <p:pic>
          <p:nvPicPr>
            <p:cNvPr id="10" name="Picture 9" descr="לאומי.jpg"/>
            <p:cNvPicPr/>
            <p:nvPr/>
          </p:nvPicPr>
          <p:blipFill>
            <a:blip r:embed="rId2" cstate="print"/>
            <a:stretch>
              <a:fillRect/>
            </a:stretch>
          </p:blipFill>
          <p:spPr>
            <a:xfrm>
              <a:off x="5029200" y="76200"/>
              <a:ext cx="4038600" cy="1219200"/>
            </a:xfrm>
            <a:prstGeom prst="rect">
              <a:avLst/>
            </a:prstGeom>
          </p:spPr>
        </p:pic>
        <p:pic>
          <p:nvPicPr>
            <p:cNvPr id="11" name="Picture 10" descr="s1_platform_short_pms29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228600"/>
              <a:ext cx="3133135" cy="865574"/>
            </a:xfrm>
            <a:prstGeom prst="rect">
              <a:avLst/>
            </a:prstGeom>
          </p:spPr>
        </p:pic>
      </p:gr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Content Placeholder 17" descr="Hakaton erd updated.png"/>
          <p:cNvPicPr>
            <a:picLocks noGrp="1" noChangeAspect="1"/>
          </p:cNvPicPr>
          <p:nvPr>
            <p:ph idx="1"/>
          </p:nvPr>
        </p:nvPicPr>
        <p:blipFill>
          <a:blip r:embed="rId2" cstate="print"/>
          <a:stretch>
            <a:fillRect/>
          </a:stretch>
        </p:blipFill>
        <p:spPr>
          <a:xfrm>
            <a:off x="152400" y="-1"/>
            <a:ext cx="8839200" cy="6858001"/>
          </a:xfrm>
        </p:spPr>
      </p:pic>
    </p:spTree>
  </p:cSld>
  <p:clrMapOvr>
    <a:masterClrMapping/>
  </p:clrMapOvr>
  <p:transition xmlns:p14="http://schemas.microsoft.com/office/powerpoint/2010/main" spd="med" advClick="0">
    <p:wedg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457200" y="0"/>
            <a:ext cx="8229600" cy="685800"/>
          </a:xfrm>
        </p:spPr>
        <p:txBody>
          <a:bodyPr>
            <a:normAutofit fontScale="90000"/>
          </a:bodyPr>
          <a:lstStyle/>
          <a:p>
            <a:pPr rtl="1"/>
            <a:r>
              <a:rPr lang="en-US" sz="3500" b="1" dirty="0" smtClean="0"/>
              <a:t>	</a:t>
            </a:r>
            <a:r>
              <a:rPr lang="he-IL" sz="3500" b="1" dirty="0" smtClean="0"/>
              <a:t>הוראות קבע בחשבון – </a:t>
            </a:r>
            <a:r>
              <a:rPr lang="en-US" sz="3500" b="1" dirty="0" smtClean="0"/>
              <a:t>Standing Orders</a:t>
            </a:r>
            <a:endParaRPr lang="he-IL" sz="3500" dirty="0"/>
          </a:p>
        </p:txBody>
      </p:sp>
      <p:graphicFrame>
        <p:nvGraphicFramePr>
          <p:cNvPr id="4" name="Table 3"/>
          <p:cNvGraphicFramePr>
            <a:graphicFrameLocks noGrp="1"/>
          </p:cNvGraphicFramePr>
          <p:nvPr/>
        </p:nvGraphicFramePr>
        <p:xfrm>
          <a:off x="1524000" y="838199"/>
          <a:ext cx="3200400" cy="5867400"/>
        </p:xfrm>
        <a:graphic>
          <a:graphicData uri="http://schemas.openxmlformats.org/drawingml/2006/table">
            <a:tbl>
              <a:tblPr rtl="1"/>
              <a:tblGrid>
                <a:gridCol w="3200400"/>
              </a:tblGrid>
              <a:tr h="279400">
                <a:tc>
                  <a:txBody>
                    <a:bodyPr/>
                    <a:lstStyle/>
                    <a:p>
                      <a:pPr algn="l" rtl="0" fontAlgn="b"/>
                      <a:r>
                        <a:rPr lang="en-US" sz="1400" b="0" i="0" u="none" strike="noStrike">
                          <a:solidFill>
                            <a:srgbClr val="000000"/>
                          </a:solidFill>
                          <a:latin typeface="Arial"/>
                        </a:rPr>
                        <a:t>Standing Orders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r>
              <a:tr h="279400">
                <a:tc>
                  <a:txBody>
                    <a:bodyPr/>
                    <a:lstStyle/>
                    <a:p>
                      <a:pPr algn="l" rtl="0" fontAlgn="b"/>
                      <a:r>
                        <a:rPr lang="en-US" sz="1400" b="0" i="0" u="none" strike="noStrike">
                          <a:solidFill>
                            <a:srgbClr val="000000"/>
                          </a:solidFill>
                          <a:latin typeface="Arial"/>
                        </a:rPr>
                        <a:t>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9400">
                <a:tc>
                  <a:txBody>
                    <a:bodyPr/>
                    <a:lstStyle/>
                    <a:p>
                      <a:pPr algn="l" rtl="0" fontAlgn="b"/>
                      <a:r>
                        <a:rPr lang="en-US" sz="1400" b="0" i="0" u="none" strike="noStrike">
                          <a:solidFill>
                            <a:srgbClr val="000000"/>
                          </a:solidFill>
                          <a:latin typeface="Arial"/>
                        </a:rPr>
                        <a:t>OWNERID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9400">
                <a:tc>
                  <a:txBody>
                    <a:bodyPr/>
                    <a:lstStyle/>
                    <a:p>
                      <a:pPr algn="l" rtl="0" fontAlgn="b"/>
                      <a:r>
                        <a:rPr lang="en-US" sz="1400" b="0" i="0" u="none" strike="noStrike">
                          <a:solidFill>
                            <a:srgbClr val="000000"/>
                          </a:solidFill>
                          <a:latin typeface="Arial"/>
                        </a:rPr>
                        <a:t>ISDELETED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9400">
                <a:tc>
                  <a:txBody>
                    <a:bodyPr/>
                    <a:lstStyle/>
                    <a:p>
                      <a:pPr algn="l" rtl="0" fontAlgn="b"/>
                      <a:r>
                        <a:rPr lang="en-US" sz="1400" b="0" i="0" u="none" strike="noStrike">
                          <a:solidFill>
                            <a:srgbClr val="000000"/>
                          </a:solidFill>
                          <a:latin typeface="Arial"/>
                        </a:rPr>
                        <a:t>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9400">
                <a:tc>
                  <a:txBody>
                    <a:bodyPr/>
                    <a:lstStyle/>
                    <a:p>
                      <a:pPr algn="l" rtl="0" fontAlgn="b"/>
                      <a:r>
                        <a:rPr lang="en-US" sz="1400" b="0" i="0" u="none" strike="noStrike">
                          <a:solidFill>
                            <a:srgbClr val="000000"/>
                          </a:solidFill>
                          <a:latin typeface="Arial"/>
                        </a:rPr>
                        <a:t>CREATEDDATE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9400">
                <a:tc>
                  <a:txBody>
                    <a:bodyPr/>
                    <a:lstStyle/>
                    <a:p>
                      <a:pPr algn="l" rtl="0" fontAlgn="b"/>
                      <a:r>
                        <a:rPr lang="en-US" sz="1400" b="0" i="0" u="none" strike="noStrike">
                          <a:solidFill>
                            <a:srgbClr val="000000"/>
                          </a:solidFill>
                          <a:latin typeface="Arial"/>
                        </a:rPr>
                        <a:t>CREATEDBYID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9400">
                <a:tc>
                  <a:txBody>
                    <a:bodyPr/>
                    <a:lstStyle/>
                    <a:p>
                      <a:pPr algn="l" rtl="0" fontAlgn="b"/>
                      <a:r>
                        <a:rPr lang="en-US" sz="1400" b="0" i="0" u="none" strike="noStrike">
                          <a:solidFill>
                            <a:srgbClr val="000000"/>
                          </a:solidFill>
                          <a:latin typeface="Arial"/>
                        </a:rPr>
                        <a:t>LASTMODIFIEDDATE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9400">
                <a:tc>
                  <a:txBody>
                    <a:bodyPr/>
                    <a:lstStyle/>
                    <a:p>
                      <a:pPr algn="l" rtl="0" fontAlgn="b"/>
                      <a:r>
                        <a:rPr lang="en-US" sz="1400" b="0" i="0" u="none" strike="noStrike">
                          <a:solidFill>
                            <a:srgbClr val="000000"/>
                          </a:solidFill>
                          <a:latin typeface="Arial"/>
                        </a:rPr>
                        <a:t>LASTMODIFIEDBYID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9400">
                <a:tc>
                  <a:txBody>
                    <a:bodyPr/>
                    <a:lstStyle/>
                    <a:p>
                      <a:pPr algn="l" rtl="0" fontAlgn="b"/>
                      <a:r>
                        <a:rPr lang="en-US" sz="1400" b="0" i="0" u="none" strike="noStrike">
                          <a:solidFill>
                            <a:srgbClr val="000000"/>
                          </a:solidFill>
                          <a:latin typeface="Arial"/>
                        </a:rPr>
                        <a:t>SYSTEMMODSTAMP</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9400">
                <a:tc>
                  <a:txBody>
                    <a:bodyPr/>
                    <a:lstStyle/>
                    <a:p>
                      <a:pPr algn="l" rtl="0" fontAlgn="b"/>
                      <a:r>
                        <a:rPr lang="en-US" sz="1400" b="0" i="0" u="none" strike="noStrike">
                          <a:solidFill>
                            <a:srgbClr val="000000"/>
                          </a:solidFill>
                          <a:latin typeface="Arial"/>
                        </a:rPr>
                        <a:t>LASTACTIVITYDATE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9400">
                <a:tc>
                  <a:txBody>
                    <a:bodyPr/>
                    <a:lstStyle/>
                    <a:p>
                      <a:pPr algn="l" rtl="0" fontAlgn="b"/>
                      <a:r>
                        <a:rPr lang="en-US" sz="1400" b="0" i="0" u="none" strike="noStrike">
                          <a:solidFill>
                            <a:srgbClr val="000000"/>
                          </a:solidFill>
                          <a:latin typeface="Arial"/>
                        </a:rPr>
                        <a:t>LASTVIEWEDDATE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9400">
                <a:tc>
                  <a:txBody>
                    <a:bodyPr/>
                    <a:lstStyle/>
                    <a:p>
                      <a:pPr algn="l" rtl="0" fontAlgn="b"/>
                      <a:r>
                        <a:rPr lang="en-US" sz="1400" b="0" i="0" u="none" strike="noStrike">
                          <a:solidFill>
                            <a:srgbClr val="000000"/>
                          </a:solidFill>
                          <a:latin typeface="Arial"/>
                        </a:rPr>
                        <a:t>LASTREFERENCEDDATE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9400">
                <a:tc>
                  <a:txBody>
                    <a:bodyPr/>
                    <a:lstStyle/>
                    <a:p>
                      <a:pPr algn="l" rtl="0" fontAlgn="b"/>
                      <a:r>
                        <a:rPr lang="en-US" sz="1400" b="0" i="0" u="none" strike="noStrike">
                          <a:solidFill>
                            <a:srgbClr val="000000"/>
                          </a:solidFill>
                          <a:latin typeface="Arial"/>
                        </a:rPr>
                        <a:t>ACCOUNT__C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9400">
                <a:tc>
                  <a:txBody>
                    <a:bodyPr/>
                    <a:lstStyle/>
                    <a:p>
                      <a:pPr algn="l" rtl="0" fontAlgn="b"/>
                      <a:r>
                        <a:rPr lang="en-US" sz="1400" b="0" i="0" u="none" strike="noStrike">
                          <a:solidFill>
                            <a:srgbClr val="000000"/>
                          </a:solidFill>
                          <a:latin typeface="Arial"/>
                        </a:rPr>
                        <a:t>OPERATIONTYPE__C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9400">
                <a:tc>
                  <a:txBody>
                    <a:bodyPr/>
                    <a:lstStyle/>
                    <a:p>
                      <a:pPr algn="l" rtl="0" fontAlgn="b"/>
                      <a:r>
                        <a:rPr lang="en-US" sz="1400" b="0" i="0" u="none" strike="noStrike">
                          <a:solidFill>
                            <a:srgbClr val="000000"/>
                          </a:solidFill>
                          <a:latin typeface="Arial"/>
                        </a:rPr>
                        <a:t>DATE__C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9400">
                <a:tc>
                  <a:txBody>
                    <a:bodyPr/>
                    <a:lstStyle/>
                    <a:p>
                      <a:pPr algn="l" rtl="0" fontAlgn="b"/>
                      <a:r>
                        <a:rPr lang="en-US" sz="1400" b="0" i="0" u="none" strike="noStrike">
                          <a:solidFill>
                            <a:srgbClr val="000000"/>
                          </a:solidFill>
                          <a:latin typeface="Arial"/>
                        </a:rPr>
                        <a:t>CHANNEL__C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9400">
                <a:tc>
                  <a:txBody>
                    <a:bodyPr/>
                    <a:lstStyle/>
                    <a:p>
                      <a:pPr algn="l" rtl="0" fontAlgn="b"/>
                      <a:r>
                        <a:rPr lang="en-US" sz="1400" b="0" i="0" u="none" strike="noStrike">
                          <a:solidFill>
                            <a:srgbClr val="000000"/>
                          </a:solidFill>
                          <a:latin typeface="Arial"/>
                        </a:rPr>
                        <a:t>STATUS__C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9400">
                <a:tc>
                  <a:txBody>
                    <a:bodyPr/>
                    <a:lstStyle/>
                    <a:p>
                      <a:pPr algn="l" rtl="0" fontAlgn="b"/>
                      <a:r>
                        <a:rPr lang="en-US" sz="1400" b="0" i="0" u="none" strike="noStrike">
                          <a:solidFill>
                            <a:srgbClr val="000000"/>
                          </a:solidFill>
                          <a:latin typeface="Arial"/>
                        </a:rPr>
                        <a:t>BANK_ACCOUNT__C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9400">
                <a:tc>
                  <a:txBody>
                    <a:bodyPr/>
                    <a:lstStyle/>
                    <a:p>
                      <a:pPr algn="l" rtl="0" fontAlgn="b"/>
                      <a:r>
                        <a:rPr lang="en-US" sz="1400" b="0" i="0" u="none" strike="noStrike">
                          <a:solidFill>
                            <a:srgbClr val="000000"/>
                          </a:solidFill>
                          <a:latin typeface="Arial"/>
                        </a:rPr>
                        <a:t>REQUEST_DATE__C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9400">
                <a:tc>
                  <a:txBody>
                    <a:bodyPr/>
                    <a:lstStyle/>
                    <a:p>
                      <a:pPr algn="l" rtl="0" fontAlgn="b"/>
                      <a:r>
                        <a:rPr lang="en-US" sz="1400" b="0" i="0" u="none" strike="noStrike" dirty="0">
                          <a:solidFill>
                            <a:srgbClr val="000000"/>
                          </a:solidFill>
                          <a:latin typeface="Arial"/>
                        </a:rPr>
                        <a:t>COMMAND_DESCRIPTION__C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r" rtl="1">
              <a:buNone/>
            </a:pPr>
            <a:r>
              <a:rPr lang="he-IL" b="1" dirty="0" smtClean="0"/>
              <a:t>תנועות</a:t>
            </a:r>
            <a:r>
              <a:rPr lang="en-US" b="1" dirty="0" smtClean="0"/>
              <a:t> </a:t>
            </a:r>
            <a:r>
              <a:rPr lang="he-IL" b="1" dirty="0" smtClean="0"/>
              <a:t>בחשבון – </a:t>
            </a:r>
            <a:r>
              <a:rPr lang="en-US" b="1" dirty="0" smtClean="0"/>
              <a:t>BANK ACCOUNT TRANSACTIONS</a:t>
            </a:r>
            <a:endParaRPr lang="he-IL" b="1" dirty="0" smtClean="0"/>
          </a:p>
          <a:p>
            <a:pPr algn="r" rtl="1">
              <a:buNone/>
            </a:pPr>
            <a:r>
              <a:rPr lang="he-IL" dirty="0" smtClean="0"/>
              <a:t>	תנועות בנקאיות בחשבון מסוים. לדוגמא: משיכת מזומנים, משיכת שיק, העברה מחשבון לחשבון, עמלות שהבנק גובה, מיסים, ועוד...</a:t>
            </a:r>
            <a:endParaRPr lang="he-IL" dirty="0"/>
          </a:p>
        </p:txBody>
      </p:sp>
      <p:sp>
        <p:nvSpPr>
          <p:cNvPr id="4" name="Title 1"/>
          <p:cNvSpPr txBox="1">
            <a:spLocks/>
          </p:cNvSpPr>
          <p:nvPr/>
        </p:nvSpPr>
        <p:spPr>
          <a:xfrm>
            <a:off x="0" y="0"/>
            <a:ext cx="9144000" cy="1600200"/>
          </a:xfrm>
          <a:prstGeom prst="rect">
            <a:avLst/>
          </a:prstGeom>
          <a:solidFill>
            <a:schemeClr val="bg1"/>
          </a:solidFill>
        </p:spPr>
        <p:txBody>
          <a:bodyPr vert="horz" lIns="91440" tIns="45720" rIns="91440" bIns="45720" rtlCol="0" anchor="ctr">
            <a:normAutofit/>
          </a:bodyPr>
          <a:lstStyle/>
          <a:p>
            <a:pPr marL="0" marR="0" lvl="0" indent="0" algn="l" defTabSz="914400" rtl="1"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mj-lt"/>
                <a:ea typeface="+mj-ea"/>
                <a:cs typeface="+mj-cs"/>
              </a:rPr>
              <a:t/>
            </a:r>
            <a:br>
              <a:rPr kumimoji="0" lang="en-US" sz="4400" b="0" i="0" u="none" strike="noStrike" kern="1200" cap="none" spc="0" normalizeH="0" baseline="0" noProof="0" smtClean="0">
                <a:ln>
                  <a:noFill/>
                </a:ln>
                <a:solidFill>
                  <a:schemeClr val="tx1"/>
                </a:solidFill>
                <a:effectLst/>
                <a:uLnTx/>
                <a:uFillTx/>
                <a:latin typeface="+mj-lt"/>
                <a:ea typeface="+mj-ea"/>
                <a:cs typeface="+mj-cs"/>
              </a:rPr>
            </a:br>
            <a:endParaRPr kumimoji="0" lang="he-IL" sz="4400" b="0" i="0" u="none" strike="noStrike" kern="1200" cap="none" spc="0" normalizeH="0" baseline="0" noProof="0" dirty="0">
              <a:ln>
                <a:noFill/>
              </a:ln>
              <a:solidFill>
                <a:schemeClr val="tx1"/>
              </a:solidFill>
              <a:effectLst/>
              <a:uLnTx/>
              <a:uFillTx/>
              <a:latin typeface="+mj-lt"/>
              <a:ea typeface="+mj-ea"/>
              <a:cs typeface="+mj-cs"/>
            </a:endParaRPr>
          </a:p>
        </p:txBody>
      </p:sp>
      <p:grpSp>
        <p:nvGrpSpPr>
          <p:cNvPr id="9" name="Group 8"/>
          <p:cNvGrpSpPr/>
          <p:nvPr/>
        </p:nvGrpSpPr>
        <p:grpSpPr>
          <a:xfrm>
            <a:off x="533400" y="76200"/>
            <a:ext cx="8534400" cy="1219200"/>
            <a:chOff x="533400" y="76200"/>
            <a:chExt cx="8534400" cy="1219200"/>
          </a:xfrm>
        </p:grpSpPr>
        <p:pic>
          <p:nvPicPr>
            <p:cNvPr id="10" name="Picture 9" descr="לאומי.jpg"/>
            <p:cNvPicPr/>
            <p:nvPr/>
          </p:nvPicPr>
          <p:blipFill>
            <a:blip r:embed="rId2" cstate="print"/>
            <a:stretch>
              <a:fillRect/>
            </a:stretch>
          </p:blipFill>
          <p:spPr>
            <a:xfrm>
              <a:off x="5029200" y="76200"/>
              <a:ext cx="4038600" cy="1219200"/>
            </a:xfrm>
            <a:prstGeom prst="rect">
              <a:avLst/>
            </a:prstGeom>
          </p:spPr>
        </p:pic>
        <p:pic>
          <p:nvPicPr>
            <p:cNvPr id="11" name="Picture 10" descr="s1_platform_short_pms29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228600"/>
              <a:ext cx="3133135" cy="865574"/>
            </a:xfrm>
            <a:prstGeom prst="rect">
              <a:avLst/>
            </a:prstGeom>
          </p:spPr>
        </p:pic>
      </p:gr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457200" y="0"/>
            <a:ext cx="8229600" cy="685800"/>
          </a:xfrm>
        </p:spPr>
        <p:txBody>
          <a:bodyPr>
            <a:normAutofit fontScale="90000"/>
          </a:bodyPr>
          <a:lstStyle/>
          <a:p>
            <a:pPr rtl="1"/>
            <a:r>
              <a:rPr lang="en-US" sz="3500" b="1" dirty="0" smtClean="0"/>
              <a:t>	</a:t>
            </a:r>
            <a:r>
              <a:rPr lang="he-IL" sz="3500" b="1" dirty="0" smtClean="0"/>
              <a:t>תנועות בחשבון– </a:t>
            </a:r>
            <a:r>
              <a:rPr lang="en-US" sz="3500" b="1" dirty="0" smtClean="0"/>
              <a:t>Bank Account Transactions</a:t>
            </a:r>
            <a:endParaRPr lang="he-IL" sz="3500" dirty="0"/>
          </a:p>
        </p:txBody>
      </p:sp>
      <p:graphicFrame>
        <p:nvGraphicFramePr>
          <p:cNvPr id="6" name="Table 5"/>
          <p:cNvGraphicFramePr>
            <a:graphicFrameLocks noGrp="1"/>
          </p:cNvGraphicFramePr>
          <p:nvPr/>
        </p:nvGraphicFramePr>
        <p:xfrm>
          <a:off x="1676400" y="762000"/>
          <a:ext cx="3048000" cy="5867400"/>
        </p:xfrm>
        <a:graphic>
          <a:graphicData uri="http://schemas.openxmlformats.org/drawingml/2006/table">
            <a:tbl>
              <a:tblPr rtl="1"/>
              <a:tblGrid>
                <a:gridCol w="3048000"/>
              </a:tblGrid>
              <a:tr h="266700">
                <a:tc>
                  <a:txBody>
                    <a:bodyPr/>
                    <a:lstStyle/>
                    <a:p>
                      <a:pPr algn="l" rtl="0" fontAlgn="b"/>
                      <a:r>
                        <a:rPr lang="en-US" sz="1400" b="0" i="0" u="none" strike="noStrike" dirty="0">
                          <a:solidFill>
                            <a:srgbClr val="000000"/>
                          </a:solidFill>
                          <a:latin typeface="Arial"/>
                        </a:rPr>
                        <a:t>Bank Account Transactions</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8DB4E3"/>
                    </a:solidFill>
                  </a:tcPr>
                </a:tc>
              </a:tr>
              <a:tr h="266700">
                <a:tc>
                  <a:txBody>
                    <a:bodyPr/>
                    <a:lstStyle/>
                    <a:p>
                      <a:pPr algn="l" rtl="0" fontAlgn="b"/>
                      <a:r>
                        <a:rPr lang="en-US" sz="1400" b="0" i="0" u="none" strike="noStrike" dirty="0">
                          <a:solidFill>
                            <a:srgbClr val="000000"/>
                          </a:solidFill>
                          <a:latin typeface="Arial"/>
                        </a:rPr>
                        <a:t>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700">
                <a:tc>
                  <a:txBody>
                    <a:bodyPr/>
                    <a:lstStyle/>
                    <a:p>
                      <a:pPr algn="l" rtl="0" fontAlgn="b"/>
                      <a:r>
                        <a:rPr lang="en-US" sz="1400" b="0" i="0" u="none" strike="noStrike" dirty="0">
                          <a:solidFill>
                            <a:srgbClr val="000000"/>
                          </a:solidFill>
                          <a:latin typeface="Arial"/>
                        </a:rPr>
                        <a:t>OWNERID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700">
                <a:tc>
                  <a:txBody>
                    <a:bodyPr/>
                    <a:lstStyle/>
                    <a:p>
                      <a:pPr algn="l" rtl="0" fontAlgn="b"/>
                      <a:r>
                        <a:rPr lang="en-US" sz="1400" b="0" i="0" u="none" strike="noStrike" dirty="0">
                          <a:solidFill>
                            <a:srgbClr val="000000"/>
                          </a:solidFill>
                          <a:latin typeface="Arial"/>
                        </a:rPr>
                        <a:t>ISDELETED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700">
                <a:tc>
                  <a:txBody>
                    <a:bodyPr/>
                    <a:lstStyle/>
                    <a:p>
                      <a:pPr algn="l" rtl="0" fontAlgn="b"/>
                      <a:r>
                        <a:rPr lang="en-US" sz="1400" b="0" i="0" u="none" strike="noStrike" dirty="0">
                          <a:solidFill>
                            <a:srgbClr val="000000"/>
                          </a:solidFill>
                          <a:latin typeface="Arial"/>
                        </a:rPr>
                        <a:t>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700">
                <a:tc>
                  <a:txBody>
                    <a:bodyPr/>
                    <a:lstStyle/>
                    <a:p>
                      <a:pPr algn="l" rtl="0" fontAlgn="b"/>
                      <a:r>
                        <a:rPr lang="en-US" sz="1400" b="0" i="0" u="none" strike="noStrike" dirty="0">
                          <a:solidFill>
                            <a:srgbClr val="000000"/>
                          </a:solidFill>
                          <a:latin typeface="Arial"/>
                        </a:rPr>
                        <a:t>CREATEDDATE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700">
                <a:tc>
                  <a:txBody>
                    <a:bodyPr/>
                    <a:lstStyle/>
                    <a:p>
                      <a:pPr algn="l" rtl="0" fontAlgn="b"/>
                      <a:r>
                        <a:rPr lang="en-US" sz="1400" b="0" i="0" u="none" strike="noStrike" dirty="0">
                          <a:solidFill>
                            <a:srgbClr val="000000"/>
                          </a:solidFill>
                          <a:latin typeface="Arial"/>
                        </a:rPr>
                        <a:t>CREATEDBYID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700">
                <a:tc>
                  <a:txBody>
                    <a:bodyPr/>
                    <a:lstStyle/>
                    <a:p>
                      <a:pPr algn="l" rtl="0" fontAlgn="b"/>
                      <a:r>
                        <a:rPr lang="en-US" sz="1400" b="0" i="0" u="none" strike="noStrike" dirty="0">
                          <a:solidFill>
                            <a:srgbClr val="000000"/>
                          </a:solidFill>
                          <a:latin typeface="Arial"/>
                        </a:rPr>
                        <a:t>LASTMODIFIEDDATE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700">
                <a:tc>
                  <a:txBody>
                    <a:bodyPr/>
                    <a:lstStyle/>
                    <a:p>
                      <a:pPr algn="l" rtl="0" fontAlgn="b"/>
                      <a:r>
                        <a:rPr lang="en-US" sz="1400" b="0" i="0" u="none" strike="noStrike" dirty="0">
                          <a:solidFill>
                            <a:srgbClr val="000000"/>
                          </a:solidFill>
                          <a:latin typeface="Arial"/>
                        </a:rPr>
                        <a:t>LASTMODIFIEDBYID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700">
                <a:tc>
                  <a:txBody>
                    <a:bodyPr/>
                    <a:lstStyle/>
                    <a:p>
                      <a:pPr algn="l" rtl="0" fontAlgn="b"/>
                      <a:r>
                        <a:rPr lang="en-US" sz="1400" b="0" i="0" u="none" strike="noStrike" dirty="0">
                          <a:solidFill>
                            <a:srgbClr val="000000"/>
                          </a:solidFill>
                          <a:latin typeface="Arial"/>
                        </a:rPr>
                        <a:t>SYSTEMMODSTAMP</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700">
                <a:tc>
                  <a:txBody>
                    <a:bodyPr/>
                    <a:lstStyle/>
                    <a:p>
                      <a:pPr algn="l" rtl="0" fontAlgn="b"/>
                      <a:r>
                        <a:rPr lang="en-US" sz="1400" b="0" i="0" u="none" strike="noStrike" dirty="0">
                          <a:solidFill>
                            <a:srgbClr val="000000"/>
                          </a:solidFill>
                          <a:latin typeface="Arial"/>
                        </a:rPr>
                        <a:t>LASTACTIVITYDATE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700">
                <a:tc>
                  <a:txBody>
                    <a:bodyPr/>
                    <a:lstStyle/>
                    <a:p>
                      <a:pPr algn="l" rtl="0" fontAlgn="b"/>
                      <a:r>
                        <a:rPr lang="en-US" sz="1400" b="0" i="0" u="none" strike="noStrike" dirty="0">
                          <a:solidFill>
                            <a:srgbClr val="000000"/>
                          </a:solidFill>
                          <a:latin typeface="Arial"/>
                        </a:rPr>
                        <a:t>LASTVIEWEDDATE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700">
                <a:tc>
                  <a:txBody>
                    <a:bodyPr/>
                    <a:lstStyle/>
                    <a:p>
                      <a:pPr algn="l" rtl="0" fontAlgn="b"/>
                      <a:r>
                        <a:rPr lang="en-US" sz="1400" b="0" i="0" u="none" strike="noStrike" dirty="0">
                          <a:solidFill>
                            <a:srgbClr val="000000"/>
                          </a:solidFill>
                          <a:latin typeface="Arial"/>
                        </a:rPr>
                        <a:t>LASTREFERENCEDDATE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700">
                <a:tc>
                  <a:txBody>
                    <a:bodyPr/>
                    <a:lstStyle/>
                    <a:p>
                      <a:pPr algn="l" rtl="0" fontAlgn="b"/>
                      <a:r>
                        <a:rPr lang="en-US" sz="1400" b="0" i="0" u="none" strike="noStrike" dirty="0">
                          <a:solidFill>
                            <a:srgbClr val="000000"/>
                          </a:solidFill>
                          <a:latin typeface="Arial"/>
                        </a:rPr>
                        <a:t>DATE__C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700">
                <a:tc>
                  <a:txBody>
                    <a:bodyPr/>
                    <a:lstStyle/>
                    <a:p>
                      <a:pPr algn="l" rtl="0" fontAlgn="b"/>
                      <a:r>
                        <a:rPr lang="en-US" sz="1400" b="0" i="0" u="none" strike="noStrike" dirty="0">
                          <a:solidFill>
                            <a:srgbClr val="000000"/>
                          </a:solidFill>
                          <a:latin typeface="Arial"/>
                        </a:rPr>
                        <a:t>DESCRIPTION__C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700">
                <a:tc>
                  <a:txBody>
                    <a:bodyPr/>
                    <a:lstStyle/>
                    <a:p>
                      <a:pPr algn="l" rtl="0" fontAlgn="b"/>
                      <a:r>
                        <a:rPr lang="en-US" sz="1400" b="0" i="0" u="none" strike="noStrike" dirty="0">
                          <a:solidFill>
                            <a:srgbClr val="000000"/>
                          </a:solidFill>
                          <a:latin typeface="Arial"/>
                        </a:rPr>
                        <a:t>TRANSACTION_TYPE__C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700">
                <a:tc>
                  <a:txBody>
                    <a:bodyPr/>
                    <a:lstStyle/>
                    <a:p>
                      <a:pPr algn="l" rtl="0" fontAlgn="b"/>
                      <a:r>
                        <a:rPr lang="en-US" sz="1400" b="0" i="0" u="none" strike="noStrike" dirty="0">
                          <a:solidFill>
                            <a:srgbClr val="000000"/>
                          </a:solidFill>
                          <a:latin typeface="Arial"/>
                        </a:rPr>
                        <a:t>AMOUNT__C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700">
                <a:tc>
                  <a:txBody>
                    <a:bodyPr/>
                    <a:lstStyle/>
                    <a:p>
                      <a:pPr algn="l" rtl="0" fontAlgn="b"/>
                      <a:r>
                        <a:rPr lang="en-US" sz="1400" b="0" i="0" u="none" strike="noStrike" dirty="0">
                          <a:solidFill>
                            <a:srgbClr val="000000"/>
                          </a:solidFill>
                          <a:latin typeface="Arial"/>
                        </a:rPr>
                        <a:t>REFERENCE__C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700">
                <a:tc>
                  <a:txBody>
                    <a:bodyPr/>
                    <a:lstStyle/>
                    <a:p>
                      <a:pPr algn="l" rtl="0" fontAlgn="b"/>
                      <a:r>
                        <a:rPr lang="en-US" sz="1400" b="0" i="0" u="none" strike="noStrike" dirty="0">
                          <a:solidFill>
                            <a:srgbClr val="000000"/>
                          </a:solidFill>
                          <a:latin typeface="Arial"/>
                        </a:rPr>
                        <a:t>RUNNING_BALANCE__C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700">
                <a:tc>
                  <a:txBody>
                    <a:bodyPr/>
                    <a:lstStyle/>
                    <a:p>
                      <a:pPr algn="l" rtl="0" fontAlgn="b"/>
                      <a:r>
                        <a:rPr lang="en-US" sz="1400" b="0" i="0" u="none" strike="noStrike" dirty="0">
                          <a:solidFill>
                            <a:srgbClr val="000000"/>
                          </a:solidFill>
                          <a:latin typeface="Arial"/>
                        </a:rPr>
                        <a:t>CATEGORYID__C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700">
                <a:tc>
                  <a:txBody>
                    <a:bodyPr/>
                    <a:lstStyle/>
                    <a:p>
                      <a:pPr algn="l" rtl="0" fontAlgn="b"/>
                      <a:r>
                        <a:rPr lang="en-US" sz="1400" b="0" i="0" u="none" strike="noStrike" dirty="0">
                          <a:solidFill>
                            <a:srgbClr val="000000"/>
                          </a:solidFill>
                          <a:latin typeface="Arial"/>
                        </a:rPr>
                        <a:t>BANK_ACCOUNT__C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700">
                <a:tc>
                  <a:txBody>
                    <a:bodyPr/>
                    <a:lstStyle/>
                    <a:p>
                      <a:pPr algn="l" rtl="0" fontAlgn="b"/>
                      <a:r>
                        <a:rPr lang="en-US" sz="1400" b="0" i="0" u="none" strike="noStrike" dirty="0">
                          <a:solidFill>
                            <a:srgbClr val="000000"/>
                          </a:solidFill>
                          <a:latin typeface="Arial"/>
                        </a:rPr>
                        <a:t>ACCOUNT_ID__C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r" rtl="1">
              <a:buNone/>
            </a:pPr>
            <a:r>
              <a:rPr lang="he-IL" b="1" dirty="0" smtClean="0"/>
              <a:t>מוטבים –</a:t>
            </a:r>
            <a:r>
              <a:rPr lang="en-US" b="1" dirty="0" smtClean="0"/>
              <a:t>BENEFICIARIES </a:t>
            </a:r>
            <a:endParaRPr lang="he-IL" b="1" dirty="0" smtClean="0"/>
          </a:p>
          <a:p>
            <a:pPr algn="r" rtl="1">
              <a:buNone/>
            </a:pPr>
            <a:r>
              <a:rPr lang="he-IL" dirty="0" smtClean="0"/>
              <a:t>	מוטב בחשבון. טבלת קיצור דרך לטובת שימושו של הלקוח עבור פעולות חוזרות. למשל אם מעבירים כסף לגורם שלישי באופן קבוע, במקום למלא את הפרטים בכל פעם מחדש מגדירים את הפרטים שלו כמוטב. </a:t>
            </a:r>
          </a:p>
          <a:p>
            <a:pPr algn="r" rtl="1">
              <a:buNone/>
            </a:pPr>
            <a:r>
              <a:rPr lang="he-IL" dirty="0" smtClean="0"/>
              <a:t>	לטובת אירוע הקטון הטבלה ריקה מנתונים. ניתן לכתוב לתוכה לפי הצורך.</a:t>
            </a:r>
            <a:endParaRPr lang="he-IL" dirty="0"/>
          </a:p>
        </p:txBody>
      </p:sp>
      <p:sp>
        <p:nvSpPr>
          <p:cNvPr id="4" name="Title 1"/>
          <p:cNvSpPr txBox="1">
            <a:spLocks/>
          </p:cNvSpPr>
          <p:nvPr/>
        </p:nvSpPr>
        <p:spPr>
          <a:xfrm>
            <a:off x="0" y="0"/>
            <a:ext cx="9144000" cy="1600200"/>
          </a:xfrm>
          <a:prstGeom prst="rect">
            <a:avLst/>
          </a:prstGeom>
          <a:solidFill>
            <a:schemeClr val="bg1"/>
          </a:solidFill>
        </p:spPr>
        <p:txBody>
          <a:bodyPr vert="horz" lIns="91440" tIns="45720" rIns="91440" bIns="45720" rtlCol="0" anchor="ctr">
            <a:normAutofit/>
          </a:bodyPr>
          <a:lstStyle/>
          <a:p>
            <a:pPr marL="0" marR="0" lvl="0" indent="0" algn="l" defTabSz="914400" rtl="1"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mj-lt"/>
                <a:ea typeface="+mj-ea"/>
                <a:cs typeface="+mj-cs"/>
              </a:rPr>
              <a:t/>
            </a:r>
            <a:br>
              <a:rPr kumimoji="0" lang="en-US" sz="4400" b="0" i="0" u="none" strike="noStrike" kern="1200" cap="none" spc="0" normalizeH="0" baseline="0" noProof="0" smtClean="0">
                <a:ln>
                  <a:noFill/>
                </a:ln>
                <a:solidFill>
                  <a:schemeClr val="tx1"/>
                </a:solidFill>
                <a:effectLst/>
                <a:uLnTx/>
                <a:uFillTx/>
                <a:latin typeface="+mj-lt"/>
                <a:ea typeface="+mj-ea"/>
                <a:cs typeface="+mj-cs"/>
              </a:rPr>
            </a:br>
            <a:endParaRPr kumimoji="0" lang="he-IL" sz="4400" b="0" i="0" u="none" strike="noStrike" kern="1200" cap="none" spc="0" normalizeH="0" baseline="0" noProof="0" dirty="0">
              <a:ln>
                <a:noFill/>
              </a:ln>
              <a:solidFill>
                <a:schemeClr val="tx1"/>
              </a:solidFill>
              <a:effectLst/>
              <a:uLnTx/>
              <a:uFillTx/>
              <a:latin typeface="+mj-lt"/>
              <a:ea typeface="+mj-ea"/>
              <a:cs typeface="+mj-cs"/>
            </a:endParaRPr>
          </a:p>
        </p:txBody>
      </p:sp>
      <p:grpSp>
        <p:nvGrpSpPr>
          <p:cNvPr id="9" name="Group 8"/>
          <p:cNvGrpSpPr/>
          <p:nvPr/>
        </p:nvGrpSpPr>
        <p:grpSpPr>
          <a:xfrm>
            <a:off x="533400" y="76200"/>
            <a:ext cx="8534400" cy="1219200"/>
            <a:chOff x="533400" y="76200"/>
            <a:chExt cx="8534400" cy="1219200"/>
          </a:xfrm>
        </p:grpSpPr>
        <p:pic>
          <p:nvPicPr>
            <p:cNvPr id="10" name="Picture 9" descr="לאומי.jpg"/>
            <p:cNvPicPr/>
            <p:nvPr/>
          </p:nvPicPr>
          <p:blipFill>
            <a:blip r:embed="rId2" cstate="print"/>
            <a:stretch>
              <a:fillRect/>
            </a:stretch>
          </p:blipFill>
          <p:spPr>
            <a:xfrm>
              <a:off x="5029200" y="76200"/>
              <a:ext cx="4038600" cy="1219200"/>
            </a:xfrm>
            <a:prstGeom prst="rect">
              <a:avLst/>
            </a:prstGeom>
          </p:spPr>
        </p:pic>
        <p:pic>
          <p:nvPicPr>
            <p:cNvPr id="11" name="Picture 10" descr="s1_platform_short_pms29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228600"/>
              <a:ext cx="3133135" cy="865574"/>
            </a:xfrm>
            <a:prstGeom prst="rect">
              <a:avLst/>
            </a:prstGeom>
          </p:spPr>
        </p:pic>
      </p:gr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457200" y="0"/>
            <a:ext cx="8229600" cy="685800"/>
          </a:xfrm>
        </p:spPr>
        <p:txBody>
          <a:bodyPr>
            <a:normAutofit/>
          </a:bodyPr>
          <a:lstStyle/>
          <a:p>
            <a:pPr rtl="1"/>
            <a:r>
              <a:rPr lang="en-US" sz="3500" b="1" dirty="0" smtClean="0"/>
              <a:t>	</a:t>
            </a:r>
            <a:r>
              <a:rPr lang="he-IL" sz="3500" b="1" dirty="0" smtClean="0"/>
              <a:t>מוטבים – </a:t>
            </a:r>
            <a:r>
              <a:rPr lang="en-US" sz="3500" b="1" dirty="0" smtClean="0"/>
              <a:t>Beneficiaries</a:t>
            </a:r>
            <a:endParaRPr lang="he-IL" sz="3500" dirty="0"/>
          </a:p>
        </p:txBody>
      </p:sp>
      <p:graphicFrame>
        <p:nvGraphicFramePr>
          <p:cNvPr id="5" name="Table 4"/>
          <p:cNvGraphicFramePr>
            <a:graphicFrameLocks noGrp="1"/>
          </p:cNvGraphicFramePr>
          <p:nvPr/>
        </p:nvGraphicFramePr>
        <p:xfrm>
          <a:off x="1676400" y="914400"/>
          <a:ext cx="3352800" cy="5410188"/>
        </p:xfrm>
        <a:graphic>
          <a:graphicData uri="http://schemas.openxmlformats.org/drawingml/2006/table">
            <a:tbl>
              <a:tblPr rtl="1"/>
              <a:tblGrid>
                <a:gridCol w="3352800"/>
              </a:tblGrid>
              <a:tr h="386442">
                <a:tc>
                  <a:txBody>
                    <a:bodyPr/>
                    <a:lstStyle/>
                    <a:p>
                      <a:pPr algn="l" rtl="0" fontAlgn="b"/>
                      <a:r>
                        <a:rPr lang="en-US" sz="1400" b="0" i="0" u="none" strike="noStrike" dirty="0">
                          <a:solidFill>
                            <a:srgbClr val="000000"/>
                          </a:solidFill>
                          <a:latin typeface="Arial"/>
                        </a:rPr>
                        <a:t>Beneficiaries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r>
              <a:tr h="386442">
                <a:tc>
                  <a:txBody>
                    <a:bodyPr/>
                    <a:lstStyle/>
                    <a:p>
                      <a:pPr algn="l" rtl="0" fontAlgn="b"/>
                      <a:r>
                        <a:rPr lang="en-US" sz="1400" b="0" i="0" u="none" strike="noStrike" dirty="0">
                          <a:solidFill>
                            <a:srgbClr val="000000"/>
                          </a:solidFill>
                          <a:latin typeface="Arial"/>
                        </a:rPr>
                        <a:t>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6442">
                <a:tc>
                  <a:txBody>
                    <a:bodyPr/>
                    <a:lstStyle/>
                    <a:p>
                      <a:pPr algn="l" rtl="0" fontAlgn="b"/>
                      <a:r>
                        <a:rPr lang="en-US" sz="1400" b="0" i="0" u="none" strike="noStrike" dirty="0">
                          <a:solidFill>
                            <a:srgbClr val="000000"/>
                          </a:solidFill>
                          <a:latin typeface="Arial"/>
                        </a:rPr>
                        <a:t>OWNERID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6442">
                <a:tc>
                  <a:txBody>
                    <a:bodyPr/>
                    <a:lstStyle/>
                    <a:p>
                      <a:pPr algn="l" rtl="0" fontAlgn="b"/>
                      <a:r>
                        <a:rPr lang="en-US" sz="1400" b="0" i="0" u="none" strike="noStrike" dirty="0">
                          <a:solidFill>
                            <a:srgbClr val="000000"/>
                          </a:solidFill>
                          <a:latin typeface="Arial"/>
                        </a:rPr>
                        <a:t>ISDELETED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6442">
                <a:tc>
                  <a:txBody>
                    <a:bodyPr/>
                    <a:lstStyle/>
                    <a:p>
                      <a:pPr algn="l" rtl="0" fontAlgn="b"/>
                      <a:r>
                        <a:rPr lang="en-US" sz="1400" b="0" i="0" u="none" strike="noStrike" dirty="0">
                          <a:solidFill>
                            <a:srgbClr val="000000"/>
                          </a:solidFill>
                          <a:latin typeface="Arial"/>
                        </a:rPr>
                        <a:t>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6442">
                <a:tc>
                  <a:txBody>
                    <a:bodyPr/>
                    <a:lstStyle/>
                    <a:p>
                      <a:pPr algn="l" rtl="0" fontAlgn="b"/>
                      <a:r>
                        <a:rPr lang="en-US" sz="1400" b="0" i="0" u="none" strike="noStrike" dirty="0">
                          <a:solidFill>
                            <a:srgbClr val="000000"/>
                          </a:solidFill>
                          <a:latin typeface="Arial"/>
                        </a:rPr>
                        <a:t>CREATEDDATE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6442">
                <a:tc>
                  <a:txBody>
                    <a:bodyPr/>
                    <a:lstStyle/>
                    <a:p>
                      <a:pPr algn="l" rtl="0" fontAlgn="b"/>
                      <a:r>
                        <a:rPr lang="en-US" sz="1400" b="0" i="0" u="none" strike="noStrike" dirty="0">
                          <a:solidFill>
                            <a:srgbClr val="000000"/>
                          </a:solidFill>
                          <a:latin typeface="Arial"/>
                        </a:rPr>
                        <a:t>CREATEDBYID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6442">
                <a:tc>
                  <a:txBody>
                    <a:bodyPr/>
                    <a:lstStyle/>
                    <a:p>
                      <a:pPr algn="l" rtl="0" fontAlgn="b"/>
                      <a:r>
                        <a:rPr lang="en-US" sz="1400" b="0" i="0" u="none" strike="noStrike" dirty="0">
                          <a:solidFill>
                            <a:srgbClr val="000000"/>
                          </a:solidFill>
                          <a:latin typeface="Arial"/>
                        </a:rPr>
                        <a:t>LASTMODIFIEDDATE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6442">
                <a:tc>
                  <a:txBody>
                    <a:bodyPr/>
                    <a:lstStyle/>
                    <a:p>
                      <a:pPr algn="l" rtl="0" fontAlgn="b"/>
                      <a:r>
                        <a:rPr lang="en-US" sz="1400" b="0" i="0" u="none" strike="noStrike" dirty="0">
                          <a:solidFill>
                            <a:srgbClr val="000000"/>
                          </a:solidFill>
                          <a:latin typeface="Arial"/>
                        </a:rPr>
                        <a:t>LASTMODIFIEDBYID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6442">
                <a:tc>
                  <a:txBody>
                    <a:bodyPr/>
                    <a:lstStyle/>
                    <a:p>
                      <a:pPr algn="l" rtl="0" fontAlgn="b"/>
                      <a:r>
                        <a:rPr lang="en-US" sz="1400" b="0" i="0" u="none" strike="noStrike" dirty="0">
                          <a:solidFill>
                            <a:srgbClr val="000000"/>
                          </a:solidFill>
                          <a:latin typeface="Arial"/>
                        </a:rPr>
                        <a:t>SYSTEMMODSTAMP</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6442">
                <a:tc>
                  <a:txBody>
                    <a:bodyPr/>
                    <a:lstStyle/>
                    <a:p>
                      <a:pPr algn="l" rtl="0" fontAlgn="b"/>
                      <a:r>
                        <a:rPr lang="en-US" sz="1400" b="0" i="0" u="none" strike="noStrike" dirty="0">
                          <a:solidFill>
                            <a:srgbClr val="000000"/>
                          </a:solidFill>
                          <a:latin typeface="Arial"/>
                        </a:rPr>
                        <a:t>LASTACTIVITYDATE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6442">
                <a:tc>
                  <a:txBody>
                    <a:bodyPr/>
                    <a:lstStyle/>
                    <a:p>
                      <a:pPr algn="l" rtl="0" fontAlgn="b"/>
                      <a:r>
                        <a:rPr lang="en-US" sz="1400" b="0" i="0" u="none" strike="noStrike" dirty="0">
                          <a:solidFill>
                            <a:srgbClr val="000000"/>
                          </a:solidFill>
                          <a:latin typeface="Arial"/>
                        </a:rPr>
                        <a:t>LASTVIEWEDDATE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6442">
                <a:tc>
                  <a:txBody>
                    <a:bodyPr/>
                    <a:lstStyle/>
                    <a:p>
                      <a:pPr algn="l" rtl="0" fontAlgn="b"/>
                      <a:r>
                        <a:rPr lang="en-US" sz="1400" b="0" i="0" u="none" strike="noStrike" dirty="0">
                          <a:solidFill>
                            <a:srgbClr val="000000"/>
                          </a:solidFill>
                          <a:latin typeface="Arial"/>
                        </a:rPr>
                        <a:t>LASTREFERENCEDDATE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6442">
                <a:tc>
                  <a:txBody>
                    <a:bodyPr/>
                    <a:lstStyle/>
                    <a:p>
                      <a:pPr algn="l" rtl="0" fontAlgn="b"/>
                      <a:r>
                        <a:rPr lang="en-US" sz="1400" b="0" i="0" u="none" strike="noStrike" dirty="0">
                          <a:solidFill>
                            <a:srgbClr val="000000"/>
                          </a:solidFill>
                          <a:latin typeface="Arial"/>
                        </a:rPr>
                        <a:t>CONTACT__C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r" rtl="1">
              <a:buNone/>
            </a:pPr>
            <a:r>
              <a:rPr lang="he-IL" b="1" dirty="0" smtClean="0"/>
              <a:t>שירותים – </a:t>
            </a:r>
            <a:r>
              <a:rPr lang="en-US" b="1" dirty="0" smtClean="0"/>
              <a:t>SERVICES</a:t>
            </a:r>
            <a:endParaRPr lang="he-IL" b="1" dirty="0" smtClean="0"/>
          </a:p>
          <a:p>
            <a:pPr algn="r" rtl="1">
              <a:buNone/>
            </a:pPr>
            <a:r>
              <a:rPr lang="he-IL" dirty="0" smtClean="0"/>
              <a:t>	שירותים שונים שהבנק מציע ושהלקוח בחר להירשם אליהם. לטובת האירוע האובייקט מכיל שני שדות בלבד: שם השירות והפרט המקושר אליו. </a:t>
            </a:r>
          </a:p>
          <a:p>
            <a:pPr algn="r" rtl="1">
              <a:buNone/>
            </a:pPr>
            <a:r>
              <a:rPr lang="he-IL" dirty="0" smtClean="0"/>
              <a:t>	דוגמאות לשירותים אפשריים: (קבלת הודעות ב </a:t>
            </a:r>
            <a:r>
              <a:rPr lang="en-US" dirty="0" smtClean="0"/>
              <a:t>SMS</a:t>
            </a:r>
            <a:r>
              <a:rPr lang="he-IL" dirty="0" smtClean="0"/>
              <a:t>, מייל ירוק - קבלת מסמכים במייל במקום בדואר, מנוי לאינטרנט, לאומי </a:t>
            </a:r>
            <a:r>
              <a:rPr lang="en-US" dirty="0" smtClean="0"/>
              <a:t>CALL</a:t>
            </a:r>
            <a:r>
              <a:rPr lang="he-IL" dirty="0" smtClean="0"/>
              <a:t>).</a:t>
            </a:r>
          </a:p>
          <a:p>
            <a:pPr algn="r" rtl="1">
              <a:buNone/>
            </a:pPr>
            <a:endParaRPr lang="he-IL" dirty="0"/>
          </a:p>
        </p:txBody>
      </p:sp>
      <p:sp>
        <p:nvSpPr>
          <p:cNvPr id="4" name="Title 1"/>
          <p:cNvSpPr txBox="1">
            <a:spLocks/>
          </p:cNvSpPr>
          <p:nvPr/>
        </p:nvSpPr>
        <p:spPr>
          <a:xfrm>
            <a:off x="0" y="0"/>
            <a:ext cx="9144000" cy="1600200"/>
          </a:xfrm>
          <a:prstGeom prst="rect">
            <a:avLst/>
          </a:prstGeom>
          <a:solidFill>
            <a:schemeClr val="bg1"/>
          </a:solidFill>
        </p:spPr>
        <p:txBody>
          <a:bodyPr vert="horz" lIns="91440" tIns="45720" rIns="91440" bIns="45720" rtlCol="0" anchor="ctr">
            <a:normAutofit/>
          </a:bodyPr>
          <a:lstStyle/>
          <a:p>
            <a:pPr marL="0" marR="0" lvl="0" indent="0" algn="l" defTabSz="914400" rtl="1"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mj-lt"/>
                <a:ea typeface="+mj-ea"/>
                <a:cs typeface="+mj-cs"/>
              </a:rPr>
              <a:t/>
            </a:r>
            <a:br>
              <a:rPr kumimoji="0" lang="en-US" sz="4400" b="0" i="0" u="none" strike="noStrike" kern="1200" cap="none" spc="0" normalizeH="0" baseline="0" noProof="0" smtClean="0">
                <a:ln>
                  <a:noFill/>
                </a:ln>
                <a:solidFill>
                  <a:schemeClr val="tx1"/>
                </a:solidFill>
                <a:effectLst/>
                <a:uLnTx/>
                <a:uFillTx/>
                <a:latin typeface="+mj-lt"/>
                <a:ea typeface="+mj-ea"/>
                <a:cs typeface="+mj-cs"/>
              </a:rPr>
            </a:br>
            <a:endParaRPr kumimoji="0" lang="he-IL" sz="4400" b="0" i="0" u="none" strike="noStrike" kern="1200" cap="none" spc="0" normalizeH="0" baseline="0" noProof="0" dirty="0">
              <a:ln>
                <a:noFill/>
              </a:ln>
              <a:solidFill>
                <a:schemeClr val="tx1"/>
              </a:solidFill>
              <a:effectLst/>
              <a:uLnTx/>
              <a:uFillTx/>
              <a:latin typeface="+mj-lt"/>
              <a:ea typeface="+mj-ea"/>
              <a:cs typeface="+mj-cs"/>
            </a:endParaRPr>
          </a:p>
        </p:txBody>
      </p:sp>
      <p:grpSp>
        <p:nvGrpSpPr>
          <p:cNvPr id="2" name="Group 5"/>
          <p:cNvGrpSpPr/>
          <p:nvPr/>
        </p:nvGrpSpPr>
        <p:grpSpPr>
          <a:xfrm>
            <a:off x="0" y="0"/>
            <a:ext cx="9067800" cy="1600200"/>
            <a:chOff x="0" y="0"/>
            <a:chExt cx="9067800" cy="1600200"/>
          </a:xfrm>
        </p:grpSpPr>
        <p:pic>
          <p:nvPicPr>
            <p:cNvPr id="7" name="Picture 6" descr="לאומי.jpg"/>
            <p:cNvPicPr/>
            <p:nvPr/>
          </p:nvPicPr>
          <p:blipFill>
            <a:blip r:embed="rId2" cstate="print"/>
            <a:stretch>
              <a:fillRect/>
            </a:stretch>
          </p:blipFill>
          <p:spPr>
            <a:xfrm>
              <a:off x="5029200" y="76200"/>
              <a:ext cx="4038600" cy="1219200"/>
            </a:xfrm>
            <a:prstGeom prst="rect">
              <a:avLst/>
            </a:prstGeom>
          </p:spPr>
        </p:pic>
        <p:pic>
          <p:nvPicPr>
            <p:cNvPr id="8" name="Picture 7" descr="SF.jpg"/>
            <p:cNvPicPr>
              <a:picLocks noChangeAspect="1"/>
            </p:cNvPicPr>
            <p:nvPr/>
          </p:nvPicPr>
          <p:blipFill>
            <a:blip r:embed="rId3" cstate="print"/>
            <a:stretch>
              <a:fillRect/>
            </a:stretch>
          </p:blipFill>
          <p:spPr>
            <a:xfrm>
              <a:off x="0" y="0"/>
              <a:ext cx="3621506" cy="1600200"/>
            </a:xfrm>
            <a:prstGeom prst="rect">
              <a:avLst/>
            </a:prstGeom>
          </p:spPr>
        </p:pic>
      </p:gr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457200" y="0"/>
            <a:ext cx="8229600" cy="685800"/>
          </a:xfrm>
        </p:spPr>
        <p:txBody>
          <a:bodyPr>
            <a:normAutofit/>
          </a:bodyPr>
          <a:lstStyle/>
          <a:p>
            <a:pPr rtl="1"/>
            <a:r>
              <a:rPr lang="en-US" sz="3500" b="1" dirty="0" smtClean="0"/>
              <a:t>	</a:t>
            </a:r>
            <a:r>
              <a:rPr lang="he-IL" sz="3500" b="1" dirty="0" smtClean="0"/>
              <a:t>שירותים– </a:t>
            </a:r>
            <a:r>
              <a:rPr lang="en-US" sz="3500" b="1" dirty="0" smtClean="0"/>
              <a:t>Services</a:t>
            </a:r>
            <a:endParaRPr lang="he-IL" sz="3500" dirty="0"/>
          </a:p>
        </p:txBody>
      </p:sp>
      <p:graphicFrame>
        <p:nvGraphicFramePr>
          <p:cNvPr id="5" name="Table 4"/>
          <p:cNvGraphicFramePr>
            <a:graphicFrameLocks noGrp="1"/>
          </p:cNvGraphicFramePr>
          <p:nvPr/>
        </p:nvGraphicFramePr>
        <p:xfrm>
          <a:off x="1828800" y="990600"/>
          <a:ext cx="3505200" cy="5410202"/>
        </p:xfrm>
        <a:graphic>
          <a:graphicData uri="http://schemas.openxmlformats.org/drawingml/2006/table">
            <a:tbl>
              <a:tblPr rtl="1"/>
              <a:tblGrid>
                <a:gridCol w="3505200"/>
              </a:tblGrid>
              <a:tr h="386443">
                <a:tc>
                  <a:txBody>
                    <a:bodyPr/>
                    <a:lstStyle/>
                    <a:p>
                      <a:pPr algn="l" rtl="0" fontAlgn="b"/>
                      <a:r>
                        <a:rPr lang="en-US" sz="1400" b="0" i="0" u="none" strike="noStrike" dirty="0">
                          <a:solidFill>
                            <a:srgbClr val="000000"/>
                          </a:solidFill>
                          <a:latin typeface="Arial"/>
                        </a:rPr>
                        <a:t>Services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r>
              <a:tr h="386443">
                <a:tc>
                  <a:txBody>
                    <a:bodyPr/>
                    <a:lstStyle/>
                    <a:p>
                      <a:pPr algn="l" rtl="0" fontAlgn="b"/>
                      <a:r>
                        <a:rPr lang="en-US" sz="1400" b="0" i="0" u="none" strike="noStrike" dirty="0">
                          <a:solidFill>
                            <a:srgbClr val="000000"/>
                          </a:solidFill>
                          <a:latin typeface="Arial"/>
                        </a:rPr>
                        <a:t>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6443">
                <a:tc>
                  <a:txBody>
                    <a:bodyPr/>
                    <a:lstStyle/>
                    <a:p>
                      <a:pPr algn="l" rtl="0" fontAlgn="b"/>
                      <a:r>
                        <a:rPr lang="en-US" sz="1400" b="0" i="0" u="none" strike="noStrike" dirty="0">
                          <a:solidFill>
                            <a:srgbClr val="000000"/>
                          </a:solidFill>
                          <a:latin typeface="Arial"/>
                        </a:rPr>
                        <a:t>OWNERID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6443">
                <a:tc>
                  <a:txBody>
                    <a:bodyPr/>
                    <a:lstStyle/>
                    <a:p>
                      <a:pPr algn="l" rtl="0" fontAlgn="b"/>
                      <a:r>
                        <a:rPr lang="en-US" sz="1400" b="0" i="0" u="none" strike="noStrike" dirty="0">
                          <a:solidFill>
                            <a:srgbClr val="000000"/>
                          </a:solidFill>
                          <a:latin typeface="Arial"/>
                        </a:rPr>
                        <a:t>ISDELETED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6443">
                <a:tc>
                  <a:txBody>
                    <a:bodyPr/>
                    <a:lstStyle/>
                    <a:p>
                      <a:pPr algn="l" rtl="0" fontAlgn="b"/>
                      <a:r>
                        <a:rPr lang="en-US" sz="1400" b="0" i="0" u="none" strike="noStrike" dirty="0">
                          <a:solidFill>
                            <a:srgbClr val="000000"/>
                          </a:solidFill>
                          <a:latin typeface="Arial"/>
                        </a:rPr>
                        <a:t>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6443">
                <a:tc>
                  <a:txBody>
                    <a:bodyPr/>
                    <a:lstStyle/>
                    <a:p>
                      <a:pPr algn="l" rtl="0" fontAlgn="b"/>
                      <a:r>
                        <a:rPr lang="en-US" sz="1400" b="0" i="0" u="none" strike="noStrike" dirty="0">
                          <a:solidFill>
                            <a:srgbClr val="000000"/>
                          </a:solidFill>
                          <a:latin typeface="Arial"/>
                        </a:rPr>
                        <a:t>CREATEDDATE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6443">
                <a:tc>
                  <a:txBody>
                    <a:bodyPr/>
                    <a:lstStyle/>
                    <a:p>
                      <a:pPr algn="l" rtl="0" fontAlgn="b"/>
                      <a:r>
                        <a:rPr lang="en-US" sz="1400" b="0" i="0" u="none" strike="noStrike" dirty="0">
                          <a:solidFill>
                            <a:srgbClr val="000000"/>
                          </a:solidFill>
                          <a:latin typeface="Arial"/>
                        </a:rPr>
                        <a:t>CREATEDBYID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6443">
                <a:tc>
                  <a:txBody>
                    <a:bodyPr/>
                    <a:lstStyle/>
                    <a:p>
                      <a:pPr algn="l" rtl="0" fontAlgn="b"/>
                      <a:r>
                        <a:rPr lang="en-US" sz="1400" b="0" i="0" u="none" strike="noStrike" dirty="0">
                          <a:solidFill>
                            <a:srgbClr val="000000"/>
                          </a:solidFill>
                          <a:latin typeface="Arial"/>
                        </a:rPr>
                        <a:t>LASTMODIFIEDDATE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6443">
                <a:tc>
                  <a:txBody>
                    <a:bodyPr/>
                    <a:lstStyle/>
                    <a:p>
                      <a:pPr algn="l" rtl="0" fontAlgn="b"/>
                      <a:r>
                        <a:rPr lang="en-US" sz="1400" b="0" i="0" u="none" strike="noStrike" dirty="0">
                          <a:solidFill>
                            <a:srgbClr val="000000"/>
                          </a:solidFill>
                          <a:latin typeface="Arial"/>
                        </a:rPr>
                        <a:t>LASTMODIFIEDBYID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6443">
                <a:tc>
                  <a:txBody>
                    <a:bodyPr/>
                    <a:lstStyle/>
                    <a:p>
                      <a:pPr algn="l" rtl="0" fontAlgn="b"/>
                      <a:r>
                        <a:rPr lang="en-US" sz="1400" b="0" i="0" u="none" strike="noStrike" dirty="0">
                          <a:solidFill>
                            <a:srgbClr val="000000"/>
                          </a:solidFill>
                          <a:latin typeface="Arial"/>
                        </a:rPr>
                        <a:t>SYSTEMMODSTAMP</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6443">
                <a:tc>
                  <a:txBody>
                    <a:bodyPr/>
                    <a:lstStyle/>
                    <a:p>
                      <a:pPr algn="l" rtl="0" fontAlgn="b"/>
                      <a:r>
                        <a:rPr lang="en-US" sz="1400" b="0" i="0" u="none" strike="noStrike" dirty="0">
                          <a:solidFill>
                            <a:srgbClr val="000000"/>
                          </a:solidFill>
                          <a:latin typeface="Arial"/>
                        </a:rPr>
                        <a:t>LASTACTIVITYDATE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6443">
                <a:tc>
                  <a:txBody>
                    <a:bodyPr/>
                    <a:lstStyle/>
                    <a:p>
                      <a:pPr algn="l" rtl="0" fontAlgn="b"/>
                      <a:r>
                        <a:rPr lang="en-US" sz="1400" b="0" i="0" u="none" strike="noStrike" dirty="0">
                          <a:solidFill>
                            <a:srgbClr val="000000"/>
                          </a:solidFill>
                          <a:latin typeface="Arial"/>
                        </a:rPr>
                        <a:t>LASTVIEWEDDATE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6443">
                <a:tc>
                  <a:txBody>
                    <a:bodyPr/>
                    <a:lstStyle/>
                    <a:p>
                      <a:pPr algn="l" rtl="0" fontAlgn="b"/>
                      <a:r>
                        <a:rPr lang="en-US" sz="1400" b="0" i="0" u="none" strike="noStrike" dirty="0">
                          <a:solidFill>
                            <a:srgbClr val="000000"/>
                          </a:solidFill>
                          <a:latin typeface="Arial"/>
                        </a:rPr>
                        <a:t>LASTREFERENCEDDATE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6443">
                <a:tc>
                  <a:txBody>
                    <a:bodyPr/>
                    <a:lstStyle/>
                    <a:p>
                      <a:pPr algn="l" rtl="0" fontAlgn="b"/>
                      <a:r>
                        <a:rPr lang="en-US" sz="1400" b="0" i="0" u="none" strike="noStrike" dirty="0">
                          <a:solidFill>
                            <a:srgbClr val="000000"/>
                          </a:solidFill>
                          <a:latin typeface="Arial"/>
                        </a:rPr>
                        <a:t>CONTACT__C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r" rtl="1">
              <a:buNone/>
            </a:pPr>
            <a:r>
              <a:rPr lang="he-IL" b="1" dirty="0" smtClean="0"/>
              <a:t>פרט – </a:t>
            </a:r>
            <a:r>
              <a:rPr lang="en-US" b="1" dirty="0" smtClean="0"/>
              <a:t>Contact</a:t>
            </a:r>
            <a:endParaRPr lang="he-IL" b="1" dirty="0" smtClean="0"/>
          </a:p>
          <a:p>
            <a:pPr algn="r" rtl="1">
              <a:buNone/>
            </a:pPr>
            <a:r>
              <a:rPr lang="he-IL" dirty="0" smtClean="0"/>
              <a:t>	מתאר אדם ספציפי (שם פרטי, שם משפחה, ת"ז)</a:t>
            </a:r>
          </a:p>
          <a:p>
            <a:pPr algn="r" rtl="1">
              <a:buNone/>
            </a:pPr>
            <a:r>
              <a:rPr lang="he-IL" dirty="0" smtClean="0"/>
              <a:t>	פרט </a:t>
            </a:r>
            <a:r>
              <a:rPr lang="he-IL" dirty="0" err="1" smtClean="0"/>
              <a:t>יכל</a:t>
            </a:r>
            <a:r>
              <a:rPr lang="he-IL" dirty="0" smtClean="0"/>
              <a:t> להיות מקושר לפרט אחר לטובת הגדרת הערכות היחסים בניהם (למשל בעל ואישה, הורים וילדים...).</a:t>
            </a:r>
            <a:endParaRPr lang="he-IL" dirty="0"/>
          </a:p>
        </p:txBody>
      </p:sp>
      <p:sp>
        <p:nvSpPr>
          <p:cNvPr id="4" name="Title 1"/>
          <p:cNvSpPr txBox="1">
            <a:spLocks/>
          </p:cNvSpPr>
          <p:nvPr/>
        </p:nvSpPr>
        <p:spPr>
          <a:xfrm>
            <a:off x="0" y="0"/>
            <a:ext cx="9144000" cy="1600200"/>
          </a:xfrm>
          <a:prstGeom prst="rect">
            <a:avLst/>
          </a:prstGeom>
          <a:solidFill>
            <a:schemeClr val="bg1"/>
          </a:solidFill>
        </p:spPr>
        <p:txBody>
          <a:bodyPr vert="horz" lIns="91440" tIns="45720" rIns="91440" bIns="45720" rtlCol="0" anchor="ctr">
            <a:normAutofit/>
          </a:bodyPr>
          <a:lstStyle/>
          <a:p>
            <a:pPr marL="0" marR="0" lvl="0" indent="0" algn="l" defTabSz="914400" rtl="1"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mj-lt"/>
                <a:ea typeface="+mj-ea"/>
                <a:cs typeface="+mj-cs"/>
              </a:rPr>
              <a:t/>
            </a:r>
            <a:br>
              <a:rPr kumimoji="0" lang="en-US" sz="4400" b="0" i="0" u="none" strike="noStrike" kern="1200" cap="none" spc="0" normalizeH="0" baseline="0" noProof="0" smtClean="0">
                <a:ln>
                  <a:noFill/>
                </a:ln>
                <a:solidFill>
                  <a:schemeClr val="tx1"/>
                </a:solidFill>
                <a:effectLst/>
                <a:uLnTx/>
                <a:uFillTx/>
                <a:latin typeface="+mj-lt"/>
                <a:ea typeface="+mj-ea"/>
                <a:cs typeface="+mj-cs"/>
              </a:rPr>
            </a:br>
            <a:endParaRPr kumimoji="0" lang="he-IL" sz="4400" b="0" i="0" u="none" strike="noStrike" kern="1200" cap="none" spc="0" normalizeH="0" baseline="0" noProof="0" dirty="0">
              <a:ln>
                <a:noFill/>
              </a:ln>
              <a:solidFill>
                <a:schemeClr val="tx1"/>
              </a:solidFill>
              <a:effectLst/>
              <a:uLnTx/>
              <a:uFillTx/>
              <a:latin typeface="+mj-lt"/>
              <a:ea typeface="+mj-ea"/>
              <a:cs typeface="+mj-cs"/>
            </a:endParaRPr>
          </a:p>
        </p:txBody>
      </p:sp>
      <p:grpSp>
        <p:nvGrpSpPr>
          <p:cNvPr id="9" name="Group 8"/>
          <p:cNvGrpSpPr/>
          <p:nvPr/>
        </p:nvGrpSpPr>
        <p:grpSpPr>
          <a:xfrm>
            <a:off x="533400" y="76200"/>
            <a:ext cx="8534400" cy="1219200"/>
            <a:chOff x="533400" y="76200"/>
            <a:chExt cx="8534400" cy="1219200"/>
          </a:xfrm>
        </p:grpSpPr>
        <p:pic>
          <p:nvPicPr>
            <p:cNvPr id="10" name="Picture 9" descr="לאומי.jpg"/>
            <p:cNvPicPr/>
            <p:nvPr/>
          </p:nvPicPr>
          <p:blipFill>
            <a:blip r:embed="rId2" cstate="print"/>
            <a:stretch>
              <a:fillRect/>
            </a:stretch>
          </p:blipFill>
          <p:spPr>
            <a:xfrm>
              <a:off x="5029200" y="76200"/>
              <a:ext cx="4038600" cy="1219200"/>
            </a:xfrm>
            <a:prstGeom prst="rect">
              <a:avLst/>
            </a:prstGeom>
          </p:spPr>
        </p:pic>
        <p:pic>
          <p:nvPicPr>
            <p:cNvPr id="11" name="Picture 10" descr="s1_platform_short_pms29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228600"/>
              <a:ext cx="3133135" cy="865574"/>
            </a:xfrm>
            <a:prstGeom prst="rect">
              <a:avLst/>
            </a:prstGeom>
          </p:spPr>
        </p:pic>
      </p:gr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
            <a:ext cx="8229600" cy="914400"/>
          </a:xfrm>
        </p:spPr>
        <p:txBody>
          <a:bodyPr>
            <a:normAutofit fontScale="90000"/>
          </a:bodyPr>
          <a:lstStyle/>
          <a:p>
            <a:pPr rtl="1"/>
            <a:r>
              <a:rPr lang="he-IL" sz="3900" b="1" dirty="0" smtClean="0"/>
              <a:t>פרט – </a:t>
            </a:r>
            <a:r>
              <a:rPr lang="en-US" sz="3900" b="1" dirty="0" smtClean="0"/>
              <a:t>Contact</a:t>
            </a:r>
            <a:r>
              <a:rPr lang="he-IL" b="1" dirty="0" smtClean="0"/>
              <a:t/>
            </a:r>
            <a:br>
              <a:rPr lang="he-IL" b="1" dirty="0" smtClean="0"/>
            </a:br>
            <a:endParaRPr lang="he-IL" dirty="0"/>
          </a:p>
        </p:txBody>
      </p:sp>
      <p:graphicFrame>
        <p:nvGraphicFramePr>
          <p:cNvPr id="9" name="Table 8"/>
          <p:cNvGraphicFramePr>
            <a:graphicFrameLocks noGrp="1"/>
          </p:cNvGraphicFramePr>
          <p:nvPr/>
        </p:nvGraphicFramePr>
        <p:xfrm>
          <a:off x="1371600" y="609600"/>
          <a:ext cx="3810000" cy="6019800"/>
        </p:xfrm>
        <a:graphic>
          <a:graphicData uri="http://schemas.openxmlformats.org/drawingml/2006/table">
            <a:tbl>
              <a:tblPr rtl="1"/>
              <a:tblGrid>
                <a:gridCol w="3810000"/>
              </a:tblGrid>
              <a:tr h="243225">
                <a:tc>
                  <a:txBody>
                    <a:bodyPr/>
                    <a:lstStyle/>
                    <a:p>
                      <a:pPr algn="l" rtl="0" fontAlgn="ctr"/>
                      <a:r>
                        <a:rPr lang="en-US" sz="1400" b="1" i="0" u="none" strike="noStrike" dirty="0">
                          <a:solidFill>
                            <a:srgbClr val="000000"/>
                          </a:solidFill>
                          <a:latin typeface="Arial"/>
                        </a:rPr>
                        <a:t>Contact</a:t>
                      </a:r>
                    </a:p>
                  </a:txBody>
                  <a:tcPr marL="8210" marR="8210" marT="82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r>
              <a:tr h="231063">
                <a:tc>
                  <a:txBody>
                    <a:bodyPr/>
                    <a:lstStyle/>
                    <a:p>
                      <a:pPr algn="l" rtl="0" fontAlgn="ctr"/>
                      <a:r>
                        <a:rPr lang="en-US" sz="1400" b="0" i="0" u="none" strike="noStrike" dirty="0">
                          <a:solidFill>
                            <a:srgbClr val="000000"/>
                          </a:solidFill>
                          <a:latin typeface="Arial"/>
                        </a:rPr>
                        <a:t>ID</a:t>
                      </a:r>
                    </a:p>
                  </a:txBody>
                  <a:tcPr marL="8210" marR="8210" marT="82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063">
                <a:tc>
                  <a:txBody>
                    <a:bodyPr/>
                    <a:lstStyle/>
                    <a:p>
                      <a:pPr algn="l" rtl="0" fontAlgn="ctr"/>
                      <a:r>
                        <a:rPr lang="en-US" sz="1400" b="0" i="0" u="none" strike="noStrike" dirty="0">
                          <a:solidFill>
                            <a:srgbClr val="000000"/>
                          </a:solidFill>
                          <a:latin typeface="Arial"/>
                        </a:rPr>
                        <a:t>ISDELETED</a:t>
                      </a:r>
                    </a:p>
                  </a:txBody>
                  <a:tcPr marL="8210" marR="8210" marT="82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063">
                <a:tc>
                  <a:txBody>
                    <a:bodyPr/>
                    <a:lstStyle/>
                    <a:p>
                      <a:pPr algn="l" rtl="0" fontAlgn="ctr"/>
                      <a:r>
                        <a:rPr lang="en-US" sz="1400" b="0" i="0" u="none" strike="noStrike" dirty="0">
                          <a:solidFill>
                            <a:srgbClr val="000000"/>
                          </a:solidFill>
                          <a:latin typeface="Arial"/>
                        </a:rPr>
                        <a:t>ACCOUNTID</a:t>
                      </a:r>
                    </a:p>
                  </a:txBody>
                  <a:tcPr marL="8210" marR="8210" marT="82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063">
                <a:tc>
                  <a:txBody>
                    <a:bodyPr/>
                    <a:lstStyle/>
                    <a:p>
                      <a:pPr algn="l" rtl="0" fontAlgn="ctr"/>
                      <a:r>
                        <a:rPr lang="en-US" sz="1400" b="0" i="0" u="none" strike="noStrike" dirty="0">
                          <a:solidFill>
                            <a:srgbClr val="000000"/>
                          </a:solidFill>
                          <a:latin typeface="Arial"/>
                        </a:rPr>
                        <a:t>LASTNAME</a:t>
                      </a:r>
                    </a:p>
                  </a:txBody>
                  <a:tcPr marL="8210" marR="8210" marT="82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063">
                <a:tc>
                  <a:txBody>
                    <a:bodyPr/>
                    <a:lstStyle/>
                    <a:p>
                      <a:pPr algn="l" rtl="0" fontAlgn="ctr"/>
                      <a:r>
                        <a:rPr lang="en-US" sz="1400" b="0" i="0" u="none" strike="noStrike" dirty="0">
                          <a:solidFill>
                            <a:srgbClr val="000000"/>
                          </a:solidFill>
                          <a:latin typeface="Arial"/>
                        </a:rPr>
                        <a:t>FIRSTNAME</a:t>
                      </a:r>
                    </a:p>
                  </a:txBody>
                  <a:tcPr marL="8210" marR="8210" marT="82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063">
                <a:tc>
                  <a:txBody>
                    <a:bodyPr/>
                    <a:lstStyle/>
                    <a:p>
                      <a:pPr algn="l" rtl="0" fontAlgn="ctr"/>
                      <a:r>
                        <a:rPr lang="en-US" sz="1400" b="0" i="0" u="none" strike="noStrike" dirty="0">
                          <a:solidFill>
                            <a:srgbClr val="000000"/>
                          </a:solidFill>
                          <a:latin typeface="Arial"/>
                        </a:rPr>
                        <a:t>SALUTATION</a:t>
                      </a:r>
                    </a:p>
                  </a:txBody>
                  <a:tcPr marL="8210" marR="8210" marT="82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063">
                <a:tc>
                  <a:txBody>
                    <a:bodyPr/>
                    <a:lstStyle/>
                    <a:p>
                      <a:pPr algn="l" rtl="0" fontAlgn="ctr"/>
                      <a:r>
                        <a:rPr lang="en-US" sz="1400" b="0" i="0" u="none" strike="noStrike" dirty="0">
                          <a:solidFill>
                            <a:srgbClr val="000000"/>
                          </a:solidFill>
                          <a:latin typeface="Arial"/>
                        </a:rPr>
                        <a:t>NAME</a:t>
                      </a:r>
                    </a:p>
                  </a:txBody>
                  <a:tcPr marL="8210" marR="8210" marT="82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063">
                <a:tc>
                  <a:txBody>
                    <a:bodyPr/>
                    <a:lstStyle/>
                    <a:p>
                      <a:pPr algn="l" rtl="0" fontAlgn="ctr"/>
                      <a:r>
                        <a:rPr lang="en-US" sz="1400" b="0" i="0" u="none" strike="noStrike" dirty="0">
                          <a:solidFill>
                            <a:srgbClr val="000000"/>
                          </a:solidFill>
                          <a:latin typeface="Arial"/>
                        </a:rPr>
                        <a:t>OTHERSTREET</a:t>
                      </a:r>
                    </a:p>
                  </a:txBody>
                  <a:tcPr marL="8210" marR="8210" marT="82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063">
                <a:tc>
                  <a:txBody>
                    <a:bodyPr/>
                    <a:lstStyle/>
                    <a:p>
                      <a:pPr algn="l" rtl="0" fontAlgn="ctr"/>
                      <a:r>
                        <a:rPr lang="en-US" sz="1400" b="0" i="0" u="none" strike="noStrike" dirty="0">
                          <a:solidFill>
                            <a:srgbClr val="000000"/>
                          </a:solidFill>
                          <a:latin typeface="Arial"/>
                        </a:rPr>
                        <a:t>OTHERCITY</a:t>
                      </a:r>
                    </a:p>
                  </a:txBody>
                  <a:tcPr marL="8210" marR="8210" marT="82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063">
                <a:tc>
                  <a:txBody>
                    <a:bodyPr/>
                    <a:lstStyle/>
                    <a:p>
                      <a:pPr algn="l" rtl="0" fontAlgn="ctr"/>
                      <a:r>
                        <a:rPr lang="en-US" sz="1400" b="0" i="0" u="none" strike="noStrike" dirty="0">
                          <a:solidFill>
                            <a:srgbClr val="000000"/>
                          </a:solidFill>
                          <a:latin typeface="Arial"/>
                        </a:rPr>
                        <a:t>OTHERSTATE</a:t>
                      </a:r>
                    </a:p>
                  </a:txBody>
                  <a:tcPr marL="8210" marR="8210" marT="82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063">
                <a:tc>
                  <a:txBody>
                    <a:bodyPr/>
                    <a:lstStyle/>
                    <a:p>
                      <a:pPr algn="l" rtl="0" fontAlgn="ctr"/>
                      <a:r>
                        <a:rPr lang="en-US" sz="1400" b="0" i="0" u="none" strike="noStrike" dirty="0">
                          <a:solidFill>
                            <a:srgbClr val="000000"/>
                          </a:solidFill>
                          <a:latin typeface="Arial"/>
                        </a:rPr>
                        <a:t>OTHERPOSTALCODE</a:t>
                      </a:r>
                    </a:p>
                  </a:txBody>
                  <a:tcPr marL="8210" marR="8210" marT="82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063">
                <a:tc>
                  <a:txBody>
                    <a:bodyPr/>
                    <a:lstStyle/>
                    <a:p>
                      <a:pPr algn="l" rtl="0" fontAlgn="ctr"/>
                      <a:r>
                        <a:rPr lang="en-US" sz="1400" b="0" i="0" u="none" strike="noStrike" dirty="0">
                          <a:solidFill>
                            <a:srgbClr val="000000"/>
                          </a:solidFill>
                          <a:latin typeface="Arial"/>
                        </a:rPr>
                        <a:t>OTHERCOUNTRY</a:t>
                      </a:r>
                    </a:p>
                  </a:txBody>
                  <a:tcPr marL="8210" marR="8210" marT="82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063">
                <a:tc>
                  <a:txBody>
                    <a:bodyPr/>
                    <a:lstStyle/>
                    <a:p>
                      <a:pPr algn="l" rtl="0" fontAlgn="ctr"/>
                      <a:r>
                        <a:rPr lang="en-US" sz="1400" b="0" i="0" u="none" strike="noStrike" dirty="0">
                          <a:solidFill>
                            <a:srgbClr val="000000"/>
                          </a:solidFill>
                          <a:latin typeface="Arial"/>
                        </a:rPr>
                        <a:t>OTHERLATITUDE</a:t>
                      </a:r>
                    </a:p>
                  </a:txBody>
                  <a:tcPr marL="8210" marR="8210" marT="82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063">
                <a:tc>
                  <a:txBody>
                    <a:bodyPr/>
                    <a:lstStyle/>
                    <a:p>
                      <a:pPr algn="l" rtl="0" fontAlgn="ctr"/>
                      <a:r>
                        <a:rPr lang="en-US" sz="1400" b="0" i="0" u="none" strike="noStrike" dirty="0">
                          <a:solidFill>
                            <a:srgbClr val="000000"/>
                          </a:solidFill>
                          <a:latin typeface="Arial"/>
                        </a:rPr>
                        <a:t>OTHERLONGITUDE</a:t>
                      </a:r>
                    </a:p>
                  </a:txBody>
                  <a:tcPr marL="8210" marR="8210" marT="82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063">
                <a:tc>
                  <a:txBody>
                    <a:bodyPr/>
                    <a:lstStyle/>
                    <a:p>
                      <a:pPr algn="l" rtl="0" fontAlgn="ctr"/>
                      <a:r>
                        <a:rPr lang="en-US" sz="1400" b="0" i="0" u="none" strike="noStrike" dirty="0">
                          <a:solidFill>
                            <a:srgbClr val="000000"/>
                          </a:solidFill>
                          <a:latin typeface="Arial"/>
                        </a:rPr>
                        <a:t>MAILINGSTREET</a:t>
                      </a:r>
                    </a:p>
                  </a:txBody>
                  <a:tcPr marL="8210" marR="8210" marT="82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063">
                <a:tc>
                  <a:txBody>
                    <a:bodyPr/>
                    <a:lstStyle/>
                    <a:p>
                      <a:pPr algn="l" rtl="0" fontAlgn="ctr"/>
                      <a:r>
                        <a:rPr lang="en-US" sz="1400" b="0" i="0" u="none" strike="noStrike" dirty="0">
                          <a:solidFill>
                            <a:srgbClr val="000000"/>
                          </a:solidFill>
                          <a:latin typeface="Arial"/>
                        </a:rPr>
                        <a:t>MAILINGCITY</a:t>
                      </a:r>
                    </a:p>
                  </a:txBody>
                  <a:tcPr marL="8210" marR="8210" marT="82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063">
                <a:tc>
                  <a:txBody>
                    <a:bodyPr/>
                    <a:lstStyle/>
                    <a:p>
                      <a:pPr algn="l" rtl="0" fontAlgn="ctr"/>
                      <a:r>
                        <a:rPr lang="en-US" sz="1400" b="0" i="0" u="none" strike="noStrike" dirty="0">
                          <a:solidFill>
                            <a:srgbClr val="000000"/>
                          </a:solidFill>
                          <a:latin typeface="Arial"/>
                        </a:rPr>
                        <a:t>MAILINGSTATE</a:t>
                      </a:r>
                    </a:p>
                  </a:txBody>
                  <a:tcPr marL="8210" marR="8210" marT="82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063">
                <a:tc>
                  <a:txBody>
                    <a:bodyPr/>
                    <a:lstStyle/>
                    <a:p>
                      <a:pPr algn="l" rtl="0" fontAlgn="ctr"/>
                      <a:r>
                        <a:rPr lang="en-US" sz="1400" b="0" i="0" u="none" strike="noStrike" dirty="0">
                          <a:solidFill>
                            <a:srgbClr val="000000"/>
                          </a:solidFill>
                          <a:latin typeface="Arial"/>
                        </a:rPr>
                        <a:t>MAILINGPOSTALCODE</a:t>
                      </a:r>
                    </a:p>
                  </a:txBody>
                  <a:tcPr marL="8210" marR="8210" marT="82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063">
                <a:tc>
                  <a:txBody>
                    <a:bodyPr/>
                    <a:lstStyle/>
                    <a:p>
                      <a:pPr algn="l" rtl="0" fontAlgn="ctr"/>
                      <a:r>
                        <a:rPr lang="en-US" sz="1400" b="0" i="0" u="none" strike="noStrike" dirty="0">
                          <a:solidFill>
                            <a:srgbClr val="000000"/>
                          </a:solidFill>
                          <a:latin typeface="Arial"/>
                        </a:rPr>
                        <a:t>MAILINGCOUNTRY</a:t>
                      </a:r>
                    </a:p>
                  </a:txBody>
                  <a:tcPr marL="8210" marR="8210" marT="82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063">
                <a:tc>
                  <a:txBody>
                    <a:bodyPr/>
                    <a:lstStyle/>
                    <a:p>
                      <a:pPr algn="l" rtl="0" fontAlgn="ctr"/>
                      <a:r>
                        <a:rPr lang="en-US" sz="1400" b="0" i="0" u="none" strike="noStrike" dirty="0">
                          <a:solidFill>
                            <a:srgbClr val="000000"/>
                          </a:solidFill>
                          <a:latin typeface="Arial"/>
                        </a:rPr>
                        <a:t>MAILINGLATITUDE</a:t>
                      </a:r>
                    </a:p>
                  </a:txBody>
                  <a:tcPr marL="8210" marR="8210" marT="82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063">
                <a:tc>
                  <a:txBody>
                    <a:bodyPr/>
                    <a:lstStyle/>
                    <a:p>
                      <a:pPr algn="l" rtl="0" fontAlgn="ctr"/>
                      <a:r>
                        <a:rPr lang="en-US" sz="1400" b="0" i="0" u="none" strike="noStrike" dirty="0">
                          <a:solidFill>
                            <a:srgbClr val="000000"/>
                          </a:solidFill>
                          <a:latin typeface="Arial"/>
                        </a:rPr>
                        <a:t>MAILINGLONGITUDE</a:t>
                      </a:r>
                    </a:p>
                  </a:txBody>
                  <a:tcPr marL="8210" marR="8210" marT="82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063">
                <a:tc>
                  <a:txBody>
                    <a:bodyPr/>
                    <a:lstStyle/>
                    <a:p>
                      <a:pPr algn="l" rtl="0" fontAlgn="ctr"/>
                      <a:r>
                        <a:rPr lang="en-US" sz="1400" b="0" i="0" u="none" strike="noStrike" dirty="0">
                          <a:solidFill>
                            <a:srgbClr val="000000"/>
                          </a:solidFill>
                          <a:latin typeface="Arial"/>
                        </a:rPr>
                        <a:t>PHONE</a:t>
                      </a:r>
                    </a:p>
                  </a:txBody>
                  <a:tcPr marL="8210" marR="8210" marT="82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063">
                <a:tc>
                  <a:txBody>
                    <a:bodyPr/>
                    <a:lstStyle/>
                    <a:p>
                      <a:pPr algn="l" rtl="0" fontAlgn="ctr"/>
                      <a:r>
                        <a:rPr lang="en-US" sz="1400" b="0" i="0" u="none" strike="noStrike" dirty="0">
                          <a:solidFill>
                            <a:srgbClr val="000000"/>
                          </a:solidFill>
                          <a:latin typeface="Arial"/>
                        </a:rPr>
                        <a:t>FAX</a:t>
                      </a:r>
                    </a:p>
                  </a:txBody>
                  <a:tcPr marL="8210" marR="8210" marT="82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063">
                <a:tc>
                  <a:txBody>
                    <a:bodyPr/>
                    <a:lstStyle/>
                    <a:p>
                      <a:pPr algn="l" rtl="0" fontAlgn="ctr"/>
                      <a:r>
                        <a:rPr lang="en-US" sz="1400" b="0" i="0" u="none" strike="noStrike" dirty="0">
                          <a:solidFill>
                            <a:srgbClr val="000000"/>
                          </a:solidFill>
                          <a:latin typeface="Arial"/>
                        </a:rPr>
                        <a:t>MOBILEPHONE</a:t>
                      </a:r>
                    </a:p>
                  </a:txBody>
                  <a:tcPr marL="8210" marR="8210" marT="82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063">
                <a:tc>
                  <a:txBody>
                    <a:bodyPr/>
                    <a:lstStyle/>
                    <a:p>
                      <a:pPr algn="l" rtl="0" fontAlgn="ctr"/>
                      <a:r>
                        <a:rPr lang="en-US" sz="1400" b="0" i="0" u="none" strike="noStrike" dirty="0">
                          <a:solidFill>
                            <a:srgbClr val="000000"/>
                          </a:solidFill>
                          <a:latin typeface="Arial"/>
                        </a:rPr>
                        <a:t>HOMEPHONE</a:t>
                      </a:r>
                    </a:p>
                  </a:txBody>
                  <a:tcPr marL="8210" marR="8210" marT="82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r" rtl="1">
              <a:buNone/>
            </a:pPr>
            <a:r>
              <a:rPr lang="he-IL" b="1" dirty="0" smtClean="0"/>
              <a:t>בעלות – </a:t>
            </a:r>
            <a:r>
              <a:rPr lang="en-US" b="1" dirty="0" smtClean="0"/>
              <a:t>OWNERSHIP</a:t>
            </a:r>
            <a:endParaRPr lang="he-IL" b="1" dirty="0" smtClean="0"/>
          </a:p>
          <a:p>
            <a:pPr algn="r" rtl="1">
              <a:buNone/>
            </a:pPr>
            <a:r>
              <a:rPr lang="he-IL" dirty="0" smtClean="0"/>
              <a:t>	טבלה מקשרת בין פרט ללקוח (מייצרת קשר רבים לרבים בין האובייקטים). </a:t>
            </a:r>
            <a:endParaRPr lang="he-IL" dirty="0"/>
          </a:p>
        </p:txBody>
      </p:sp>
      <p:sp>
        <p:nvSpPr>
          <p:cNvPr id="4" name="Title 1"/>
          <p:cNvSpPr txBox="1">
            <a:spLocks/>
          </p:cNvSpPr>
          <p:nvPr/>
        </p:nvSpPr>
        <p:spPr>
          <a:xfrm>
            <a:off x="0" y="0"/>
            <a:ext cx="9144000" cy="1600200"/>
          </a:xfrm>
          <a:prstGeom prst="rect">
            <a:avLst/>
          </a:prstGeom>
          <a:solidFill>
            <a:schemeClr val="bg1"/>
          </a:solidFill>
        </p:spPr>
        <p:txBody>
          <a:bodyPr vert="horz" lIns="91440" tIns="45720" rIns="91440" bIns="45720" rtlCol="0" anchor="ctr">
            <a:normAutofit/>
          </a:bodyPr>
          <a:lstStyle/>
          <a:p>
            <a:pPr marL="0" marR="0" lvl="0" indent="0" algn="l" defTabSz="914400" rtl="1"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mj-lt"/>
                <a:ea typeface="+mj-ea"/>
                <a:cs typeface="+mj-cs"/>
              </a:rPr>
              <a:t/>
            </a:r>
            <a:br>
              <a:rPr kumimoji="0" lang="en-US" sz="4400" b="0" i="0" u="none" strike="noStrike" kern="1200" cap="none" spc="0" normalizeH="0" baseline="0" noProof="0" smtClean="0">
                <a:ln>
                  <a:noFill/>
                </a:ln>
                <a:solidFill>
                  <a:schemeClr val="tx1"/>
                </a:solidFill>
                <a:effectLst/>
                <a:uLnTx/>
                <a:uFillTx/>
                <a:latin typeface="+mj-lt"/>
                <a:ea typeface="+mj-ea"/>
                <a:cs typeface="+mj-cs"/>
              </a:rPr>
            </a:br>
            <a:endParaRPr kumimoji="0" lang="he-IL" sz="4400" b="0" i="0" u="none" strike="noStrike" kern="1200" cap="none" spc="0" normalizeH="0" baseline="0" noProof="0" dirty="0">
              <a:ln>
                <a:noFill/>
              </a:ln>
              <a:solidFill>
                <a:schemeClr val="tx1"/>
              </a:solidFill>
              <a:effectLst/>
              <a:uLnTx/>
              <a:uFillTx/>
              <a:latin typeface="+mj-lt"/>
              <a:ea typeface="+mj-ea"/>
              <a:cs typeface="+mj-cs"/>
            </a:endParaRPr>
          </a:p>
        </p:txBody>
      </p:sp>
      <p:grpSp>
        <p:nvGrpSpPr>
          <p:cNvPr id="9" name="Group 8"/>
          <p:cNvGrpSpPr/>
          <p:nvPr/>
        </p:nvGrpSpPr>
        <p:grpSpPr>
          <a:xfrm>
            <a:off x="533400" y="76200"/>
            <a:ext cx="8534400" cy="1219200"/>
            <a:chOff x="533400" y="76200"/>
            <a:chExt cx="8534400" cy="1219200"/>
          </a:xfrm>
        </p:grpSpPr>
        <p:pic>
          <p:nvPicPr>
            <p:cNvPr id="10" name="Picture 9" descr="לאומי.jpg"/>
            <p:cNvPicPr/>
            <p:nvPr/>
          </p:nvPicPr>
          <p:blipFill>
            <a:blip r:embed="rId2" cstate="print"/>
            <a:stretch>
              <a:fillRect/>
            </a:stretch>
          </p:blipFill>
          <p:spPr>
            <a:xfrm>
              <a:off x="5029200" y="76200"/>
              <a:ext cx="4038600" cy="1219200"/>
            </a:xfrm>
            <a:prstGeom prst="rect">
              <a:avLst/>
            </a:prstGeom>
          </p:spPr>
        </p:pic>
        <p:pic>
          <p:nvPicPr>
            <p:cNvPr id="11" name="Picture 10" descr="s1_platform_short_pms29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228600"/>
              <a:ext cx="3133135" cy="865574"/>
            </a:xfrm>
            <a:prstGeom prst="rect">
              <a:avLst/>
            </a:prstGeom>
          </p:spPr>
        </p:pic>
      </p:gr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52400"/>
            <a:ext cx="8229600" cy="1143000"/>
          </a:xfrm>
        </p:spPr>
        <p:txBody>
          <a:bodyPr>
            <a:normAutofit fontScale="90000"/>
          </a:bodyPr>
          <a:lstStyle/>
          <a:p>
            <a:pPr rtl="1"/>
            <a:r>
              <a:rPr lang="he-IL" b="1" dirty="0" smtClean="0"/>
              <a:t>שדות אובייקט בעלות – </a:t>
            </a:r>
            <a:r>
              <a:rPr lang="en-US" b="1" dirty="0" smtClean="0"/>
              <a:t>OWNERSHIP</a:t>
            </a:r>
            <a:r>
              <a:rPr lang="he-IL" b="1" dirty="0" smtClean="0"/>
              <a:t/>
            </a:r>
            <a:br>
              <a:rPr lang="he-IL" b="1" dirty="0" smtClean="0"/>
            </a:br>
            <a:endParaRPr lang="he-IL" dirty="0"/>
          </a:p>
        </p:txBody>
      </p:sp>
      <p:graphicFrame>
        <p:nvGraphicFramePr>
          <p:cNvPr id="13" name="Table 12"/>
          <p:cNvGraphicFramePr>
            <a:graphicFrameLocks noGrp="1"/>
          </p:cNvGraphicFramePr>
          <p:nvPr/>
        </p:nvGraphicFramePr>
        <p:xfrm>
          <a:off x="1447800" y="1066800"/>
          <a:ext cx="3657600" cy="5562594"/>
        </p:xfrm>
        <a:graphic>
          <a:graphicData uri="http://schemas.openxmlformats.org/drawingml/2006/table">
            <a:tbl>
              <a:tblPr rtl="1"/>
              <a:tblGrid>
                <a:gridCol w="3657600"/>
              </a:tblGrid>
              <a:tr h="388992">
                <a:tc>
                  <a:txBody>
                    <a:bodyPr/>
                    <a:lstStyle/>
                    <a:p>
                      <a:pPr algn="l" rtl="0" fontAlgn="b"/>
                      <a:r>
                        <a:rPr lang="en-US" sz="1400" b="1" i="0" u="none" strike="noStrike" dirty="0">
                          <a:solidFill>
                            <a:srgbClr val="000000"/>
                          </a:solidFill>
                          <a:latin typeface="Arial"/>
                        </a:rPr>
                        <a:t>Ownership</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r>
              <a:tr h="369543">
                <a:tc>
                  <a:txBody>
                    <a:bodyPr/>
                    <a:lstStyle/>
                    <a:p>
                      <a:pPr algn="l" rtl="0" fontAlgn="b"/>
                      <a:r>
                        <a:rPr lang="en-US" sz="1400" b="0" i="0" u="none" strike="noStrike" dirty="0">
                          <a:solidFill>
                            <a:srgbClr val="000000"/>
                          </a:solidFill>
                          <a:latin typeface="Arial"/>
                        </a:rPr>
                        <a:t>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9543">
                <a:tc>
                  <a:txBody>
                    <a:bodyPr/>
                    <a:lstStyle/>
                    <a:p>
                      <a:pPr algn="l" rtl="0" fontAlgn="b"/>
                      <a:r>
                        <a:rPr lang="en-US" sz="1400" b="0" i="0" u="none" strike="noStrike" dirty="0">
                          <a:solidFill>
                            <a:srgbClr val="000000"/>
                          </a:solidFill>
                          <a:latin typeface="Arial"/>
                        </a:rPr>
                        <a:t>CUSTOMER__C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9543">
                <a:tc>
                  <a:txBody>
                    <a:bodyPr/>
                    <a:lstStyle/>
                    <a:p>
                      <a:pPr algn="l" rtl="0" fontAlgn="b"/>
                      <a:r>
                        <a:rPr lang="en-US" sz="1400" b="0" i="0" u="none" strike="noStrike" dirty="0">
                          <a:solidFill>
                            <a:srgbClr val="000000"/>
                          </a:solidFill>
                          <a:latin typeface="Arial"/>
                        </a:rPr>
                        <a:t>CONTACT__C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9543">
                <a:tc>
                  <a:txBody>
                    <a:bodyPr/>
                    <a:lstStyle/>
                    <a:p>
                      <a:pPr algn="l" rtl="0" fontAlgn="b"/>
                      <a:r>
                        <a:rPr lang="en-US" sz="1400" b="0" i="0" u="none" strike="noStrike" dirty="0">
                          <a:solidFill>
                            <a:srgbClr val="000000"/>
                          </a:solidFill>
                          <a:latin typeface="Arial"/>
                        </a:rPr>
                        <a:t>OWNERID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9543">
                <a:tc>
                  <a:txBody>
                    <a:bodyPr/>
                    <a:lstStyle/>
                    <a:p>
                      <a:pPr algn="l" rtl="0" fontAlgn="b"/>
                      <a:r>
                        <a:rPr lang="en-US" sz="1400" b="0" i="0" u="none" strike="noStrike" dirty="0">
                          <a:solidFill>
                            <a:srgbClr val="000000"/>
                          </a:solidFill>
                          <a:latin typeface="Arial"/>
                        </a:rPr>
                        <a:t>ISDELETED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9543">
                <a:tc>
                  <a:txBody>
                    <a:bodyPr/>
                    <a:lstStyle/>
                    <a:p>
                      <a:pPr algn="l" rtl="0" fontAlgn="b"/>
                      <a:r>
                        <a:rPr lang="en-US" sz="1400" b="0" i="0" u="none" strike="noStrike" dirty="0">
                          <a:solidFill>
                            <a:srgbClr val="000000"/>
                          </a:solidFill>
                          <a:latin typeface="Arial"/>
                        </a:rPr>
                        <a:t>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9543">
                <a:tc>
                  <a:txBody>
                    <a:bodyPr/>
                    <a:lstStyle/>
                    <a:p>
                      <a:pPr algn="l" rtl="0" fontAlgn="b"/>
                      <a:r>
                        <a:rPr lang="en-US" sz="1400" b="0" i="0" u="none" strike="noStrike" dirty="0">
                          <a:solidFill>
                            <a:srgbClr val="000000"/>
                          </a:solidFill>
                          <a:latin typeface="Arial"/>
                        </a:rPr>
                        <a:t>CREATEDDATE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9543">
                <a:tc>
                  <a:txBody>
                    <a:bodyPr/>
                    <a:lstStyle/>
                    <a:p>
                      <a:pPr algn="l" rtl="0" fontAlgn="b"/>
                      <a:r>
                        <a:rPr lang="en-US" sz="1400" b="0" i="0" u="none" strike="noStrike" dirty="0">
                          <a:solidFill>
                            <a:srgbClr val="000000"/>
                          </a:solidFill>
                          <a:latin typeface="Arial"/>
                        </a:rPr>
                        <a:t>CREATEDBYID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9543">
                <a:tc>
                  <a:txBody>
                    <a:bodyPr/>
                    <a:lstStyle/>
                    <a:p>
                      <a:pPr algn="l" rtl="0" fontAlgn="b"/>
                      <a:r>
                        <a:rPr lang="en-US" sz="1400" b="0" i="0" u="none" strike="noStrike" dirty="0">
                          <a:solidFill>
                            <a:srgbClr val="000000"/>
                          </a:solidFill>
                          <a:latin typeface="Arial"/>
                        </a:rPr>
                        <a:t>LASTMODIFIEDDATE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9543">
                <a:tc>
                  <a:txBody>
                    <a:bodyPr/>
                    <a:lstStyle/>
                    <a:p>
                      <a:pPr algn="l" rtl="0" fontAlgn="b"/>
                      <a:r>
                        <a:rPr lang="en-US" sz="1400" b="0" i="0" u="none" strike="noStrike" dirty="0">
                          <a:solidFill>
                            <a:srgbClr val="000000"/>
                          </a:solidFill>
                          <a:latin typeface="Arial"/>
                        </a:rPr>
                        <a:t>LASTMODIFIEDBYID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9543">
                <a:tc>
                  <a:txBody>
                    <a:bodyPr/>
                    <a:lstStyle/>
                    <a:p>
                      <a:pPr algn="l" rtl="0" fontAlgn="b"/>
                      <a:r>
                        <a:rPr lang="en-US" sz="1400" b="0" i="0" u="none" strike="noStrike" dirty="0">
                          <a:solidFill>
                            <a:srgbClr val="000000"/>
                          </a:solidFill>
                          <a:latin typeface="Arial"/>
                        </a:rPr>
                        <a:t>SYSTEMMODSTAMP</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9543">
                <a:tc>
                  <a:txBody>
                    <a:bodyPr/>
                    <a:lstStyle/>
                    <a:p>
                      <a:pPr algn="l" rtl="0" fontAlgn="b"/>
                      <a:r>
                        <a:rPr lang="en-US" sz="1400" b="0" i="0" u="none" strike="noStrike" dirty="0">
                          <a:solidFill>
                            <a:srgbClr val="000000"/>
                          </a:solidFill>
                          <a:latin typeface="Arial"/>
                        </a:rPr>
                        <a:t>LASTACTIVITYDATE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9543">
                <a:tc>
                  <a:txBody>
                    <a:bodyPr/>
                    <a:lstStyle/>
                    <a:p>
                      <a:pPr algn="l" rtl="0" fontAlgn="b"/>
                      <a:r>
                        <a:rPr lang="en-US" sz="1400" b="0" i="0" u="none" strike="noStrike" dirty="0">
                          <a:solidFill>
                            <a:srgbClr val="000000"/>
                          </a:solidFill>
                          <a:latin typeface="Arial"/>
                        </a:rPr>
                        <a:t>LASTVIEWEDDATE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9543">
                <a:tc>
                  <a:txBody>
                    <a:bodyPr/>
                    <a:lstStyle/>
                    <a:p>
                      <a:pPr algn="l" rtl="0" fontAlgn="b"/>
                      <a:r>
                        <a:rPr lang="en-US" sz="1400" b="0" i="0" u="none" strike="noStrike" dirty="0">
                          <a:solidFill>
                            <a:srgbClr val="000000"/>
                          </a:solidFill>
                          <a:latin typeface="Arial"/>
                        </a:rPr>
                        <a:t>LASTREFERENCEDDATE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algn="r" rtl="1">
              <a:buNone/>
            </a:pPr>
            <a:r>
              <a:rPr lang="he-IL" b="1" dirty="0" smtClean="0"/>
              <a:t>לקוח – </a:t>
            </a:r>
            <a:r>
              <a:rPr lang="en-US" b="1" dirty="0" smtClean="0"/>
              <a:t>CUSTOMER</a:t>
            </a:r>
            <a:endParaRPr lang="he-IL" b="1" dirty="0" smtClean="0"/>
          </a:p>
          <a:p>
            <a:pPr lvl="0" algn="r" rtl="1">
              <a:buNone/>
            </a:pPr>
            <a:r>
              <a:rPr lang="he-IL" dirty="0" smtClean="0"/>
              <a:t>	שותפות של פרטים  בחשבון (צירוף הפרטים שהם בעלים בקבוצת חשבונות). משקף ישות שיכולות להיות בבעלותה מספר חשבונות. (לקוח לא יכול להיות לקוח בכמה סניפים, יכולים להיות לו חשבונות בכמה סניפים). </a:t>
            </a:r>
          </a:p>
          <a:p>
            <a:pPr lvl="0" algn="r" rtl="1">
              <a:buNone/>
            </a:pPr>
            <a:r>
              <a:rPr lang="he-IL" dirty="0" smtClean="0"/>
              <a:t>	יש שלשה קבועה: </a:t>
            </a:r>
            <a:r>
              <a:rPr lang="he-IL" b="1" dirty="0" smtClean="0"/>
              <a:t>פרט</a:t>
            </a:r>
            <a:r>
              <a:rPr lang="he-IL" dirty="0" smtClean="0"/>
              <a:t> - </a:t>
            </a:r>
            <a:r>
              <a:rPr lang="he-IL" b="1" dirty="0" smtClean="0"/>
              <a:t>לקוח</a:t>
            </a:r>
            <a:r>
              <a:rPr lang="he-IL" dirty="0" smtClean="0"/>
              <a:t> - </a:t>
            </a:r>
            <a:r>
              <a:rPr lang="he-IL" b="1" dirty="0" smtClean="0"/>
              <a:t>חשבון</a:t>
            </a:r>
            <a:r>
              <a:rPr lang="he-IL" dirty="0" smtClean="0"/>
              <a:t>. ישות הלקוח היא חד ערכית, תחתיה רשימת חשבונות. יכולה להיות פרט בודד או אוסף של פרטים. </a:t>
            </a:r>
            <a:endParaRPr lang="en-US" dirty="0" smtClean="0"/>
          </a:p>
          <a:p>
            <a:pPr algn="r" rtl="1">
              <a:buNone/>
            </a:pPr>
            <a:endParaRPr lang="he-IL" dirty="0"/>
          </a:p>
        </p:txBody>
      </p:sp>
      <p:sp>
        <p:nvSpPr>
          <p:cNvPr id="4" name="Title 1"/>
          <p:cNvSpPr txBox="1">
            <a:spLocks/>
          </p:cNvSpPr>
          <p:nvPr/>
        </p:nvSpPr>
        <p:spPr>
          <a:xfrm>
            <a:off x="0" y="0"/>
            <a:ext cx="9144000" cy="1600200"/>
          </a:xfrm>
          <a:prstGeom prst="rect">
            <a:avLst/>
          </a:prstGeom>
          <a:solidFill>
            <a:schemeClr val="bg1"/>
          </a:solidFill>
        </p:spPr>
        <p:txBody>
          <a:bodyPr vert="horz" lIns="91440" tIns="45720" rIns="91440" bIns="45720" rtlCol="0" anchor="ctr">
            <a:normAutofit/>
          </a:bodyPr>
          <a:lstStyle/>
          <a:p>
            <a:pPr marL="0" marR="0" lvl="0" indent="0" algn="l" defTabSz="914400" rtl="1"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mj-lt"/>
                <a:ea typeface="+mj-ea"/>
                <a:cs typeface="+mj-cs"/>
              </a:rPr>
              <a:t/>
            </a:r>
            <a:br>
              <a:rPr kumimoji="0" lang="en-US" sz="4400" b="0" i="0" u="none" strike="noStrike" kern="1200" cap="none" spc="0" normalizeH="0" baseline="0" noProof="0" smtClean="0">
                <a:ln>
                  <a:noFill/>
                </a:ln>
                <a:solidFill>
                  <a:schemeClr val="tx1"/>
                </a:solidFill>
                <a:effectLst/>
                <a:uLnTx/>
                <a:uFillTx/>
                <a:latin typeface="+mj-lt"/>
                <a:ea typeface="+mj-ea"/>
                <a:cs typeface="+mj-cs"/>
              </a:rPr>
            </a:br>
            <a:endParaRPr kumimoji="0" lang="he-IL"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457200" y="0"/>
            <a:ext cx="8229600" cy="685800"/>
          </a:xfrm>
        </p:spPr>
        <p:txBody>
          <a:bodyPr>
            <a:normAutofit/>
          </a:bodyPr>
          <a:lstStyle/>
          <a:p>
            <a:pPr rtl="1"/>
            <a:r>
              <a:rPr lang="he-IL" sz="3500" b="1" dirty="0" smtClean="0"/>
              <a:t>לקוח – </a:t>
            </a:r>
            <a:r>
              <a:rPr lang="en-US" sz="3500" b="1" dirty="0" smtClean="0"/>
              <a:t>Customer</a:t>
            </a:r>
            <a:endParaRPr lang="he-IL" sz="3500" dirty="0"/>
          </a:p>
        </p:txBody>
      </p:sp>
      <p:graphicFrame>
        <p:nvGraphicFramePr>
          <p:cNvPr id="13" name="Table 12"/>
          <p:cNvGraphicFramePr>
            <a:graphicFrameLocks noGrp="1"/>
          </p:cNvGraphicFramePr>
          <p:nvPr/>
        </p:nvGraphicFramePr>
        <p:xfrm>
          <a:off x="1752600" y="685800"/>
          <a:ext cx="3727450" cy="5943600"/>
        </p:xfrm>
        <a:graphic>
          <a:graphicData uri="http://schemas.openxmlformats.org/drawingml/2006/table">
            <a:tbl>
              <a:tblPr rtl="1"/>
              <a:tblGrid>
                <a:gridCol w="3727450"/>
              </a:tblGrid>
              <a:tr h="371475">
                <a:tc>
                  <a:txBody>
                    <a:bodyPr/>
                    <a:lstStyle/>
                    <a:p>
                      <a:pPr algn="l" rtl="0" fontAlgn="b"/>
                      <a:r>
                        <a:rPr lang="en-US" sz="1400" b="0" i="0" u="none" strike="noStrike" dirty="0">
                          <a:solidFill>
                            <a:srgbClr val="000000"/>
                          </a:solidFill>
                          <a:latin typeface="Arial"/>
                        </a:rPr>
                        <a:t>Customer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r>
              <a:tr h="371475">
                <a:tc>
                  <a:txBody>
                    <a:bodyPr/>
                    <a:lstStyle/>
                    <a:p>
                      <a:pPr algn="l" rtl="0" fontAlgn="b"/>
                      <a:r>
                        <a:rPr lang="en-US" sz="1400" b="0" i="0" u="none" strike="noStrike" dirty="0">
                          <a:solidFill>
                            <a:srgbClr val="000000"/>
                          </a:solidFill>
                          <a:latin typeface="Arial"/>
                        </a:rPr>
                        <a:t>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71475">
                <a:tc>
                  <a:txBody>
                    <a:bodyPr/>
                    <a:lstStyle/>
                    <a:p>
                      <a:pPr algn="l" rtl="0" fontAlgn="b"/>
                      <a:r>
                        <a:rPr lang="en-US" sz="1400" b="0" i="0" u="none" strike="noStrike" dirty="0">
                          <a:solidFill>
                            <a:srgbClr val="000000"/>
                          </a:solidFill>
                          <a:latin typeface="Arial"/>
                        </a:rPr>
                        <a:t>OWNERID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71475">
                <a:tc>
                  <a:txBody>
                    <a:bodyPr/>
                    <a:lstStyle/>
                    <a:p>
                      <a:pPr algn="l" rtl="0" fontAlgn="b"/>
                      <a:r>
                        <a:rPr lang="en-US" sz="1400" b="0" i="0" u="none" strike="noStrike" dirty="0">
                          <a:solidFill>
                            <a:srgbClr val="000000"/>
                          </a:solidFill>
                          <a:latin typeface="Arial"/>
                        </a:rPr>
                        <a:t>ISDELETED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71475">
                <a:tc>
                  <a:txBody>
                    <a:bodyPr/>
                    <a:lstStyle/>
                    <a:p>
                      <a:pPr algn="l" rtl="0" fontAlgn="b"/>
                      <a:r>
                        <a:rPr lang="en-US" sz="1400" b="0" i="0" u="none" strike="noStrike" dirty="0">
                          <a:solidFill>
                            <a:srgbClr val="000000"/>
                          </a:solidFill>
                          <a:latin typeface="Arial"/>
                        </a:rPr>
                        <a:t>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71475">
                <a:tc>
                  <a:txBody>
                    <a:bodyPr/>
                    <a:lstStyle/>
                    <a:p>
                      <a:pPr algn="l" rtl="0" fontAlgn="b"/>
                      <a:r>
                        <a:rPr lang="en-US" sz="1400" b="0" i="0" u="none" strike="noStrike" dirty="0">
                          <a:solidFill>
                            <a:srgbClr val="000000"/>
                          </a:solidFill>
                          <a:latin typeface="Arial"/>
                        </a:rPr>
                        <a:t>CREATEDDATE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71475">
                <a:tc>
                  <a:txBody>
                    <a:bodyPr/>
                    <a:lstStyle/>
                    <a:p>
                      <a:pPr algn="l" rtl="0" fontAlgn="b"/>
                      <a:r>
                        <a:rPr lang="en-US" sz="1400" b="0" i="0" u="none" strike="noStrike" dirty="0">
                          <a:solidFill>
                            <a:srgbClr val="000000"/>
                          </a:solidFill>
                          <a:latin typeface="Arial"/>
                        </a:rPr>
                        <a:t>CREATEDBYID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71475">
                <a:tc>
                  <a:txBody>
                    <a:bodyPr/>
                    <a:lstStyle/>
                    <a:p>
                      <a:pPr algn="l" rtl="0" fontAlgn="b"/>
                      <a:r>
                        <a:rPr lang="en-US" sz="1400" b="0" i="0" u="none" strike="noStrike" dirty="0">
                          <a:solidFill>
                            <a:srgbClr val="000000"/>
                          </a:solidFill>
                          <a:latin typeface="Arial"/>
                        </a:rPr>
                        <a:t>LASTMODIFIEDDATE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71475">
                <a:tc>
                  <a:txBody>
                    <a:bodyPr/>
                    <a:lstStyle/>
                    <a:p>
                      <a:pPr algn="l" rtl="0" fontAlgn="b"/>
                      <a:r>
                        <a:rPr lang="en-US" sz="1400" b="0" i="0" u="none" strike="noStrike" dirty="0">
                          <a:solidFill>
                            <a:srgbClr val="000000"/>
                          </a:solidFill>
                          <a:latin typeface="Arial"/>
                        </a:rPr>
                        <a:t>LASTMODIFIEDBYID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71475">
                <a:tc>
                  <a:txBody>
                    <a:bodyPr/>
                    <a:lstStyle/>
                    <a:p>
                      <a:pPr algn="l" rtl="0" fontAlgn="b"/>
                      <a:r>
                        <a:rPr lang="en-US" sz="1400" b="0" i="0" u="none" strike="noStrike" dirty="0">
                          <a:solidFill>
                            <a:srgbClr val="000000"/>
                          </a:solidFill>
                          <a:latin typeface="Arial"/>
                        </a:rPr>
                        <a:t>SYSTEMMODSTAMP</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71475">
                <a:tc>
                  <a:txBody>
                    <a:bodyPr/>
                    <a:lstStyle/>
                    <a:p>
                      <a:pPr algn="l" rtl="0" fontAlgn="b"/>
                      <a:r>
                        <a:rPr lang="en-US" sz="1400" b="0" i="0" u="none" strike="noStrike" dirty="0">
                          <a:solidFill>
                            <a:srgbClr val="000000"/>
                          </a:solidFill>
                          <a:latin typeface="Arial"/>
                        </a:rPr>
                        <a:t>LASTACTIVITYDATE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71475">
                <a:tc>
                  <a:txBody>
                    <a:bodyPr/>
                    <a:lstStyle/>
                    <a:p>
                      <a:pPr algn="l" rtl="0" fontAlgn="b"/>
                      <a:r>
                        <a:rPr lang="en-US" sz="1400" b="0" i="0" u="none" strike="noStrike" dirty="0">
                          <a:solidFill>
                            <a:srgbClr val="000000"/>
                          </a:solidFill>
                          <a:latin typeface="Arial"/>
                        </a:rPr>
                        <a:t>LASTVIEWEDDATE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71475">
                <a:tc>
                  <a:txBody>
                    <a:bodyPr/>
                    <a:lstStyle/>
                    <a:p>
                      <a:pPr algn="l" rtl="0" fontAlgn="b"/>
                      <a:r>
                        <a:rPr lang="en-US" sz="1400" b="0" i="0" u="none" strike="noStrike" dirty="0">
                          <a:solidFill>
                            <a:srgbClr val="000000"/>
                          </a:solidFill>
                          <a:latin typeface="Arial"/>
                        </a:rPr>
                        <a:t>LASTREFERENCEDDATE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71475">
                <a:tc>
                  <a:txBody>
                    <a:bodyPr/>
                    <a:lstStyle/>
                    <a:p>
                      <a:pPr algn="l" rtl="0" fontAlgn="b"/>
                      <a:r>
                        <a:rPr lang="en-US" sz="1400" b="0" i="0" u="none" strike="noStrike" dirty="0">
                          <a:solidFill>
                            <a:srgbClr val="000000"/>
                          </a:solidFill>
                          <a:latin typeface="Arial"/>
                        </a:rPr>
                        <a:t>CUSTOMER_NUMBER__C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71475">
                <a:tc>
                  <a:txBody>
                    <a:bodyPr/>
                    <a:lstStyle/>
                    <a:p>
                      <a:pPr algn="l" rtl="0" fontAlgn="b"/>
                      <a:r>
                        <a:rPr lang="en-US" sz="1400" b="0" i="0" u="none" strike="noStrike" dirty="0">
                          <a:solidFill>
                            <a:srgbClr val="000000"/>
                          </a:solidFill>
                          <a:latin typeface="Arial"/>
                        </a:rPr>
                        <a:t>PRIMARY_SEGMENT__C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71475">
                <a:tc>
                  <a:txBody>
                    <a:bodyPr/>
                    <a:lstStyle/>
                    <a:p>
                      <a:pPr algn="l" rtl="0" fontAlgn="b"/>
                      <a:r>
                        <a:rPr lang="en-US" sz="1400" b="0" i="0" u="none" strike="noStrike" dirty="0">
                          <a:solidFill>
                            <a:srgbClr val="000000"/>
                          </a:solidFill>
                          <a:latin typeface="Arial"/>
                        </a:rPr>
                        <a:t>BRANCH_DEL_DEL__C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r" rtl="1">
              <a:buNone/>
            </a:pPr>
            <a:r>
              <a:rPr lang="he-IL" b="1" dirty="0" smtClean="0"/>
              <a:t>סניף – </a:t>
            </a:r>
            <a:r>
              <a:rPr lang="en-US" b="1" dirty="0" smtClean="0"/>
              <a:t>BRANCH</a:t>
            </a:r>
            <a:endParaRPr lang="he-IL" b="1" dirty="0" smtClean="0"/>
          </a:p>
          <a:p>
            <a:pPr algn="r" rtl="1">
              <a:buNone/>
            </a:pPr>
            <a:r>
              <a:rPr lang="he-IL" dirty="0" smtClean="0"/>
              <a:t>	שלוחה של בנק לאומי עם כתובת מאפיינת, מכשיר כספומט, ועוד... לצורך אירוע הקטון הנחת הייסוד היא שבכל סניף ישנו כספומט (כתובת הסניף מהווה גם כתובת הכספומט). </a:t>
            </a:r>
            <a:endParaRPr lang="he-IL" dirty="0"/>
          </a:p>
        </p:txBody>
      </p:sp>
      <p:sp>
        <p:nvSpPr>
          <p:cNvPr id="4" name="Title 1"/>
          <p:cNvSpPr txBox="1">
            <a:spLocks/>
          </p:cNvSpPr>
          <p:nvPr/>
        </p:nvSpPr>
        <p:spPr>
          <a:xfrm>
            <a:off x="0" y="0"/>
            <a:ext cx="9144000" cy="1600200"/>
          </a:xfrm>
          <a:prstGeom prst="rect">
            <a:avLst/>
          </a:prstGeom>
          <a:solidFill>
            <a:schemeClr val="bg1"/>
          </a:solidFill>
        </p:spPr>
        <p:txBody>
          <a:bodyPr vert="horz" lIns="91440" tIns="45720" rIns="91440" bIns="45720" rtlCol="0" anchor="ctr">
            <a:normAutofit/>
          </a:bodyPr>
          <a:lstStyle/>
          <a:p>
            <a:pPr marL="0" marR="0" lvl="0" indent="0" algn="l" defTabSz="914400" rtl="1"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mj-lt"/>
                <a:ea typeface="+mj-ea"/>
                <a:cs typeface="+mj-cs"/>
              </a:rPr>
              <a:t/>
            </a:r>
            <a:br>
              <a:rPr kumimoji="0" lang="en-US" sz="4400" b="0" i="0" u="none" strike="noStrike" kern="1200" cap="none" spc="0" normalizeH="0" baseline="0" noProof="0" smtClean="0">
                <a:ln>
                  <a:noFill/>
                </a:ln>
                <a:solidFill>
                  <a:schemeClr val="tx1"/>
                </a:solidFill>
                <a:effectLst/>
                <a:uLnTx/>
                <a:uFillTx/>
                <a:latin typeface="+mj-lt"/>
                <a:ea typeface="+mj-ea"/>
                <a:cs typeface="+mj-cs"/>
              </a:rPr>
            </a:br>
            <a:endParaRPr kumimoji="0" lang="he-IL" sz="4400" b="0" i="0" u="none" strike="noStrike" kern="1200" cap="none" spc="0" normalizeH="0" baseline="0" noProof="0" dirty="0">
              <a:ln>
                <a:noFill/>
              </a:ln>
              <a:solidFill>
                <a:schemeClr val="tx1"/>
              </a:solidFill>
              <a:effectLst/>
              <a:uLnTx/>
              <a:uFillTx/>
              <a:latin typeface="+mj-lt"/>
              <a:ea typeface="+mj-ea"/>
              <a:cs typeface="+mj-cs"/>
            </a:endParaRPr>
          </a:p>
        </p:txBody>
      </p:sp>
      <p:grpSp>
        <p:nvGrpSpPr>
          <p:cNvPr id="9" name="Group 8"/>
          <p:cNvGrpSpPr/>
          <p:nvPr/>
        </p:nvGrpSpPr>
        <p:grpSpPr>
          <a:xfrm>
            <a:off x="533400" y="76200"/>
            <a:ext cx="8534400" cy="1219200"/>
            <a:chOff x="533400" y="76200"/>
            <a:chExt cx="8534400" cy="1219200"/>
          </a:xfrm>
        </p:grpSpPr>
        <p:pic>
          <p:nvPicPr>
            <p:cNvPr id="10" name="Picture 9" descr="לאומי.jpg"/>
            <p:cNvPicPr/>
            <p:nvPr/>
          </p:nvPicPr>
          <p:blipFill>
            <a:blip r:embed="rId2" cstate="print"/>
            <a:stretch>
              <a:fillRect/>
            </a:stretch>
          </p:blipFill>
          <p:spPr>
            <a:xfrm>
              <a:off x="5029200" y="76200"/>
              <a:ext cx="4038600" cy="1219200"/>
            </a:xfrm>
            <a:prstGeom prst="rect">
              <a:avLst/>
            </a:prstGeom>
          </p:spPr>
        </p:pic>
        <p:pic>
          <p:nvPicPr>
            <p:cNvPr id="11" name="Picture 10" descr="s1_platform_short_pms29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228600"/>
              <a:ext cx="3133135" cy="865574"/>
            </a:xfrm>
            <a:prstGeom prst="rect">
              <a:avLst/>
            </a:prstGeom>
          </p:spPr>
        </p:pic>
      </p:gr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1769</TotalTime>
  <Words>322</Words>
  <Application>Microsoft Macintosh PowerPoint</Application>
  <PresentationFormat>On-screen Show (4:3)</PresentationFormat>
  <Paragraphs>303</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 </vt:lpstr>
      <vt:lpstr>PowerPoint Presentation</vt:lpstr>
      <vt:lpstr>PowerPoint Presentation</vt:lpstr>
      <vt:lpstr>פרט – Contact </vt:lpstr>
      <vt:lpstr>PowerPoint Presentation</vt:lpstr>
      <vt:lpstr>שדות אובייקט בעלות – OWNERSHIP </vt:lpstr>
      <vt:lpstr>PowerPoint Presentation</vt:lpstr>
      <vt:lpstr>לקוח – Customer</vt:lpstr>
      <vt:lpstr>PowerPoint Presentation</vt:lpstr>
      <vt:lpstr>סניף– Branch</vt:lpstr>
      <vt:lpstr>PowerPoint Presentation</vt:lpstr>
      <vt:lpstr> חשבון בנק – Bank Account</vt:lpstr>
      <vt:lpstr>PowerPoint Presentation</vt:lpstr>
      <vt:lpstr> מוצרים– Products</vt:lpstr>
      <vt:lpstr>PowerPoint Presentation</vt:lpstr>
      <vt:lpstr> מוצרים בחשבון– Products In Bank Accounts</vt:lpstr>
      <vt:lpstr>PowerPoint Presentation</vt:lpstr>
      <vt:lpstr> חיובים בכרטיס אשראי – Credit Card Transactions</vt:lpstr>
      <vt:lpstr>PowerPoint Presentation</vt:lpstr>
      <vt:lpstr> הוראות קבע בחשבון – Standing Orders</vt:lpstr>
      <vt:lpstr>PowerPoint Presentation</vt:lpstr>
      <vt:lpstr> תנועות בחשבון– Bank Account Transactions</vt:lpstr>
      <vt:lpstr>PowerPoint Presentation</vt:lpstr>
      <vt:lpstr> מוטבים – Beneficiaries</vt:lpstr>
      <vt:lpstr>PowerPoint Presentation</vt:lpstr>
      <vt:lpstr> שירותים– Services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Avital Shoval</dc:creator>
  <cp:lastModifiedBy>Silvio Casagrande</cp:lastModifiedBy>
  <cp:revision>26</cp:revision>
  <dcterms:created xsi:type="dcterms:W3CDTF">2006-08-16T00:00:00Z</dcterms:created>
  <dcterms:modified xsi:type="dcterms:W3CDTF">2014-09-30T10:48:39Z</dcterms:modified>
</cp:coreProperties>
</file>