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8" r:id="rId6"/>
    <p:sldId id="270" r:id="rId7"/>
    <p:sldId id="283" r:id="rId8"/>
    <p:sldId id="259" r:id="rId9"/>
    <p:sldId id="272" r:id="rId10"/>
    <p:sldId id="260" r:id="rId11"/>
    <p:sldId id="271" r:id="rId12"/>
    <p:sldId id="261" r:id="rId13"/>
    <p:sldId id="278" r:id="rId14"/>
    <p:sldId id="262" r:id="rId15"/>
    <p:sldId id="274" r:id="rId16"/>
    <p:sldId id="263" r:id="rId17"/>
    <p:sldId id="280" r:id="rId18"/>
    <p:sldId id="264" r:id="rId19"/>
    <p:sldId id="281" r:id="rId20"/>
    <p:sldId id="265" r:id="rId21"/>
    <p:sldId id="279" r:id="rId22"/>
    <p:sldId id="266" r:id="rId23"/>
    <p:sldId id="282" r:id="rId24"/>
    <p:sldId id="267" r:id="rId25"/>
    <p:sldId id="275" r:id="rId26"/>
    <p:sldId id="268" r:id="rId27"/>
    <p:sldId id="276" r:id="rId28"/>
    <p:sldId id="269"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70" d="100"/>
          <a:sy n="70" d="100"/>
        </p:scale>
        <p:origin x="-2208" y="-7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4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600200"/>
          </a:xfrm>
          <a:solidFill>
            <a:schemeClr val="bg1"/>
          </a:solidFill>
        </p:spPr>
        <p:txBody>
          <a:bodyPr/>
          <a:lstStyle/>
          <a:p>
            <a:pPr algn="l" rtl="1"/>
            <a:r>
              <a:rPr lang="en-US" dirty="0" smtClean="0"/>
              <a:t/>
            </a:r>
            <a:br>
              <a:rPr lang="en-US" dirty="0" smtClean="0"/>
            </a:br>
            <a:endParaRPr lang="he-IL" dirty="0"/>
          </a:p>
        </p:txBody>
      </p:sp>
      <p:sp>
        <p:nvSpPr>
          <p:cNvPr id="9" name="Rectangle 8"/>
          <p:cNvSpPr/>
          <p:nvPr/>
        </p:nvSpPr>
        <p:spPr>
          <a:xfrm>
            <a:off x="2209800" y="2590800"/>
            <a:ext cx="4468083" cy="124649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5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Hackathon</a:t>
            </a:r>
            <a:endParaRPr lang="en-US" sz="7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r" rtl="1">
              <a:buNone/>
            </a:pPr>
            <a:r>
              <a:rPr lang="he-IL" b="1" dirty="0" smtClean="0"/>
              <a:t>לקוח – </a:t>
            </a:r>
            <a:r>
              <a:rPr lang="en-US" b="1" dirty="0" smtClean="0"/>
              <a:t>CUSTOMER</a:t>
            </a:r>
            <a:endParaRPr lang="he-IL" b="1" dirty="0" smtClean="0"/>
          </a:p>
          <a:p>
            <a:pPr lvl="0" algn="r" rtl="1">
              <a:buNone/>
            </a:pPr>
            <a:r>
              <a:rPr lang="he-IL" dirty="0" smtClean="0"/>
              <a:t>	שותפות של פרטים  בחשבון (צירוף הפרטים שהם בעלים בקבוצת חשבונות). משקף ישות שיכולות להיות בבעלותה מספר חשבונות. (לקוח לא יכול להיות לקוח בכמה סניפים, יכולים להיות לו חשבונות בכמה סניפים). </a:t>
            </a:r>
          </a:p>
          <a:p>
            <a:pPr lvl="0" algn="r" rtl="1">
              <a:buNone/>
            </a:pPr>
            <a:r>
              <a:rPr lang="he-IL" dirty="0" smtClean="0"/>
              <a:t>	יש שלשה קבועה: </a:t>
            </a:r>
            <a:r>
              <a:rPr lang="he-IL" b="1" dirty="0" smtClean="0"/>
              <a:t>פרט</a:t>
            </a:r>
            <a:r>
              <a:rPr lang="he-IL" dirty="0" smtClean="0"/>
              <a:t> - </a:t>
            </a:r>
            <a:r>
              <a:rPr lang="he-IL" b="1" dirty="0" smtClean="0"/>
              <a:t>לקוח</a:t>
            </a:r>
            <a:r>
              <a:rPr lang="he-IL" dirty="0" smtClean="0"/>
              <a:t> - </a:t>
            </a:r>
            <a:r>
              <a:rPr lang="he-IL" b="1" dirty="0" smtClean="0"/>
              <a:t>חשבון</a:t>
            </a:r>
            <a:r>
              <a:rPr lang="he-IL" dirty="0" smtClean="0"/>
              <a:t>. ישות הלקוח היא חד ערכית, תחתיה רשימת חשבונות. יכולה להיות פרט בודד או אוסף של פרטים. </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he-IL" sz="3500" b="1" dirty="0" smtClean="0"/>
              <a:t>לקוח – </a:t>
            </a:r>
            <a:r>
              <a:rPr lang="en-US" sz="3500" b="1" dirty="0" smtClean="0"/>
              <a:t>Customer</a:t>
            </a:r>
            <a:endParaRPr lang="he-IL" sz="3500" dirty="0"/>
          </a:p>
        </p:txBody>
      </p:sp>
      <p:graphicFrame>
        <p:nvGraphicFramePr>
          <p:cNvPr id="4" name="Table 3"/>
          <p:cNvGraphicFramePr>
            <a:graphicFrameLocks noGrp="1"/>
          </p:cNvGraphicFramePr>
          <p:nvPr/>
        </p:nvGraphicFramePr>
        <p:xfrm>
          <a:off x="914400" y="838190"/>
          <a:ext cx="6019800" cy="4953010"/>
        </p:xfrm>
        <a:graphic>
          <a:graphicData uri="http://schemas.openxmlformats.org/drawingml/2006/table">
            <a:tbl>
              <a:tblPr rtl="1"/>
              <a:tblGrid>
                <a:gridCol w="3136366"/>
                <a:gridCol w="2883434"/>
              </a:tblGrid>
              <a:tr h="381001">
                <a:tc gridSpan="2">
                  <a:txBody>
                    <a:bodyPr/>
                    <a:lstStyle/>
                    <a:p>
                      <a:pPr algn="ctr" rtl="0" fontAlgn="b"/>
                      <a:r>
                        <a:rPr lang="en-US" sz="1300" b="1" i="0" u="none" strike="noStrike" dirty="0">
                          <a:solidFill>
                            <a:srgbClr val="000000"/>
                          </a:solidFill>
                          <a:latin typeface="Arial"/>
                        </a:rPr>
                        <a:t>Customer</a:t>
                      </a:r>
                    </a:p>
                  </a:txBody>
                  <a:tcPr marL="8912" marR="8912" marT="8912"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04801">
                <a:tc>
                  <a:txBody>
                    <a:bodyPr/>
                    <a:lstStyle/>
                    <a:p>
                      <a:pPr algn="ctr" rtl="0" fontAlgn="b"/>
                      <a:r>
                        <a:rPr lang="en-US" sz="1300" b="0" i="0" u="none" strike="noStrike">
                          <a:solidFill>
                            <a:srgbClr val="000000"/>
                          </a:solidFill>
                          <a:latin typeface="Arial"/>
                        </a:rPr>
                        <a:t>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מפתח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OWNERID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הבעלים של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ISDELETED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smtClean="0">
                          <a:solidFill>
                            <a:srgbClr val="000000"/>
                          </a:solidFill>
                          <a:latin typeface="Arial"/>
                        </a:rPr>
                        <a:t>דגל מבוטל</a:t>
                      </a:r>
                      <a:endParaRPr lang="he-IL" sz="13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dirty="0">
                          <a:solidFill>
                            <a:srgbClr val="000000"/>
                          </a:solidFill>
                          <a:latin typeface="Arial"/>
                        </a:rPr>
                        <a:t>NAME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שם הלקוח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CREATEDDATE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יצירת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CREATEDBYID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שיצר את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LASTMODIFIEDDATE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עדכון אחרון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99">
                <a:tc>
                  <a:txBody>
                    <a:bodyPr/>
                    <a:lstStyle/>
                    <a:p>
                      <a:pPr algn="ctr" rtl="0" fontAlgn="b"/>
                      <a:r>
                        <a:rPr lang="en-US" sz="1300" b="0" i="0" u="none" strike="noStrike">
                          <a:solidFill>
                            <a:srgbClr val="000000"/>
                          </a:solidFill>
                          <a:latin typeface="Arial"/>
                        </a:rPr>
                        <a:t>LASTMODIFIEDBYID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האחרון שעדכן את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99">
                <a:tc>
                  <a:txBody>
                    <a:bodyPr/>
                    <a:lstStyle/>
                    <a:p>
                      <a:pPr algn="ctr" rtl="0" fontAlgn="b"/>
                      <a:r>
                        <a:rPr lang="en-US" sz="1300" b="0" i="0" u="none" strike="noStrike" dirty="0">
                          <a:solidFill>
                            <a:srgbClr val="000000"/>
                          </a:solidFill>
                          <a:latin typeface="Arial"/>
                        </a:rPr>
                        <a:t>LASTVIEWEDDATE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צפייה אחרון</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LASTREFERENCEDDATE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a:t>
                      </a:r>
                      <a:r>
                        <a:rPr lang="he-IL" sz="1300" b="0" i="0" u="none" strike="noStrike" dirty="0" err="1" smtClean="0">
                          <a:solidFill>
                            <a:srgbClr val="000000"/>
                          </a:solidFill>
                          <a:latin typeface="Arial"/>
                        </a:rPr>
                        <a:t>איחזור</a:t>
                      </a:r>
                      <a:r>
                        <a:rPr lang="he-IL" sz="1300" b="0" i="0" u="none" strike="noStrike" baseline="0" dirty="0" smtClean="0">
                          <a:solidFill>
                            <a:srgbClr val="000000"/>
                          </a:solidFill>
                          <a:latin typeface="Arial"/>
                        </a:rPr>
                        <a:t> אחרון</a:t>
                      </a:r>
                      <a:endParaRPr lang="he-IL" sz="13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CUSTOMER_NUMBER__C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מספר לקוח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PRIMARY_SEGMENT__C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סגמנט ראשי</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BRANCH_DEL_DEL__C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smtClean="0">
                          <a:solidFill>
                            <a:srgbClr val="000000"/>
                          </a:solidFill>
                          <a:latin typeface="Arial"/>
                        </a:rPr>
                        <a:t>קישור לסניף</a:t>
                      </a:r>
                      <a:endParaRPr lang="he-IL" sz="13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סניף – </a:t>
            </a:r>
            <a:r>
              <a:rPr lang="en-US" b="1" dirty="0" smtClean="0"/>
              <a:t>BRANCH</a:t>
            </a:r>
            <a:endParaRPr lang="he-IL" b="1" dirty="0" smtClean="0"/>
          </a:p>
          <a:p>
            <a:pPr algn="r" rtl="1">
              <a:buNone/>
            </a:pPr>
            <a:r>
              <a:rPr lang="he-IL" dirty="0" smtClean="0"/>
              <a:t>	שלוחה של בנק לאומי עם כתובת מאפיינת, מכשיר כספומט, ועוד... לצורך אירוע הקטון הנחת הייסוד היא שבכל סניף ישנו כספומט (כתובת הסניף מהווה גם כתובת הכספומט). </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0" y="0"/>
            <a:ext cx="4495800" cy="685800"/>
          </a:xfrm>
        </p:spPr>
        <p:txBody>
          <a:bodyPr>
            <a:normAutofit/>
          </a:bodyPr>
          <a:lstStyle/>
          <a:p>
            <a:pPr rtl="1"/>
            <a:r>
              <a:rPr lang="he-IL" sz="3500" b="1" dirty="0" smtClean="0"/>
              <a:t>סניף– </a:t>
            </a:r>
            <a:r>
              <a:rPr lang="en-US" sz="3500" b="1" dirty="0" smtClean="0"/>
              <a:t>Branch</a:t>
            </a:r>
            <a:endParaRPr lang="he-IL" sz="3500" dirty="0"/>
          </a:p>
        </p:txBody>
      </p:sp>
      <p:graphicFrame>
        <p:nvGraphicFramePr>
          <p:cNvPr id="4" name="Table 3"/>
          <p:cNvGraphicFramePr>
            <a:graphicFrameLocks noGrp="1"/>
          </p:cNvGraphicFramePr>
          <p:nvPr/>
        </p:nvGraphicFramePr>
        <p:xfrm>
          <a:off x="609600" y="446273"/>
          <a:ext cx="4724400" cy="6202475"/>
        </p:xfrm>
        <a:graphic>
          <a:graphicData uri="http://schemas.openxmlformats.org/drawingml/2006/table">
            <a:tbl>
              <a:tblPr rtl="1"/>
              <a:tblGrid>
                <a:gridCol w="2461450"/>
                <a:gridCol w="2262950"/>
              </a:tblGrid>
              <a:tr h="243371">
                <a:tc gridSpan="2">
                  <a:txBody>
                    <a:bodyPr/>
                    <a:lstStyle/>
                    <a:p>
                      <a:pPr algn="ctr" rtl="0" fontAlgn="ctr"/>
                      <a:r>
                        <a:rPr lang="en-US" sz="1200" b="1" i="0" u="none" strike="noStrike" dirty="0" smtClean="0">
                          <a:solidFill>
                            <a:srgbClr val="000000"/>
                          </a:solidFill>
                          <a:latin typeface="Arial"/>
                        </a:rPr>
                        <a:t>Branches</a:t>
                      </a:r>
                      <a:endParaRPr lang="en-US" sz="1200" b="1" i="0" u="none" strike="noStrike" dirty="0">
                        <a:solidFill>
                          <a:srgbClr val="000000"/>
                        </a:solidFill>
                        <a:latin typeface="Arial"/>
                      </a:endParaRPr>
                    </a:p>
                  </a:txBody>
                  <a:tcPr marL="5552" marR="5552" marT="55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199564">
                <a:tc>
                  <a:txBody>
                    <a:bodyPr/>
                    <a:lstStyle/>
                    <a:p>
                      <a:pPr algn="ctr" rtl="0" fontAlgn="b"/>
                      <a:r>
                        <a:rPr lang="en-US" sz="1200" b="0" i="0" u="none" strike="noStrike" dirty="0">
                          <a:solidFill>
                            <a:srgbClr val="000000"/>
                          </a:solidFill>
                          <a:latin typeface="Arial"/>
                        </a:rPr>
                        <a:t>ID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        מפתח רשומה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OWNERID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הבעלים של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ISDELETED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  דגל מבוטל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NAME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   שם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CREATEDDATE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תאריך יצירה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CREATEDBYID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המשתמש שיצר את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LASTMODIFIEDDATE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תאריך עדכון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LASTMODIFIEDBYID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המשתמש האחרון שעדכן את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LASTVIEWEDDATE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תאריך צפייה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LASTREFERENCEDDATE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תאריך אחזור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BRANCH_ADDRESS__C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כתובת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BRANCH_CITY__C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שם יישוב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PHONE__C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מספר טלפון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LOCATION__LATITUDE__S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קו רוחב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LOCATION__LONGITUDE__S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קו אורך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LOCATION__C</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מיקום</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OPENSUNDAY__C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א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CLOSESUNDAY__C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א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OPENMONDAY__C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ב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CLOSEMONDAY__C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ב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OPENTUESDAY__C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ג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CLOSETUESDAY__C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ג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OPENWEDNESDAY__C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ד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CLOSEWEDNESDAY__C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ד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OPENTHURSDAY__C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CLOSETHURSDAY__C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OPENFRIDAY__C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ו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CLOSEFRIDAY__C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ו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BRANCH_NUMBER__C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מספר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חשבון</a:t>
            </a:r>
            <a:r>
              <a:rPr lang="en-US" b="1" dirty="0" smtClean="0"/>
              <a:t> </a:t>
            </a:r>
            <a:r>
              <a:rPr lang="he-IL" b="1" dirty="0" smtClean="0"/>
              <a:t>בנק – </a:t>
            </a:r>
            <a:r>
              <a:rPr lang="en-US" b="1" dirty="0" smtClean="0"/>
              <a:t>BANK ACCOUNT</a:t>
            </a:r>
            <a:endParaRPr lang="he-IL" b="1" dirty="0" smtClean="0"/>
          </a:p>
          <a:p>
            <a:pPr lvl="0" algn="r" rtl="1">
              <a:buNone/>
            </a:pPr>
            <a:r>
              <a:rPr lang="he-IL" dirty="0" smtClean="0"/>
              <a:t>	חשבון כספי בבנק לאומי. לכל לקוח יכולים להיות מספר חשבונות, חייב להיות חשבון אחד לפחות. דוגמא לסוגי חשבונות: עו"ש, פיקדון, הלוואה, מט"ח, משכנתא, חשבון ניירות ערך, חשבון שקלי, חשבון דולרי, ועוד...</a:t>
            </a:r>
          </a:p>
          <a:p>
            <a:pPr lvl="0" algn="r" rtl="1">
              <a:buNone/>
            </a:pPr>
            <a:r>
              <a:rPr lang="he-IL" dirty="0" smtClean="0"/>
              <a:t>	לכל חשבון יש לקוח אחד בלבד. בכל חשבון יכולים להיות הרבה מוצרים.</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חשבון בנק – </a:t>
            </a:r>
            <a:r>
              <a:rPr lang="en-US" sz="3500" b="1" dirty="0" smtClean="0"/>
              <a:t>Bank Account</a:t>
            </a:r>
            <a:endParaRPr lang="he-IL" sz="3500" dirty="0"/>
          </a:p>
        </p:txBody>
      </p:sp>
      <p:graphicFrame>
        <p:nvGraphicFramePr>
          <p:cNvPr id="4" name="Table 3"/>
          <p:cNvGraphicFramePr>
            <a:graphicFrameLocks noGrp="1"/>
          </p:cNvGraphicFramePr>
          <p:nvPr/>
        </p:nvGraphicFramePr>
        <p:xfrm>
          <a:off x="781050" y="914400"/>
          <a:ext cx="5924550" cy="4955863"/>
        </p:xfrm>
        <a:graphic>
          <a:graphicData uri="http://schemas.openxmlformats.org/drawingml/2006/table">
            <a:tbl>
              <a:tblPr rtl="1"/>
              <a:tblGrid>
                <a:gridCol w="3086739"/>
                <a:gridCol w="2837811"/>
              </a:tblGrid>
              <a:tr h="347663">
                <a:tc gridSpan="2">
                  <a:txBody>
                    <a:bodyPr/>
                    <a:lstStyle/>
                    <a:p>
                      <a:pPr algn="ctr" rtl="0" fontAlgn="ctr"/>
                      <a:r>
                        <a:rPr lang="en-US" sz="1400" b="1" i="0" u="none" strike="noStrike" dirty="0">
                          <a:solidFill>
                            <a:srgbClr val="000000"/>
                          </a:solidFill>
                          <a:latin typeface="Arial"/>
                        </a:rPr>
                        <a:t>Bank Accounts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47663">
                <a:tc>
                  <a:txBody>
                    <a:bodyPr/>
                    <a:lstStyle/>
                    <a:p>
                      <a:pPr algn="ctr" rtl="0" fontAlgn="b"/>
                      <a:r>
                        <a:rPr lang="en-US" sz="14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אחזור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TYPE_OF_ACCOUNT__C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סוג חשבון בנק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ACCOUNT_NUMBER__C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מספר חשבון בנק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CUSTOMER__C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ללקוח</a:t>
                      </a:r>
                      <a:endParaRPr lang="he-IL" sz="14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קטלוג מוצרים – </a:t>
            </a:r>
            <a:r>
              <a:rPr lang="en-US" b="1" dirty="0" smtClean="0"/>
              <a:t>PRODUCTS</a:t>
            </a:r>
            <a:endParaRPr lang="he-IL" b="1" dirty="0" smtClean="0"/>
          </a:p>
          <a:p>
            <a:pPr lvl="0" algn="r" rtl="1">
              <a:buNone/>
            </a:pPr>
            <a:r>
              <a:rPr lang="he-IL" dirty="0" smtClean="0"/>
              <a:t>	מוצרים שהבנק מוכר ללקוחותיו. דוגמא לסוגי מוצרים: הלוואה (למשל מסוג משכנתא), פיקדונות (למשל פק"מ), ועוד...</a:t>
            </a:r>
          </a:p>
          <a:p>
            <a:pPr lvl="0" algn="r" rtl="1">
              <a:buNone/>
            </a:pPr>
            <a:r>
              <a:rPr lang="he-IL" dirty="0" smtClean="0"/>
              <a:t>	מוצרים מאורגנים ומקוטלגים ע"י שיוכם למשפחות מוצרים.</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מוצרים – </a:t>
            </a:r>
            <a:r>
              <a:rPr lang="en-US" sz="3500" b="1" dirty="0" smtClean="0"/>
              <a:t>Products</a:t>
            </a:r>
            <a:endParaRPr lang="he-IL" sz="3500" dirty="0"/>
          </a:p>
        </p:txBody>
      </p:sp>
      <p:graphicFrame>
        <p:nvGraphicFramePr>
          <p:cNvPr id="5" name="Table 4"/>
          <p:cNvGraphicFramePr>
            <a:graphicFrameLocks noGrp="1"/>
          </p:cNvGraphicFramePr>
          <p:nvPr/>
        </p:nvGraphicFramePr>
        <p:xfrm>
          <a:off x="838200" y="701542"/>
          <a:ext cx="5791200" cy="5623063"/>
        </p:xfrm>
        <a:graphic>
          <a:graphicData uri="http://schemas.openxmlformats.org/drawingml/2006/table">
            <a:tbl>
              <a:tblPr rtl="1"/>
              <a:tblGrid>
                <a:gridCol w="3203642"/>
                <a:gridCol w="2587558"/>
              </a:tblGrid>
              <a:tr h="225822">
                <a:tc gridSpan="2">
                  <a:txBody>
                    <a:bodyPr/>
                    <a:lstStyle/>
                    <a:p>
                      <a:pPr algn="ctr" rtl="0" fontAlgn="b"/>
                      <a:r>
                        <a:rPr lang="en-US" sz="1400" b="1" i="0" u="none" strike="noStrike" dirty="0">
                          <a:solidFill>
                            <a:srgbClr val="000000"/>
                          </a:solidFill>
                          <a:latin typeface="Arial"/>
                        </a:rPr>
                        <a:t>Products  </a:t>
                      </a:r>
                    </a:p>
                  </a:txBody>
                  <a:tcPr marL="6513" marR="6513" marT="6513" marB="0" anchor="b">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25822">
                <a:tc>
                  <a:txBody>
                    <a:bodyPr/>
                    <a:lstStyle/>
                    <a:p>
                      <a:pPr algn="ctr" rtl="0" fontAlgn="b"/>
                      <a:r>
                        <a:rPr lang="en-US" sz="1400" b="0" i="0" u="none" strike="noStrike">
                          <a:solidFill>
                            <a:srgbClr val="000000"/>
                          </a:solidFill>
                          <a:latin typeface="Arial"/>
                        </a:rPr>
                        <a:t>ID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OWNERID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ISDELETED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NAME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המוצר</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CREATEDDATE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CREATEDBYID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LASTMODIFIEDDATE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3965">
                <a:tc>
                  <a:txBody>
                    <a:bodyPr/>
                    <a:lstStyle/>
                    <a:p>
                      <a:pPr algn="ctr" rtl="0" fontAlgn="b"/>
                      <a:r>
                        <a:rPr lang="en-US" sz="1400" b="0" i="0" u="none" strike="noStrike">
                          <a:solidFill>
                            <a:srgbClr val="000000"/>
                          </a:solidFill>
                          <a:latin typeface="Arial"/>
                        </a:rPr>
                        <a:t>LASTMODIFIEDBYID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dirty="0">
                          <a:solidFill>
                            <a:srgbClr val="000000"/>
                          </a:solidFill>
                          <a:latin typeface="Arial"/>
                        </a:rPr>
                        <a:t>LASTVIEWEDDATE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LASTREFERENCEDDATE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אחזור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PRODUCT_TYPE__C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סוג מוצר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PRODUCT_MODEL_NBR__C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מספר דגם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PRODUCT_NAME__C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המוצר</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INTEREST__C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ריבית</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LINKAGE_TYPE__C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סוג הצמדה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CURRENCY__C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מטבע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MINIMUM_PERIOD__C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תקופת מינימום</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MAXIMUM_PERIOD__C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תקופת מקסימום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240">
                <a:tc>
                  <a:txBody>
                    <a:bodyPr/>
                    <a:lstStyle/>
                    <a:p>
                      <a:pPr algn="ctr" rtl="0" fontAlgn="b"/>
                      <a:r>
                        <a:rPr lang="en-US" sz="1400" b="0" i="0" u="none" strike="noStrike">
                          <a:solidFill>
                            <a:srgbClr val="000000"/>
                          </a:solidFill>
                          <a:latin typeface="Arial"/>
                        </a:rPr>
                        <a:t>LOAN_DEPOSIT_AMOUNT__C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סכום הפקדה לפיקדון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240">
                <a:tc>
                  <a:txBody>
                    <a:bodyPr/>
                    <a:lstStyle/>
                    <a:p>
                      <a:pPr algn="ctr" rtl="0" fontAlgn="b"/>
                      <a:r>
                        <a:rPr lang="en-US" sz="1400" b="0" i="0" u="none" strike="noStrike">
                          <a:solidFill>
                            <a:srgbClr val="000000"/>
                          </a:solidFill>
                          <a:latin typeface="Arial"/>
                        </a:rPr>
                        <a:t>AVAILABLE_RANGE_MONTHS__C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טווח אפשרי בחודשים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PAYMENTS__C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מספר תשלומים</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מוצרים בחשבון – </a:t>
            </a:r>
            <a:r>
              <a:rPr lang="en-US" b="1" dirty="0" smtClean="0"/>
              <a:t>PRODUCTS IN BANK ACCOUNT</a:t>
            </a:r>
            <a:endParaRPr lang="he-IL" b="1" dirty="0" smtClean="0"/>
          </a:p>
          <a:p>
            <a:pPr algn="r" rtl="1">
              <a:buNone/>
            </a:pPr>
            <a:r>
              <a:rPr lang="he-IL" dirty="0" smtClean="0"/>
              <a:t>	אובייקט מקשר, מבסס קשר מסוג רבים לרבים בין אובייקט </a:t>
            </a:r>
            <a:r>
              <a:rPr lang="he-IL" b="1" dirty="0" smtClean="0"/>
              <a:t>המוצרים</a:t>
            </a:r>
            <a:r>
              <a:rPr lang="he-IL" dirty="0" smtClean="0"/>
              <a:t> לאובייקט </a:t>
            </a:r>
            <a:r>
              <a:rPr lang="he-IL" b="1" dirty="0" smtClean="0"/>
              <a:t>החשבונות</a:t>
            </a:r>
            <a:r>
              <a:rPr lang="he-IL" dirty="0" smtClean="0"/>
              <a:t> (מוצר אחד יכול להיות מקושר לכמה חשבונות. לחשבון אחד יכולים להיות מקושרים כמה מוצרים).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5"/>
          <p:cNvGrpSpPr/>
          <p:nvPr/>
        </p:nvGrpSpPr>
        <p:grpSpPr>
          <a:xfrm>
            <a:off x="0" y="0"/>
            <a:ext cx="9067800" cy="1600200"/>
            <a:chOff x="0" y="0"/>
            <a:chExt cx="9067800" cy="1600200"/>
          </a:xfrm>
        </p:grpSpPr>
        <p:pic>
          <p:nvPicPr>
            <p:cNvPr id="7" name="Picture 6" descr="לאומי.jpg"/>
            <p:cNvPicPr/>
            <p:nvPr/>
          </p:nvPicPr>
          <p:blipFill>
            <a:blip r:embed="rId2" cstate="print"/>
            <a:stretch>
              <a:fillRect/>
            </a:stretch>
          </p:blipFill>
          <p:spPr>
            <a:xfrm>
              <a:off x="5029200" y="76200"/>
              <a:ext cx="4038600" cy="1219200"/>
            </a:xfrm>
            <a:prstGeom prst="rect">
              <a:avLst/>
            </a:prstGeom>
          </p:spPr>
        </p:pic>
        <p:pic>
          <p:nvPicPr>
            <p:cNvPr id="8" name="Picture 7" descr="SF.jpg"/>
            <p:cNvPicPr>
              <a:picLocks noChangeAspect="1"/>
            </p:cNvPicPr>
            <p:nvPr/>
          </p:nvPicPr>
          <p:blipFill>
            <a:blip r:embed="rId3" cstate="print"/>
            <a:stretch>
              <a:fillRect/>
            </a:stretch>
          </p:blipFill>
          <p:spPr>
            <a:xfrm>
              <a:off x="0" y="0"/>
              <a:ext cx="3621506" cy="1600200"/>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מוצרים בחשבון– </a:t>
            </a:r>
            <a:r>
              <a:rPr lang="en-US" sz="3500" b="1" dirty="0" smtClean="0"/>
              <a:t>Products In Bank Accounts</a:t>
            </a:r>
            <a:endParaRPr lang="he-IL" sz="3500" dirty="0"/>
          </a:p>
        </p:txBody>
      </p:sp>
      <p:graphicFrame>
        <p:nvGraphicFramePr>
          <p:cNvPr id="4" name="Table 3"/>
          <p:cNvGraphicFramePr>
            <a:graphicFrameLocks noGrp="1"/>
          </p:cNvGraphicFramePr>
          <p:nvPr/>
        </p:nvGraphicFramePr>
        <p:xfrm>
          <a:off x="762000" y="1219200"/>
          <a:ext cx="6096000" cy="3903344"/>
        </p:xfrm>
        <a:graphic>
          <a:graphicData uri="http://schemas.openxmlformats.org/drawingml/2006/table">
            <a:tbl>
              <a:tblPr rtl="1"/>
              <a:tblGrid>
                <a:gridCol w="3372255"/>
                <a:gridCol w="2723745"/>
              </a:tblGrid>
              <a:tr h="266700">
                <a:tc gridSpan="2">
                  <a:txBody>
                    <a:bodyPr/>
                    <a:lstStyle/>
                    <a:p>
                      <a:pPr algn="ctr" rtl="0" fontAlgn="b"/>
                      <a:r>
                        <a:rPr lang="en-US" sz="1400" b="1" i="0" u="none" strike="noStrike" dirty="0">
                          <a:solidFill>
                            <a:srgbClr val="000000"/>
                          </a:solidFill>
                          <a:latin typeface="Arial"/>
                        </a:rPr>
                        <a:t>Products In Bank Accounts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66700">
                <a:tc>
                  <a:txBody>
                    <a:bodyPr/>
                    <a:lstStyle/>
                    <a:p>
                      <a:pPr algn="ctr" rtl="0" fontAlgn="b"/>
                      <a:r>
                        <a:rPr lang="en-US" sz="1400" b="0" i="0" u="none" strike="noStrike" dirty="0">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CREATEDDATE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BANK_ACCOUNT__C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מספר חשבון בנק</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לפרט</a:t>
                      </a:r>
                      <a:endParaRPr lang="he-IL" sz="14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PRODUCT__C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למוצר</a:t>
                      </a:r>
                      <a:endParaRPr lang="he-IL" sz="14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katon ver1 (14).jpg"/>
          <p:cNvPicPr>
            <a:picLocks noGrp="1" noChangeAspect="1"/>
          </p:cNvPicPr>
          <p:nvPr>
            <p:ph idx="1"/>
          </p:nvPr>
        </p:nvPicPr>
        <p:blipFill>
          <a:blip r:embed="rId2" cstate="print"/>
          <a:stretch>
            <a:fillRect/>
          </a:stretch>
        </p:blipFill>
        <p:spPr>
          <a:xfrm>
            <a:off x="167874" y="0"/>
            <a:ext cx="8671326" cy="6851311"/>
          </a:xfrm>
        </p:spPr>
      </p:pic>
      <p:sp>
        <p:nvSpPr>
          <p:cNvPr id="5" name="TextBox 4"/>
          <p:cNvSpPr txBox="1"/>
          <p:nvPr/>
        </p:nvSpPr>
        <p:spPr>
          <a:xfrm>
            <a:off x="2057400" y="152400"/>
            <a:ext cx="4343400" cy="461665"/>
          </a:xfrm>
          <a:prstGeom prst="rect">
            <a:avLst/>
          </a:prstGeom>
          <a:noFill/>
        </p:spPr>
        <p:txBody>
          <a:bodyPr wrap="square" rtlCol="1">
            <a:spAutoFit/>
          </a:bodyPr>
          <a:lstStyle/>
          <a:p>
            <a:pPr algn="r" rtl="1"/>
            <a:r>
              <a:rPr lang="he-IL" sz="2400" b="1" dirty="0" smtClean="0">
                <a:solidFill>
                  <a:schemeClr val="accent1">
                    <a:lumMod val="75000"/>
                  </a:schemeClr>
                </a:solidFill>
              </a:rPr>
              <a:t>תרשים ישויות מערכת </a:t>
            </a:r>
            <a:r>
              <a:rPr lang="en-US" sz="2400" b="1" dirty="0" smtClean="0">
                <a:solidFill>
                  <a:schemeClr val="accent1">
                    <a:lumMod val="75000"/>
                  </a:schemeClr>
                </a:solidFill>
              </a:rPr>
              <a:t>Salesforce</a:t>
            </a:r>
            <a:endParaRPr lang="he-IL" sz="2400" b="1" dirty="0">
              <a:solidFill>
                <a:schemeClr val="accent1">
                  <a:lumMod val="75000"/>
                </a:schemeClr>
              </a:solidFill>
            </a:endParaRPr>
          </a:p>
        </p:txBody>
      </p:sp>
    </p:spTree>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חיובים בכרטיס אשראי – </a:t>
            </a:r>
            <a:r>
              <a:rPr lang="en-US" b="1" dirty="0" smtClean="0"/>
              <a:t>CREDIT CARD TRANSACTIONS</a:t>
            </a:r>
            <a:endParaRPr lang="he-IL" b="1" dirty="0" smtClean="0"/>
          </a:p>
          <a:p>
            <a:pPr algn="r" rtl="1">
              <a:buNone/>
            </a:pPr>
            <a:r>
              <a:rPr lang="he-IL" dirty="0" smtClean="0"/>
              <a:t>	תנועות בכרטיס אשראי. כל שורת חיוב מהווה רשומה באובייקט זה.</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562600" y="152400"/>
            <a:ext cx="3429000" cy="1371600"/>
          </a:xfrm>
        </p:spPr>
        <p:txBody>
          <a:bodyPr>
            <a:normAutofit fontScale="90000"/>
          </a:bodyPr>
          <a:lstStyle/>
          <a:p>
            <a:pPr algn="r" rtl="1"/>
            <a:r>
              <a:rPr lang="he-IL" sz="3500" b="1" dirty="0" smtClean="0"/>
              <a:t>חיובים בכרטיס אשראי – </a:t>
            </a:r>
            <a:r>
              <a:rPr lang="en-US" sz="3500" b="1" dirty="0" smtClean="0"/>
              <a:t>Credit Card Transactions</a:t>
            </a:r>
            <a:endParaRPr lang="he-IL" sz="3500" dirty="0"/>
          </a:p>
        </p:txBody>
      </p:sp>
      <p:graphicFrame>
        <p:nvGraphicFramePr>
          <p:cNvPr id="6" name="Table 5"/>
          <p:cNvGraphicFramePr>
            <a:graphicFrameLocks noGrp="1"/>
          </p:cNvGraphicFramePr>
          <p:nvPr/>
        </p:nvGraphicFramePr>
        <p:xfrm>
          <a:off x="345924" y="345672"/>
          <a:ext cx="5521476" cy="6131327"/>
        </p:xfrm>
        <a:graphic>
          <a:graphicData uri="http://schemas.openxmlformats.org/drawingml/2006/table">
            <a:tbl>
              <a:tblPr rtl="1"/>
              <a:tblGrid>
                <a:gridCol w="3152632"/>
                <a:gridCol w="2368844"/>
              </a:tblGrid>
              <a:tr h="211774">
                <a:tc gridSpan="2">
                  <a:txBody>
                    <a:bodyPr/>
                    <a:lstStyle/>
                    <a:p>
                      <a:pPr algn="ctr" rtl="0" fontAlgn="b"/>
                      <a:r>
                        <a:rPr lang="en-US" sz="1400" b="0" i="0" u="none" strike="noStrike" dirty="0">
                          <a:solidFill>
                            <a:srgbClr val="000000"/>
                          </a:solidFill>
                          <a:latin typeface="Arial"/>
                        </a:rPr>
                        <a:t>Credit Card Transactions</a:t>
                      </a:r>
                    </a:p>
                  </a:txBody>
                  <a:tcPr marL="6048" marR="6048" marT="6048" marB="0" anchor="b">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11774">
                <a:tc>
                  <a:txBody>
                    <a:bodyPr/>
                    <a:lstStyle/>
                    <a:p>
                      <a:pPr algn="ctr" rtl="0" fontAlgn="b"/>
                      <a:r>
                        <a:rPr lang="en-US" sz="1400" b="0" i="0" u="none" strike="noStrike">
                          <a:solidFill>
                            <a:srgbClr val="000000"/>
                          </a:solidFill>
                          <a:latin typeface="Arial"/>
                        </a:rPr>
                        <a:t>ID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OWNERID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ISDELETED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NAME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CREATEDDATE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CREATEDBYID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LASTMODIFIEDDATE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710">
                <a:tc>
                  <a:txBody>
                    <a:bodyPr/>
                    <a:lstStyle/>
                    <a:p>
                      <a:pPr algn="ctr" rtl="0" fontAlgn="b"/>
                      <a:r>
                        <a:rPr lang="en-US" sz="1400" b="0" i="0" u="none" strike="noStrike">
                          <a:solidFill>
                            <a:srgbClr val="000000"/>
                          </a:solidFill>
                          <a:latin typeface="Arial"/>
                        </a:rPr>
                        <a:t>LASTMODIFIEDBYID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dirty="0">
                          <a:solidFill>
                            <a:srgbClr val="000000"/>
                          </a:solidFill>
                          <a:latin typeface="Arial"/>
                        </a:rPr>
                        <a:t>LASTVIEWEDDATE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LASTREFERENCEDDATE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CREDIT_CARD_NUMBER__C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מספר כרטיס אשראי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ACCOUNT__C</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מספר חשבון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תאריך עסקה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DEAL_NAME__C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תיאור בית העסק</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DEAL_AMOUNT__C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סכום עסקה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CATEGORYID__C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תת קטגוריה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PAYMENT__C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סכום תשלום נוכחי</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TOTAL_PAYMENTS__C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סה"כ תשלומים לעסקה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CURRENT_PAYMENT__C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מספר התשלום הנוכחי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חיוב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DEBIT_OR_CREDIT__C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חיוב או זיכוי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710">
                <a:tc>
                  <a:txBody>
                    <a:bodyPr/>
                    <a:lstStyle/>
                    <a:p>
                      <a:pPr algn="ctr" rtl="0" fontAlgn="b"/>
                      <a:r>
                        <a:rPr lang="en-US" sz="1400" b="0" i="0" u="none" strike="noStrike">
                          <a:solidFill>
                            <a:srgbClr val="000000"/>
                          </a:solidFill>
                          <a:latin typeface="Arial"/>
                        </a:rPr>
                        <a:t>BANK_ACCOUNTS_WITH_PRODUCTS__C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לטבלת </a:t>
                      </a:r>
                      <a:r>
                        <a:rPr lang="he-IL" sz="1400" b="0" i="0" u="none" strike="noStrike" dirty="0">
                          <a:solidFill>
                            <a:srgbClr val="000000"/>
                          </a:solidFill>
                          <a:latin typeface="Arial"/>
                        </a:rPr>
                        <a:t>מוצרים בחשבון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DEBIT_TIME__C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זמן חיוב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END_DATE__C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סיום</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PLACING_LOAN_DATE__C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העמדת הלוואה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הוראות קבע בחשבון – </a:t>
            </a:r>
            <a:r>
              <a:rPr lang="en-US" b="1" dirty="0" smtClean="0"/>
              <a:t>STANDING ORDERS</a:t>
            </a:r>
            <a:endParaRPr lang="he-IL" b="1" dirty="0" smtClean="0"/>
          </a:p>
          <a:p>
            <a:pPr algn="r" rtl="1">
              <a:buNone/>
            </a:pPr>
            <a:r>
              <a:rPr lang="he-IL" dirty="0" smtClean="0"/>
              <a:t>	הרשאה לחיוב. הלקוח מורה לבנק לכבד אוטומטית דרישת תשלום מגוף מסוים, ולהעביר את הסכום הנדרש ישירות מחשבונו. </a:t>
            </a:r>
            <a:endParaRPr lang="he-IL" sz="1200" dirty="0" smtClean="0"/>
          </a:p>
          <a:p>
            <a:pPr algn="r" rtl="1">
              <a:buNone/>
            </a:pPr>
            <a:endParaRPr lang="he-IL" dirty="0" smtClean="0"/>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הוראות קבע בחשבון – </a:t>
            </a:r>
            <a:r>
              <a:rPr lang="en-US" sz="3500" b="1" dirty="0" smtClean="0"/>
              <a:t>Standing Orders</a:t>
            </a:r>
            <a:endParaRPr lang="he-IL" sz="3500" dirty="0"/>
          </a:p>
        </p:txBody>
      </p:sp>
      <p:graphicFrame>
        <p:nvGraphicFramePr>
          <p:cNvPr id="5" name="Table 4"/>
          <p:cNvGraphicFramePr>
            <a:graphicFrameLocks noGrp="1"/>
          </p:cNvGraphicFramePr>
          <p:nvPr/>
        </p:nvGraphicFramePr>
        <p:xfrm>
          <a:off x="838201" y="899564"/>
          <a:ext cx="6781800" cy="5348836"/>
        </p:xfrm>
        <a:graphic>
          <a:graphicData uri="http://schemas.openxmlformats.org/drawingml/2006/table">
            <a:tbl>
              <a:tblPr rtl="1"/>
              <a:tblGrid>
                <a:gridCol w="3874827"/>
                <a:gridCol w="2906973"/>
              </a:tblGrid>
              <a:tr h="259289">
                <a:tc gridSpan="2">
                  <a:txBody>
                    <a:bodyPr/>
                    <a:lstStyle/>
                    <a:p>
                      <a:pPr algn="ctr" rtl="0" fontAlgn="b"/>
                      <a:r>
                        <a:rPr lang="en-US" sz="1400" b="1" i="0" u="none" strike="noStrike" dirty="0">
                          <a:solidFill>
                            <a:srgbClr val="000000"/>
                          </a:solidFill>
                          <a:latin typeface="Arial"/>
                        </a:rPr>
                        <a:t>Standing Orders</a:t>
                      </a:r>
                    </a:p>
                  </a:txBody>
                  <a:tcPr marL="7697" marR="7697" marT="7697"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59289">
                <a:tc>
                  <a:txBody>
                    <a:bodyPr/>
                    <a:lstStyle/>
                    <a:p>
                      <a:pPr algn="ctr" rtl="0" fontAlgn="b"/>
                      <a:r>
                        <a:rPr lang="en-US" sz="1400" b="0" i="0" u="none" strike="noStrike">
                          <a:solidFill>
                            <a:srgbClr val="000000"/>
                          </a:solidFill>
                          <a:latin typeface="Arial"/>
                        </a:rPr>
                        <a:t>ID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OWNERID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ISDELETED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NAME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CREATEDDATE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CREATEDBYID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LASTMODIFIEDDATE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345">
                <a:tc>
                  <a:txBody>
                    <a:bodyPr/>
                    <a:lstStyle/>
                    <a:p>
                      <a:pPr algn="ctr" rtl="0" fontAlgn="b"/>
                      <a:r>
                        <a:rPr lang="en-US" sz="1400" b="0" i="0" u="none" strike="noStrike">
                          <a:solidFill>
                            <a:srgbClr val="000000"/>
                          </a:solidFill>
                          <a:latin typeface="Arial"/>
                        </a:rPr>
                        <a:t>LASTMODIFIEDBYID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dirty="0">
                          <a:solidFill>
                            <a:srgbClr val="000000"/>
                          </a:solidFill>
                          <a:latin typeface="Arial"/>
                        </a:rPr>
                        <a:t>LASTVIEWEDDATE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LASTREFERENCEDDATE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ACCOUNT__C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מזהה </a:t>
                      </a:r>
                      <a:r>
                        <a:rPr lang="he-IL" sz="1400" b="0" i="0" u="none" strike="noStrike" dirty="0">
                          <a:solidFill>
                            <a:srgbClr val="000000"/>
                          </a:solidFill>
                          <a:latin typeface="Arial"/>
                        </a:rPr>
                        <a:t>פרט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OPERATIONTYPE__C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סוג הוראה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DATE__C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תאריך</a:t>
                      </a:r>
                      <a:endParaRPr lang="he-IL" sz="1400" b="0" i="0" u="none" strike="noStrike" dirty="0">
                        <a:solidFill>
                          <a:srgbClr val="00000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CHANNEL__C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ערוץ ביצוע</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STATUS__C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err="1">
                          <a:solidFill>
                            <a:srgbClr val="000000"/>
                          </a:solidFill>
                          <a:latin typeface="Arial"/>
                        </a:rPr>
                        <a:t>סטטוס</a:t>
                      </a:r>
                      <a:endParaRPr lang="he-IL" sz="1400" b="0" i="0" u="none" strike="noStrike" dirty="0">
                        <a:solidFill>
                          <a:srgbClr val="00000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BANK_ACCOUNT__C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לחשבון</a:t>
                      </a:r>
                      <a:r>
                        <a:rPr lang="he-IL" sz="1400" b="0" i="0" u="none" strike="noStrike" baseline="0" dirty="0" smtClean="0">
                          <a:solidFill>
                            <a:srgbClr val="000000"/>
                          </a:solidFill>
                          <a:latin typeface="Arial"/>
                        </a:rPr>
                        <a:t> בנק</a:t>
                      </a:r>
                      <a:endParaRPr lang="he-IL" sz="1400" b="0" i="0" u="none" strike="noStrike" dirty="0">
                        <a:solidFill>
                          <a:srgbClr val="00000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REQUEST_DATE__C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בקשה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COMMAND_DESCRIPTION__C           </a:t>
                      </a:r>
                      <a:r>
                        <a:rPr lang="en-US" sz="1400" b="0" i="0" u="none" strike="noStrike">
                          <a:solidFill>
                            <a:srgbClr val="FF0000"/>
                          </a:solidFill>
                          <a:latin typeface="Arial"/>
                        </a:rPr>
                        <a:t> </a:t>
                      </a:r>
                      <a:endParaRPr lang="en-US" sz="1400" b="0" i="0" u="none" strike="noStrike">
                        <a:solidFill>
                          <a:srgbClr val="00000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תיאור בקשה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Amount_Quantity__c</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סכום\כמות</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תנועות</a:t>
            </a:r>
            <a:r>
              <a:rPr lang="en-US" b="1" dirty="0" smtClean="0"/>
              <a:t> </a:t>
            </a:r>
            <a:r>
              <a:rPr lang="he-IL" b="1" dirty="0" smtClean="0"/>
              <a:t>בחשבון – </a:t>
            </a:r>
            <a:r>
              <a:rPr lang="en-US" b="1" dirty="0" smtClean="0"/>
              <a:t>BANK ACCOUNT TRANSACTIONS</a:t>
            </a:r>
            <a:endParaRPr lang="he-IL" b="1" dirty="0" smtClean="0"/>
          </a:p>
          <a:p>
            <a:pPr algn="r" rtl="1">
              <a:buNone/>
            </a:pPr>
            <a:r>
              <a:rPr lang="he-IL" dirty="0" smtClean="0"/>
              <a:t>	תנועות בנקאיות בחשבון מסוים. לדוגמא: משיכת מזומנים, משיכת שיק, העברה מחשבון לחשבון, עמלות שהבנק גובה, מיסים, ועוד...</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תנועות בחשבון– </a:t>
            </a:r>
            <a:r>
              <a:rPr lang="en-US" sz="3500" b="1" dirty="0" smtClean="0"/>
              <a:t>Bank Account Transactions</a:t>
            </a:r>
            <a:endParaRPr lang="he-IL" sz="3500" dirty="0"/>
          </a:p>
        </p:txBody>
      </p:sp>
      <p:graphicFrame>
        <p:nvGraphicFramePr>
          <p:cNvPr id="4" name="Table 3"/>
          <p:cNvGraphicFramePr>
            <a:graphicFrameLocks noGrp="1"/>
          </p:cNvGraphicFramePr>
          <p:nvPr/>
        </p:nvGraphicFramePr>
        <p:xfrm>
          <a:off x="838200" y="838209"/>
          <a:ext cx="6629400" cy="5333338"/>
        </p:xfrm>
        <a:graphic>
          <a:graphicData uri="http://schemas.openxmlformats.org/drawingml/2006/table">
            <a:tbl>
              <a:tblPr rtl="1"/>
              <a:tblGrid>
                <a:gridCol w="3838074"/>
                <a:gridCol w="2791326"/>
              </a:tblGrid>
              <a:tr h="272142">
                <a:tc gridSpan="2">
                  <a:txBody>
                    <a:bodyPr/>
                    <a:lstStyle/>
                    <a:p>
                      <a:pPr algn="ctr" rtl="0" fontAlgn="b"/>
                      <a:r>
                        <a:rPr lang="en-US" sz="1400" b="0" i="0" u="none" strike="noStrike" dirty="0">
                          <a:solidFill>
                            <a:srgbClr val="000000"/>
                          </a:solidFill>
                          <a:latin typeface="Arial"/>
                        </a:rPr>
                        <a:t>Bank Account Transactions</a:t>
                      </a:r>
                    </a:p>
                  </a:txBody>
                  <a:tcPr marL="8063" marR="8063" marT="8063" marB="0" anchor="b">
                    <a:lnL>
                      <a:noFill/>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72142">
                <a:tc>
                  <a:txBody>
                    <a:bodyPr/>
                    <a:lstStyle/>
                    <a:p>
                      <a:pPr algn="ctr" rtl="0" fontAlgn="ctr"/>
                      <a:r>
                        <a:rPr lang="en-US" sz="1400" b="0" i="0" u="none" strike="noStrike">
                          <a:solidFill>
                            <a:srgbClr val="000000"/>
                          </a:solidFill>
                          <a:latin typeface="Arial"/>
                        </a:rPr>
                        <a:t>ID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OWNERID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ISDELETED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NAME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תנועה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CREATEDDATE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CREATEDBYID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LASTMODIFIEDDATE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LASTMODIFIEDBYID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dirty="0">
                          <a:solidFill>
                            <a:srgbClr val="000000"/>
                          </a:solidFill>
                          <a:latin typeface="Arial"/>
                        </a:rPr>
                        <a:t>LASTVIEWEDDATE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LASTREFERENCEDDATE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DATE__C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תנועה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DESCRIPTION__C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  תיאור תנועה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TRANSACTION_TYPE__C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תנועה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AMOUNT__C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סכום</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REFERENCE__C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  מספר אסמכתא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RUNNING_BALANCE__C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יתרת חשבון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CATEGORYID__C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תת קטגוריה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BANK_ACCOUNT__C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smtClean="0">
                          <a:solidFill>
                            <a:srgbClr val="000000"/>
                          </a:solidFill>
                          <a:latin typeface="Arial"/>
                        </a:rPr>
                        <a:t>קישור לחשבון </a:t>
                      </a:r>
                      <a:r>
                        <a:rPr lang="he-IL" sz="1400" b="0" i="0" u="none" strike="noStrike" dirty="0">
                          <a:solidFill>
                            <a:srgbClr val="000000"/>
                          </a:solidFill>
                          <a:latin typeface="Arial"/>
                        </a:rPr>
                        <a:t>בנק</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מוטבים –</a:t>
            </a:r>
            <a:r>
              <a:rPr lang="en-US" b="1" dirty="0" smtClean="0"/>
              <a:t>BENEFICIARIES </a:t>
            </a:r>
            <a:endParaRPr lang="he-IL" b="1" dirty="0" smtClean="0"/>
          </a:p>
          <a:p>
            <a:pPr algn="r" rtl="1">
              <a:buNone/>
            </a:pPr>
            <a:r>
              <a:rPr lang="he-IL" dirty="0" smtClean="0"/>
              <a:t>	מוטב בחשבון. טבלת קיצור דרך לטובת שימושו של הלקוח עבור פעולות חוזרות. למשל אם מעבירים כסף לגורם שלישי באופן קבוע, במקום למלא את הפרטים בכל פעם מחדש מגדירים את הפרטים שלו כמוטב. </a:t>
            </a:r>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מוטבים – </a:t>
            </a:r>
            <a:r>
              <a:rPr lang="en-US" sz="3500" b="1" dirty="0" smtClean="0"/>
              <a:t>Beneficiaries</a:t>
            </a:r>
            <a:endParaRPr lang="he-IL" sz="3500" dirty="0"/>
          </a:p>
        </p:txBody>
      </p:sp>
      <p:graphicFrame>
        <p:nvGraphicFramePr>
          <p:cNvPr id="4" name="Table 3"/>
          <p:cNvGraphicFramePr>
            <a:graphicFrameLocks noGrp="1"/>
          </p:cNvGraphicFramePr>
          <p:nvPr/>
        </p:nvGraphicFramePr>
        <p:xfrm>
          <a:off x="914401" y="1202520"/>
          <a:ext cx="6019799" cy="3454368"/>
        </p:xfrm>
        <a:graphic>
          <a:graphicData uri="http://schemas.openxmlformats.org/drawingml/2006/table">
            <a:tbl>
              <a:tblPr rtl="1"/>
              <a:tblGrid>
                <a:gridCol w="3370955"/>
                <a:gridCol w="2648844"/>
              </a:tblGrid>
              <a:tr h="274440">
                <a:tc gridSpan="2">
                  <a:txBody>
                    <a:bodyPr/>
                    <a:lstStyle/>
                    <a:p>
                      <a:pPr algn="ctr" rtl="0" fontAlgn="b"/>
                      <a:r>
                        <a:rPr lang="en-US" sz="1400" b="1" i="0" u="none" strike="noStrike" dirty="0">
                          <a:solidFill>
                            <a:srgbClr val="000000"/>
                          </a:solidFill>
                          <a:latin typeface="Arial"/>
                        </a:rPr>
                        <a:t>Beneficiaries</a:t>
                      </a:r>
                    </a:p>
                  </a:txBody>
                  <a:tcPr marL="8809" marR="8809" marT="8809"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74440">
                <a:tc>
                  <a:txBody>
                    <a:bodyPr/>
                    <a:lstStyle/>
                    <a:p>
                      <a:pPr algn="ctr" rtl="0" fontAlgn="b"/>
                      <a:r>
                        <a:rPr lang="en-US" sz="1400" b="0" i="0" u="none" strike="noStrike">
                          <a:solidFill>
                            <a:srgbClr val="000000"/>
                          </a:solidFill>
                          <a:latin typeface="Arial"/>
                        </a:rPr>
                        <a:t>ID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OWNERID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ISDELETED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NAME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מוטב</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CREATEDDATE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CREATEDBYID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LASTMODIFIEDDATE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LASTMODIFIEDBYID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dirty="0">
                          <a:solidFill>
                            <a:srgbClr val="000000"/>
                          </a:solidFill>
                          <a:latin typeface="Arial"/>
                        </a:rPr>
                        <a:t>LASTVIEWEDDATE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LASTREFERENCEDDATE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dirty="0">
                          <a:solidFill>
                            <a:srgbClr val="000000"/>
                          </a:solidFill>
                          <a:latin typeface="Arial"/>
                        </a:rPr>
                        <a:t>CONTACT__C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קישור לפרט</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rtl="1">
              <a:buNone/>
            </a:pPr>
            <a:r>
              <a:rPr lang="he-IL" b="1" dirty="0" smtClean="0"/>
              <a:t>שירותים – </a:t>
            </a:r>
            <a:r>
              <a:rPr lang="en-US" b="1" dirty="0" smtClean="0"/>
              <a:t>SERVICES</a:t>
            </a:r>
            <a:endParaRPr lang="he-IL" b="1" dirty="0" smtClean="0"/>
          </a:p>
          <a:p>
            <a:pPr algn="r" rtl="1">
              <a:buNone/>
            </a:pPr>
            <a:r>
              <a:rPr lang="he-IL" dirty="0" smtClean="0"/>
              <a:t>	שירותים שונים שהבנק מציע ושהלקוח בחר להירשם אליהם. לטובת האירוע האובייקט מכיל שני שדות בלבד: שם השירות והפרט המקושר אליו. </a:t>
            </a:r>
          </a:p>
          <a:p>
            <a:pPr algn="r" rtl="1">
              <a:buNone/>
            </a:pPr>
            <a:r>
              <a:rPr lang="he-IL" dirty="0" smtClean="0"/>
              <a:t>	דוגמאות לשירותים אפשריים: (קבלת הודעות ב </a:t>
            </a:r>
            <a:r>
              <a:rPr lang="en-US" dirty="0" smtClean="0"/>
              <a:t>SMS</a:t>
            </a:r>
            <a:r>
              <a:rPr lang="he-IL" dirty="0" smtClean="0"/>
              <a:t>, מייל ירוק - קבלת מסמכים במייל במקום בדואר, מנוי לאינטרנט, לאומי </a:t>
            </a:r>
            <a:r>
              <a:rPr lang="en-US" dirty="0" smtClean="0"/>
              <a:t>CALL</a:t>
            </a:r>
            <a:r>
              <a:rPr lang="he-IL" dirty="0" smtClean="0"/>
              <a:t>).</a:t>
            </a:r>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שירותים– </a:t>
            </a:r>
            <a:r>
              <a:rPr lang="en-US" sz="3500" b="1" dirty="0" smtClean="0"/>
              <a:t>Services</a:t>
            </a:r>
            <a:endParaRPr lang="he-IL" sz="3500" dirty="0"/>
          </a:p>
        </p:txBody>
      </p:sp>
      <p:graphicFrame>
        <p:nvGraphicFramePr>
          <p:cNvPr id="6" name="Table 5"/>
          <p:cNvGraphicFramePr>
            <a:graphicFrameLocks noGrp="1"/>
          </p:cNvGraphicFramePr>
          <p:nvPr/>
        </p:nvGraphicFramePr>
        <p:xfrm>
          <a:off x="1066800" y="1262748"/>
          <a:ext cx="5715000" cy="4028525"/>
        </p:xfrm>
        <a:graphic>
          <a:graphicData uri="http://schemas.openxmlformats.org/drawingml/2006/table">
            <a:tbl>
              <a:tblPr rtl="1"/>
              <a:tblGrid>
                <a:gridCol w="3016146"/>
                <a:gridCol w="2698854"/>
              </a:tblGrid>
              <a:tr h="326571">
                <a:tc gridSpan="2">
                  <a:txBody>
                    <a:bodyPr/>
                    <a:lstStyle/>
                    <a:p>
                      <a:pPr algn="ctr" rtl="0" fontAlgn="b"/>
                      <a:r>
                        <a:rPr lang="en-US" sz="1400" b="1" i="0" u="none" strike="noStrike" dirty="0">
                          <a:solidFill>
                            <a:srgbClr val="000000"/>
                          </a:solidFill>
                          <a:latin typeface="Arial"/>
                        </a:rPr>
                        <a:t>Services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26571">
                <a:tc>
                  <a:txBody>
                    <a:bodyPr/>
                    <a:lstStyle/>
                    <a:p>
                      <a:pPr algn="ctr" rtl="0" fontAlgn="b"/>
                      <a:r>
                        <a:rPr lang="en-US" sz="14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OWNERID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השירות</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קישור לפרט</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ckaton updated data model.jpg"/>
          <p:cNvPicPr>
            <a:picLocks noChangeAspect="1"/>
          </p:cNvPicPr>
          <p:nvPr/>
        </p:nvPicPr>
        <p:blipFill>
          <a:blip r:embed="rId2" cstate="print"/>
          <a:stretch>
            <a:fillRect/>
          </a:stretch>
        </p:blipFill>
        <p:spPr>
          <a:xfrm>
            <a:off x="-76200" y="1295401"/>
            <a:ext cx="9316890" cy="4419600"/>
          </a:xfrm>
          <a:prstGeom prst="rect">
            <a:avLst/>
          </a:prstGeom>
        </p:spPr>
      </p:pic>
      <p:sp>
        <p:nvSpPr>
          <p:cNvPr id="5" name="TextBox 4"/>
          <p:cNvSpPr txBox="1"/>
          <p:nvPr/>
        </p:nvSpPr>
        <p:spPr>
          <a:xfrm>
            <a:off x="1066800" y="283458"/>
            <a:ext cx="5638800" cy="630942"/>
          </a:xfrm>
          <a:prstGeom prst="rect">
            <a:avLst/>
          </a:prstGeom>
          <a:noFill/>
        </p:spPr>
        <p:txBody>
          <a:bodyPr wrap="square" rtlCol="1">
            <a:spAutoFit/>
          </a:bodyPr>
          <a:lstStyle/>
          <a:p>
            <a:pPr algn="ctr" rtl="1">
              <a:spcBef>
                <a:spcPct val="0"/>
              </a:spcBef>
            </a:pPr>
            <a:r>
              <a:rPr lang="en-US" sz="3500" b="1" dirty="0" smtClean="0">
                <a:latin typeface="+mj-lt"/>
                <a:ea typeface="+mj-ea"/>
                <a:cs typeface="+mj-cs"/>
              </a:rPr>
              <a:t>Entity Relationship Diagram</a:t>
            </a:r>
            <a:endParaRPr lang="he-IL" sz="3500" b="1" dirty="0" smtClean="0">
              <a:latin typeface="+mj-lt"/>
              <a:ea typeface="+mj-ea"/>
              <a:cs typeface="+mj-cs"/>
            </a:endParaRPr>
          </a:p>
        </p:txBody>
      </p:sp>
    </p:spTree>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9-30 at 14.46.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867400"/>
          </a:xfrm>
          <a:prstGeom prst="rect">
            <a:avLst/>
          </a:prstGeom>
        </p:spPr>
      </p:pic>
      <p:sp>
        <p:nvSpPr>
          <p:cNvPr id="4" name="TextBox 3"/>
          <p:cNvSpPr txBox="1"/>
          <p:nvPr/>
        </p:nvSpPr>
        <p:spPr>
          <a:xfrm>
            <a:off x="32657" y="7256"/>
            <a:ext cx="9111343" cy="830997"/>
          </a:xfrm>
          <a:prstGeom prst="rect">
            <a:avLst/>
          </a:prstGeom>
          <a:noFill/>
        </p:spPr>
        <p:txBody>
          <a:bodyPr wrap="square" rtlCol="0">
            <a:spAutoFit/>
          </a:bodyPr>
          <a:lstStyle/>
          <a:p>
            <a:pPr algn="ctr"/>
            <a:r>
              <a:rPr lang="en-US" sz="4800" dirty="0" smtClean="0"/>
              <a:t>ERD - Physical</a:t>
            </a:r>
            <a:endParaRPr lang="en-US" sz="4800" dirty="0"/>
          </a:p>
        </p:txBody>
      </p:sp>
      <p:sp>
        <p:nvSpPr>
          <p:cNvPr id="2" name="TextBox 1"/>
          <p:cNvSpPr txBox="1"/>
          <p:nvPr/>
        </p:nvSpPr>
        <p:spPr>
          <a:xfrm>
            <a:off x="2743200" y="6096000"/>
            <a:ext cx="3894891" cy="369332"/>
          </a:xfrm>
          <a:prstGeom prst="rect">
            <a:avLst/>
          </a:prstGeom>
          <a:noFill/>
        </p:spPr>
        <p:txBody>
          <a:bodyPr wrap="none" rtlCol="0">
            <a:spAutoFit/>
          </a:bodyPr>
          <a:lstStyle/>
          <a:p>
            <a:r>
              <a:rPr lang="en-US" dirty="0" smtClean="0"/>
              <a:t>Go to Setup &gt; Schema Builder to view it</a:t>
            </a:r>
            <a:endParaRPr lang="en-US" dirty="0"/>
          </a:p>
        </p:txBody>
      </p:sp>
    </p:spTree>
    <p:extLst>
      <p:ext uri="{BB962C8B-B14F-4D97-AF65-F5344CB8AC3E}">
        <p14:creationId xmlns:p14="http://schemas.microsoft.com/office/powerpoint/2010/main" val="3789159309"/>
      </p:ext>
    </p:extLst>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פרט – </a:t>
            </a:r>
            <a:r>
              <a:rPr lang="en-US" b="1" dirty="0" smtClean="0"/>
              <a:t>Contact</a:t>
            </a:r>
            <a:endParaRPr lang="he-IL" b="1" dirty="0" smtClean="0"/>
          </a:p>
          <a:p>
            <a:pPr algn="r" rtl="1">
              <a:buNone/>
            </a:pPr>
            <a:r>
              <a:rPr lang="he-IL" dirty="0" smtClean="0"/>
              <a:t>	מתאר אדם ספציפי (שם פרטי, שם משפחה, ת"ז)</a:t>
            </a:r>
          </a:p>
          <a:p>
            <a:pPr algn="r" rtl="1">
              <a:buNone/>
            </a:pPr>
            <a:r>
              <a:rPr lang="he-IL" dirty="0" smtClean="0"/>
              <a:t>	פרט יכול להיות מקושר לפרט אחר לטובת הגדרת מערכות היחסים בניהם (למשל בעל ואישה, הורים וילדים...).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914400"/>
          </a:xfrm>
        </p:spPr>
        <p:txBody>
          <a:bodyPr>
            <a:normAutofit fontScale="90000"/>
          </a:bodyPr>
          <a:lstStyle/>
          <a:p>
            <a:pPr rtl="1"/>
            <a:r>
              <a:rPr lang="he-IL" sz="3900" b="1" dirty="0" smtClean="0"/>
              <a:t>פרט – </a:t>
            </a:r>
            <a:r>
              <a:rPr lang="en-US" sz="3900" b="1" dirty="0" smtClean="0"/>
              <a:t>Contact</a:t>
            </a:r>
            <a:r>
              <a:rPr lang="he-IL" b="1" dirty="0" smtClean="0"/>
              <a:t/>
            </a:r>
            <a:br>
              <a:rPr lang="he-IL" b="1" dirty="0" smtClean="0"/>
            </a:br>
            <a:endParaRPr lang="he-IL" dirty="0"/>
          </a:p>
        </p:txBody>
      </p:sp>
      <p:graphicFrame>
        <p:nvGraphicFramePr>
          <p:cNvPr id="5" name="Table 4"/>
          <p:cNvGraphicFramePr>
            <a:graphicFrameLocks noGrp="1"/>
          </p:cNvGraphicFramePr>
          <p:nvPr/>
        </p:nvGraphicFramePr>
        <p:xfrm>
          <a:off x="685800" y="685800"/>
          <a:ext cx="5334000" cy="5797810"/>
        </p:xfrm>
        <a:graphic>
          <a:graphicData uri="http://schemas.openxmlformats.org/drawingml/2006/table">
            <a:tbl>
              <a:tblPr rtl="1"/>
              <a:tblGrid>
                <a:gridCol w="2623119"/>
                <a:gridCol w="2710881"/>
              </a:tblGrid>
              <a:tr h="260211">
                <a:tc gridSpan="2">
                  <a:txBody>
                    <a:bodyPr/>
                    <a:lstStyle/>
                    <a:p>
                      <a:pPr algn="ctr" rtl="0" fontAlgn="ctr"/>
                      <a:r>
                        <a:rPr lang="en-US" sz="1400" b="1" i="0" u="none" strike="noStrike" dirty="0">
                          <a:solidFill>
                            <a:srgbClr val="000000"/>
                          </a:solidFill>
                          <a:latin typeface="Arial"/>
                        </a:rPr>
                        <a:t>Contact</a:t>
                      </a:r>
                    </a:p>
                  </a:txBody>
                  <a:tcPr marL="8144" marR="8144" marT="8144"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ID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ISDELETED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LASTNAME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משפחה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FIRSTNAME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פרטי</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SALUTATION</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err="1">
                          <a:solidFill>
                            <a:srgbClr val="000000"/>
                          </a:solidFill>
                          <a:latin typeface="Arial"/>
                        </a:rPr>
                        <a:t>קישומת</a:t>
                      </a:r>
                      <a:r>
                        <a:rPr lang="he-IL" sz="1400" b="0" i="0" u="none" strike="noStrike" dirty="0">
                          <a:solidFill>
                            <a:srgbClr val="000000"/>
                          </a:solidFill>
                          <a:latin typeface="Arial"/>
                        </a:rPr>
                        <a:t> לשם (מר\גברת)</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מלא</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OTHERSTREET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rtl="1" fontAlgn="ctr"/>
                      <a:r>
                        <a:rPr lang="he-IL" sz="1400" b="0" i="0" u="none" strike="noStrike" dirty="0">
                          <a:solidFill>
                            <a:srgbClr val="000000"/>
                          </a:solidFill>
                          <a:latin typeface="Arial"/>
                        </a:rPr>
                        <a:t>כתובת נוספת</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dirty="0">
                          <a:solidFill>
                            <a:srgbClr val="000000"/>
                          </a:solidFill>
                          <a:latin typeface="Arial"/>
                        </a:rPr>
                        <a:t>OTHERCITY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OTHERPOSTALCODE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OTHERCOUNTRY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OTHERLATITUDE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OTHERLONGITUDE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MAILINGSTREET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rtl="1" fontAlgn="ctr"/>
                      <a:r>
                        <a:rPr lang="he-IL" sz="1400" b="0" i="0" u="none" strike="noStrike" dirty="0">
                          <a:solidFill>
                            <a:srgbClr val="000000"/>
                          </a:solidFill>
                          <a:latin typeface="Arial"/>
                        </a:rPr>
                        <a:t>כתובת משלוח דואר</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dirty="0">
                          <a:solidFill>
                            <a:srgbClr val="000000"/>
                          </a:solidFill>
                          <a:latin typeface="Arial"/>
                        </a:rPr>
                        <a:t>MAILINGCITY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MAILINGPOSTALCODE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MAILINGCOUNTRY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MAILINGLATITUDE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MAILINGLONGITUDE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PHONE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טלפון</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FAX</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מספר פקס</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MOBILEPHONE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טלפון נייד</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EMAIL</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כתובת דוא"ל</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BIRTHDATE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ילידה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DESCRIPTION</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תיאור</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OWNERID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15000" y="228600"/>
            <a:ext cx="3276600" cy="1143000"/>
          </a:xfrm>
        </p:spPr>
        <p:txBody>
          <a:bodyPr>
            <a:noAutofit/>
          </a:bodyPr>
          <a:lstStyle/>
          <a:p>
            <a:pPr marL="342900" indent="-342900" algn="r" rtl="1">
              <a:spcBef>
                <a:spcPct val="20000"/>
              </a:spcBef>
            </a:pPr>
            <a:r>
              <a:rPr lang="he-IL" sz="4000" b="1" dirty="0" smtClean="0"/>
              <a:t>פרט – </a:t>
            </a:r>
            <a:r>
              <a:rPr lang="en-US" sz="4000" b="1" dirty="0" smtClean="0"/>
              <a:t>contact</a:t>
            </a:r>
            <a:r>
              <a:rPr lang="he-IL" sz="4000" b="1" dirty="0" smtClean="0"/>
              <a:t/>
            </a:r>
            <a:br>
              <a:rPr lang="he-IL" sz="4000" b="1" dirty="0" smtClean="0"/>
            </a:br>
            <a:r>
              <a:rPr lang="he-IL" sz="4000" b="1" dirty="0" smtClean="0"/>
              <a:t> המשך</a:t>
            </a:r>
          </a:p>
        </p:txBody>
      </p:sp>
      <p:graphicFrame>
        <p:nvGraphicFramePr>
          <p:cNvPr id="6" name="Table 5"/>
          <p:cNvGraphicFramePr>
            <a:graphicFrameLocks noGrp="1"/>
          </p:cNvGraphicFramePr>
          <p:nvPr/>
        </p:nvGraphicFramePr>
        <p:xfrm>
          <a:off x="457200" y="357294"/>
          <a:ext cx="5212728" cy="6409265"/>
        </p:xfrm>
        <a:graphic>
          <a:graphicData uri="http://schemas.openxmlformats.org/drawingml/2006/table">
            <a:tbl>
              <a:tblPr rtl="1"/>
              <a:tblGrid>
                <a:gridCol w="2563480"/>
                <a:gridCol w="2649248"/>
              </a:tblGrid>
              <a:tr h="245586">
                <a:tc gridSpan="2">
                  <a:txBody>
                    <a:bodyPr/>
                    <a:lstStyle/>
                    <a:p>
                      <a:pPr algn="ctr" rtl="0" fontAlgn="ctr"/>
                      <a:r>
                        <a:rPr lang="en-US" sz="1400" b="1" i="0" u="none" strike="noStrike" dirty="0">
                          <a:solidFill>
                            <a:srgbClr val="000000"/>
                          </a:solidFill>
                          <a:latin typeface="Arial"/>
                        </a:rPr>
                        <a:t>Contact</a:t>
                      </a:r>
                    </a:p>
                  </a:txBody>
                  <a:tcPr marL="7900" marR="7900" marT="7900"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193231">
                <a:tc>
                  <a:txBody>
                    <a:bodyPr/>
                    <a:lstStyle/>
                    <a:p>
                      <a:pPr algn="ctr" rtl="0" fontAlgn="ctr"/>
                      <a:r>
                        <a:rPr lang="en-US" sz="1400" b="0" i="0" u="none" strike="noStrike" dirty="0" smtClean="0">
                          <a:solidFill>
                            <a:srgbClr val="000000"/>
                          </a:solidFill>
                          <a:latin typeface="Arial"/>
                        </a:rPr>
                        <a:t>CREATEDDATE</a:t>
                      </a:r>
                      <a:endParaRPr lang="en-US" sz="1400" b="0" i="0" u="none" strike="noStrike" dirty="0">
                        <a:solidFill>
                          <a:srgbClr val="000000"/>
                        </a:solidFill>
                        <a:latin typeface="Arial"/>
                      </a:endParaRP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smtClean="0">
                          <a:solidFill>
                            <a:srgbClr val="000000"/>
                          </a:solidFill>
                          <a:latin typeface="Arial"/>
                        </a:rPr>
                        <a:t>CREATEDBYID</a:t>
                      </a:r>
                      <a:endParaRPr lang="he-IL" sz="1400" b="0" i="0" u="none" strike="noStrike" dirty="0" smtClean="0">
                        <a:solidFill>
                          <a:srgbClr val="000000"/>
                        </a:solidFill>
                        <a:latin typeface="Arial"/>
                      </a:endParaRP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a:solidFill>
                            <a:srgbClr val="000000"/>
                          </a:solidFill>
                          <a:latin typeface="Arial"/>
                        </a:rPr>
                        <a:t>LASTMODIFIEDDATE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LASTMODIFIEDBYID</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LASTVIEWEDDATE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LASTREFERENCEDDATE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TITLE__C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תואר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BANK_EMPOYEE__C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עובד בנק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ID_METHOD__C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זיהוי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ID_NUMBER__C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a:solidFill>
                            <a:srgbClr val="000000"/>
                          </a:solidFill>
                          <a:latin typeface="Arial"/>
                        </a:rPr>
                        <a:t>מספר זיהוי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GENDER__C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מגדר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PRIMARY_LANGUAGE__C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a:solidFill>
                            <a:srgbClr val="000000"/>
                          </a:solidFill>
                          <a:latin typeface="Arial"/>
                        </a:rPr>
                        <a:t>שפה עיקרית</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PRIMARY_PHONE__C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טלפון ראשי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DUALITY__C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דואליות - פעילות בבנק אחר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156">
                <a:tc>
                  <a:txBody>
                    <a:bodyPr/>
                    <a:lstStyle/>
                    <a:p>
                      <a:pPr algn="ctr" rtl="0" fontAlgn="ctr"/>
                      <a:r>
                        <a:rPr lang="en-US" sz="1400" b="0" i="0" u="none" strike="noStrike">
                          <a:solidFill>
                            <a:srgbClr val="000000"/>
                          </a:solidFill>
                          <a:latin typeface="Arial"/>
                        </a:rPr>
                        <a:t>DISABILITY_SPECIAL_TREATMENT__C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נגישות - יחס מיוחד לצד מעורב</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DISABILITY__C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נגישות - האם הלקוח נזקק להנגשה מיוחדת</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SENIOR_MGMT__C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נושא משרה בכירה בבנק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OCCUPATION__C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עיסוק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OF_CHILDREN__C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מספר ילדים</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MARITAL_STATUS__C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מצב משפחתי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RELATION_TYPE__C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קשר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156">
                <a:tc>
                  <a:txBody>
                    <a:bodyPr/>
                    <a:lstStyle/>
                    <a:p>
                      <a:pPr algn="ctr" rtl="0" fontAlgn="ctr"/>
                      <a:r>
                        <a:rPr lang="en-US" sz="1400" b="0" i="0" u="none" strike="noStrike">
                          <a:solidFill>
                            <a:srgbClr val="000000"/>
                          </a:solidFill>
                          <a:latin typeface="Arial"/>
                        </a:rPr>
                        <a:t>FREQUENCY_OF_VISITS_TO_THE_BRANCH__C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a:solidFill>
                            <a:srgbClr val="000000"/>
                          </a:solidFill>
                          <a:latin typeface="Arial"/>
                        </a:rPr>
                        <a:t>תדירות ביקורים בסניף</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PRODUCT__C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מוצר מקושר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a:solidFill>
                            <a:srgbClr val="000000"/>
                          </a:solidFill>
                          <a:latin typeface="Arial"/>
                        </a:rPr>
                        <a:t>RELATED_CONTACT__C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פרט מקושר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בעלות – </a:t>
            </a:r>
            <a:r>
              <a:rPr lang="en-US" b="1" dirty="0" smtClean="0"/>
              <a:t>OWNERSHIP</a:t>
            </a:r>
            <a:endParaRPr lang="he-IL" b="1" dirty="0" smtClean="0"/>
          </a:p>
          <a:p>
            <a:pPr algn="r" rtl="1">
              <a:buNone/>
            </a:pPr>
            <a:r>
              <a:rPr lang="he-IL" dirty="0" smtClean="0"/>
              <a:t>	טבלה מקשרת בין פרט ללקוח (מייצרת קשר רבים לרבים בין האובייקטים). </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9" name="Group 8"/>
          <p:cNvGrpSpPr/>
          <p:nvPr/>
        </p:nvGrpSpPr>
        <p:grpSpPr>
          <a:xfrm>
            <a:off x="533400" y="76200"/>
            <a:ext cx="8534400" cy="1219200"/>
            <a:chOff x="533400" y="76200"/>
            <a:chExt cx="8534400" cy="1219200"/>
          </a:xfrm>
        </p:grpSpPr>
        <p:pic>
          <p:nvPicPr>
            <p:cNvPr id="10" name="Picture 9" descr="לאומי.jpg"/>
            <p:cNvPicPr/>
            <p:nvPr/>
          </p:nvPicPr>
          <p:blipFill>
            <a:blip r:embed="rId2" cstate="print"/>
            <a:stretch>
              <a:fillRect/>
            </a:stretch>
          </p:blipFill>
          <p:spPr>
            <a:xfrm>
              <a:off x="5029200" y="76200"/>
              <a:ext cx="4038600" cy="1219200"/>
            </a:xfrm>
            <a:prstGeom prst="rect">
              <a:avLst/>
            </a:prstGeom>
          </p:spPr>
        </p:pic>
        <p:pic>
          <p:nvPicPr>
            <p:cNvPr id="11" name="Picture 10"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rmAutofit fontScale="90000"/>
          </a:bodyPr>
          <a:lstStyle/>
          <a:p>
            <a:pPr rtl="1"/>
            <a:r>
              <a:rPr lang="he-IL" b="1" dirty="0" smtClean="0"/>
              <a:t>שדות אובייקט בעלות – </a:t>
            </a:r>
            <a:r>
              <a:rPr lang="en-US" b="1" dirty="0" smtClean="0"/>
              <a:t>OWNERSHIP</a:t>
            </a:r>
            <a:r>
              <a:rPr lang="he-IL" b="1" dirty="0" smtClean="0"/>
              <a:t/>
            </a:r>
            <a:br>
              <a:rPr lang="he-IL" b="1" dirty="0" smtClean="0"/>
            </a:br>
            <a:endParaRPr lang="he-IL" dirty="0"/>
          </a:p>
        </p:txBody>
      </p:sp>
      <p:graphicFrame>
        <p:nvGraphicFramePr>
          <p:cNvPr id="13" name="Table 12"/>
          <p:cNvGraphicFramePr>
            <a:graphicFrameLocks noGrp="1"/>
          </p:cNvGraphicFramePr>
          <p:nvPr/>
        </p:nvGraphicFramePr>
        <p:xfrm>
          <a:off x="838200" y="1143002"/>
          <a:ext cx="5410200" cy="4648198"/>
        </p:xfrm>
        <a:graphic>
          <a:graphicData uri="http://schemas.openxmlformats.org/drawingml/2006/table">
            <a:tbl>
              <a:tblPr rtl="1"/>
              <a:tblGrid>
                <a:gridCol w="2705100"/>
                <a:gridCol w="2705100"/>
              </a:tblGrid>
              <a:tr h="374854">
                <a:tc gridSpan="2">
                  <a:txBody>
                    <a:bodyPr/>
                    <a:lstStyle/>
                    <a:p>
                      <a:pPr algn="ctr" rtl="0" fontAlgn="b"/>
                      <a:r>
                        <a:rPr lang="en-US" sz="1300" b="1" i="0" u="none" strike="noStrike" dirty="0">
                          <a:solidFill>
                            <a:srgbClr val="000000"/>
                          </a:solidFill>
                          <a:latin typeface="Arial"/>
                        </a:rPr>
                        <a:t>Ownership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56112">
                <a:tc>
                  <a:txBody>
                    <a:bodyPr/>
                    <a:lstStyle/>
                    <a:p>
                      <a:pPr algn="ctr" rtl="0" fontAlgn="b"/>
                      <a:r>
                        <a:rPr lang="en-US" sz="13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מפתח רשומה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CUSTOMER__C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a:t>
                      </a:r>
                      <a:r>
                        <a:rPr lang="he-IL" sz="1300" b="0" i="0" u="none" strike="noStrike" dirty="0" smtClean="0">
                          <a:solidFill>
                            <a:srgbClr val="000000"/>
                          </a:solidFill>
                          <a:latin typeface="Arial"/>
                        </a:rPr>
                        <a:t>קישור ללקוח </a:t>
                      </a:r>
                      <a:endParaRPr lang="he-IL" sz="13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a:t>
                      </a:r>
                      <a:r>
                        <a:rPr lang="he-IL" sz="1300" b="0" i="0" u="none" strike="noStrike" dirty="0" smtClean="0">
                          <a:solidFill>
                            <a:srgbClr val="000000"/>
                          </a:solidFill>
                          <a:latin typeface="Arial"/>
                        </a:rPr>
                        <a:t>קישור לפרט  </a:t>
                      </a:r>
                      <a:endParaRPr lang="he-IL" sz="13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OWNERID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a:t>
                      </a:r>
                      <a:r>
                        <a:rPr lang="he-IL" sz="1300" b="0" i="0" u="none" strike="noStrike" dirty="0" err="1">
                          <a:solidFill>
                            <a:srgbClr val="000000"/>
                          </a:solidFill>
                          <a:latin typeface="Arial"/>
                        </a:rPr>
                        <a:t>איחזור</a:t>
                      </a:r>
                      <a:r>
                        <a:rPr lang="he-IL" sz="13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1983</TotalTime>
  <Words>1000</Words>
  <Application>Microsoft Macintosh PowerPoint</Application>
  <PresentationFormat>On-screen Show (4:3)</PresentationFormat>
  <Paragraphs>534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vt:lpstr>
      <vt:lpstr>PowerPoint Presentation</vt:lpstr>
      <vt:lpstr>PowerPoint Presentation</vt:lpstr>
      <vt:lpstr>PowerPoint Presentation</vt:lpstr>
      <vt:lpstr>PowerPoint Presentation</vt:lpstr>
      <vt:lpstr>פרט – Contact </vt:lpstr>
      <vt:lpstr>פרט – contact  המשך</vt:lpstr>
      <vt:lpstr>PowerPoint Presentation</vt:lpstr>
      <vt:lpstr>שדות אובייקט בעלות – OWNERSHIP </vt:lpstr>
      <vt:lpstr>PowerPoint Presentation</vt:lpstr>
      <vt:lpstr>לקוח – Customer</vt:lpstr>
      <vt:lpstr>PowerPoint Presentation</vt:lpstr>
      <vt:lpstr>סניף– Branch</vt:lpstr>
      <vt:lpstr>PowerPoint Presentation</vt:lpstr>
      <vt:lpstr> חשבון בנק – Bank Account</vt:lpstr>
      <vt:lpstr>PowerPoint Presentation</vt:lpstr>
      <vt:lpstr> מוצרים – Products</vt:lpstr>
      <vt:lpstr>PowerPoint Presentation</vt:lpstr>
      <vt:lpstr> מוצרים בחשבון– Products In Bank Accounts</vt:lpstr>
      <vt:lpstr>PowerPoint Presentation</vt:lpstr>
      <vt:lpstr>חיובים בכרטיס אשראי – Credit Card Transactions</vt:lpstr>
      <vt:lpstr>PowerPoint Presentation</vt:lpstr>
      <vt:lpstr> הוראות קבע בחשבון – Standing Orders</vt:lpstr>
      <vt:lpstr>PowerPoint Presentation</vt:lpstr>
      <vt:lpstr> תנועות בחשבון– Bank Account Transactions</vt:lpstr>
      <vt:lpstr>PowerPoint Presentation</vt:lpstr>
      <vt:lpstr> מוטבים – Beneficiaries</vt:lpstr>
      <vt:lpstr>PowerPoint Presentation</vt:lpstr>
      <vt:lpstr> שירותים–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Avital Shoval</dc:creator>
  <cp:lastModifiedBy>Silvio Casagrande</cp:lastModifiedBy>
  <cp:revision>67</cp:revision>
  <dcterms:created xsi:type="dcterms:W3CDTF">2006-08-16T00:00:00Z</dcterms:created>
  <dcterms:modified xsi:type="dcterms:W3CDTF">2014-10-02T12:29:20Z</dcterms:modified>
</cp:coreProperties>
</file>