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6" r:id="rId3"/>
    <p:sldId id="261" r:id="rId4"/>
    <p:sldId id="304" r:id="rId5"/>
    <p:sldId id="260" r:id="rId6"/>
    <p:sldId id="258" r:id="rId7"/>
    <p:sldId id="307" r:id="rId8"/>
    <p:sldId id="305" r:id="rId9"/>
    <p:sldId id="257" r:id="rId10"/>
    <p:sldId id="310" r:id="rId11"/>
    <p:sldId id="312" r:id="rId12"/>
    <p:sldId id="266" r:id="rId13"/>
    <p:sldId id="313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BA9C-DD7F-4E73-9944-DFD1CD2A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6ABEA-C7B0-4C85-BE04-9B3BCB77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D330A-3E10-4BC7-AF13-F9423A95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E67BA-7F48-47AD-A810-89EBC68A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5DF53-568D-4D68-A0FE-82CD7604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1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F7208-959E-4335-8605-8BA33E4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24B13-A3BA-4837-B70F-762FBBD5F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EE89F-45E1-49EA-8AA4-F0D50AD4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D547C-D6C8-4271-819C-A4A618AC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79AF0-8D3C-4614-B6C3-207E9900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5F071-6418-4291-AEC8-DB8D697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42797-DDA7-4E6B-8901-F49D0EB9E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8527-A021-4A97-872E-81243AF9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5E151-9AEE-4138-8195-789E22F2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7DBD4-A7CC-4329-9516-7A28A55E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D9C64-DC0E-4C1C-8B01-DD4A0FC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C016A-858C-4493-8269-8660BF1D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3D99D-3C24-4A1D-B937-BE84D457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6C6-7B8E-4609-862F-A844AADD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5774F-C5B5-458D-A3FF-969C8EF6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2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4639-3AB6-43A4-9A6F-A86EB40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094D-229A-47FD-B1D3-F2883E3A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7EA42-583F-444B-84E4-21E1E0F6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13D4F-732F-439C-9AAD-CDD822DA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5E06-2D26-482E-99E5-9146950B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BDC2-16DE-4375-A7A7-33F9ADAB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440D3-6F7C-42CF-AB77-EFCE67C2A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41226-6883-404A-BC3A-BAF4E46F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C250B-B5D9-4032-8235-87EE56AB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5D7F1-B3EB-47E2-8397-E4FFD0B8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F8D49-C2DD-45E6-9CF5-AAC9A757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B67D-8E33-4F2A-BB09-605063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B4A22-98CC-40DA-B6DA-23FD7150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059B0-36D6-4D0A-B11E-B9D36F14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0F11F-C24A-4AB4-9FD5-CA361B6E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BF2679-70A0-4F87-82AF-A509D43F9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51CC01-0A17-4E72-8953-A257A40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A0BBF-5FFD-4B37-87B0-32AF47B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F2E62-8A3C-46F0-8696-9F006C0C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4F81-853C-4FF1-969A-6273ED6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E701C-7607-416C-B163-7D7B1C76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503A8-2A57-41AD-A166-20A087E3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232EA-E219-4AAB-8D7D-B40D2942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5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0F809-5AB0-4861-ACE2-1983B46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EA7CE-E280-4250-B608-45FBFA32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BB792-4027-4A42-A760-7E080E37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5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225F-0199-41E7-8385-0933F808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A6D0C-7604-40CD-9A9F-1957CCF3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BFF59-4168-4E29-BD2B-12A2B9F2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FAEE5-5018-4C4A-9AF4-26429945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CBA38-10FD-4B44-8DB7-2B8DCE17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CB107-D6D1-4053-8689-5E5DC4A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F20EF-C9ED-47D7-843E-B807A124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57AB1-6EA3-44F6-A187-4849AEF88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60FBA-4D13-4F14-AE5B-A83F92C4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73970-1C77-43C6-A74E-AA114AA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B469-ACEB-457A-A080-E1FCE61F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3B280-F3A6-4E2C-8E56-05FA12C1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7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51BA24-1F15-4B09-97AA-D7F28FDB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ED3C1-C119-4980-A901-80C178AB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5ADAB-2807-43F5-B2F1-0573FE32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1924-1593-4541-9A7A-E15E1DD05579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80EC2-20D8-4E3B-94FA-DBED6550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8B429-A00B-49E2-9938-DC3A6E74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DC95-7DE7-4CE4-AB44-D763706D0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C22B8CD-E723-41DC-A763-9FD3178ABD38}"/>
              </a:ext>
            </a:extLst>
          </p:cNvPr>
          <p:cNvGrpSpPr/>
          <p:nvPr/>
        </p:nvGrpSpPr>
        <p:grpSpPr>
          <a:xfrm>
            <a:off x="2426976" y="2270371"/>
            <a:ext cx="9624138" cy="2308324"/>
            <a:chOff x="1612222" y="2166540"/>
            <a:chExt cx="8609145" cy="206488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D9DB5FA-CE2E-463C-B7FD-B37DB62BD8EB}"/>
                </a:ext>
              </a:extLst>
            </p:cNvPr>
            <p:cNvGrpSpPr/>
            <p:nvPr/>
          </p:nvGrpSpPr>
          <p:grpSpPr>
            <a:xfrm>
              <a:off x="1612222" y="2166540"/>
              <a:ext cx="2074686" cy="2064881"/>
              <a:chOff x="5340160" y="2371693"/>
              <a:chExt cx="2074686" cy="2064881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ED2A71-BABB-4850-A28B-BF74BCA7C503}"/>
                  </a:ext>
                </a:extLst>
              </p:cNvPr>
              <p:cNvSpPr txBox="1"/>
              <p:nvPr/>
            </p:nvSpPr>
            <p:spPr>
              <a:xfrm>
                <a:off x="6435977" y="2371693"/>
                <a:ext cx="978869" cy="206488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accent5">
                        <a:lumMod val="75000"/>
                      </a:schemeClr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悅</a:t>
                </a:r>
                <a:r>
                  <a:rPr lang="zh-CN" altLang="en-US" sz="7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時</a:t>
                </a:r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DE7AD08-3FCF-46F8-AD0D-5247D594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40160" y="2899795"/>
                <a:ext cx="1095817" cy="1109986"/>
              </a:xfrm>
              <a:prstGeom prst="rect">
                <a:avLst/>
              </a:prstGeom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8B55D0-4510-45C6-A92F-B0B093C1024D}"/>
                </a:ext>
              </a:extLst>
            </p:cNvPr>
            <p:cNvSpPr txBox="1"/>
            <p:nvPr/>
          </p:nvSpPr>
          <p:spPr>
            <a:xfrm>
              <a:off x="4260190" y="3024015"/>
              <a:ext cx="5961177" cy="35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Abadi" panose="020B0604020104020204" pitchFamily="34" charset="0"/>
                  <a:ea typeface="华文中宋" panose="02010600040101010101" pitchFamily="2" charset="-122"/>
                </a:rPr>
                <a:t>讀懂您的快樂時光</a:t>
              </a:r>
              <a:r>
                <a:rPr lang="en-US" altLang="zh-CN" sz="2000" dirty="0">
                  <a:solidFill>
                    <a:srgbClr val="002060"/>
                  </a:solidFill>
                  <a:latin typeface="Abadi" panose="020B0604020104020204" pitchFamily="34" charset="0"/>
                  <a:ea typeface="华文中宋" panose="02010600040101010101" pitchFamily="2" charset="-122"/>
                </a:rPr>
                <a:t>——</a:t>
              </a:r>
              <a:r>
                <a:rPr lang="en-US" altLang="zh-CN" sz="2000" dirty="0">
                  <a:solidFill>
                    <a:srgbClr val="002060"/>
                  </a:solidFill>
                  <a:latin typeface="Abadi" panose="020B0604020104020204" pitchFamily="34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Marvel’s  The DM</a:t>
              </a:r>
              <a:endParaRPr lang="zh-CN" altLang="en-US" sz="2000" dirty="0">
                <a:solidFill>
                  <a:srgbClr val="002060"/>
                </a:solidFill>
                <a:latin typeface="Abadi" panose="020B0604020104020204" pitchFamily="34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F0ABAD-7BE8-4D11-9B69-7EE96DB5B091}"/>
                </a:ext>
              </a:extLst>
            </p:cNvPr>
            <p:cNvSpPr/>
            <p:nvPr/>
          </p:nvSpPr>
          <p:spPr>
            <a:xfrm>
              <a:off x="3969276" y="2390819"/>
              <a:ext cx="40897" cy="1752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1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525EF5-0A9E-44F5-9A55-5C0A8A5C6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6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31409C4-4C14-4D38-BE86-9C49B739D9EF}"/>
              </a:ext>
            </a:extLst>
          </p:cNvPr>
          <p:cNvGrpSpPr/>
          <p:nvPr/>
        </p:nvGrpSpPr>
        <p:grpSpPr>
          <a:xfrm>
            <a:off x="344110" y="458176"/>
            <a:ext cx="5224351" cy="1048361"/>
            <a:chOff x="344112" y="458176"/>
            <a:chExt cx="4419268" cy="10483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B8EF69-7006-48A3-A1FA-6F1527F89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2" y="1249362"/>
              <a:ext cx="1790334" cy="257175"/>
            </a:xfrm>
            <a:prstGeom prst="rect">
              <a:avLst/>
            </a:prstGeom>
            <a:noFill/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4697476-AFC7-46F5-AB08-E49AC622F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6627" y="458176"/>
              <a:ext cx="3866753" cy="91321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DEC69A2-84E3-47A2-BB87-EE244B1B6987}"/>
              </a:ext>
            </a:extLst>
          </p:cNvPr>
          <p:cNvSpPr/>
          <p:nvPr/>
        </p:nvSpPr>
        <p:spPr>
          <a:xfrm>
            <a:off x="1348083" y="518334"/>
            <a:ext cx="43845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蔡繼有食物時間排序（早餐為例）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2414B9-29C7-4BA4-911A-A68DB8607D26}"/>
              </a:ext>
            </a:extLst>
          </p:cNvPr>
          <p:cNvSpPr/>
          <p:nvPr/>
        </p:nvSpPr>
        <p:spPr>
          <a:xfrm>
            <a:off x="5732617" y="518334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http://103.11.101.187/~ngchunkit1/hack/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013A1-7058-4CB0-AC16-B277BA30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97" y="1775174"/>
            <a:ext cx="9673405" cy="448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925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3344" y="537457"/>
            <a:ext cx="4626588" cy="45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7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在华强北将会产生的“</a:t>
            </a:r>
            <a:r>
              <a:rPr lang="en-US" altLang="zh-CN" sz="237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5</a:t>
            </a:r>
            <a:r>
              <a:rPr lang="zh-CN" altLang="en-US" sz="237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流”生态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56251" y="1876630"/>
            <a:ext cx="4945091" cy="38393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74916" y="3111796"/>
            <a:ext cx="1345240" cy="439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258" dirty="0">
                <a:solidFill>
                  <a:srgbClr val="001B4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客觀評價</a:t>
            </a:r>
            <a:endParaRPr lang="en-US" altLang="zh-CN" sz="2258" dirty="0">
              <a:solidFill>
                <a:srgbClr val="001B4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4229" y="5120913"/>
            <a:ext cx="1345241" cy="439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258" dirty="0">
                <a:solidFill>
                  <a:srgbClr val="001B4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通用評價</a:t>
            </a:r>
            <a:endParaRPr lang="en-US" altLang="zh-CN" sz="2258" dirty="0">
              <a:solidFill>
                <a:srgbClr val="001B4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91262" y="5120913"/>
            <a:ext cx="1635384" cy="439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258" dirty="0">
                <a:solidFill>
                  <a:srgbClr val="001B4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大數據平臺</a:t>
            </a:r>
            <a:endParaRPr lang="en-US" altLang="zh-CN" sz="2258" dirty="0">
              <a:solidFill>
                <a:srgbClr val="001B4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7069" y="1901614"/>
            <a:ext cx="1345241" cy="439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258" dirty="0">
                <a:solidFill>
                  <a:srgbClr val="001B4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自動評價</a:t>
            </a:r>
            <a:endParaRPr lang="en-US" altLang="zh-CN" sz="2258" dirty="0">
              <a:solidFill>
                <a:srgbClr val="001B4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206E26-2268-4E6F-AC4A-716B6346CA5B}"/>
              </a:ext>
            </a:extLst>
          </p:cNvPr>
          <p:cNvGrpSpPr/>
          <p:nvPr/>
        </p:nvGrpSpPr>
        <p:grpSpPr>
          <a:xfrm>
            <a:off x="7697591" y="2885427"/>
            <a:ext cx="2892287" cy="814145"/>
            <a:chOff x="7685867" y="2891289"/>
            <a:chExt cx="2892287" cy="81414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C38F4C-689F-4F2F-937C-46140C12EA3C}"/>
                </a:ext>
              </a:extLst>
            </p:cNvPr>
            <p:cNvSpPr txBox="1"/>
            <p:nvPr/>
          </p:nvSpPr>
          <p:spPr>
            <a:xfrm>
              <a:off x="8418283" y="2962512"/>
              <a:ext cx="2159871" cy="646331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5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悅</a:t>
              </a:r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時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E3F002D-CC97-4C57-92CB-5147CBA7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85867" y="2891289"/>
              <a:ext cx="803751" cy="81414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D85123-9365-4E82-A98F-D6974EB724BB}"/>
              </a:ext>
            </a:extLst>
          </p:cNvPr>
          <p:cNvGrpSpPr/>
          <p:nvPr/>
        </p:nvGrpSpPr>
        <p:grpSpPr>
          <a:xfrm>
            <a:off x="344112" y="458176"/>
            <a:ext cx="2903180" cy="1048361"/>
            <a:chOff x="344112" y="458176"/>
            <a:chExt cx="2903180" cy="104836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92095D7-D97F-4564-9CC6-DDE2A7F6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12" y="1249362"/>
              <a:ext cx="1790334" cy="257175"/>
            </a:xfrm>
            <a:prstGeom prst="rect">
              <a:avLst/>
            </a:prstGeom>
            <a:noFill/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A974901-6885-412A-9D28-735D102C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6627" y="458176"/>
              <a:ext cx="2350665" cy="913212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926D3AE-D502-4083-A7EE-0AF3D0B58FC0}"/>
              </a:ext>
            </a:extLst>
          </p:cNvPr>
          <p:cNvSpPr/>
          <p:nvPr/>
        </p:nvSpPr>
        <p:spPr>
          <a:xfrm>
            <a:off x="1348083" y="518334"/>
            <a:ext cx="14221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悅時總覽</a:t>
            </a:r>
          </a:p>
        </p:txBody>
      </p:sp>
    </p:spTree>
    <p:extLst>
      <p:ext uri="{BB962C8B-B14F-4D97-AF65-F5344CB8AC3E}">
        <p14:creationId xmlns:p14="http://schemas.microsoft.com/office/powerpoint/2010/main" val="2689156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0CDE90-C664-447C-B262-C7FFA7C2D6D0}"/>
              </a:ext>
            </a:extLst>
          </p:cNvPr>
          <p:cNvGrpSpPr/>
          <p:nvPr/>
        </p:nvGrpSpPr>
        <p:grpSpPr>
          <a:xfrm>
            <a:off x="344112" y="458176"/>
            <a:ext cx="4419268" cy="1048361"/>
            <a:chOff x="344112" y="458176"/>
            <a:chExt cx="4419268" cy="10483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0AED905-4687-4A7C-BEF5-4ACDB8A61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2" y="1249362"/>
              <a:ext cx="1790334" cy="257175"/>
            </a:xfrm>
            <a:prstGeom prst="rect">
              <a:avLst/>
            </a:prstGeom>
            <a:noFill/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82909-E916-4EA8-8649-32B94ECA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6627" y="458176"/>
              <a:ext cx="3866753" cy="91321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A9CCA13-3604-48F1-AF4E-C024D66F786D}"/>
              </a:ext>
            </a:extLst>
          </p:cNvPr>
          <p:cNvSpPr/>
          <p:nvPr/>
        </p:nvSpPr>
        <p:spPr>
          <a:xfrm>
            <a:off x="1348083" y="518334"/>
            <a:ext cx="1960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悅時發展規劃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6321EE-CA65-4361-887D-E3104F582976}"/>
              </a:ext>
            </a:extLst>
          </p:cNvPr>
          <p:cNvSpPr/>
          <p:nvPr/>
        </p:nvSpPr>
        <p:spPr>
          <a:xfrm>
            <a:off x="1239279" y="1715387"/>
            <a:ext cx="10846041" cy="205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、完善系統，申請系統軟件著作權及發明專利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、通過澳大餐廳完善系統，與內地餐飲點評或进行知產轉讓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、與海外餐飲點評平台合作，或进行知產轉讓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2A036D-B892-478C-AAAC-9EA6B8E26066}"/>
              </a:ext>
            </a:extLst>
          </p:cNvPr>
          <p:cNvGrpSpPr/>
          <p:nvPr/>
        </p:nvGrpSpPr>
        <p:grpSpPr>
          <a:xfrm>
            <a:off x="1048779" y="3916714"/>
            <a:ext cx="7254176" cy="2483110"/>
            <a:chOff x="3444304" y="3809553"/>
            <a:chExt cx="7254176" cy="2483110"/>
          </a:xfrm>
        </p:grpSpPr>
        <p:pic>
          <p:nvPicPr>
            <p:cNvPr id="2050" name="Picture 2" descr="“携程”的图片搜索结果">
              <a:extLst>
                <a:ext uri="{FF2B5EF4-FFF2-40B4-BE49-F238E27FC236}">
                  <a16:creationId xmlns:a16="http://schemas.microsoft.com/office/drawing/2014/main" id="{844F4D87-E099-447B-952F-5B10A5991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304" y="3809553"/>
              <a:ext cx="2651696" cy="134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相关图片">
              <a:extLst>
                <a:ext uri="{FF2B5EF4-FFF2-40B4-BE49-F238E27FC236}">
                  <a16:creationId xmlns:a16="http://schemas.microsoft.com/office/drawing/2014/main" id="{3C60995B-ED86-422A-8BFA-1DA7EAEFA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619" y="5103107"/>
              <a:ext cx="2004761" cy="10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50BEE9F-F425-46C2-9653-9F3DB0CA1E00}"/>
                </a:ext>
              </a:extLst>
            </p:cNvPr>
            <p:cNvCxnSpPr/>
            <p:nvPr/>
          </p:nvCxnSpPr>
          <p:spPr>
            <a:xfrm>
              <a:off x="3694999" y="4137660"/>
              <a:ext cx="68358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46919E7-32C8-432F-B677-82764137D8DB}"/>
                </a:ext>
              </a:extLst>
            </p:cNvPr>
            <p:cNvCxnSpPr/>
            <p:nvPr/>
          </p:nvCxnSpPr>
          <p:spPr>
            <a:xfrm>
              <a:off x="3694999" y="6050280"/>
              <a:ext cx="68358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D72B9CF-3C86-45A6-A5C7-B74621825EF9}"/>
                </a:ext>
              </a:extLst>
            </p:cNvPr>
            <p:cNvCxnSpPr/>
            <p:nvPr/>
          </p:nvCxnSpPr>
          <p:spPr>
            <a:xfrm>
              <a:off x="3702619" y="5125967"/>
              <a:ext cx="68358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908FD02-4E31-41F8-95E5-70F8611B6D8B}"/>
                </a:ext>
              </a:extLst>
            </p:cNvPr>
            <p:cNvCxnSpPr/>
            <p:nvPr/>
          </p:nvCxnSpPr>
          <p:spPr>
            <a:xfrm>
              <a:off x="3702619" y="4145280"/>
              <a:ext cx="0" cy="1905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BA0085-0A9B-4CF8-A817-6A37971B0708}"/>
                </a:ext>
              </a:extLst>
            </p:cNvPr>
            <p:cNvCxnSpPr/>
            <p:nvPr/>
          </p:nvCxnSpPr>
          <p:spPr>
            <a:xfrm>
              <a:off x="5645719" y="4122420"/>
              <a:ext cx="0" cy="1905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056" name="Picture 8" descr="相关图片">
              <a:extLst>
                <a:ext uri="{FF2B5EF4-FFF2-40B4-BE49-F238E27FC236}">
                  <a16:creationId xmlns:a16="http://schemas.microsoft.com/office/drawing/2014/main" id="{467EEA23-0C3A-479E-9CF6-AC106FBA1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696" y="4300714"/>
              <a:ext cx="1042522" cy="68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相关图片">
              <a:extLst>
                <a:ext uri="{FF2B5EF4-FFF2-40B4-BE49-F238E27FC236}">
                  <a16:creationId xmlns:a16="http://schemas.microsoft.com/office/drawing/2014/main" id="{055245B2-7293-4757-B400-B84DB919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7" y="4968688"/>
              <a:ext cx="4219575" cy="1323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709A04B-257B-45C7-98B9-85606EFE71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220" y="4122420"/>
              <a:ext cx="0" cy="19354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9CF1C7E-A097-4370-B2F4-61205CB1C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57399" y="4122420"/>
              <a:ext cx="0" cy="101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060" name="Picture 12" descr="“yelp”的图片搜索结果">
              <a:extLst>
                <a:ext uri="{FF2B5EF4-FFF2-40B4-BE49-F238E27FC236}">
                  <a16:creationId xmlns:a16="http://schemas.microsoft.com/office/drawing/2014/main" id="{8629E671-4EA2-49BF-AB2F-681F693D1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931" y="4173191"/>
              <a:ext cx="1962707" cy="861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06E067-4B1C-4978-AE01-87EB1D750EE3}"/>
                </a:ext>
              </a:extLst>
            </p:cNvPr>
            <p:cNvCxnSpPr>
              <a:cxnSpLocks/>
            </p:cNvCxnSpPr>
            <p:nvPr/>
          </p:nvCxnSpPr>
          <p:spPr>
            <a:xfrm>
              <a:off x="9622342" y="511302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669665E-18ED-4FF7-BEDA-EA9727A9C767}"/>
                </a:ext>
              </a:extLst>
            </p:cNvPr>
            <p:cNvSpPr txBox="1"/>
            <p:nvPr/>
          </p:nvSpPr>
          <p:spPr>
            <a:xfrm>
              <a:off x="9822180" y="5379720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……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106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EF7979-BB39-466D-8991-5D05EAD61F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B1404E-F358-4FBF-8C2B-E1B35FD6D605}"/>
              </a:ext>
            </a:extLst>
          </p:cNvPr>
          <p:cNvSpPr/>
          <p:nvPr/>
        </p:nvSpPr>
        <p:spPr>
          <a:xfrm>
            <a:off x="4489938" y="2660227"/>
            <a:ext cx="5149933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THANKS!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0C9B58-1E99-4E80-84AD-C0ECCA719F60}"/>
              </a:ext>
            </a:extLst>
          </p:cNvPr>
          <p:cNvSpPr txBox="1"/>
          <p:nvPr/>
        </p:nvSpPr>
        <p:spPr>
          <a:xfrm>
            <a:off x="5879662" y="3536700"/>
            <a:ext cx="1094275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悅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7B81DBE-4E60-404F-AAB7-AF6DF93E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295" y="3536700"/>
            <a:ext cx="1225010" cy="12408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52011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EF7979-BB39-466D-8991-5D05EAD61F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6EC279-60CA-4071-8C58-C2A2898A0D9C}"/>
              </a:ext>
            </a:extLst>
          </p:cNvPr>
          <p:cNvSpPr/>
          <p:nvPr/>
        </p:nvSpPr>
        <p:spPr>
          <a:xfrm>
            <a:off x="3059729" y="3211342"/>
            <a:ext cx="716866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點評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：讓我們離美食更近了嗎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6001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0CDE90-C664-447C-B262-C7FFA7C2D6D0}"/>
              </a:ext>
            </a:extLst>
          </p:cNvPr>
          <p:cNvGrpSpPr/>
          <p:nvPr/>
        </p:nvGrpSpPr>
        <p:grpSpPr>
          <a:xfrm>
            <a:off x="344112" y="458176"/>
            <a:ext cx="4419268" cy="1048361"/>
            <a:chOff x="344112" y="458176"/>
            <a:chExt cx="4419268" cy="10483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0AED905-4687-4A7C-BEF5-4ACDB8A61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2" y="1249362"/>
              <a:ext cx="1790334" cy="257175"/>
            </a:xfrm>
            <a:prstGeom prst="rect">
              <a:avLst/>
            </a:prstGeom>
            <a:noFill/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82909-E916-4EA8-8649-32B94ECA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6627" y="458176"/>
              <a:ext cx="3866753" cy="91321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A9CCA13-3604-48F1-AF4E-C024D66F786D}"/>
              </a:ext>
            </a:extLst>
          </p:cNvPr>
          <p:cNvSpPr/>
          <p:nvPr/>
        </p:nvSpPr>
        <p:spPr>
          <a:xfrm>
            <a:off x="1348083" y="518334"/>
            <a:ext cx="24192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r>
              <a:rPr lang="zh-CN" altLang="en-US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食物品評痛點分析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7E605D5-EE32-4B7B-9360-98D6C59CF3D5}"/>
              </a:ext>
            </a:extLst>
          </p:cNvPr>
          <p:cNvGrpSpPr/>
          <p:nvPr/>
        </p:nvGrpSpPr>
        <p:grpSpPr>
          <a:xfrm>
            <a:off x="1748785" y="2661225"/>
            <a:ext cx="9379793" cy="1482787"/>
            <a:chOff x="1897807" y="2230721"/>
            <a:chExt cx="9379793" cy="1482787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22E26EE5-F924-4551-A634-6ECB424B2D54}"/>
                </a:ext>
              </a:extLst>
            </p:cNvPr>
            <p:cNvSpPr/>
            <p:nvPr/>
          </p:nvSpPr>
          <p:spPr>
            <a:xfrm>
              <a:off x="5569977" y="2230721"/>
              <a:ext cx="1720033" cy="148278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0E43D54-4FE9-4F43-B1CE-9450C851FEEB}"/>
                </a:ext>
              </a:extLst>
            </p:cNvPr>
            <p:cNvSpPr/>
            <p:nvPr/>
          </p:nvSpPr>
          <p:spPr>
            <a:xfrm>
              <a:off x="5695629" y="278279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用戶評價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EEB2F54-21A5-489F-9DF5-C5E93F6937F7}"/>
                </a:ext>
              </a:extLst>
            </p:cNvPr>
            <p:cNvGrpSpPr/>
            <p:nvPr/>
          </p:nvGrpSpPr>
          <p:grpSpPr>
            <a:xfrm>
              <a:off x="7290010" y="2721244"/>
              <a:ext cx="3987590" cy="523220"/>
              <a:chOff x="7290010" y="2721244"/>
              <a:chExt cx="3987590" cy="52322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8ECD57-DAFA-4E7D-809B-58C60FCCF6BD}"/>
                  </a:ext>
                </a:extLst>
              </p:cNvPr>
              <p:cNvSpPr txBox="1"/>
              <p:nvPr/>
            </p:nvSpPr>
            <p:spPr>
              <a:xfrm>
                <a:off x="7290010" y="2721244"/>
                <a:ext cx="1811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…………</a:t>
                </a:r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1372547B-D775-43F7-8752-285CFC5E59C2}"/>
                  </a:ext>
                </a:extLst>
              </p:cNvPr>
              <p:cNvSpPr/>
              <p:nvPr/>
            </p:nvSpPr>
            <p:spPr>
              <a:xfrm>
                <a:off x="8407176" y="2913500"/>
                <a:ext cx="127224" cy="127224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729BF66-C8EF-4CBA-B9AC-570BF8F858A8}"/>
                  </a:ext>
                </a:extLst>
              </p:cNvPr>
              <p:cNvSpPr txBox="1"/>
              <p:nvPr/>
            </p:nvSpPr>
            <p:spPr>
              <a:xfrm>
                <a:off x="8575426" y="2765213"/>
                <a:ext cx="2702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默認好評、情緒評論</a:t>
                </a: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B1FC66-17AB-4144-8C21-6EF88A94F00C}"/>
                </a:ext>
              </a:extLst>
            </p:cNvPr>
            <p:cNvSpPr/>
            <p:nvPr/>
          </p:nvSpPr>
          <p:spPr>
            <a:xfrm>
              <a:off x="4398769" y="2702045"/>
              <a:ext cx="1191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…………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B34C5236-5AE3-4F87-8C86-0C96CFB4CB6B}"/>
                </a:ext>
              </a:extLst>
            </p:cNvPr>
            <p:cNvSpPr/>
            <p:nvPr/>
          </p:nvSpPr>
          <p:spPr>
            <a:xfrm>
              <a:off x="4337103" y="2886407"/>
              <a:ext cx="127224" cy="127224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362EBF-53AC-4BDB-925F-07D7B4C10E56}"/>
                </a:ext>
              </a:extLst>
            </p:cNvPr>
            <p:cNvSpPr txBox="1"/>
            <p:nvPr/>
          </p:nvSpPr>
          <p:spPr>
            <a:xfrm>
              <a:off x="1897807" y="2765353"/>
              <a:ext cx="2642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虛假評論、抄襲評論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6F9B1F-95BA-42D3-9CDE-C4D967C2A25B}"/>
              </a:ext>
            </a:extLst>
          </p:cNvPr>
          <p:cNvGrpSpPr/>
          <p:nvPr/>
        </p:nvGrpSpPr>
        <p:grpSpPr>
          <a:xfrm>
            <a:off x="2054816" y="1562460"/>
            <a:ext cx="8794886" cy="4151953"/>
            <a:chOff x="2054816" y="1562460"/>
            <a:chExt cx="8794886" cy="415195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BB56BF3-F61D-4C1A-9DBF-224C551BB8F4}"/>
                </a:ext>
              </a:extLst>
            </p:cNvPr>
            <p:cNvGrpSpPr/>
            <p:nvPr/>
          </p:nvGrpSpPr>
          <p:grpSpPr>
            <a:xfrm>
              <a:off x="2054816" y="4231626"/>
              <a:ext cx="8794886" cy="1482787"/>
              <a:chOff x="2195493" y="4112279"/>
              <a:chExt cx="8794886" cy="1482787"/>
            </a:xfrm>
          </p:grpSpPr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D062197E-A956-4F47-B91C-6FE28D704F8F}"/>
                  </a:ext>
                </a:extLst>
              </p:cNvPr>
              <p:cNvSpPr/>
              <p:nvPr/>
            </p:nvSpPr>
            <p:spPr>
              <a:xfrm>
                <a:off x="5569977" y="4112279"/>
                <a:ext cx="1720033" cy="1482787"/>
              </a:xfrm>
              <a:prstGeom prst="hexago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A9613-2F43-4EF3-86EB-B4E1E9AC66CF}"/>
                  </a:ext>
                </a:extLst>
              </p:cNvPr>
              <p:cNvSpPr/>
              <p:nvPr/>
            </p:nvSpPr>
            <p:spPr>
              <a:xfrm>
                <a:off x="5719073" y="4640732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商戶跟蹤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24B5714-4886-48A2-AE6B-3D060A4D091F}"/>
                  </a:ext>
                </a:extLst>
              </p:cNvPr>
              <p:cNvGrpSpPr/>
              <p:nvPr/>
            </p:nvGrpSpPr>
            <p:grpSpPr>
              <a:xfrm>
                <a:off x="7283941" y="4579177"/>
                <a:ext cx="3706438" cy="523220"/>
                <a:chOff x="7290010" y="2721244"/>
                <a:chExt cx="3706438" cy="523220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F8D3E8-9383-4770-9560-0EF522E2F4F3}"/>
                    </a:ext>
                  </a:extLst>
                </p:cNvPr>
                <p:cNvSpPr txBox="1"/>
                <p:nvPr/>
              </p:nvSpPr>
              <p:spPr>
                <a:xfrm>
                  <a:off x="7290010" y="2721244"/>
                  <a:ext cx="1811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…………</a:t>
                  </a:r>
                  <a:endParaRPr lang="zh-CN" altLang="en-US" sz="2800" dirty="0"/>
                </a:p>
              </p:txBody>
            </p:sp>
            <p:sp>
              <p:nvSpPr>
                <p:cNvPr id="19" name="流程图: 接点 18">
                  <a:extLst>
                    <a:ext uri="{FF2B5EF4-FFF2-40B4-BE49-F238E27FC236}">
                      <a16:creationId xmlns:a16="http://schemas.microsoft.com/office/drawing/2014/main" id="{FC6DAA1F-5291-4892-906F-1EBDCC1CABBE}"/>
                    </a:ext>
                  </a:extLst>
                </p:cNvPr>
                <p:cNvSpPr/>
                <p:nvPr/>
              </p:nvSpPr>
              <p:spPr>
                <a:xfrm>
                  <a:off x="8407176" y="2913500"/>
                  <a:ext cx="127224" cy="127224"/>
                </a:xfrm>
                <a:prstGeom prst="flowChartConnector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A1948ED-3DF5-4EBD-A4F1-945708F8D16A}"/>
                    </a:ext>
                  </a:extLst>
                </p:cNvPr>
                <p:cNvSpPr txBox="1"/>
                <p:nvPr/>
              </p:nvSpPr>
              <p:spPr>
                <a:xfrm>
                  <a:off x="8569564" y="2782799"/>
                  <a:ext cx="24268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有效信息提取費時</a:t>
                  </a:r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1EDB2EA-9202-43A2-8578-832263353A4A}"/>
                  </a:ext>
                </a:extLst>
              </p:cNvPr>
              <p:cNvSpPr/>
              <p:nvPr/>
            </p:nvSpPr>
            <p:spPr>
              <a:xfrm>
                <a:off x="4420945" y="4577424"/>
                <a:ext cx="11913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2"/>
                    </a:solidFill>
                  </a:rPr>
                  <a:t>…………</a:t>
                </a:r>
                <a:endParaRPr lang="zh-CN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1ADE2818-4CF2-4CF3-9ADC-20259DD39215}"/>
                  </a:ext>
                </a:extLst>
              </p:cNvPr>
              <p:cNvSpPr/>
              <p:nvPr/>
            </p:nvSpPr>
            <p:spPr>
              <a:xfrm>
                <a:off x="4359279" y="4761786"/>
                <a:ext cx="127224" cy="127224"/>
              </a:xfrm>
              <a:prstGeom prst="flowChartConnector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DBE749F-7312-4AF1-A941-0B1B5FA944BF}"/>
                  </a:ext>
                </a:extLst>
              </p:cNvPr>
              <p:cNvSpPr txBox="1"/>
              <p:nvPr/>
            </p:nvSpPr>
            <p:spPr>
              <a:xfrm>
                <a:off x="2195493" y="4640732"/>
                <a:ext cx="2264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用戶反饋不易獲取</a:t>
                </a: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694E00-43CB-46BD-BEFD-6670319E949F}"/>
                </a:ext>
              </a:extLst>
            </p:cNvPr>
            <p:cNvSpPr txBox="1"/>
            <p:nvPr/>
          </p:nvSpPr>
          <p:spPr>
            <a:xfrm rot="16200000">
              <a:off x="5935462" y="2097275"/>
              <a:ext cx="716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……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9F2685A-5EAC-4539-9E15-900FA698C4E5}"/>
                </a:ext>
              </a:extLst>
            </p:cNvPr>
            <p:cNvGrpSpPr/>
            <p:nvPr/>
          </p:nvGrpSpPr>
          <p:grpSpPr>
            <a:xfrm>
              <a:off x="4840877" y="1562460"/>
              <a:ext cx="3417277" cy="535208"/>
              <a:chOff x="4840877" y="1562460"/>
              <a:chExt cx="3417277" cy="53520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12E24-E697-44AE-B181-43B9B368066D}"/>
                  </a:ext>
                </a:extLst>
              </p:cNvPr>
              <p:cNvSpPr txBox="1"/>
              <p:nvPr/>
            </p:nvSpPr>
            <p:spPr>
              <a:xfrm>
                <a:off x="4840877" y="1562460"/>
                <a:ext cx="341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紙質問卷、零官方點評</a:t>
                </a:r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861F3EE5-F2A0-423A-B999-E06942E11AFF}"/>
                  </a:ext>
                </a:extLst>
              </p:cNvPr>
              <p:cNvSpPr/>
              <p:nvPr/>
            </p:nvSpPr>
            <p:spPr>
              <a:xfrm>
                <a:off x="6230067" y="1970444"/>
                <a:ext cx="127224" cy="127224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453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EF7979-BB39-466D-8991-5D05EAD61F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6EC279-60CA-4071-8C58-C2A2898A0D9C}"/>
              </a:ext>
            </a:extLst>
          </p:cNvPr>
          <p:cNvSpPr/>
          <p:nvPr/>
        </p:nvSpPr>
        <p:spPr>
          <a:xfrm>
            <a:off x="3810000" y="3199620"/>
            <a:ext cx="5304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時間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：食物的照妖鏡 </a:t>
            </a:r>
          </a:p>
        </p:txBody>
      </p:sp>
    </p:spTree>
    <p:extLst>
      <p:ext uri="{BB962C8B-B14F-4D97-AF65-F5344CB8AC3E}">
        <p14:creationId xmlns:p14="http://schemas.microsoft.com/office/powerpoint/2010/main" val="42255274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29A7363-F72D-45AF-8C65-4402C2CF42F0}"/>
              </a:ext>
            </a:extLst>
          </p:cNvPr>
          <p:cNvGrpSpPr/>
          <p:nvPr/>
        </p:nvGrpSpPr>
        <p:grpSpPr>
          <a:xfrm>
            <a:off x="2623038" y="812530"/>
            <a:ext cx="7062636" cy="847020"/>
            <a:chOff x="3525715" y="1271954"/>
            <a:chExt cx="7062636" cy="8470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71CCC7-F0DF-4A13-B45A-D80B430D3BF5}"/>
                </a:ext>
              </a:extLst>
            </p:cNvPr>
            <p:cNvSpPr/>
            <p:nvPr/>
          </p:nvSpPr>
          <p:spPr>
            <a:xfrm>
              <a:off x="7139971" y="1749642"/>
              <a:ext cx="3448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——《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生命時報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》2007</a:t>
              </a:r>
              <a:r>
                <a:rPr lang="en-US" altLang="zh-CN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/08/10</a:t>
              </a:r>
              <a:endPara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A13547B-E712-46C6-8265-644611634BF6}"/>
                </a:ext>
              </a:extLst>
            </p:cNvPr>
            <p:cNvSpPr txBox="1"/>
            <p:nvPr/>
          </p:nvSpPr>
          <p:spPr>
            <a:xfrm>
              <a:off x="3525715" y="1271954"/>
              <a:ext cx="5140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美味的食物會增加測試者的用餐時間。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064859A-D705-4129-BE6C-FF1520D2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84" y="3671490"/>
            <a:ext cx="3590059" cy="255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5C5C71-48EA-46FA-A8EA-EF8FC58FE273}"/>
              </a:ext>
            </a:extLst>
          </p:cNvPr>
          <p:cNvGrpSpPr/>
          <p:nvPr/>
        </p:nvGrpSpPr>
        <p:grpSpPr>
          <a:xfrm>
            <a:off x="2669930" y="2242010"/>
            <a:ext cx="9176239" cy="970113"/>
            <a:chOff x="2822330" y="5260758"/>
            <a:chExt cx="9176239" cy="97011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AF460D-6111-43D6-9288-ADC966FDB106}"/>
                </a:ext>
              </a:extLst>
            </p:cNvPr>
            <p:cNvSpPr txBox="1"/>
            <p:nvPr/>
          </p:nvSpPr>
          <p:spPr>
            <a:xfrm>
              <a:off x="2822330" y="5260758"/>
              <a:ext cx="6356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在吃飯上花的時間越多的國家，他們的食物越美味。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55664B-FA8D-403A-9AD1-6C467E068295}"/>
                </a:ext>
              </a:extLst>
            </p:cNvPr>
            <p:cNvSpPr txBox="1"/>
            <p:nvPr/>
          </p:nvSpPr>
          <p:spPr>
            <a:xfrm>
              <a:off x="6096000" y="5861539"/>
              <a:ext cx="59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——《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美國美食文化研究自媒體</a:t>
              </a:r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》2016/10/15</a:t>
              </a:r>
              <a:endPara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C5DE3B-E53D-4EEA-91AF-C97905EC6B38}"/>
              </a:ext>
            </a:extLst>
          </p:cNvPr>
          <p:cNvSpPr/>
          <p:nvPr/>
        </p:nvSpPr>
        <p:spPr>
          <a:xfrm>
            <a:off x="2396622" y="931386"/>
            <a:ext cx="194179" cy="194179"/>
          </a:xfrm>
          <a:prstGeom prst="flowChartConnector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0FD1D00F-4E9F-42FA-AA7B-49FA6B7A1B5F}"/>
              </a:ext>
            </a:extLst>
          </p:cNvPr>
          <p:cNvSpPr/>
          <p:nvPr/>
        </p:nvSpPr>
        <p:spPr>
          <a:xfrm>
            <a:off x="2428859" y="2344975"/>
            <a:ext cx="194179" cy="194179"/>
          </a:xfrm>
          <a:prstGeom prst="flowChartConnector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84617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关图片">
            <a:extLst>
              <a:ext uri="{FF2B5EF4-FFF2-40B4-BE49-F238E27FC236}">
                <a16:creationId xmlns:a16="http://schemas.microsoft.com/office/drawing/2014/main" id="{95A4AF60-7696-4B51-876B-4C05D667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09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C04C4E0-1B88-4F2A-9EAD-F1C74C79A734}"/>
              </a:ext>
            </a:extLst>
          </p:cNvPr>
          <p:cNvSpPr>
            <a:spLocks/>
          </p:cNvSpPr>
          <p:nvPr/>
        </p:nvSpPr>
        <p:spPr bwMode="auto">
          <a:xfrm>
            <a:off x="4229344" y="409574"/>
            <a:ext cx="7551690" cy="6331195"/>
          </a:xfrm>
          <a:custGeom>
            <a:avLst/>
            <a:gdLst>
              <a:gd name="T0" fmla="*/ 3929 w 3929"/>
              <a:gd name="T1" fmla="*/ 0 h 3294"/>
              <a:gd name="T2" fmla="*/ 0 w 3929"/>
              <a:gd name="T3" fmla="*/ 0 h 3294"/>
              <a:gd name="T4" fmla="*/ 978 w 3929"/>
              <a:gd name="T5" fmla="*/ 3294 h 3294"/>
              <a:gd name="T6" fmla="*/ 3929 w 3929"/>
              <a:gd name="T7" fmla="*/ 3294 h 3294"/>
              <a:gd name="T8" fmla="*/ 3929 w 3929"/>
              <a:gd name="T9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9" h="3294">
                <a:moveTo>
                  <a:pt x="3929" y="0"/>
                </a:moveTo>
                <a:lnTo>
                  <a:pt x="0" y="0"/>
                </a:lnTo>
                <a:lnTo>
                  <a:pt x="978" y="3294"/>
                </a:lnTo>
                <a:lnTo>
                  <a:pt x="3929" y="3294"/>
                </a:lnTo>
                <a:lnTo>
                  <a:pt x="3929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6E3975-9283-4AD1-BACA-22F6F6FE9D14}"/>
              </a:ext>
            </a:extLst>
          </p:cNvPr>
          <p:cNvGrpSpPr/>
          <p:nvPr/>
        </p:nvGrpSpPr>
        <p:grpSpPr>
          <a:xfrm>
            <a:off x="6565939" y="994395"/>
            <a:ext cx="2319285" cy="1938992"/>
            <a:chOff x="5069539" y="797171"/>
            <a:chExt cx="2319285" cy="193899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7FC3A94-F49B-4FDE-952F-96A2887BBDE7}"/>
                </a:ext>
              </a:extLst>
            </p:cNvPr>
            <p:cNvSpPr txBox="1"/>
            <p:nvPr/>
          </p:nvSpPr>
          <p:spPr>
            <a:xfrm>
              <a:off x="6294549" y="797171"/>
              <a:ext cx="1094275" cy="193899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chemeClr val="accent5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悅</a:t>
              </a:r>
              <a:r>
                <a:rPr lang="zh-CN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時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5AE5A1F-D9C4-4FC3-943E-89E39E780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69539" y="1260542"/>
              <a:ext cx="1225010" cy="1240850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39A6738-C900-4E43-8EFE-F1894A6550C8}"/>
              </a:ext>
            </a:extLst>
          </p:cNvPr>
          <p:cNvSpPr txBox="1"/>
          <p:nvPr/>
        </p:nvSpPr>
        <p:spPr>
          <a:xfrm>
            <a:off x="6841686" y="3018552"/>
            <a:ext cx="408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一款全球最理性的食物照妖鏡平台，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量化顧客用餐時間，直觀通曉食物真味。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悅由心生</a:t>
            </a:r>
            <a:r>
              <a:rPr lang="zh-CN" altLang="en-US" b="1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時來知味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</a:p>
        </p:txBody>
      </p:sp>
      <p:pic>
        <p:nvPicPr>
          <p:cNvPr id="2052" name="Picture 4" descr="https://ci.ici.umac.mo/wp-content/uploads/2099/09/Logo.jpg">
            <a:extLst>
              <a:ext uri="{FF2B5EF4-FFF2-40B4-BE49-F238E27FC236}">
                <a16:creationId xmlns:a16="http://schemas.microsoft.com/office/drawing/2014/main" id="{B92D800B-D4A6-43B2-B258-6B605A920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17024" r="12477" b="-17024"/>
          <a:stretch/>
        </p:blipFill>
        <p:spPr bwMode="auto">
          <a:xfrm>
            <a:off x="8447359" y="5142721"/>
            <a:ext cx="2481403" cy="17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372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0CDE90-C664-447C-B262-C7FFA7C2D6D0}"/>
              </a:ext>
            </a:extLst>
          </p:cNvPr>
          <p:cNvGrpSpPr/>
          <p:nvPr/>
        </p:nvGrpSpPr>
        <p:grpSpPr>
          <a:xfrm>
            <a:off x="344112" y="458176"/>
            <a:ext cx="4419268" cy="1048361"/>
            <a:chOff x="344112" y="458176"/>
            <a:chExt cx="4419268" cy="104836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0AED905-4687-4A7C-BEF5-4ACDB8A61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2" y="1249362"/>
              <a:ext cx="1790334" cy="257175"/>
            </a:xfrm>
            <a:prstGeom prst="rect">
              <a:avLst/>
            </a:prstGeom>
            <a:noFill/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82909-E916-4EA8-8649-32B94ECA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6627" y="458176"/>
              <a:ext cx="3866753" cy="91321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A9CCA13-3604-48F1-AF4E-C024D66F786D}"/>
              </a:ext>
            </a:extLst>
          </p:cNvPr>
          <p:cNvSpPr/>
          <p:nvPr/>
        </p:nvSpPr>
        <p:spPr>
          <a:xfrm>
            <a:off x="1348083" y="518334"/>
            <a:ext cx="24994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2100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悅時使用流程分析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76823B-C71C-433D-BAE0-8A4ECCB2E602}"/>
              </a:ext>
            </a:extLst>
          </p:cNvPr>
          <p:cNvGrpSpPr/>
          <p:nvPr/>
        </p:nvGrpSpPr>
        <p:grpSpPr>
          <a:xfrm>
            <a:off x="2830003" y="2759487"/>
            <a:ext cx="6864767" cy="1766744"/>
            <a:chOff x="2572219" y="2400898"/>
            <a:chExt cx="6864767" cy="176674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48603B3-B7F8-48B0-907B-89561E51F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b="4693"/>
            <a:stretch/>
          </p:blipFill>
          <p:spPr>
            <a:xfrm>
              <a:off x="2572219" y="2400898"/>
              <a:ext cx="6864767" cy="968337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07B822B-9D60-44DF-88D6-C57D6EFAC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55014" y="3369235"/>
              <a:ext cx="6598162" cy="798407"/>
            </a:xfrm>
            <a:prstGeom prst="rect">
              <a:avLst/>
            </a:prstGeom>
            <a:scene3d>
              <a:camera prst="orthographicFront">
                <a:rot lat="0" lon="10799977" rev="0"/>
              </a:camera>
              <a:lightRig rig="threePt" dir="t"/>
            </a:scene3d>
          </p:spPr>
        </p:pic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4B59953-3702-4265-9488-8100929222B1}"/>
              </a:ext>
            </a:extLst>
          </p:cNvPr>
          <p:cNvSpPr txBox="1"/>
          <p:nvPr/>
        </p:nvSpPr>
        <p:spPr>
          <a:xfrm>
            <a:off x="4757263" y="2474331"/>
            <a:ext cx="1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點餐時間記錄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18053C-A539-4BF1-AE89-1B44024C29A8}"/>
              </a:ext>
            </a:extLst>
          </p:cNvPr>
          <p:cNvSpPr txBox="1"/>
          <p:nvPr/>
        </p:nvSpPr>
        <p:spPr>
          <a:xfrm>
            <a:off x="2686424" y="2474331"/>
            <a:ext cx="1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用戶進店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1FFC1-0FE7-4A69-A38B-4A093BB51872}"/>
              </a:ext>
            </a:extLst>
          </p:cNvPr>
          <p:cNvSpPr txBox="1"/>
          <p:nvPr/>
        </p:nvSpPr>
        <p:spPr>
          <a:xfrm>
            <a:off x="6917758" y="2474331"/>
            <a:ext cx="1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結銀時間記錄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6E0165-B538-4838-8ED2-113F14865546}"/>
              </a:ext>
            </a:extLst>
          </p:cNvPr>
          <p:cNvSpPr txBox="1"/>
          <p:nvPr/>
        </p:nvSpPr>
        <p:spPr>
          <a:xfrm>
            <a:off x="9838349" y="3527769"/>
            <a:ext cx="1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用餐時間生成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4E013C-61FC-46C2-9063-C6A49DC41EFE}"/>
              </a:ext>
            </a:extLst>
          </p:cNvPr>
          <p:cNvSpPr txBox="1"/>
          <p:nvPr/>
        </p:nvSpPr>
        <p:spPr>
          <a:xfrm>
            <a:off x="6643925" y="4608777"/>
            <a:ext cx="265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餐單與用餐時間匹配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EE8A91-4D55-4984-8E2B-A55419DD8FB6}"/>
              </a:ext>
            </a:extLst>
          </p:cNvPr>
          <p:cNvSpPr txBox="1"/>
          <p:nvPr/>
        </p:nvSpPr>
        <p:spPr>
          <a:xfrm>
            <a:off x="4877878" y="4598169"/>
            <a:ext cx="133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算法分析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A9D4A3-A71A-41A8-979A-52CE40D9A612}"/>
              </a:ext>
            </a:extLst>
          </p:cNvPr>
          <p:cNvSpPr txBox="1"/>
          <p:nvPr/>
        </p:nvSpPr>
        <p:spPr>
          <a:xfrm>
            <a:off x="1488142" y="4598169"/>
            <a:ext cx="3597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單個菜品用餐時間獲得</a:t>
            </a:r>
          </a:p>
        </p:txBody>
      </p:sp>
    </p:spTree>
    <p:extLst>
      <p:ext uri="{BB962C8B-B14F-4D97-AF65-F5344CB8AC3E}">
        <p14:creationId xmlns:p14="http://schemas.microsoft.com/office/powerpoint/2010/main" val="3453551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EF7979-BB39-466D-8991-5D05EAD61F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6EC279-60CA-4071-8C58-C2A2898A0D9C}"/>
              </a:ext>
            </a:extLst>
          </p:cNvPr>
          <p:cNvSpPr/>
          <p:nvPr/>
        </p:nvSpPr>
        <p:spPr>
          <a:xfrm>
            <a:off x="4356298" y="2967335"/>
            <a:ext cx="3651739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 統 展 示 </a:t>
            </a:r>
          </a:p>
        </p:txBody>
      </p:sp>
    </p:spTree>
    <p:extLst>
      <p:ext uri="{BB962C8B-B14F-4D97-AF65-F5344CB8AC3E}">
        <p14:creationId xmlns:p14="http://schemas.microsoft.com/office/powerpoint/2010/main" val="37082254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4138C7-3ACE-4396-A792-0C0281744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32483"/>
              </p:ext>
            </p:extLst>
          </p:nvPr>
        </p:nvGraphicFramePr>
        <p:xfrm>
          <a:off x="2562274" y="598258"/>
          <a:ext cx="9286826" cy="6007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940">
                  <a:extLst>
                    <a:ext uri="{9D8B030D-6E8A-4147-A177-3AD203B41FA5}">
                      <a16:colId xmlns:a16="http://schemas.microsoft.com/office/drawing/2014/main" val="1382349944"/>
                    </a:ext>
                  </a:extLst>
                </a:gridCol>
                <a:gridCol w="1298056">
                  <a:extLst>
                    <a:ext uri="{9D8B030D-6E8A-4147-A177-3AD203B41FA5}">
                      <a16:colId xmlns:a16="http://schemas.microsoft.com/office/drawing/2014/main" val="1107072085"/>
                    </a:ext>
                  </a:extLst>
                </a:gridCol>
                <a:gridCol w="1230813">
                  <a:extLst>
                    <a:ext uri="{9D8B030D-6E8A-4147-A177-3AD203B41FA5}">
                      <a16:colId xmlns:a16="http://schemas.microsoft.com/office/drawing/2014/main" val="563660189"/>
                    </a:ext>
                  </a:extLst>
                </a:gridCol>
                <a:gridCol w="1315013">
                  <a:extLst>
                    <a:ext uri="{9D8B030D-6E8A-4147-A177-3AD203B41FA5}">
                      <a16:colId xmlns:a16="http://schemas.microsoft.com/office/drawing/2014/main" val="2613495817"/>
                    </a:ext>
                  </a:extLst>
                </a:gridCol>
                <a:gridCol w="1090563">
                  <a:extLst>
                    <a:ext uri="{9D8B030D-6E8A-4147-A177-3AD203B41FA5}">
                      <a16:colId xmlns:a16="http://schemas.microsoft.com/office/drawing/2014/main" val="1461478057"/>
                    </a:ext>
                  </a:extLst>
                </a:gridCol>
                <a:gridCol w="1349262">
                  <a:extLst>
                    <a:ext uri="{9D8B030D-6E8A-4147-A177-3AD203B41FA5}">
                      <a16:colId xmlns:a16="http://schemas.microsoft.com/office/drawing/2014/main" val="860647499"/>
                    </a:ext>
                  </a:extLst>
                </a:gridCol>
                <a:gridCol w="1282770">
                  <a:extLst>
                    <a:ext uri="{9D8B030D-6E8A-4147-A177-3AD203B41FA5}">
                      <a16:colId xmlns:a16="http://schemas.microsoft.com/office/drawing/2014/main" val="2936243765"/>
                    </a:ext>
                  </a:extLst>
                </a:gridCol>
                <a:gridCol w="1388409">
                  <a:extLst>
                    <a:ext uri="{9D8B030D-6E8A-4147-A177-3AD203B41FA5}">
                      <a16:colId xmlns:a16="http://schemas.microsoft.com/office/drawing/2014/main" val="3180707022"/>
                    </a:ext>
                  </a:extLst>
                </a:gridCol>
              </a:tblGrid>
              <a:tr h="260966">
                <a:tc>
                  <a:txBody>
                    <a:bodyPr/>
                    <a:lstStyle/>
                    <a:p>
                      <a:endParaRPr lang="zh-MO" altLang="en-US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周一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周二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周三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周四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周五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周六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周日</a:t>
                      </a:r>
                    </a:p>
                  </a:txBody>
                  <a:tcPr marL="64666" marR="64666" marT="32333" marB="32333"/>
                </a:tc>
                <a:extLst>
                  <a:ext uri="{0D108BD9-81ED-4DB2-BD59-A6C34878D82A}">
                    <a16:rowId xmlns:a16="http://schemas.microsoft.com/office/drawing/2014/main" val="3096470245"/>
                  </a:ext>
                </a:extLst>
              </a:tr>
              <a:tr h="1124522">
                <a:tc>
                  <a:txBody>
                    <a:bodyPr/>
                    <a:lstStyle/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早</a:t>
                      </a:r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餐粥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炒麵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燒賣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叉燒包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牛奶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牛奶麥片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牛油玉米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雞肉腸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多士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牛奶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餐粥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炒河粉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蘿蔔糕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迷你奶皇包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牛奶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雞湯通粉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炒薯餅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烚蛋</a:t>
                      </a:r>
                      <a:endParaRPr lang="en-US" altLang="zh-MO" sz="1200" b="0" i="0" kern="1200" dirty="0">
                        <a:solidFill>
                          <a:schemeClr val="dk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多士</a:t>
                      </a:r>
                      <a:endParaRPr lang="en-US" altLang="zh-MO" sz="1200" b="0" i="0" kern="1200" dirty="0">
                        <a:solidFill>
                          <a:schemeClr val="dk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果汁</a:t>
                      </a: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熱豆漿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炒米粉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早餐腸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迷你饅頭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牛奶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番茄湯通粉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蒸腸粉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炒蛋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多士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果汁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雞湯通粉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雜菜粒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鮮肉水餃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迷你饅頭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果汁</a:t>
                      </a:r>
                    </a:p>
                  </a:txBody>
                  <a:tcPr marL="64666" marR="64666" marT="32333" marB="32333"/>
                </a:tc>
                <a:extLst>
                  <a:ext uri="{0D108BD9-81ED-4DB2-BD59-A6C34878D82A}">
                    <a16:rowId xmlns:a16="http://schemas.microsoft.com/office/drawing/2014/main" val="2942316301"/>
                  </a:ext>
                </a:extLst>
              </a:tr>
              <a:tr h="2184378">
                <a:tc>
                  <a:txBody>
                    <a:bodyPr/>
                    <a:lstStyle/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午</a:t>
                      </a:r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新奧爾良烤雞腿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煙鴨胸炒節瓜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香蒜雪菜蒸豆腐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雲耳炒鮮菇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千島螺絲粉沙律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照燒豬扒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薯仔燜排骨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麻婆豆腐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金銀蒜蒸節瓜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涼拌木耳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洋蔥雞扒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甜酸魚塊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鮮菇炒椰花菜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尖椒火腿絲炒翠瓜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長通粉沙律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椒鹽豬扒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梅菜蒸肉餅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香蔥鮮菇炒魚片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雲耳炒椰菜花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酸辣青瓜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炸薯條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雞肉薄餅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雜菜薄餅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肉醬意粉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薯仔沙律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瑞士雞翼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鮮菇干筍炒肉片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西芹炒雞肉腸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豉汁炒涼瓜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涼拌番茄角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酥炸鯪魚球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梅菜燜腩肉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雞肉腸炒蛋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香蔥炒鮮菇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薯仔沙律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extLst>
                  <a:ext uri="{0D108BD9-81ED-4DB2-BD59-A6C34878D82A}">
                    <a16:rowId xmlns:a16="http://schemas.microsoft.com/office/drawing/2014/main" val="4246524349"/>
                  </a:ext>
                </a:extLst>
              </a:tr>
              <a:tr h="2361021">
                <a:tc>
                  <a:txBody>
                    <a:bodyPr/>
                    <a:lstStyle/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晚</a:t>
                      </a:r>
                      <a:endParaRPr lang="en-US" altLang="zh-MO" sz="13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zh-MO" altLang="en-US" sz="13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</a:t>
                      </a: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咖喱雞扒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土魷蒸肉餅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川辣炒椰菜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榨菜絲炒豆角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千島螺絲粉沙律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剁椒蒸魚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南乳冬瓜燜鴨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馬蹄炒藕片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香蒜肉末炒雙菇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涼拌木耳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香辣汁燒秋刀魚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冬陰醬爆雞球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滷肉燴茄瓜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上湯蝦米浸大白菜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長通粉沙律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紅棗枸杞蒸雞球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豉汁涼瓜炒牛肉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西芹炒雞丁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豉椒炒南瓜片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酸辣青瓜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海鮮醬爆鮮魷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豉椒燴雞球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豉油皇金銀蒜蒸豆腐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雲耳炒椰菜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薯仔沙律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金沙骨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葡國雞球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雜菜粒炒臘腸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鹵水豆腐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涼拌番茄角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香茅烤豬頸肉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豆卜節瓜炒肉片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香蔥火腿炒蛋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雲耳炒藕片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時菜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餐湯</a:t>
                      </a:r>
                      <a:endParaRPr lang="en-US" altLang="zh-MO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MO" altLang="en-US" sz="12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千島螺絲粉沙律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MO" altLang="en-US" sz="12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4666" marR="64666" marT="32333" marB="32333"/>
                </a:tc>
                <a:extLst>
                  <a:ext uri="{0D108BD9-81ED-4DB2-BD59-A6C34878D82A}">
                    <a16:rowId xmlns:a16="http://schemas.microsoft.com/office/drawing/2014/main" val="332891219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8E5CD10-9550-41C0-9E2E-A1CC355F36D4}"/>
              </a:ext>
            </a:extLst>
          </p:cNvPr>
          <p:cNvSpPr txBox="1"/>
          <p:nvPr/>
        </p:nvSpPr>
        <p:spPr>
          <a:xfrm>
            <a:off x="2562274" y="171102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2018/10/15-10/21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CD33EB-99C4-459A-8AF3-146D55B0CC39}"/>
              </a:ext>
            </a:extLst>
          </p:cNvPr>
          <p:cNvGrpSpPr/>
          <p:nvPr/>
        </p:nvGrpSpPr>
        <p:grpSpPr>
          <a:xfrm>
            <a:off x="213360" y="2926873"/>
            <a:ext cx="2260425" cy="1206243"/>
            <a:chOff x="144780" y="3010693"/>
            <a:chExt cx="2260425" cy="1206243"/>
          </a:xfrm>
        </p:grpSpPr>
        <p:pic>
          <p:nvPicPr>
            <p:cNvPr id="1026" name="Picture 2" descr="“澳门大学蔡继友书院”的图片搜索结果">
              <a:extLst>
                <a:ext uri="{FF2B5EF4-FFF2-40B4-BE49-F238E27FC236}">
                  <a16:creationId xmlns:a16="http://schemas.microsoft.com/office/drawing/2014/main" id="{ABFA8585-DA7B-495D-85AF-00EFA7D3B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" y="3010693"/>
              <a:ext cx="2260425" cy="59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D9788E-3DA0-43C1-B0CD-C9F68223D561}"/>
                </a:ext>
              </a:extLst>
            </p:cNvPr>
            <p:cNvSpPr txBox="1"/>
            <p:nvPr/>
          </p:nvSpPr>
          <p:spPr>
            <a:xfrm>
              <a:off x="144780" y="3816826"/>
              <a:ext cx="1950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上周菜品分析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006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851</Words>
  <Application>Microsoft Office PowerPoint</Application>
  <PresentationFormat>宽屏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方正兰亭黑_GBK</vt:lpstr>
      <vt:lpstr>方正姚体</vt:lpstr>
      <vt:lpstr>华文中宋</vt:lpstr>
      <vt:lpstr>Abadi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Li</dc:creator>
  <cp:lastModifiedBy>Huang Li</cp:lastModifiedBy>
  <cp:revision>49</cp:revision>
  <dcterms:created xsi:type="dcterms:W3CDTF">2018-10-26T22:14:06Z</dcterms:created>
  <dcterms:modified xsi:type="dcterms:W3CDTF">2018-10-27T08:23:44Z</dcterms:modified>
</cp:coreProperties>
</file>