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7" r:id="rId14"/>
    <p:sldId id="27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5865-253E-4839-AB55-DD8FCD18AF9B}" v="22" dt="2020-04-21T01:01:31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5220" autoAdjust="0"/>
  </p:normalViewPr>
  <p:slideViewPr>
    <p:cSldViewPr snapToGrid="0">
      <p:cViewPr varScale="1">
        <p:scale>
          <a:sx n="73" d="100"/>
          <a:sy n="73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74CDD-151E-463E-AE94-15720200D2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DCA245-5ADF-4651-9B5C-160E20A6059A}">
      <dgm:prSet/>
      <dgm:spPr/>
      <dgm:t>
        <a:bodyPr/>
        <a:lstStyle/>
        <a:p>
          <a:r>
            <a:rPr lang="en-US"/>
            <a:t>Predictor app</a:t>
          </a:r>
        </a:p>
      </dgm:t>
    </dgm:pt>
    <dgm:pt modelId="{F75A4A2E-FA32-46B3-8800-0E4E74A2854F}" type="parTrans" cxnId="{CD96ED18-4B10-4A3A-8D95-5892BA83FB4E}">
      <dgm:prSet/>
      <dgm:spPr/>
      <dgm:t>
        <a:bodyPr/>
        <a:lstStyle/>
        <a:p>
          <a:endParaRPr lang="en-US"/>
        </a:p>
      </dgm:t>
    </dgm:pt>
    <dgm:pt modelId="{DA089F74-0666-4892-BEAD-D63CBA38FDB6}" type="sibTrans" cxnId="{CD96ED18-4B10-4A3A-8D95-5892BA83FB4E}">
      <dgm:prSet/>
      <dgm:spPr/>
      <dgm:t>
        <a:bodyPr/>
        <a:lstStyle/>
        <a:p>
          <a:endParaRPr lang="en-US"/>
        </a:p>
      </dgm:t>
    </dgm:pt>
    <dgm:pt modelId="{11224F0C-EB8D-4678-B722-571BABD5D8A6}">
      <dgm:prSet/>
      <dgm:spPr/>
      <dgm:t>
        <a:bodyPr/>
        <a:lstStyle/>
        <a:p>
          <a:r>
            <a:rPr lang="en-US"/>
            <a:t>Improve classifier</a:t>
          </a:r>
        </a:p>
      </dgm:t>
    </dgm:pt>
    <dgm:pt modelId="{958E0EB0-9F57-401F-B799-2DF11B1B9DC0}" type="parTrans" cxnId="{1AC815CD-9B37-4611-8027-12F6458ECAC9}">
      <dgm:prSet/>
      <dgm:spPr/>
      <dgm:t>
        <a:bodyPr/>
        <a:lstStyle/>
        <a:p>
          <a:endParaRPr lang="en-US"/>
        </a:p>
      </dgm:t>
    </dgm:pt>
    <dgm:pt modelId="{22AC382C-1118-4884-87F7-650E8D168DFD}" type="sibTrans" cxnId="{1AC815CD-9B37-4611-8027-12F6458ECAC9}">
      <dgm:prSet/>
      <dgm:spPr/>
      <dgm:t>
        <a:bodyPr/>
        <a:lstStyle/>
        <a:p>
          <a:endParaRPr lang="en-US"/>
        </a:p>
      </dgm:t>
    </dgm:pt>
    <dgm:pt modelId="{26C27552-150D-49F3-923D-E49B097EEA61}">
      <dgm:prSet/>
      <dgm:spPr/>
      <dgm:t>
        <a:bodyPr/>
        <a:lstStyle/>
        <a:p>
          <a:r>
            <a:rPr lang="en-US"/>
            <a:t>Add different kinds of text to the data</a:t>
          </a:r>
        </a:p>
      </dgm:t>
    </dgm:pt>
    <dgm:pt modelId="{B0234A80-D966-461A-ADAA-B7B2D2EE5895}" type="parTrans" cxnId="{9A9F515F-38A0-4FA2-AB1D-9A4FAC44BC9C}">
      <dgm:prSet/>
      <dgm:spPr/>
      <dgm:t>
        <a:bodyPr/>
        <a:lstStyle/>
        <a:p>
          <a:endParaRPr lang="en-US"/>
        </a:p>
      </dgm:t>
    </dgm:pt>
    <dgm:pt modelId="{D47D8842-48F8-49D3-B744-6D0816CC2C2C}" type="sibTrans" cxnId="{9A9F515F-38A0-4FA2-AB1D-9A4FAC44BC9C}">
      <dgm:prSet/>
      <dgm:spPr/>
      <dgm:t>
        <a:bodyPr/>
        <a:lstStyle/>
        <a:p>
          <a:endParaRPr lang="en-US"/>
        </a:p>
      </dgm:t>
    </dgm:pt>
    <dgm:pt modelId="{3BF9D252-FDF7-4DAD-8DA6-950C0834E9F1}" type="pres">
      <dgm:prSet presAssocID="{EE274CDD-151E-463E-AE94-15720200D2DB}" presName="linear" presStyleCnt="0">
        <dgm:presLayoutVars>
          <dgm:animLvl val="lvl"/>
          <dgm:resizeHandles val="exact"/>
        </dgm:presLayoutVars>
      </dgm:prSet>
      <dgm:spPr/>
    </dgm:pt>
    <dgm:pt modelId="{78A8AE41-3964-450E-A1CA-AAEBA8CC70AD}" type="pres">
      <dgm:prSet presAssocID="{F8DCA245-5ADF-4651-9B5C-160E20A605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986AF0-3E07-44E9-8F9C-23A142D38037}" type="pres">
      <dgm:prSet presAssocID="{DA089F74-0666-4892-BEAD-D63CBA38FDB6}" presName="spacer" presStyleCnt="0"/>
      <dgm:spPr/>
    </dgm:pt>
    <dgm:pt modelId="{6F420714-21E5-4145-8CB0-212F39FB6012}" type="pres">
      <dgm:prSet presAssocID="{11224F0C-EB8D-4678-B722-571BABD5D8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3792CF-C8E0-417A-A531-805499D6D2C3}" type="pres">
      <dgm:prSet presAssocID="{22AC382C-1118-4884-87F7-650E8D168DFD}" presName="spacer" presStyleCnt="0"/>
      <dgm:spPr/>
    </dgm:pt>
    <dgm:pt modelId="{FCD3E6E3-B209-4418-B3B4-D0592C6B26A5}" type="pres">
      <dgm:prSet presAssocID="{26C27552-150D-49F3-923D-E49B097EEA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96ED18-4B10-4A3A-8D95-5892BA83FB4E}" srcId="{EE274CDD-151E-463E-AE94-15720200D2DB}" destId="{F8DCA245-5ADF-4651-9B5C-160E20A6059A}" srcOrd="0" destOrd="0" parTransId="{F75A4A2E-FA32-46B3-8800-0E4E74A2854F}" sibTransId="{DA089F74-0666-4892-BEAD-D63CBA38FDB6}"/>
    <dgm:cxn modelId="{FDF41E3A-AE04-4009-A49B-6B5AECBF5927}" type="presOf" srcId="{26C27552-150D-49F3-923D-E49B097EEA61}" destId="{FCD3E6E3-B209-4418-B3B4-D0592C6B26A5}" srcOrd="0" destOrd="0" presId="urn:microsoft.com/office/officeart/2005/8/layout/vList2"/>
    <dgm:cxn modelId="{9A9F515F-38A0-4FA2-AB1D-9A4FAC44BC9C}" srcId="{EE274CDD-151E-463E-AE94-15720200D2DB}" destId="{26C27552-150D-49F3-923D-E49B097EEA61}" srcOrd="2" destOrd="0" parTransId="{B0234A80-D966-461A-ADAA-B7B2D2EE5895}" sibTransId="{D47D8842-48F8-49D3-B744-6D0816CC2C2C}"/>
    <dgm:cxn modelId="{95606A5A-588A-4A6F-A9C8-E2781B887589}" type="presOf" srcId="{11224F0C-EB8D-4678-B722-571BABD5D8A6}" destId="{6F420714-21E5-4145-8CB0-212F39FB6012}" srcOrd="0" destOrd="0" presId="urn:microsoft.com/office/officeart/2005/8/layout/vList2"/>
    <dgm:cxn modelId="{7425E593-C600-4723-8137-7A2F171C8773}" type="presOf" srcId="{F8DCA245-5ADF-4651-9B5C-160E20A6059A}" destId="{78A8AE41-3964-450E-A1CA-AAEBA8CC70AD}" srcOrd="0" destOrd="0" presId="urn:microsoft.com/office/officeart/2005/8/layout/vList2"/>
    <dgm:cxn modelId="{BAA329CA-4A52-4A48-9729-1FCC38E634FC}" type="presOf" srcId="{EE274CDD-151E-463E-AE94-15720200D2DB}" destId="{3BF9D252-FDF7-4DAD-8DA6-950C0834E9F1}" srcOrd="0" destOrd="0" presId="urn:microsoft.com/office/officeart/2005/8/layout/vList2"/>
    <dgm:cxn modelId="{1AC815CD-9B37-4611-8027-12F6458ECAC9}" srcId="{EE274CDD-151E-463E-AE94-15720200D2DB}" destId="{11224F0C-EB8D-4678-B722-571BABD5D8A6}" srcOrd="1" destOrd="0" parTransId="{958E0EB0-9F57-401F-B799-2DF11B1B9DC0}" sibTransId="{22AC382C-1118-4884-87F7-650E8D168DFD}"/>
    <dgm:cxn modelId="{3091C416-2F4B-4E00-984B-A038A4E39A84}" type="presParOf" srcId="{3BF9D252-FDF7-4DAD-8DA6-950C0834E9F1}" destId="{78A8AE41-3964-450E-A1CA-AAEBA8CC70AD}" srcOrd="0" destOrd="0" presId="urn:microsoft.com/office/officeart/2005/8/layout/vList2"/>
    <dgm:cxn modelId="{68D25614-1086-4197-90FD-BB971EDECD21}" type="presParOf" srcId="{3BF9D252-FDF7-4DAD-8DA6-950C0834E9F1}" destId="{91986AF0-3E07-44E9-8F9C-23A142D38037}" srcOrd="1" destOrd="0" presId="urn:microsoft.com/office/officeart/2005/8/layout/vList2"/>
    <dgm:cxn modelId="{91616F4E-4376-4940-BD3A-DFA2612DA69E}" type="presParOf" srcId="{3BF9D252-FDF7-4DAD-8DA6-950C0834E9F1}" destId="{6F420714-21E5-4145-8CB0-212F39FB6012}" srcOrd="2" destOrd="0" presId="urn:microsoft.com/office/officeart/2005/8/layout/vList2"/>
    <dgm:cxn modelId="{7750F783-C650-4AA6-AECF-4A52F3BB1B4A}" type="presParOf" srcId="{3BF9D252-FDF7-4DAD-8DA6-950C0834E9F1}" destId="{013792CF-C8E0-417A-A531-805499D6D2C3}" srcOrd="3" destOrd="0" presId="urn:microsoft.com/office/officeart/2005/8/layout/vList2"/>
    <dgm:cxn modelId="{759EFA06-AEF7-47F1-8A97-E9E9D78B0CC8}" type="presParOf" srcId="{3BF9D252-FDF7-4DAD-8DA6-950C0834E9F1}" destId="{FCD3E6E3-B209-4418-B3B4-D0592C6B26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8AE41-3964-450E-A1CA-AAEBA8CC70AD}">
      <dsp:nvSpPr>
        <dsp:cNvPr id="0" name=""/>
        <dsp:cNvSpPr/>
      </dsp:nvSpPr>
      <dsp:spPr>
        <a:xfrm>
          <a:off x="0" y="53990"/>
          <a:ext cx="6492875" cy="1589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Predictor app</a:t>
          </a:r>
        </a:p>
      </dsp:txBody>
      <dsp:txXfrm>
        <a:off x="77569" y="131559"/>
        <a:ext cx="6337737" cy="1433868"/>
      </dsp:txXfrm>
    </dsp:sp>
    <dsp:sp modelId="{6F420714-21E5-4145-8CB0-212F39FB6012}">
      <dsp:nvSpPr>
        <dsp:cNvPr id="0" name=""/>
        <dsp:cNvSpPr/>
      </dsp:nvSpPr>
      <dsp:spPr>
        <a:xfrm>
          <a:off x="0" y="1758196"/>
          <a:ext cx="6492875" cy="158900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Improve classifier</a:t>
          </a:r>
        </a:p>
      </dsp:txBody>
      <dsp:txXfrm>
        <a:off x="77569" y="1835765"/>
        <a:ext cx="6337737" cy="1433868"/>
      </dsp:txXfrm>
    </dsp:sp>
    <dsp:sp modelId="{FCD3E6E3-B209-4418-B3B4-D0592C6B26A5}">
      <dsp:nvSpPr>
        <dsp:cNvPr id="0" name=""/>
        <dsp:cNvSpPr/>
      </dsp:nvSpPr>
      <dsp:spPr>
        <a:xfrm>
          <a:off x="0" y="3462403"/>
          <a:ext cx="6492875" cy="158900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Add different kinds of text to the data</a:t>
          </a:r>
        </a:p>
      </dsp:txBody>
      <dsp:txXfrm>
        <a:off x="77569" y="3539972"/>
        <a:ext cx="6337737" cy="1433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DF8-46DE-4FC0-8532-C3404D357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A9BD-0049-4958-8AC5-4651D5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FF-4063-41D3-AEA6-83F368A9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7B58-DDB7-4C76-BAEF-6A61277C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561F-2B75-4CB4-B077-D8698A1C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FEFA-926A-44E1-B72E-22DC0F39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7F080-3D75-4F4C-B408-09C9B4855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1897-46C7-4D03-BBEE-9C185811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F450-6BC6-4CA3-BCD0-AB19CCAA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3945-1DAF-4528-9699-771DA63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21017-9F23-48A1-B479-62F0D7E87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E8BEA-A7A6-4D35-8BEB-141BF968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8411-DBEE-4DCB-B969-D3D0B79D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93B4-2373-4759-99E6-D40E34D9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F03B-EB95-4476-870D-70C2794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E308-EB89-41ED-A153-ACF21E91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66DF-61CB-4EA4-9276-E979B52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A8F8-AEEE-41AE-9FCF-65330925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4328-F7A6-434C-9C2D-58A5A955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E29F-5A89-4A29-A23B-1498F275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50E0-1C36-4E0F-AC0C-446EC0D3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2905-F675-453B-AE6C-92545546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813E-826D-45F2-A639-0B674134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1724-B354-45E4-9935-99844BF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68F7-886F-48AA-8917-D4CCE130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3C20-EFDD-4843-BBC0-47C9473B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944F-377B-4A68-B31C-68E51403D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957C6-5038-4307-98CC-D55146591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2538-9134-4AA3-AF71-A44553B1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D666-3184-47ED-B4BD-8C08A665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A975F-FE51-416E-9211-355EAC6F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8040-19B0-4CAC-A434-B6B9FF68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7F19-CB6A-4787-84AA-BB5287A2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2F18B-18C0-4FF2-9C31-56B95A7E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56B8D-08E6-4B80-B6A0-3ECB932C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E7D1E-6745-466A-8D75-511E32A63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704CB-AAF6-4DC3-8289-570F8938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49D61-D852-47C4-81F7-9BBC620B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569B7-3FE9-4976-9916-2721A6A2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9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BA3C-D85D-483E-9AB7-A3B90292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DB52E-F642-4C37-8F31-6192B742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CED05-BDDC-42EF-9708-24777C4F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63ED4-F79E-44B3-8F89-5CB427D4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D8A62-C92C-4FEE-AED7-DD0310FE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70317-378F-4A0F-A63C-5488B27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26661-03B8-45E7-AB98-252FA13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D15D-698B-4A8A-8AEB-E403ABF2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A52C-3DD7-4066-A9DB-D62050F0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AAE3-AAE9-4A3A-A2F5-4D691C13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21D20-67F2-4931-91EC-805A1BB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4FA1D-1527-4CCB-8883-6295186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0700-72F1-4FC0-A028-078A433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4D01-BA7C-4A37-9931-E294BB7B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642B-5394-4C36-8D8C-B54B24B5A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223B-6B2C-4027-AB6F-E6B5E8001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4853-FDAB-49BA-8E28-C205F36F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1938-82E5-46C0-A83B-F1D9D4E0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06D3-2851-41F4-BA7E-1ECB9794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B2BDB-C174-4964-8C09-840B17C2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C569D-666B-480F-9493-8A150642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7EE5-6FBD-4148-B6C6-CBA41BDD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5141-0F05-423F-BEE3-FA051EDEA78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421D-E9B7-43CE-9338-A560A1D04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9608-2CE3-4D86-B4CF-9ADD9BEC9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EE23-98C3-42D6-891E-AC0FFCD1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madjoe440/Data_Fin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AskReddit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depression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0FED6-7EDF-4430-BD58-1D3A17E20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Depression Detection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E7E04A8-D30F-4CE3-B8E8-60D4AAD0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Authors: Joe Patton, Zachary Wenz, Jesse Kowalcic, Ahmed </a:t>
            </a:r>
            <a:r>
              <a:rPr lang="en-US" sz="2000" dirty="0" err="1">
                <a:solidFill>
                  <a:schemeClr val="bg1"/>
                </a:solidFill>
              </a:rPr>
              <a:t>Abouhashem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3AD1D9-5261-4F3B-B5F7-A737CD08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2098680"/>
            <a:ext cx="4047843" cy="1292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DC4F4-B0A7-4029-A88A-98A56F357A61}"/>
              </a:ext>
            </a:extLst>
          </p:cNvPr>
          <p:cNvSpPr txBox="1"/>
          <p:nvPr/>
        </p:nvSpPr>
        <p:spPr>
          <a:xfrm>
            <a:off x="7457139" y="5668799"/>
            <a:ext cx="345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https://github.com/umadjoe440/Data_Final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38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icture containing sitting, several, many, hanging&#10;&#10;Description automatically generated">
            <a:extLst>
              <a:ext uri="{FF2B5EF4-FFF2-40B4-BE49-F238E27FC236}">
                <a16:creationId xmlns:a16="http://schemas.microsoft.com/office/drawing/2014/main" id="{3BA3F029-A264-465A-9866-B0CE278F0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3" r="17469" b="-2"/>
          <a:stretch/>
        </p:blipFill>
        <p:spPr>
          <a:xfrm>
            <a:off x="2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4C979-4531-4234-95F5-78B1CF105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50481" b="1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4" name="Picture 1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C9B5903-5E34-4E5D-AF9C-1AF3C9EAF3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4" r="10374" b="-2"/>
          <a:stretch/>
        </p:blipFill>
        <p:spPr>
          <a:xfrm>
            <a:off x="4675537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9822755-D57F-4332-A68B-D2436197FE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r="8844" b="1"/>
          <a:stretch/>
        </p:blipFill>
        <p:spPr>
          <a:xfrm>
            <a:off x="5353049" y="2660089"/>
            <a:ext cx="6838950" cy="4197911"/>
          </a:xfrm>
          <a:custGeom>
            <a:avLst/>
            <a:gdLst/>
            <a:ahLst/>
            <a:cxnLst/>
            <a:rect l="l" t="t" r="r" b="b"/>
            <a:pathLst>
              <a:path w="6838950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791200" y="0"/>
                </a:lnTo>
                <a:lnTo>
                  <a:pt x="6838950" y="0"/>
                </a:lnTo>
                <a:lnTo>
                  <a:pt x="6838950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5B5C-803A-468F-9AD8-78B3BB17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8" y="3951027"/>
            <a:ext cx="4746863" cy="213036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control group</a:t>
            </a:r>
          </a:p>
          <a:p>
            <a:r>
              <a:rPr lang="en-US" sz="2000">
                <a:solidFill>
                  <a:srgbClr val="FFFFFF"/>
                </a:solidFill>
                <a:hlinkClick r:id="rId6"/>
              </a:rPr>
              <a:t>https://www.reddit.com/r/AskReddit/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EF2AE-4C7C-45C1-8300-AA16DF0B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3098042"/>
            <a:ext cx="5308979" cy="85298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AskReddit subreddit</a:t>
            </a:r>
          </a:p>
        </p:txBody>
      </p:sp>
      <p:pic>
        <p:nvPicPr>
          <p:cNvPr id="18" name="Picture 17" descr="A picture containing wooden&#10;&#10;Description automatically generated">
            <a:extLst>
              <a:ext uri="{FF2B5EF4-FFF2-40B4-BE49-F238E27FC236}">
                <a16:creationId xmlns:a16="http://schemas.microsoft.com/office/drawing/2014/main" id="{16004746-25DE-4288-9FF9-4DF8A723E8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9" r="15904" b="1"/>
          <a:stretch/>
        </p:blipFill>
        <p:spPr>
          <a:xfrm>
            <a:off x="2268501" y="10"/>
            <a:ext cx="3393943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922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D52C9-806C-4BA1-B46F-2B431AF3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423C6-FDE1-4230-A989-4BBBEDB8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5 different types of classifiers</a:t>
            </a:r>
          </a:p>
          <a:p>
            <a:r>
              <a:rPr lang="en-US" sz="1600"/>
              <a:t>Various feature types</a:t>
            </a:r>
          </a:p>
          <a:p>
            <a:r>
              <a:rPr lang="en-US" sz="1600"/>
              <a:t>Gradient boosting showed best results</a:t>
            </a:r>
          </a:p>
          <a:p>
            <a:r>
              <a:rPr lang="en-US" sz="1600"/>
              <a:t>Potential opportunity for stacking</a:t>
            </a:r>
            <a:endParaRPr lang="en-US" sz="1600" dirty="0"/>
          </a:p>
        </p:txBody>
      </p: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AB8898D4-AA81-430C-86E7-4B676EF8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809842"/>
              </p:ext>
            </p:extLst>
          </p:nvPr>
        </p:nvGraphicFramePr>
        <p:xfrm>
          <a:off x="4779639" y="952500"/>
          <a:ext cx="6668650" cy="5180916"/>
        </p:xfrm>
        <a:graphic>
          <a:graphicData uri="http://schemas.openxmlformats.org/drawingml/2006/table">
            <a:tbl>
              <a:tblPr firstRow="1" bandRow="1"/>
              <a:tblGrid>
                <a:gridCol w="1762385">
                  <a:extLst>
                    <a:ext uri="{9D8B030D-6E8A-4147-A177-3AD203B41FA5}">
                      <a16:colId xmlns:a16="http://schemas.microsoft.com/office/drawing/2014/main" val="3769880405"/>
                    </a:ext>
                  </a:extLst>
                </a:gridCol>
                <a:gridCol w="4243002">
                  <a:extLst>
                    <a:ext uri="{9D8B030D-6E8A-4147-A177-3AD203B41FA5}">
                      <a16:colId xmlns:a16="http://schemas.microsoft.com/office/drawing/2014/main" val="892442525"/>
                    </a:ext>
                  </a:extLst>
                </a:gridCol>
                <a:gridCol w="663263">
                  <a:extLst>
                    <a:ext uri="{9D8B030D-6E8A-4147-A177-3AD203B41FA5}">
                      <a16:colId xmlns:a16="http://schemas.microsoft.com/office/drawing/2014/main" val="1696142532"/>
                    </a:ext>
                  </a:extLst>
                </a:gridCol>
              </a:tblGrid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127091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Sentiment, First person pronouns, absolutist language index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04459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 Counts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2056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43494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Ngrams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3452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48293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174532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 Counts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55364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83072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Ngrams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91335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11266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11093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Ngram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vectors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37044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75180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 Counts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64129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30850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00480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 Counts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7059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82585"/>
                  </a:ext>
                </a:extLst>
              </a:tr>
              <a:tr h="24149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3" marR="9193" marT="91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58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8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1480B9-0B2C-4652-9057-E925B08F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r="17" b="1121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D2282-4738-44DE-AA75-5BD3B9AE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Model Visuals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2F599-38C7-4785-B508-A17D425FB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Feature overview </a:t>
            </a:r>
          </a:p>
          <a:p>
            <a:r>
              <a:rPr lang="en-US" sz="1700" dirty="0">
                <a:solidFill>
                  <a:schemeClr val="bg1"/>
                </a:solidFill>
              </a:rPr>
              <a:t>Visualization of best models</a:t>
            </a:r>
          </a:p>
        </p:txBody>
      </p:sp>
    </p:spTree>
    <p:extLst>
      <p:ext uri="{BB962C8B-B14F-4D97-AF65-F5344CB8AC3E}">
        <p14:creationId xmlns:p14="http://schemas.microsoft.com/office/powerpoint/2010/main" val="184797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C1DC-BD5C-418F-895E-7D14BDBA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2181840" cy="935355"/>
          </a:xfrm>
        </p:spPr>
        <p:txBody>
          <a:bodyPr>
            <a:normAutofit/>
          </a:bodyPr>
          <a:lstStyle/>
          <a:p>
            <a:r>
              <a:rPr lang="en-US" sz="3600" dirty="0"/>
              <a:t>Best Model – Gradient boosting with characters as features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09609-A124-42CE-8397-0B5B6ABC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29" y="1300480"/>
            <a:ext cx="8541941" cy="5344160"/>
          </a:xfrm>
        </p:spPr>
      </p:pic>
    </p:spTree>
    <p:extLst>
      <p:ext uri="{BB962C8B-B14F-4D97-AF65-F5344CB8AC3E}">
        <p14:creationId xmlns:p14="http://schemas.microsoft.com/office/powerpoint/2010/main" val="147283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BEDA-B37F-4032-BBFE-7B23C633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Feature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345606-7289-4C72-815C-C269BE8D1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321733"/>
            <a:ext cx="1879600" cy="60600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38E0A8-2DFF-482D-B70C-8B1B8DBF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38" y="1321218"/>
            <a:ext cx="2958451" cy="132329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671A9A2-1145-447C-A014-124BEE85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15" y="1252268"/>
            <a:ext cx="2775335" cy="139224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7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AAD466-856D-4059-AA83-C006F52A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Where we are trying to go from here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B20CC-DA9E-4835-A03F-BED6444BB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5719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92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DD8389-3B58-4E51-B0AD-30B02510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/>
              <a:t>Pre-Research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33104B4-0C09-4173-A8CC-E116DDD8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27769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Multiple studies identified predictors of depression in text: </a:t>
            </a:r>
          </a:p>
          <a:p>
            <a:pPr marL="0" indent="0">
              <a:buNone/>
            </a:pPr>
            <a:r>
              <a:rPr lang="en-US" dirty="0"/>
              <a:t>Personal pronouns use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 Negative sentiment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 Absolutist language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E7ABB-7FC2-429A-99CF-5EFCA2AAC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3267" b="-1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11BEB1AA-C99D-4C05-BE59-23D6C10279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7" r="5988" b="4"/>
          <a:stretch/>
        </p:blipFill>
        <p:spPr>
          <a:xfrm>
            <a:off x="8768827" y="4082141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391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8B9DC0-09CE-4502-90B9-FB2FBDCAB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" b="86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6A8C7735-6276-4578-AF81-79F880EDD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99FB3BE-A321-4CE6-A965-B495F53AF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3088" y="1"/>
            <a:ext cx="7128913" cy="6853457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436B-216D-4A8D-8173-F0BC0C25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672" y="1122363"/>
            <a:ext cx="5348940" cy="293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Can we use ML Models to detect warning signs of depression in subreddit posts?</a:t>
            </a:r>
          </a:p>
        </p:txBody>
      </p:sp>
    </p:spTree>
    <p:extLst>
      <p:ext uri="{BB962C8B-B14F-4D97-AF65-F5344CB8AC3E}">
        <p14:creationId xmlns:p14="http://schemas.microsoft.com/office/powerpoint/2010/main" val="160014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44C42-003F-4253-9B0A-F74DBB93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16" y="4651497"/>
            <a:ext cx="5093596" cy="177782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Our Methods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5FADD4-333E-4786-A793-F0AF1473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1" b="6476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670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83881-1655-4229-A617-45DF4D66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Sub-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reddits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18C9B-2DB1-4457-888D-C349BA26C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r="5250" b="-2"/>
          <a:stretch/>
        </p:blipFill>
        <p:spPr>
          <a:xfrm>
            <a:off x="5094514" y="4018280"/>
            <a:ext cx="7097486" cy="2839720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D204A-AE21-48CF-959A-26C7ACA94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177800"/>
            <a:ext cx="7097486" cy="36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998-A493-4796-9B71-56A6817C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43"/>
            <a:ext cx="10515600" cy="134524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dirty="0"/>
              <a:t>                          Data Collection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22BA40-E693-47C2-A526-70C463FB7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" y="1426991"/>
            <a:ext cx="10922726" cy="2882372"/>
          </a:xfrm>
          <a:effectLst>
            <a:softEdge rad="127000"/>
          </a:effec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892870-1E88-4E65-842F-E6D17421D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7"/>
          <a:stretch/>
        </p:blipFill>
        <p:spPr>
          <a:xfrm>
            <a:off x="0" y="3772428"/>
            <a:ext cx="12191999" cy="308557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88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C421-6A16-45D2-B947-C92C9766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770" y="2570797"/>
            <a:ext cx="6254496" cy="17164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Contraction removal</a:t>
            </a:r>
          </a:p>
        </p:txBody>
      </p:sp>
      <p:pic>
        <p:nvPicPr>
          <p:cNvPr id="5" name="Content Placeholder 4" descr="A picture containing sitting, holding, black&#10;&#10;Description automatically generated">
            <a:extLst>
              <a:ext uri="{FF2B5EF4-FFF2-40B4-BE49-F238E27FC236}">
                <a16:creationId xmlns:a16="http://schemas.microsoft.com/office/drawing/2014/main" id="{451B50F2-E71A-49CC-A9C2-9E5E0680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8" r="-2" b="19730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7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5DF76A-19E3-457C-83F9-FE8720762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32C45A-6D78-4A8D-981A-2E774DB4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A3972F-7351-40A8-AC1F-31DA2C479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E38F567-7644-4224-AC9B-3F39D9F6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AAD594-364F-4B2F-90EE-F1D1A813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10FD3BD-CFEB-4E65-8692-854F0C5EE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9C29A9-5AE1-4D9A-AD70-3B6B158FE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39F5D236-05CA-4C25-93B8-408270189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4" r="4742" b="-1"/>
          <a:stretch/>
        </p:blipFill>
        <p:spPr>
          <a:xfrm>
            <a:off x="562329" y="315451"/>
            <a:ext cx="11064293" cy="60224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7EED39-5794-43FE-A936-88D85903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23" y="442806"/>
            <a:ext cx="5230679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Lower casing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79CCE-2D64-4E81-A1FE-2F7C453593D3}"/>
              </a:ext>
            </a:extLst>
          </p:cNvPr>
          <p:cNvSpPr/>
          <p:nvPr/>
        </p:nvSpPr>
        <p:spPr>
          <a:xfrm>
            <a:off x="984779" y="3678621"/>
            <a:ext cx="9903934" cy="1673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blue text&#10;&#10;Description automatically generated">
            <a:extLst>
              <a:ext uri="{FF2B5EF4-FFF2-40B4-BE49-F238E27FC236}">
                <a16:creationId xmlns:a16="http://schemas.microsoft.com/office/drawing/2014/main" id="{4C8DFD28-46D0-4000-ABCE-970CF63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r="4769" b="2"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7" name="Picture 6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6FDEB25D-F7A0-404C-B294-893027531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1" b="2"/>
          <a:stretch/>
        </p:blipFill>
        <p:spPr>
          <a:xfrm>
            <a:off x="6096000" y="-49612"/>
            <a:ext cx="6096000" cy="3428990"/>
          </a:xfrm>
          <a:prstGeom prst="rect">
            <a:avLst/>
          </a:prstGeom>
        </p:spPr>
      </p:pic>
      <p:pic>
        <p:nvPicPr>
          <p:cNvPr id="11" name="Picture 10" descr="A picture containing black, wooden, green, many&#10;&#10;Description automatically generated">
            <a:extLst>
              <a:ext uri="{FF2B5EF4-FFF2-40B4-BE49-F238E27FC236}">
                <a16:creationId xmlns:a16="http://schemas.microsoft.com/office/drawing/2014/main" id="{61DE4DBF-C6E2-4EE3-92FA-D868DE2AD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r="1201" b="1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9EBEF-27C7-48E5-9561-BB044717DF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" r="62186" b="1"/>
          <a:stretch/>
        </p:blipFill>
        <p:spPr>
          <a:xfrm>
            <a:off x="6096000" y="3429000"/>
            <a:ext cx="6096000" cy="3317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B621-887C-4606-9822-4B895AE9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528" y="4201466"/>
            <a:ext cx="2700944" cy="65999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  <a:hlinkClick r:id="rId6"/>
              </a:rPr>
              <a:t>https://www.reddit.com/r/depression/</a:t>
            </a:r>
            <a:endParaRPr lang="en-US" sz="16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66D2A-EA6A-4B0C-BA60-296253B4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 Depression Subreddit</a:t>
            </a:r>
          </a:p>
        </p:txBody>
      </p:sp>
    </p:spTree>
    <p:extLst>
      <p:ext uri="{BB962C8B-B14F-4D97-AF65-F5344CB8AC3E}">
        <p14:creationId xmlns:p14="http://schemas.microsoft.com/office/powerpoint/2010/main" val="160123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Depression Detection Analysis</vt:lpstr>
      <vt:lpstr>Pre-Research</vt:lpstr>
      <vt:lpstr>Can we use ML Models to detect warning signs of depression in subreddit posts?</vt:lpstr>
      <vt:lpstr>Our Methods</vt:lpstr>
      <vt:lpstr>Sub-reddits used</vt:lpstr>
      <vt:lpstr>                          Data Collection </vt:lpstr>
      <vt:lpstr>Contraction removal</vt:lpstr>
      <vt:lpstr>Lower casing</vt:lpstr>
      <vt:lpstr>The Depression Subreddit</vt:lpstr>
      <vt:lpstr>The AskReddit subreddit</vt:lpstr>
      <vt:lpstr>Model Types</vt:lpstr>
      <vt:lpstr>Model Visuals</vt:lpstr>
      <vt:lpstr>Best Model – Gradient boosting with characters as features</vt:lpstr>
      <vt:lpstr>Feature analysis</vt:lpstr>
      <vt:lpstr>Where we are trying to go 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Detection Analysis</dc:title>
  <dc:creator>Jesse Kowalcic</dc:creator>
  <cp:lastModifiedBy>Jesse Kowalcic</cp:lastModifiedBy>
  <cp:revision>7</cp:revision>
  <dcterms:created xsi:type="dcterms:W3CDTF">2020-04-22T21:55:47Z</dcterms:created>
  <dcterms:modified xsi:type="dcterms:W3CDTF">2020-04-22T22:26:08Z</dcterms:modified>
</cp:coreProperties>
</file>