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0"/>
  </p:notesMasterIdLst>
  <p:sldIdLst>
    <p:sldId id="346"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12694 9949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12694 9900 16383 0 0,'4'0'0'0'0,"7"0"0"0"0,5 0 0 0 0,5 0 0 0 0,3 0 0 0 0,2 0 0 0 0,1 0 0 0 0,1 0 0 0 0,-1 0 0 0 0,1-4 0 0 0,3-2 0 0 0,2 0 0 0 0,0 1 0 0 0,-2 2 0 0 0,-1 1 0 0 0,-6-4 0 0 0,-3 0 0 0 0,0 0 0 0 0,1 2 0 0 0,1 1 0 0 0,1 1 0 0 0,1 1 0 0 0,1 1 0 0 0,0 0 0 0 0,1 0 0 0 0,0 0 0 0 0,-1 1 0 0 0,1-1 0 0 0,0 0 0 0 0,-1 5 0 0 0,1 5 0 0 0,-1 6 0 0 0,1 1 0 0 0,-1-4 0 0 0,1-3 0 0 0,-6 1 0 0 0,0-2 0 0 0,0-1 0 0 0,1-3 0 0 0,1 2 0 0 0,1 5 0 0 0,2 0 0 0 0,0-2 0 0 0,4-3 0 0 0,3-6 0 0 0,0-5 0 0 0,-2 0 0 0 0,-1-1 0 0 0,-2 2 0 0 0,-4-4 0 0 0,-4-1 0 0 0,1 2 0 0 0,1 1 0 0 0,-4-3 0 0 0,1 0 0 0 0,-4-3 0 0 0,0 0 0 0 0,2 2 0 0 0,-1-2 0 0 0,0 1 0 0 0,3 3 0 0 0,2 1 0 0 0,2 3 0 0 0,1 1 0 0 0,-2-3 0 0 0,-2-1 0 0 0,6 1 0 0 0,2 1 0 0 0,-3-4 0 0 0,-2 1 0 0 0,-4-4 0 0 0,-1 0 0 0 0,-4-3 0 0 0,-4-3 0 0 0,-4-3 0 0 0,2 2 0 0 0,4 3 0 0 0,4 5 0 0 0,4 4 0 0 0,3 3 0 0 0,3-3 0 0 0,-4 5 0 0 0,-1 7 0 0 0,0 1 0 0 0,2 1 0 0 0,1-1 0 0 0,1-3 0 0 0,0 4 0 0 0,2 4 0 0 0,-5 5 0 0 0,-6 4 0 0 0,-1-2 0 0 0,1-4 0 0 0,7-4 0 0 0,5-4 0 0 0,1-4 0 0 0,-4 3 0 0 0,-2-1 0 0 0,-4 5 0 0 0,-2 0 0 0 0,-8-2 0 0 0,-5-7 0 0 0,-3-3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12595 10424 16383 0 0,'4'0'0'0'0,"7"0"0"0"0,5 0 0 0 0,5 0 0 0 0,12 0 0 0 0,5 0 0 0 0,0 0 0 0 0,-5 5 0 0 0,-5 1 0 0 0,-3 0 0 0 0,0-2 0 0 0,0 0 0 0 0,-1-2 0 0 0,2-1 0 0 0,-1-1 0 0 0,1 0 0 0 0,0 0 0 0 0,1 0 0 0 0,-1-1 0 0 0,5 1 0 0 0,2 0 0 0 0,-1 0 0 0 0,-1 0 0 0 0,-1 0 0 0 0,-2 0 0 0 0,0 0 0 0 0,-1 0 0 0 0,-1 0 0 0 0,5 0 0 0 0,1 0 0 0 0,0 0 0 0 0,-1 0 0 0 0,3 0 0 0 0,5-5 0 0 0,4-5 0 0 0,5-2 0 0 0,-2 2 0 0 0,1 2 0 0 0,-4 3 0 0 0,0 2 0 0 0,-3 1 0 0 0,-3 2 0 0 0,-4 0 0 0 0,-7-4 0 0 0,-4-2 0 0 0,-6-3 0 0 0,0-2 0 0 0,5 3 0 0 0,4 1 0 0 0,2 3 0 0 0,1 1 0 0 0,1 2 0 0 0,-1 1 0 0 0,-1 0 0 0 0,1 1 0 0 0,-1-1 0 0 0,-1 1 0 0 0,1-1 0 0 0,-1 0 0 0 0,1 0 0 0 0,-1 0 0 0 0,0 0 0 0 0,1 0 0 0 0,-1 0 0 0 0,1 0 0 0 0,-1 0 0 0 0,1 0 0 0 0,-1 0 0 0 0,1 0 0 0 0,-1 0 0 0 0,-4 5 0 0 0,-2 1 0 0 0,1-1 0 0 0,1 0 0 0 0,1-2 0 0 0,2-1 0 0 0,0-1 0 0 0,1 0 0 0 0,0-1 0 0 0,-3 4 0 0 0,-3 2 0 0 0,1-1 0 0 0,1 0 0 0 0,2-2 0 0 0,0 3 0 0 0,2 1 0 0 0,4-1 0 0 0,3-1 0 0 0,-1-2 0 0 0,-1-1 0 0 0,-5-1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12628 19632 16383 0 0,'4'0'0'0'0,"7"-4"0"0"0,5-2 0 0 0,5 0 0 0 0,3 1 0 0 0,2 2 0 0 0,1 1 0 0 0,1 1 0 0 0,-1 1 0 0 0,5 0 0 0 0,1 0 0 0 0,4 5 0 0 0,1 5 0 0 0,-3 7 0 0 0,-6 4 0 0 0,0-2 0 0 0,0 1 0 0 0,0-3 0 0 0,-1-4 0 0 0,-1-5 0 0 0,0-3 0 0 0,0-3 0 0 0,-1-2 0 0 0,1 0 0 0 0,-1-1 0 0 0,0 0 0 0 0,5 0 0 0 0,2 1 0 0 0,-1-1 0 0 0,-1 1 0 0 0,-2 0 0 0 0,0 0 0 0 0,-2 0 0 0 0,0 0 0 0 0,0 0 0 0 0,-5-5 0 0 0,-2 0 0 0 0,0-1 0 0 0,2 1 0 0 0,1 6 0 0 0,-3 8 0 0 0,-1 2 0 0 0,2 3 0 0 0,0 4 0 0 0,-2 4 0 0 0,-5 2 0 0 0,0 2 0 0 0,-2 1 0 0 0,1-5 0 0 0,-2 0 0 0 0,-3-10 0 0 0,3-6 0 0 0,-2-9 0 0 0,-2-8 0 0 0,3-3 0 0 0,4-3 0 0 0,3 2 0 0 0,5 2 0 0 0,-3 0 0 0 0,1 2 0 0 0,1 2 0 0 0,1 4 0 0 0,2 2 0 0 0,2 1 0 0 0,0 2 0 0 0,0 0 0 0 0,1 5 0 0 0,-1 2 0 0 0,1-1 0 0 0,0-1 0 0 0,-1-2 0 0 0,1 0 0 0 0,0-2 0 0 0,-1-1 0 0 0,1 0 0 0 0,-1 0 0 0 0,0 0 0 0 0,-4-5 0 0 0,-1-1 0 0 0,0 0 0 0 0,0 1 0 0 0,3 2 0 0 0,0 1 0 0 0,1 1 0 0 0,1 0 0 0 0,1 1 0 0 0,-5-4 0 0 0,-1-2 0 0 0,4 1 0 0 0,-1-4 0 0 0,-1 0 0 0 0,0 1 0 0 0,1 2 0 0 0,1 3 0 0 0,1 1 0 0 0,0 1 0 0 0,0 1 0 0 0,0 0 0 0 0,-3 0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12562 20224 16383 0 0,'0'-4'0'0'0,"0"-7"0"0"0,4 0 0 0 0,6 0 0 0 0,2 8 0 0 0,3 8 0 0 0,3 13 0 0 0,4 16 0 0 0,2 7 0 0 0,-3 2 0 0 0,-5-3 0 0 0,4-4 0 0 0,7-2 0 0 0,13 0 0 0 0,4-4 0 0 0,-1-8 0 0 0,1-3 0 0 0,2 0 0 0 0,-2-3 0 0 0,-4-5 0 0 0,-9-9 0 0 0,-10-8 0 0 0,-8-9 0 0 0,-2-1 0 0 0,2 2 0 0 0,2 3 0 0 0,5 0 0 0 0,2 0 0 0 0,2 4 0 0 0,2 1 0 0 0,-4-1 0 0 0,-1 0 0 0 0,1 0 0 0 0,0 3 0 0 0,2 1 0 0 0,0 6 0 0 0,2 3 0 0 0,0-1 0 0 0,1 0 0 0 0,-1-1 0 0 0,1-2 0 0 0,0-1 0 0 0,-5-5 0 0 0,-6-1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14215 14347 16383 0 0,'0'0'0'0'0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14232 14175 16383 0 0,'9'0'0'0'0,"12"0"0"0"0,16 0 0 0 0,10 0 0 0 0,7 0 0 0 0,3 0 0 0 0,0 0 0 0 0,-4 0 0 0 0,-3-4 0 0 0,-5-2 0 0 0,-1 0 0 0 0,-4 1 0 0 0,-4 2 0 0 0,-3 1 0 0 0,-4 1 0 0 0,3 1 0 0 0,1 0 0 0 0,3 4 0 0 0,0 2 0 0 0,-1 0 0 0 0,-7 4 0 0 0,1-1 0 0 0,-1-1 0 0 0,1-2 0 0 0,-1-3 0 0 0,-1-1 0 0 0,0-1 0 0 0,0 0 0 0 0,0-2 0 0 0,-1 1 0 0 0,0-1 0 0 0,5 1 0 0 0,2-5 0 0 0,-1-1 0 0 0,-1 0 0 0 0,-2 2 0 0 0,0 1 0 0 0,-2 0 0 0 0,0 2 0 0 0,-5 6 0 0 0,-1 0 0 0 0,-5 6 0 0 0,-1 0 0 0 0,-2 2 0 0 0,1 5 0 0 0,-3 2 0 0 0,-2 4 0 0 0,2 1 0 0 0,12-3 0 0 0,24-1 0 0 0,19-4 0 0 0,20-1 0 0 0,4-2 0 0 0,1-4 0 0 0,-2 0 0 0 0,-7 0 0 0 0,-13-3 0 0 0,-9-3 0 0 0,-11-1 0 0 0,-4-2 0 0 0,-1 0 0 0 0,-3-1 0 0 0,0-1 0 0 0,-3 1 0 0 0,-2-1 0 0 0,-4 1 0 0 0,-2 0 0 0 0,-2 0 0 0 0,-1 0 0 0 0,-1 0 0 0 0,0 0 0 0 0,4 0 0 0 0,-3-5 0 0 0,-10-1 0 0 0,-8-4 0 0 0,-11-1 0 0 0,-4-2 0 0 0,-6 0 0 0 0,-5 3 0 0 0,-5 3 0 0 0,-3 3 0 0 0,-1 2 0 0 0,-1 1 0 0 0,-1 1 0 0 0,1 0 0 0 0,-5 1 0 0 0,-1 4 0 0 0,0 1 0 0 0,2 5 0 0 0,-3 4 0 0 0,-1 0 0 0 0,2-2 0 0 0,1 0 0 0 0,3-1 0 0 0,1-3 0 0 0,0 1 0 0 0,-3 4 0 0 0,-1 4 0 0 0,0-2 0 0 0,6 2 0 0 0,7 2 0 0 0,2-2 0 0 0,5-1 0 0 0,3 3 0 0 0,0-3 0 0 0,1 0 0 0 0,-8-2 0 0 0,-5-5 0 0 0,-3 2 0 0 0,-3-2 0 0 0,4 2 0 0 0,1-1 0 0 0,-5-3 0 0 0,-1-2 0 0 0,2 2 0 0 0,3 0 0 0 0,0-2 0 0 0,-1 3 0 0 0,0 0 0 0 0,3 3 0 0 0,6 4 0 0 0,5 3 0 0 0,5 4 0 0 0,2 1 0 0 0,-2-2 0 0 0,-5-5 0 0 0,0-11 0 0 0,-4-5 0 0 0,-3-4 0 0 0,-4-10 0 0 0,-3-3 0 0 0,-1 2 0 0 0,-1 3 0 0 0,-1 3 0 0 0,-5 3 0 0 0,-1 2 0 0 0,0 3 0 0 0,-3 0 0 0 0,0 0 0 0 0,2 1 0 0 0,2 0 0 0 0,1-1 0 0 0,3 0 0 0 0,1 1 0 0 0,-4-1 0 0 0,-2 0 0 0 0,2 0 0 0 0,0 4 0 0 0,2 2 0 0 0,0 0 0 0 0,2-2 0 0 0,0 4 0 0 0,1 0 0 0 0,4 3 0 0 0,2 0 0 0 0,-1 3 0 0 0,0-2 0 0 0,-3 7 0 0 0,0 0 0 0 0,-1 1 0 0 0,-1-3 0 0 0,-1-4 0 0 0,1 0 0 0 0,-1-2 0 0 0,5 2 0 0 0,1-2 0 0 0,0-2 0 0 0,-1-4 0 0 0,-1-1 0 0 0,-1-2 0 0 0,-2-2 0 0 0,0 0 0 0 0,0 0 0 0 0,-1-1 0 0 0,0 1 0 0 0,1-5 0 0 0,-1-2 0 0 0,0 2 0 0 0,5-5 0 0 0,2 1 0 0 0,-1 1 0 0 0,-5 3 0 0 0,-4-8 0 0 0,5-5 0 0 0,1-1 0 0 0,5 0 0 0 0,1 2 0 0 0,4 0 0 0 0,-1-2 0 0 0,3-2 0 0 0,-6 2 0 0 0,0 1 0 0 0,4-2 0 0 0,8 2 0 0 0,9 5 0 0 0,14 5 0 0 0,8-2 0 0 0,5 2 0 0 0,6 2 0 0 0,1 1 0 0 0,3 3 0 0 0,0 1 0 0 0,2-4 0 0 0,-2-1 0 0 0,2 1 0 0 0,2-4 0 0 0,-2 0 0 0 0,-3 2 0 0 0,0-3 0 0 0,3 0 0 0 0,-1 2 0 0 0,-3 3 0 0 0,-4 2 0 0 0,2 1 0 0 0,3 1 0 0 0,0 1 0 0 0,-3 0 0 0 0,-2 1 0 0 0,6-1 0 0 0,6 0 0 0 0,-1 1 0 0 0,-4-1 0 0 0,-4 0 0 0 0,1 0 0 0 0,-2 0 0 0 0,-2 0 0 0 0,-3 0 0 0 0,3 0 0 0 0,-1 0 0 0 0,0 4 0 0 0,-2 2 0 0 0,-2 0 0 0 0,3-1 0 0 0,1-2 0 0 0,4 3 0 0 0,0 2 0 0 0,3 2 0 0 0,-2 1 0 0 0,-1-2 0 0 0,-4-3 0 0 0,-2-2 0 0 0,-3-2 0 0 0,0-1 0 0 0,3-1 0 0 0,-4 5 0 0 0,-1 0 0 0 0,-1 0 0 0 0,4 0 0 0 0,2-2 0 0 0,0-2 0 0 0,-1 0 0 0 0,-1 0 0 0 0,-1-1 0 0 0,0 0 0 0 0,-1-1 0 0 0,-1 1 0 0 0,1 0 0 0 0,-1 0 0 0 0,0 0 0 0 0,1 0 0 0 0,-1 0 0 0 0,0 0 0 0 0,1 0 0 0 0,-1 0 0 0 0,1 0 0 0 0,-1 0 0 0 0,1 0 0 0 0,-1 0 0 0 0,0 0 0 0 0,1 0 0 0 0,-1 0 0 0 0,1 0 0 0 0,-1 0 0 0 0,1 0 0 0 0,-1 0 0 0 0,-4 0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21028 22734 16383 0 0,'5'0'0'0'0,"10"0"0"0"0,20 0 0 0 0,19 0 0 0 0,12 0 0 0 0,15 0 0 0 0,5 0 0 0 0,-2 0 0 0 0,-2 0 0 0 0,-6-5 0 0 0,-2-1 0 0 0,-10-4 0 0 0,-10 0 0 0 0,-6 1 0 0 0,-7 2 0 0 0,-1-2 0 0 0,-3 1 0 0 0,1 1 0 0 0,-1-2 0 0 0,2 0 0 0 0,4 1 0 0 0,-2 3 0 0 0,-3-3 0 0 0,2 1 0 0 0,-3-9 0 0 0,-2 0 0 0 0,-3 1 0 0 0,-2 4 0 0 0,-2 4 0 0 0,-1 3 0 0 0,-1 2 0 0 0,0 1 0 0 0,0 6 0 0 0,0 2 0 0 0,0-1 0 0 0,4 0 0 0 0,-2 2 0 0 0,-2 0 0 0 0,0 4 0 0 0,-1 3 0 0 0,0 0 0 0 0,-4 2 0 0 0,-1-3 0 0 0,-4 2 0 0 0,-1-2 0 0 0,3-4 0 0 0,2 1 0 0 0,2-1 0 0 0,2-3 0 0 0,1 3 0 0 0,11-1 0 0 0,2 2 0 0 0,1 0 0 0 0,1 3 0 0 0,4-2 0 0 0,-1-3 0 0 0,-4-2 0 0 0,1-3 0 0 0,2-2 0 0 0,-1-1 0 0 0,-4-1 0 0 0,-2-1 0 0 0,0 1 0 0 0,0-1 0 0 0,-2 1 0 0 0,3-1 0 0 0,-1 1 0 0 0,3 0 0 0 0,-1 0 0 0 0,-1-4 0 0 0,-4-2 0 0 0,3 0 0 0 0,0 1 0 0 0,-2-2 0 0 0,2-1 0 0 0,5-4 0 0 0,0 1 0 0 0,-3 2 0 0 0,-2 3 0 0 0,-8-3 0 0 0,-4 1 0 0 0,-1 2 0 0 0,0 1 0 0 0,1 2 0 0 0,0 1 0 0 0,-2-3 0 0 0,-2-1 0 0 0,2 1 0 0 0,1 1 0 0 0,1 1 0 0 0,1 1 0 0 0,-2-3 0 0 0,-2-2 0 0 0,1 2 0 0 0,1 0 0 0 0,1 2 0 0 0,2 2 0 0 0,0 0 0 0 0,2 0 0 0 0,-1 1 0 0 0,1 1 0 0 0,0-1 0 0 0,-5 0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3"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203232"/>
                </a:solidFill>
                <a:latin typeface="Arial"/>
              </a:rPr>
              <a:t>Click to move the slide</a:t>
            </a:r>
          </a:p>
        </p:txBody>
      </p:sp>
      <p:sp>
        <p:nvSpPr>
          <p:cNvPr id="84" name="PlaceHolder 2"/>
          <p:cNvSpPr>
            <a:spLocks noGrp="1"/>
          </p:cNvSpPr>
          <p:nvPr>
            <p:ph type="body"/>
          </p:nvPr>
        </p:nvSpPr>
        <p:spPr>
          <a:xfrm>
            <a:off x="756000" y="5078520"/>
            <a:ext cx="6047640" cy="4811040"/>
          </a:xfrm>
          <a:prstGeom prst="rect">
            <a:avLst/>
          </a:prstGeom>
        </p:spPr>
        <p:txBody>
          <a:bodyPr lIns="0" tIns="0" rIns="0" bIns="0">
            <a:noAutofit/>
          </a:bodyPr>
          <a:lstStyle/>
          <a:p>
            <a:r>
              <a:rPr lang="en-US" sz="2000" b="0" strike="noStrike" spc="-1">
                <a:latin typeface="Arial"/>
              </a:rPr>
              <a:t>Click to edit the notes format</a:t>
            </a:r>
          </a:p>
        </p:txBody>
      </p:sp>
      <p:sp>
        <p:nvSpPr>
          <p:cNvPr id="85"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Times New Roman"/>
              </a:rPr>
              <a:t>&lt;header&gt;</a:t>
            </a:r>
          </a:p>
        </p:txBody>
      </p:sp>
      <p:sp>
        <p:nvSpPr>
          <p:cNvPr id="86"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Times New Roman"/>
              </a:rPr>
              <a:t>&lt;date/time&gt;</a:t>
            </a:r>
          </a:p>
        </p:txBody>
      </p:sp>
      <p:sp>
        <p:nvSpPr>
          <p:cNvPr id="87"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Times New Roman"/>
              </a:rPr>
              <a:t>&lt;footer&gt;</a:t>
            </a:r>
          </a:p>
        </p:txBody>
      </p:sp>
      <p:sp>
        <p:nvSpPr>
          <p:cNvPr id="88"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AAA52E85-46BB-478F-9B90-F5E3374B36EC}"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noRot="1" noChangeAspect="1"/>
          </p:cNvSpPr>
          <p:nvPr>
            <p:ph type="sldImg"/>
          </p:nvPr>
        </p:nvSpPr>
        <p:spPr>
          <a:xfrm>
            <a:off x="685800" y="1143000"/>
            <a:ext cx="5486400" cy="3086100"/>
          </a:xfrm>
          <a:prstGeom prst="rect">
            <a:avLst/>
          </a:prstGeom>
        </p:spPr>
      </p:sp>
      <p:sp>
        <p:nvSpPr>
          <p:cNvPr id="140"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1"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57CC6F23-8E84-4016-97B1-94C1094E9B29}" type="slidenum">
              <a:rPr lang="en-GB" sz="1200" b="0" strike="noStrike" spc="-1">
                <a:latin typeface="Times New Roman"/>
              </a:rPr>
              <a:t>3</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noRot="1" noChangeAspect="1"/>
          </p:cNvSpPr>
          <p:nvPr>
            <p:ph type="sldImg"/>
          </p:nvPr>
        </p:nvSpPr>
        <p:spPr>
          <a:xfrm>
            <a:off x="685800" y="1143000"/>
            <a:ext cx="5486400" cy="3086100"/>
          </a:xfrm>
          <a:prstGeom prst="rect">
            <a:avLst/>
          </a:prstGeom>
        </p:spPr>
      </p:sp>
      <p:sp>
        <p:nvSpPr>
          <p:cNvPr id="143"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F2152A03-473D-4693-94B3-2C4A26E4B7E1}" type="slidenum">
              <a:rPr lang="en-GB" sz="1200" b="0" strike="noStrike" spc="-1">
                <a:latin typeface="Times New Roman"/>
              </a:rPr>
              <a:t>5</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noRot="1" noChangeAspect="1"/>
          </p:cNvSpPr>
          <p:nvPr>
            <p:ph type="sldImg"/>
          </p:nvPr>
        </p:nvSpPr>
        <p:spPr>
          <a:xfrm>
            <a:off x="685800" y="1143000"/>
            <a:ext cx="5486400" cy="3086100"/>
          </a:xfrm>
          <a:prstGeom prst="rect">
            <a:avLst/>
          </a:prstGeom>
        </p:spPr>
      </p:sp>
      <p:sp>
        <p:nvSpPr>
          <p:cNvPr id="146"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7"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9CC74A4D-E600-4B52-BF69-B8B2F0EE1375}" type="slidenum">
              <a:rPr lang="en-GB" sz="1200" b="0" strike="noStrike" spc="-1">
                <a:latin typeface="Times New Roman"/>
              </a:rPr>
              <a:t>6</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noRot="1" noChangeAspect="1"/>
          </p:cNvSpPr>
          <p:nvPr>
            <p:ph type="sldImg"/>
          </p:nvPr>
        </p:nvSpPr>
        <p:spPr>
          <a:xfrm>
            <a:off x="685800" y="1143000"/>
            <a:ext cx="5486400" cy="3086100"/>
          </a:xfrm>
          <a:prstGeom prst="rect">
            <a:avLst/>
          </a:prstGeom>
        </p:spPr>
      </p:sp>
      <p:sp>
        <p:nvSpPr>
          <p:cNvPr id="149"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50"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677DA20C-D3E3-4F02-A624-D52A93CA4942}" type="slidenum">
              <a:rPr lang="en-GB" sz="1200" b="0" strike="noStrike" spc="-1">
                <a:latin typeface="Times New Roman"/>
              </a:rPr>
              <a:t>7</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0EAD-3B6A-5C08-D752-40DAB0D0BED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698CC025-4217-2F1B-5C7F-FE23DEA9CEA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63314D5-6449-F6AF-47AB-0F469C00E268}"/>
              </a:ext>
            </a:extLst>
          </p:cNvPr>
          <p:cNvSpPr>
            <a:spLocks noGrp="1"/>
          </p:cNvSpPr>
          <p:nvPr>
            <p:ph type="dt" sz="half" idx="10"/>
          </p:nvPr>
        </p:nvSpPr>
        <p:spPr/>
        <p:txBody>
          <a:bodyPr/>
          <a:lstStyle/>
          <a:p>
            <a:fld id="{EB3A467E-CEBB-4F66-A8E9-F7D970DC6D62}" type="datetime1">
              <a:rPr lang="en-US" smtClean="0"/>
              <a:t>1/3/2025</a:t>
            </a:fld>
            <a:endParaRPr lang="en-GB"/>
          </a:p>
        </p:txBody>
      </p:sp>
      <p:sp>
        <p:nvSpPr>
          <p:cNvPr id="5" name="Footer Placeholder 4">
            <a:extLst>
              <a:ext uri="{FF2B5EF4-FFF2-40B4-BE49-F238E27FC236}">
                <a16:creationId xmlns:a16="http://schemas.microsoft.com/office/drawing/2014/main" id="{3D653880-D733-B6B0-9989-F52441E2E0AD}"/>
              </a:ext>
            </a:extLst>
          </p:cNvPr>
          <p:cNvSpPr>
            <a:spLocks noGrp="1"/>
          </p:cNvSpPr>
          <p:nvPr>
            <p:ph type="ftr" sz="quarter" idx="11"/>
          </p:nvPr>
        </p:nvSpPr>
        <p:spPr/>
        <p:txBody>
          <a:bodyPr/>
          <a:lstStyle/>
          <a:p>
            <a:r>
              <a:rPr lang="en-GB"/>
              <a:t>7COM1079</a:t>
            </a:r>
          </a:p>
        </p:txBody>
      </p:sp>
      <p:sp>
        <p:nvSpPr>
          <p:cNvPr id="6" name="Slide Number Placeholder 5">
            <a:extLst>
              <a:ext uri="{FF2B5EF4-FFF2-40B4-BE49-F238E27FC236}">
                <a16:creationId xmlns:a16="http://schemas.microsoft.com/office/drawing/2014/main" id="{7AE65FBB-EE3D-45E3-B979-E49AE19B4A6E}"/>
              </a:ext>
            </a:extLst>
          </p:cNvPr>
          <p:cNvSpPr>
            <a:spLocks noGrp="1"/>
          </p:cNvSpPr>
          <p:nvPr>
            <p:ph type="sldNum" sz="quarter" idx="12"/>
          </p:nvPr>
        </p:nvSpPr>
        <p:spPr/>
        <p:txBody>
          <a:bodyPr/>
          <a:lstStyle/>
          <a:p>
            <a:fld id="{02CD70DB-B21E-44B2-9A09-6D53D13DA6DB}" type="slidenum">
              <a:rPr lang="en-GB" smtClean="0"/>
              <a:t>‹#›</a:t>
            </a:fld>
            <a:endParaRPr lang="en-GB"/>
          </a:p>
        </p:txBody>
      </p:sp>
    </p:spTree>
    <p:extLst>
      <p:ext uri="{BB962C8B-B14F-4D97-AF65-F5344CB8AC3E}">
        <p14:creationId xmlns:p14="http://schemas.microsoft.com/office/powerpoint/2010/main" val="2454067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48"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954000" y="2579760"/>
            <a:ext cx="10030680" cy="10011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954000" y="2579760"/>
            <a:ext cx="10030680" cy="10011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PlaceHolder 1"/>
          <p:cNvSpPr>
            <a:spLocks noGrp="1"/>
          </p:cNvSpPr>
          <p:nvPr>
            <p:ph type="ftr"/>
          </p:nvPr>
        </p:nvSpPr>
        <p:spPr>
          <a:xfrm>
            <a:off x="965160" y="790920"/>
            <a:ext cx="7176600" cy="230400"/>
          </a:xfrm>
          <a:prstGeom prst="rect">
            <a:avLst/>
          </a:prstGeom>
        </p:spPr>
        <p:txBody>
          <a:bodyPr lIns="0" tIns="0" rIns="0" bIns="0">
            <a:noAutofit/>
          </a:bodyPr>
          <a:lstStyle/>
          <a:p>
            <a:pPr>
              <a:lnSpc>
                <a:spcPct val="100000"/>
              </a:lnSpc>
            </a:pPr>
            <a:r>
              <a:rPr lang="en-GB" sz="1500" b="0" strike="noStrike" spc="-1">
                <a:solidFill>
                  <a:srgbClr val="B3B9B9"/>
                </a:solidFill>
                <a:latin typeface="Arial"/>
              </a:rPr>
              <a:t>PRESENTATION TITLE (ADD VIA INSERT, HEADER &amp; FOOTER)</a:t>
            </a:r>
            <a:endParaRPr lang="en-US" sz="1500" b="0" strike="noStrike" spc="-1">
              <a:latin typeface="Times New Roman"/>
            </a:endParaRPr>
          </a:p>
        </p:txBody>
      </p:sp>
      <p:sp>
        <p:nvSpPr>
          <p:cNvPr id="7" name="PlaceHolder 2"/>
          <p:cNvSpPr>
            <a:spLocks noGrp="1"/>
          </p:cNvSpPr>
          <p:nvPr>
            <p:ph type="sldNum"/>
          </p:nvPr>
        </p:nvSpPr>
        <p:spPr>
          <a:xfrm>
            <a:off x="10616400" y="790920"/>
            <a:ext cx="622440" cy="230400"/>
          </a:xfrm>
          <a:prstGeom prst="rect">
            <a:avLst/>
          </a:prstGeom>
        </p:spPr>
        <p:txBody>
          <a:bodyPr lIns="0" tIns="0" rIns="0" bIns="0">
            <a:noAutofit/>
          </a:bodyPr>
          <a:lstStyle/>
          <a:p>
            <a:pPr algn="r">
              <a:lnSpc>
                <a:spcPct val="100000"/>
              </a:lnSpc>
            </a:pPr>
            <a:fld id="{8C5CF792-EC3F-4960-8972-785816571BAA}" type="slidenum">
              <a:rPr lang="en-GB" sz="1500" b="1" strike="noStrike" spc="-1">
                <a:solidFill>
                  <a:srgbClr val="B3B9B9"/>
                </a:solidFill>
                <a:latin typeface="Arial"/>
              </a:rPr>
              <a:t>‹#›</a:t>
            </a:fld>
            <a:endParaRPr lang="en-US" sz="1500" b="0" strike="noStrike" spc="-1">
              <a:latin typeface="Times New Roman"/>
            </a:endParaRPr>
          </a:p>
        </p:txBody>
      </p:sp>
      <p:sp>
        <p:nvSpPr>
          <p:cNvPr id="2" name="PlaceHolder 3"/>
          <p:cNvSpPr>
            <a:spLocks noGrp="1"/>
          </p:cNvSpPr>
          <p:nvPr>
            <p:ph type="title"/>
          </p:nvPr>
        </p:nvSpPr>
        <p:spPr>
          <a:xfrm>
            <a:off x="954000" y="2579760"/>
            <a:ext cx="10030680" cy="2159640"/>
          </a:xfrm>
          <a:prstGeom prst="rect">
            <a:avLst/>
          </a:prstGeom>
        </p:spPr>
        <p:txBody>
          <a:bodyPr lIns="0" tIns="0" rIns="0" bIns="0">
            <a:normAutofit/>
          </a:bodyPr>
          <a:lstStyle/>
          <a:p>
            <a:pPr>
              <a:lnSpc>
                <a:spcPts val="7999"/>
              </a:lnSpc>
            </a:pPr>
            <a:r>
              <a:rPr lang="en-US" sz="7500" b="1" strike="noStrike" spc="-202">
                <a:solidFill>
                  <a:srgbClr val="203232"/>
                </a:solidFill>
                <a:latin typeface="Arial"/>
              </a:rPr>
              <a:t>Click to edit master title</a:t>
            </a:r>
            <a:endParaRPr lang="en-US" sz="7500" b="0" strike="noStrike" spc="-1">
              <a:solidFill>
                <a:srgbClr val="203232"/>
              </a:solidFill>
              <a:latin typeface="Arial"/>
            </a:endParaRPr>
          </a:p>
        </p:txBody>
      </p:sp>
      <p:sp>
        <p:nvSpPr>
          <p:cNvPr id="3" name="CustomShape 4"/>
          <p:cNvSpPr/>
          <p:nvPr/>
        </p:nvSpPr>
        <p:spPr>
          <a:xfrm>
            <a:off x="0" y="0"/>
            <a:ext cx="12191760" cy="14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pic>
        <p:nvPicPr>
          <p:cNvPr id="4" name="Picture 10"/>
          <p:cNvPicPr/>
          <p:nvPr/>
        </p:nvPicPr>
        <p:blipFill>
          <a:blip r:embed="rId15"/>
          <a:stretch/>
        </p:blipFill>
        <p:spPr>
          <a:xfrm>
            <a:off x="954000" y="5517360"/>
            <a:ext cx="2244600" cy="396720"/>
          </a:xfrm>
          <a:prstGeom prst="rect">
            <a:avLst/>
          </a:prstGeom>
          <a:ln>
            <a:noFill/>
          </a:ln>
        </p:spPr>
      </p:pic>
      <p:sp>
        <p:nvSpPr>
          <p:cNvPr id="5"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1" strike="noStrike" spc="-100">
                <a:solidFill>
                  <a:srgbClr val="203232"/>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00">
                <a:solidFill>
                  <a:srgbClr val="203232"/>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203232"/>
                </a:solidFill>
                <a:latin typeface="Arial"/>
              </a:rPr>
              <a:t>Third Outline Level</a:t>
            </a:r>
          </a:p>
          <a:p>
            <a:pPr marL="1728000" lvl="3" indent="-216000">
              <a:spcBef>
                <a:spcPts val="567"/>
              </a:spcBef>
              <a:buClr>
                <a:srgbClr val="000000"/>
              </a:buClr>
              <a:buSzPct val="75000"/>
              <a:buFont typeface="Symbol" charset="2"/>
              <a:buChar char=""/>
            </a:pPr>
            <a:r>
              <a:rPr lang="en-US" sz="1800" b="1" strike="noStrike" spc="-1">
                <a:solidFill>
                  <a:srgbClr val="203232"/>
                </a:solidFill>
                <a:latin typeface="Arial"/>
              </a:rPr>
              <a:t>Fourth Outline Level</a:t>
            </a:r>
          </a:p>
          <a:p>
            <a:pPr marL="2160000" lvl="4" indent="-216000">
              <a:spcBef>
                <a:spcPts val="283"/>
              </a:spcBef>
              <a:buClr>
                <a:srgbClr val="000000"/>
              </a:buClr>
              <a:buSzPct val="45000"/>
              <a:buFont typeface="Wingdings" charset="2"/>
              <a:buChar char=""/>
            </a:pPr>
            <a:r>
              <a:rPr lang="en-US" sz="2000" b="1" strike="noStrike" spc="-1">
                <a:solidFill>
                  <a:srgbClr val="203232"/>
                </a:solidFill>
                <a:latin typeface="Arial"/>
              </a:rPr>
              <a:t>Fifth Outline Level</a:t>
            </a:r>
          </a:p>
          <a:p>
            <a:pPr marL="2592000" lvl="5" indent="-216000">
              <a:spcBef>
                <a:spcPts val="283"/>
              </a:spcBef>
              <a:buClr>
                <a:srgbClr val="000000"/>
              </a:buClr>
              <a:buSzPct val="45000"/>
              <a:buFont typeface="Wingdings" charset="2"/>
              <a:buChar char=""/>
            </a:pPr>
            <a:r>
              <a:rPr lang="en-US" sz="2000" b="1" strike="noStrike" spc="-1">
                <a:solidFill>
                  <a:srgbClr val="203232"/>
                </a:solidFill>
                <a:latin typeface="Arial"/>
              </a:rPr>
              <a:t>Sixth Outline Level</a:t>
            </a:r>
          </a:p>
          <a:p>
            <a:pPr marL="3024000" lvl="6" indent="-216000">
              <a:spcBef>
                <a:spcPts val="283"/>
              </a:spcBef>
              <a:buClr>
                <a:srgbClr val="000000"/>
              </a:buClr>
              <a:buSzPct val="45000"/>
              <a:buFont typeface="Wingdings" charset="2"/>
              <a:buChar char=""/>
            </a:pPr>
            <a:r>
              <a:rPr lang="en-US" sz="2000" b="1" strike="noStrike" spc="-1">
                <a:solidFill>
                  <a:srgbClr val="203232"/>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9C5FB5"/>
        </a:solidFill>
        <a:effectLst/>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954000" y="2579760"/>
            <a:ext cx="10030680" cy="2159640"/>
          </a:xfrm>
          <a:prstGeom prst="rect">
            <a:avLst/>
          </a:prstGeom>
        </p:spPr>
        <p:txBody>
          <a:bodyPr lIns="0" tIns="0" rIns="0" bIns="0">
            <a:normAutofit/>
          </a:bodyPr>
          <a:lstStyle/>
          <a:p>
            <a:pPr>
              <a:lnSpc>
                <a:spcPts val="7999"/>
              </a:lnSpc>
            </a:pPr>
            <a:r>
              <a:rPr lang="en-US" sz="7500" b="1" strike="noStrike" spc="-202">
                <a:solidFill>
                  <a:srgbClr val="FFFFFF"/>
                </a:solidFill>
                <a:latin typeface="Arial"/>
              </a:rPr>
              <a:t>Click to edit master title</a:t>
            </a:r>
            <a:endParaRPr lang="en-US" sz="7500" b="0" strike="noStrike" spc="-1">
              <a:solidFill>
                <a:srgbClr val="203232"/>
              </a:solidFill>
              <a:latin typeface="Arial"/>
            </a:endParaRPr>
          </a:p>
        </p:txBody>
      </p:sp>
      <p:sp>
        <p:nvSpPr>
          <p:cNvPr id="43" name="PlaceHolder 2"/>
          <p:cNvSpPr>
            <a:spLocks noGrp="1"/>
          </p:cNvSpPr>
          <p:nvPr>
            <p:ph type="ftr"/>
          </p:nvPr>
        </p:nvSpPr>
        <p:spPr>
          <a:xfrm>
            <a:off x="965160" y="779760"/>
            <a:ext cx="7176600" cy="230400"/>
          </a:xfrm>
          <a:prstGeom prst="rect">
            <a:avLst/>
          </a:prstGeom>
        </p:spPr>
        <p:txBody>
          <a:bodyPr lIns="0" tIns="0" rIns="0" bIns="0">
            <a:noAutofit/>
          </a:bodyPr>
          <a:lstStyle/>
          <a:p>
            <a:pPr>
              <a:lnSpc>
                <a:spcPct val="100000"/>
              </a:lnSpc>
            </a:pPr>
            <a:r>
              <a:rPr lang="en-GB" sz="1500" b="0" strike="noStrike" spc="-1">
                <a:solidFill>
                  <a:srgbClr val="FFFFFF"/>
                </a:solidFill>
                <a:latin typeface="Arial"/>
              </a:rPr>
              <a:t>PRESENTATION TITLE (ADD VIA INSERT, HEADER &amp; FOOTER)</a:t>
            </a:r>
            <a:endParaRPr lang="en-US" sz="1500" b="0" strike="noStrike" spc="-1">
              <a:latin typeface="Times New Roman"/>
            </a:endParaRPr>
          </a:p>
        </p:txBody>
      </p:sp>
      <p:sp>
        <p:nvSpPr>
          <p:cNvPr id="44" name="PlaceHolder 3"/>
          <p:cNvSpPr>
            <a:spLocks noGrp="1"/>
          </p:cNvSpPr>
          <p:nvPr>
            <p:ph type="sldNum"/>
          </p:nvPr>
        </p:nvSpPr>
        <p:spPr>
          <a:xfrm>
            <a:off x="10616400" y="779760"/>
            <a:ext cx="622440" cy="230400"/>
          </a:xfrm>
          <a:prstGeom prst="rect">
            <a:avLst/>
          </a:prstGeom>
        </p:spPr>
        <p:txBody>
          <a:bodyPr lIns="0" tIns="0" rIns="0" bIns="0">
            <a:noAutofit/>
          </a:bodyPr>
          <a:lstStyle/>
          <a:p>
            <a:pPr algn="r">
              <a:lnSpc>
                <a:spcPct val="100000"/>
              </a:lnSpc>
            </a:pPr>
            <a:fld id="{876E94C7-478D-41B1-83CB-4B08D116676D}" type="slidenum">
              <a:rPr lang="en-GB" sz="1500" b="1" strike="noStrike" spc="-1">
                <a:solidFill>
                  <a:srgbClr val="FFFFFF"/>
                </a:solidFill>
                <a:latin typeface="Arial"/>
              </a:rPr>
              <a:t>‹#›</a:t>
            </a:fld>
            <a:endParaRPr lang="en-US" sz="1500" b="0" strike="noStrike" spc="-1">
              <a:latin typeface="Times New Roman"/>
            </a:endParaRPr>
          </a:p>
        </p:txBody>
      </p:sp>
      <p:pic>
        <p:nvPicPr>
          <p:cNvPr id="45" name="Picture 7" descr="A picture containing drawing&#10;&#10;Description automatically generated"/>
          <p:cNvPicPr/>
          <p:nvPr/>
        </p:nvPicPr>
        <p:blipFill>
          <a:blip r:embed="rId14"/>
          <a:stretch/>
        </p:blipFill>
        <p:spPr>
          <a:xfrm>
            <a:off x="954000" y="5511600"/>
            <a:ext cx="2242440" cy="397440"/>
          </a:xfrm>
          <a:prstGeom prst="rect">
            <a:avLst/>
          </a:prstGeom>
          <a:ln>
            <a:noFill/>
          </a:ln>
        </p:spPr>
      </p:pic>
      <p:sp>
        <p:nvSpPr>
          <p:cNvPr id="4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1" strike="noStrike" spc="-100">
                <a:solidFill>
                  <a:srgbClr val="203232"/>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00">
                <a:solidFill>
                  <a:srgbClr val="203232"/>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203232"/>
                </a:solidFill>
                <a:latin typeface="Arial"/>
              </a:rPr>
              <a:t>Third Outline Level</a:t>
            </a:r>
          </a:p>
          <a:p>
            <a:pPr marL="1728000" lvl="3" indent="-216000">
              <a:spcBef>
                <a:spcPts val="567"/>
              </a:spcBef>
              <a:buClr>
                <a:srgbClr val="000000"/>
              </a:buClr>
              <a:buSzPct val="75000"/>
              <a:buFont typeface="Symbol" charset="2"/>
              <a:buChar char=""/>
            </a:pPr>
            <a:r>
              <a:rPr lang="en-US" sz="1800" b="1" strike="noStrike" spc="-1">
                <a:solidFill>
                  <a:srgbClr val="203232"/>
                </a:solidFill>
                <a:latin typeface="Arial"/>
              </a:rPr>
              <a:t>Fourth Outline Level</a:t>
            </a:r>
          </a:p>
          <a:p>
            <a:pPr marL="2160000" lvl="4" indent="-216000">
              <a:spcBef>
                <a:spcPts val="283"/>
              </a:spcBef>
              <a:buClr>
                <a:srgbClr val="000000"/>
              </a:buClr>
              <a:buSzPct val="45000"/>
              <a:buFont typeface="Wingdings" charset="2"/>
              <a:buChar char=""/>
            </a:pPr>
            <a:r>
              <a:rPr lang="en-US" sz="2000" b="1" strike="noStrike" spc="-1">
                <a:solidFill>
                  <a:srgbClr val="203232"/>
                </a:solidFill>
                <a:latin typeface="Arial"/>
              </a:rPr>
              <a:t>Fifth Outline Level</a:t>
            </a:r>
          </a:p>
          <a:p>
            <a:pPr marL="2592000" lvl="5" indent="-216000">
              <a:spcBef>
                <a:spcPts val="283"/>
              </a:spcBef>
              <a:buClr>
                <a:srgbClr val="000000"/>
              </a:buClr>
              <a:buSzPct val="45000"/>
              <a:buFont typeface="Wingdings" charset="2"/>
              <a:buChar char=""/>
            </a:pPr>
            <a:r>
              <a:rPr lang="en-US" sz="2000" b="1" strike="noStrike" spc="-1">
                <a:solidFill>
                  <a:srgbClr val="203232"/>
                </a:solidFill>
                <a:latin typeface="Arial"/>
              </a:rPr>
              <a:t>Sixth Outline Level</a:t>
            </a:r>
          </a:p>
          <a:p>
            <a:pPr marL="3024000" lvl="6" indent="-216000">
              <a:spcBef>
                <a:spcPts val="283"/>
              </a:spcBef>
              <a:buClr>
                <a:srgbClr val="000000"/>
              </a:buClr>
              <a:buSzPct val="45000"/>
              <a:buFont typeface="Wingdings" charset="2"/>
              <a:buChar char=""/>
            </a:pPr>
            <a:r>
              <a:rPr lang="en-US" sz="2000" b="1" strike="noStrike" spc="-1">
                <a:solidFill>
                  <a:srgbClr val="203232"/>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5.png"/><Relationship Id="rId17" Type="http://schemas.openxmlformats.org/officeDocument/2006/relationships/image" Target="../media/image7.png"/><Relationship Id="rId2" Type="http://schemas.openxmlformats.org/officeDocument/2006/relationships/image" Target="../media/image3.png"/><Relationship Id="rId16" Type="http://schemas.openxmlformats.org/officeDocument/2006/relationships/customXml" Target="../ink/ink8.xml"/><Relationship Id="rId1" Type="http://schemas.openxmlformats.org/officeDocument/2006/relationships/slideLayout" Target="../slideLayouts/slideLayout13.xml"/><Relationship Id="rId6" Type="http://schemas.openxmlformats.org/officeDocument/2006/relationships/image" Target="../media/image15.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4.png"/><Relationship Id="rId9" Type="http://schemas.openxmlformats.org/officeDocument/2006/relationships/customXml" Target="../ink/ink4.xml"/><Relationship Id="rId14" Type="http://schemas.openxmlformats.org/officeDocument/2006/relationships/customXml" Target="../ink/ink7.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51078-2006-2E40-AF72-55CCEEE6A460}"/>
              </a:ext>
            </a:extLst>
          </p:cNvPr>
          <p:cNvSpPr>
            <a:spLocks noGrp="1"/>
          </p:cNvSpPr>
          <p:nvPr>
            <p:ph type="title"/>
          </p:nvPr>
        </p:nvSpPr>
        <p:spPr>
          <a:xfrm>
            <a:off x="1208160" y="395003"/>
            <a:ext cx="10030680" cy="2159640"/>
          </a:xfrm>
        </p:spPr>
        <p:txBody>
          <a:bodyPr>
            <a:normAutofit/>
          </a:bodyPr>
          <a:lstStyle/>
          <a:p>
            <a:r>
              <a:rPr lang="en-US" sz="2700" dirty="0"/>
              <a:t>How your RQ + distribution of data (Histogram) leads to a statistical test. Visualization requirements highlighted in yellow</a:t>
            </a:r>
            <a:r>
              <a:rPr lang="en-US" dirty="0"/>
              <a:t>.</a:t>
            </a:r>
          </a:p>
        </p:txBody>
      </p:sp>
      <p:pic>
        <p:nvPicPr>
          <p:cNvPr id="9" name="Content Placeholder 8">
            <a:extLst>
              <a:ext uri="{FF2B5EF4-FFF2-40B4-BE49-F238E27FC236}">
                <a16:creationId xmlns:a16="http://schemas.microsoft.com/office/drawing/2014/main" id="{1D590E03-8ECA-5BE6-CB34-C7AF162BF6B6}"/>
              </a:ext>
            </a:extLst>
          </p:cNvPr>
          <p:cNvPicPr>
            <a:picLocks noGrp="1" noChangeAspect="1"/>
          </p:cNvPicPr>
          <p:nvPr>
            <p:ph idx="1"/>
          </p:nvPr>
        </p:nvPicPr>
        <p:blipFill>
          <a:blip r:embed="rId2"/>
          <a:stretch>
            <a:fillRect/>
          </a:stretch>
        </p:blipFill>
        <p:spPr>
          <a:xfrm>
            <a:off x="2078182" y="1703508"/>
            <a:ext cx="8035636" cy="3744829"/>
          </a:xfrm>
        </p:spPr>
      </p:pic>
      <p:sp>
        <p:nvSpPr>
          <p:cNvPr id="10" name="TextBox 9">
            <a:extLst>
              <a:ext uri="{FF2B5EF4-FFF2-40B4-BE49-F238E27FC236}">
                <a16:creationId xmlns:a16="http://schemas.microsoft.com/office/drawing/2014/main" id="{67B8FAFF-9EFC-82FC-C196-779A7136586A}"/>
              </a:ext>
            </a:extLst>
          </p:cNvPr>
          <p:cNvSpPr txBox="1"/>
          <p:nvPr/>
        </p:nvSpPr>
        <p:spPr>
          <a:xfrm>
            <a:off x="3479470" y="5852160"/>
            <a:ext cx="657996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Figure: Decision tree – how Research Questions relate to Visualizations and Statistical Test.</a:t>
            </a:r>
          </a:p>
        </p:txBody>
      </p:sp>
      <p:sp>
        <p:nvSpPr>
          <p:cNvPr id="11" name="TextBox 10">
            <a:extLst>
              <a:ext uri="{FF2B5EF4-FFF2-40B4-BE49-F238E27FC236}">
                <a16:creationId xmlns:a16="http://schemas.microsoft.com/office/drawing/2014/main" id="{0EC63721-1431-2325-B04C-2CC649E44C04}"/>
              </a:ext>
            </a:extLst>
          </p:cNvPr>
          <p:cNvSpPr txBox="1"/>
          <p:nvPr/>
        </p:nvSpPr>
        <p:spPr>
          <a:xfrm>
            <a:off x="2698865" y="2119746"/>
            <a:ext cx="188560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Histogram &amp; Scatterplots</a:t>
            </a:r>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3924CA5D-07A4-AA61-3FAE-BB5F24476ED6}"/>
                  </a:ext>
                </a:extLst>
              </p14:cNvPr>
              <p14:cNvContentPartPr/>
              <p14:nvPr/>
            </p14:nvContentPartPr>
            <p14:xfrm>
              <a:off x="2855862" y="2301478"/>
              <a:ext cx="7620" cy="7620"/>
            </p14:xfrm>
          </p:contentPart>
        </mc:Choice>
        <mc:Fallback xmlns="">
          <p:pic>
            <p:nvPicPr>
              <p:cNvPr id="12" name="Ink 11">
                <a:extLst>
                  <a:ext uri="{FF2B5EF4-FFF2-40B4-BE49-F238E27FC236}">
                    <a16:creationId xmlns:a16="http://schemas.microsoft.com/office/drawing/2014/main" id="{3924CA5D-07A4-AA61-3FAE-BB5F24476ED6}"/>
                  </a:ext>
                </a:extLst>
              </p:cNvPr>
              <p:cNvPicPr/>
              <p:nvPr/>
            </p:nvPicPr>
            <p:blipFill>
              <a:blip r:embed="rId4"/>
              <a:stretch>
                <a:fillRect/>
              </a:stretch>
            </p:blipFill>
            <p:spPr>
              <a:xfrm>
                <a:off x="1712862" y="15478"/>
                <a:ext cx="2286000" cy="4572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42B4E2DA-3545-4F26-910D-A1F1FE72A47D}"/>
                  </a:ext>
                </a:extLst>
              </p14:cNvPr>
              <p14:cNvContentPartPr/>
              <p14:nvPr/>
            </p14:nvContentPartPr>
            <p14:xfrm>
              <a:off x="2855863" y="2231290"/>
              <a:ext cx="822540" cy="106054"/>
            </p14:xfrm>
          </p:contentPart>
        </mc:Choice>
        <mc:Fallback xmlns="">
          <p:pic>
            <p:nvPicPr>
              <p:cNvPr id="13" name="Ink 12">
                <a:extLst>
                  <a:ext uri="{FF2B5EF4-FFF2-40B4-BE49-F238E27FC236}">
                    <a16:creationId xmlns:a16="http://schemas.microsoft.com/office/drawing/2014/main" id="{42B4E2DA-3545-4F26-910D-A1F1FE72A47D}"/>
                  </a:ext>
                </a:extLst>
              </p:cNvPr>
              <p:cNvPicPr/>
              <p:nvPr/>
            </p:nvPicPr>
            <p:blipFill>
              <a:blip r:embed="rId6"/>
              <a:stretch>
                <a:fillRect/>
              </a:stretch>
            </p:blipFill>
            <p:spPr>
              <a:xfrm>
                <a:off x="2801891" y="2123803"/>
                <a:ext cx="930125" cy="32067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C28B2B8B-32E6-E1DC-2824-43836CE9592D}"/>
                  </a:ext>
                </a:extLst>
              </p14:cNvPr>
              <p14:cNvContentPartPr/>
              <p14:nvPr/>
            </p14:nvContentPartPr>
            <p14:xfrm>
              <a:off x="2827288" y="2415047"/>
              <a:ext cx="912316" cy="39245"/>
            </p14:xfrm>
          </p:contentPart>
        </mc:Choice>
        <mc:Fallback xmlns="">
          <p:pic>
            <p:nvPicPr>
              <p:cNvPr id="14" name="Ink 13">
                <a:extLst>
                  <a:ext uri="{FF2B5EF4-FFF2-40B4-BE49-F238E27FC236}">
                    <a16:creationId xmlns:a16="http://schemas.microsoft.com/office/drawing/2014/main" id="{C28B2B8B-32E6-E1DC-2824-43836CE9592D}"/>
                  </a:ext>
                </a:extLst>
              </p:cNvPr>
              <p:cNvPicPr/>
              <p:nvPr/>
            </p:nvPicPr>
            <p:blipFill>
              <a:blip r:embed="rId8"/>
              <a:stretch>
                <a:fillRect/>
              </a:stretch>
            </p:blipFill>
            <p:spPr>
              <a:xfrm>
                <a:off x="2773305" y="2308015"/>
                <a:ext cx="1019923" cy="252952"/>
              </a:xfrm>
              <a:prstGeom prst="rect">
                <a:avLst/>
              </a:prstGeom>
            </p:spPr>
          </p:pic>
        </mc:Fallback>
      </mc:AlternateContent>
      <p:sp>
        <p:nvSpPr>
          <p:cNvPr id="15" name="TextBox 14">
            <a:extLst>
              <a:ext uri="{FF2B5EF4-FFF2-40B4-BE49-F238E27FC236}">
                <a16:creationId xmlns:a16="http://schemas.microsoft.com/office/drawing/2014/main" id="{5B0C8B1B-7E1B-7A4E-48E5-1AC79152D134}"/>
              </a:ext>
            </a:extLst>
          </p:cNvPr>
          <p:cNvSpPr txBox="1"/>
          <p:nvPr/>
        </p:nvSpPr>
        <p:spPr>
          <a:xfrm>
            <a:off x="2942697" y="3249126"/>
            <a:ext cx="128362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Histogram and Boxplots</a:t>
            </a:r>
          </a:p>
        </p:txBody>
      </p:sp>
      <p:sp>
        <p:nvSpPr>
          <p:cNvPr id="18" name="TextBox 17">
            <a:extLst>
              <a:ext uri="{FF2B5EF4-FFF2-40B4-BE49-F238E27FC236}">
                <a16:creationId xmlns:a16="http://schemas.microsoft.com/office/drawing/2014/main" id="{9FF5E8DC-C47C-03F2-66AD-3721C5D6A78C}"/>
              </a:ext>
            </a:extLst>
          </p:cNvPr>
          <p:cNvSpPr txBox="1"/>
          <p:nvPr/>
        </p:nvSpPr>
        <p:spPr>
          <a:xfrm>
            <a:off x="3343620" y="4850346"/>
            <a:ext cx="1366404"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Stacked bar chart (no histogram)</a:t>
            </a:r>
          </a:p>
        </p:txBody>
      </p:sp>
      <mc:AlternateContent xmlns:mc="http://schemas.openxmlformats.org/markup-compatibility/2006" xmlns:p14="http://schemas.microsoft.com/office/powerpoint/2010/main">
        <mc:Choice Requires="p14">
          <p:contentPart p14:bwMode="auto" r:id="rId9">
            <p14:nvContentPartPr>
              <p14:cNvPr id="23" name="Ink 22">
                <a:extLst>
                  <a:ext uri="{FF2B5EF4-FFF2-40B4-BE49-F238E27FC236}">
                    <a16:creationId xmlns:a16="http://schemas.microsoft.com/office/drawing/2014/main" id="{8E710C2C-67A8-8083-7A21-4B4E128F5D61}"/>
                  </a:ext>
                </a:extLst>
              </p14:cNvPr>
              <p14:cNvContentPartPr/>
              <p14:nvPr/>
            </p14:nvContentPartPr>
            <p14:xfrm>
              <a:off x="3343620" y="4971248"/>
              <a:ext cx="836960" cy="117475"/>
            </p14:xfrm>
          </p:contentPart>
        </mc:Choice>
        <mc:Fallback xmlns="">
          <p:pic>
            <p:nvPicPr>
              <p:cNvPr id="23" name="Ink 22">
                <a:extLst>
                  <a:ext uri="{FF2B5EF4-FFF2-40B4-BE49-F238E27FC236}">
                    <a16:creationId xmlns:a16="http://schemas.microsoft.com/office/drawing/2014/main" id="{8E710C2C-67A8-8083-7A21-4B4E128F5D61}"/>
                  </a:ext>
                </a:extLst>
              </p:cNvPr>
              <p:cNvPicPr/>
              <p:nvPr/>
            </p:nvPicPr>
            <p:blipFill>
              <a:blip r:embed="rId10"/>
              <a:stretch>
                <a:fillRect/>
              </a:stretch>
            </p:blipFill>
            <p:spPr>
              <a:xfrm>
                <a:off x="3289646" y="4863473"/>
                <a:ext cx="944549" cy="33266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4" name="Ink 23">
                <a:extLst>
                  <a:ext uri="{FF2B5EF4-FFF2-40B4-BE49-F238E27FC236}">
                    <a16:creationId xmlns:a16="http://schemas.microsoft.com/office/drawing/2014/main" id="{9D5AB4C3-0CDD-8D40-FE3C-0D26691C3E41}"/>
                  </a:ext>
                </a:extLst>
              </p14:cNvPr>
              <p14:cNvContentPartPr/>
              <p14:nvPr/>
            </p14:nvContentPartPr>
            <p14:xfrm>
              <a:off x="3495097" y="5326544"/>
              <a:ext cx="366611" cy="145562"/>
            </p14:xfrm>
          </p:contentPart>
        </mc:Choice>
        <mc:Fallback xmlns="">
          <p:pic>
            <p:nvPicPr>
              <p:cNvPr id="24" name="Ink 23">
                <a:extLst>
                  <a:ext uri="{FF2B5EF4-FFF2-40B4-BE49-F238E27FC236}">
                    <a16:creationId xmlns:a16="http://schemas.microsoft.com/office/drawing/2014/main" id="{9D5AB4C3-0CDD-8D40-FE3C-0D26691C3E41}"/>
                  </a:ext>
                </a:extLst>
              </p:cNvPr>
              <p:cNvPicPr/>
              <p:nvPr/>
            </p:nvPicPr>
            <p:blipFill>
              <a:blip r:embed="rId12"/>
              <a:stretch>
                <a:fillRect/>
              </a:stretch>
            </p:blipFill>
            <p:spPr>
              <a:xfrm>
                <a:off x="3441131" y="5218720"/>
                <a:ext cx="474184" cy="36085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5" name="Ink 24">
                <a:extLst>
                  <a:ext uri="{FF2B5EF4-FFF2-40B4-BE49-F238E27FC236}">
                    <a16:creationId xmlns:a16="http://schemas.microsoft.com/office/drawing/2014/main" id="{2D295DB2-15F6-8261-D98C-9BB0D8E48C45}"/>
                  </a:ext>
                </a:extLst>
              </p14:cNvPr>
              <p14:cNvContentPartPr/>
              <p14:nvPr/>
            </p14:nvContentPartPr>
            <p14:xfrm>
              <a:off x="2836812" y="3568303"/>
              <a:ext cx="7620" cy="7620"/>
            </p14:xfrm>
          </p:contentPart>
        </mc:Choice>
        <mc:Fallback xmlns="">
          <p:pic>
            <p:nvPicPr>
              <p:cNvPr id="25" name="Ink 24">
                <a:extLst>
                  <a:ext uri="{FF2B5EF4-FFF2-40B4-BE49-F238E27FC236}">
                    <a16:creationId xmlns:a16="http://schemas.microsoft.com/office/drawing/2014/main" id="{2D295DB2-15F6-8261-D98C-9BB0D8E48C45}"/>
                  </a:ext>
                </a:extLst>
              </p:cNvPr>
              <p:cNvPicPr/>
              <p:nvPr/>
            </p:nvPicPr>
            <p:blipFill>
              <a:blip r:embed="rId4"/>
              <a:stretch>
                <a:fillRect/>
              </a:stretch>
            </p:blipFill>
            <p:spPr>
              <a:xfrm>
                <a:off x="1693812" y="1282303"/>
                <a:ext cx="2286000" cy="4572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6" name="Ink 25">
                <a:extLst>
                  <a:ext uri="{FF2B5EF4-FFF2-40B4-BE49-F238E27FC236}">
                    <a16:creationId xmlns:a16="http://schemas.microsoft.com/office/drawing/2014/main" id="{BF419222-61F1-A278-036B-6186A7DBD041}"/>
                  </a:ext>
                </a:extLst>
              </p14:cNvPr>
              <p14:cNvContentPartPr/>
              <p14:nvPr/>
            </p14:nvContentPartPr>
            <p14:xfrm>
              <a:off x="2942697" y="3323665"/>
              <a:ext cx="997984" cy="334667"/>
            </p14:xfrm>
          </p:contentPart>
        </mc:Choice>
        <mc:Fallback xmlns="">
          <p:pic>
            <p:nvPicPr>
              <p:cNvPr id="26" name="Ink 25">
                <a:extLst>
                  <a:ext uri="{FF2B5EF4-FFF2-40B4-BE49-F238E27FC236}">
                    <a16:creationId xmlns:a16="http://schemas.microsoft.com/office/drawing/2014/main" id="{BF419222-61F1-A278-036B-6186A7DBD041}"/>
                  </a:ext>
                </a:extLst>
              </p:cNvPr>
              <p:cNvPicPr/>
              <p:nvPr/>
            </p:nvPicPr>
            <p:blipFill>
              <a:blip r:embed="rId15"/>
              <a:stretch>
                <a:fillRect/>
              </a:stretch>
            </p:blipFill>
            <p:spPr>
              <a:xfrm>
                <a:off x="2888713" y="3215708"/>
                <a:ext cx="1105592" cy="550221"/>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58E89214-72D4-68F8-89D3-DB2438E58609}"/>
                  </a:ext>
                </a:extLst>
              </p14:cNvPr>
              <p14:cNvContentPartPr/>
              <p14:nvPr/>
            </p14:nvContentPartPr>
            <p14:xfrm>
              <a:off x="3495097" y="6237656"/>
              <a:ext cx="1265620" cy="97352"/>
            </p14:xfrm>
          </p:contentPart>
        </mc:Choice>
        <mc:Fallback xmlns="">
          <p:pic>
            <p:nvPicPr>
              <p:cNvPr id="28" name="Ink 27">
                <a:extLst>
                  <a:ext uri="{FF2B5EF4-FFF2-40B4-BE49-F238E27FC236}">
                    <a16:creationId xmlns:a16="http://schemas.microsoft.com/office/drawing/2014/main" id="{58E89214-72D4-68F8-89D3-DB2438E58609}"/>
                  </a:ext>
                </a:extLst>
              </p:cNvPr>
              <p:cNvPicPr/>
              <p:nvPr/>
            </p:nvPicPr>
            <p:blipFill>
              <a:blip r:embed="rId17"/>
              <a:stretch>
                <a:fillRect/>
              </a:stretch>
            </p:blipFill>
            <p:spPr>
              <a:xfrm>
                <a:off x="3441118" y="6130282"/>
                <a:ext cx="1373217" cy="311741"/>
              </a:xfrm>
              <a:prstGeom prst="rect">
                <a:avLst/>
              </a:prstGeom>
            </p:spPr>
          </p:pic>
        </mc:Fallback>
      </mc:AlternateContent>
    </p:spTree>
    <p:extLst>
      <p:ext uri="{BB962C8B-B14F-4D97-AF65-F5344CB8AC3E}">
        <p14:creationId xmlns:p14="http://schemas.microsoft.com/office/powerpoint/2010/main" val="889904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93" name="TextShape 1"/>
          <p:cNvSpPr txBox="1"/>
          <p:nvPr/>
        </p:nvSpPr>
        <p:spPr>
          <a:xfrm>
            <a:off x="579126" y="2540431"/>
            <a:ext cx="11033748" cy="2159640"/>
          </a:xfrm>
          <a:prstGeom prst="rect">
            <a:avLst/>
          </a:prstGeom>
          <a:noFill/>
          <a:ln>
            <a:noFill/>
          </a:ln>
        </p:spPr>
        <p:txBody>
          <a:bodyPr lIns="0" tIns="0" rIns="0" bIns="0">
            <a:normAutofit fontScale="25000" lnSpcReduction="20000"/>
          </a:bodyPr>
          <a:lstStyle/>
          <a:p>
            <a:pPr>
              <a:lnSpc>
                <a:spcPts val="7999"/>
              </a:lnSpc>
            </a:pPr>
            <a:r>
              <a:rPr lang="en-US" sz="7500" b="1" strike="noStrike" spc="-202" dirty="0">
                <a:solidFill>
                  <a:srgbClr val="FFFFFF"/>
                </a:solidFill>
                <a:latin typeface="Arial"/>
              </a:rPr>
              <a:t>Data Analysis  – </a:t>
            </a:r>
            <a:br>
              <a:rPr dirty="0"/>
            </a:br>
            <a:r>
              <a:rPr lang="en-US" sz="4000" b="1" strike="noStrike" spc="-202" dirty="0">
                <a:solidFill>
                  <a:srgbClr val="FFFFFF"/>
                </a:solidFill>
                <a:latin typeface="Arial"/>
              </a:rPr>
              <a:t>Tutorial Presentation for Feedback</a:t>
            </a:r>
            <a:br>
              <a:rPr dirty="0"/>
            </a:br>
            <a:r>
              <a:rPr lang="en-US" sz="2200" b="1" strike="noStrike" spc="-202" dirty="0">
                <a:solidFill>
                  <a:srgbClr val="FFFFFF"/>
                </a:solidFill>
                <a:latin typeface="Arial"/>
              </a:rPr>
              <a:t>Date: </a:t>
            </a:r>
            <a:br>
              <a:rPr dirty="0"/>
            </a:br>
            <a:endParaRPr lang="en-US" sz="2200" b="0" strike="noStrike" spc="-1" dirty="0">
              <a:solidFill>
                <a:srgbClr val="203232"/>
              </a:solidFill>
              <a:latin typeface="Arial"/>
            </a:endParaRPr>
          </a:p>
        </p:txBody>
      </p:sp>
      <p:sp>
        <p:nvSpPr>
          <p:cNvPr id="94" name="TextShape 2"/>
          <p:cNvSpPr txBox="1"/>
          <p:nvPr/>
        </p:nvSpPr>
        <p:spPr>
          <a:xfrm>
            <a:off x="954000" y="1890000"/>
            <a:ext cx="10030680" cy="359640"/>
          </a:xfrm>
          <a:prstGeom prst="rect">
            <a:avLst/>
          </a:prstGeom>
          <a:noFill/>
          <a:ln>
            <a:noFill/>
          </a:ln>
        </p:spPr>
        <p:txBody>
          <a:bodyPr lIns="0" tIns="0" rIns="0" bIns="0">
            <a:noAutofit/>
          </a:bodyPr>
          <a:lstStyle/>
          <a:p>
            <a:pPr>
              <a:lnSpc>
                <a:spcPts val="2880"/>
              </a:lnSpc>
              <a:spcAft>
                <a:spcPts val="992"/>
              </a:spcAft>
              <a:tabLst>
                <a:tab pos="0" algn="l"/>
              </a:tabLst>
            </a:pPr>
            <a:r>
              <a:rPr lang="en-US" sz="2000" b="1" strike="noStrike" spc="-100" dirty="0">
                <a:solidFill>
                  <a:srgbClr val="FFFFFF"/>
                </a:solidFill>
                <a:latin typeface="Arial"/>
              </a:rPr>
              <a:t>Group Id: </a:t>
            </a:r>
            <a:r>
              <a:rPr lang="en-US" sz="2000" dirty="0"/>
              <a:t>A237 </a:t>
            </a:r>
            <a:r>
              <a:rPr lang="en-US" sz="2000" b="1" strike="noStrike" spc="-100" dirty="0">
                <a:solidFill>
                  <a:srgbClr val="FFFFFF"/>
                </a:solidFill>
                <a:latin typeface="Arial"/>
              </a:rPr>
              <a:t>                                                       Name of Student Presenting:</a:t>
            </a:r>
            <a:r>
              <a:rPr lang="en-GB" sz="1800" dirty="0"/>
              <a:t>Uma Eswar Pavan Kumar Jakkampudi </a:t>
            </a:r>
            <a:endParaRPr lang="en-US" sz="2000" b="0" strike="noStrike" spc="-1" dirty="0">
              <a:latin typeface="Arial"/>
            </a:endParaRPr>
          </a:p>
        </p:txBody>
      </p:sp>
      <p:sp>
        <p:nvSpPr>
          <p:cNvPr id="95" name="TextShape 3"/>
          <p:cNvSpPr txBox="1"/>
          <p:nvPr/>
        </p:nvSpPr>
        <p:spPr>
          <a:xfrm>
            <a:off x="965160" y="274320"/>
            <a:ext cx="10455120" cy="735840"/>
          </a:xfrm>
          <a:prstGeom prst="rect">
            <a:avLst/>
          </a:prstGeom>
          <a:noFill/>
          <a:ln>
            <a:noFill/>
          </a:ln>
        </p:spPr>
        <p:txBody>
          <a:bodyPr lIns="0" tIns="0" rIns="0" bIns="0">
            <a:noAutofit/>
          </a:bodyPr>
          <a:lstStyle/>
          <a:p>
            <a:r>
              <a:rPr lang="en-GB" sz="1500" b="0" strike="noStrike" spc="-1" dirty="0">
                <a:solidFill>
                  <a:srgbClr val="FFFFFF"/>
                </a:solidFill>
                <a:latin typeface="Arial"/>
              </a:rPr>
              <a:t>7COM1079-2022  Student Group No:</a:t>
            </a:r>
            <a:r>
              <a:rPr lang="en-GB" sz="1400" dirty="0"/>
              <a:t>A237</a:t>
            </a:r>
            <a:r>
              <a:rPr lang="en-GB" sz="1500" b="0" strike="noStrike" spc="-1" dirty="0">
                <a:solidFill>
                  <a:srgbClr val="FFFFFF"/>
                </a:solidFill>
                <a:latin typeface="Arial"/>
              </a:rPr>
              <a:t>                   Names of Student Attendees : </a:t>
            </a:r>
            <a:r>
              <a:rPr lang="en-GB" sz="1400" dirty="0"/>
              <a:t>Uma Eswar Pavan Kumar Jakkampudi </a:t>
            </a:r>
          </a:p>
          <a:p>
            <a:r>
              <a:rPr lang="en-GB" sz="1400" dirty="0"/>
              <a:t>                                                                                                                                            Sai Madhu Vivek </a:t>
            </a:r>
            <a:r>
              <a:rPr lang="en-GB" sz="1400" dirty="0" err="1"/>
              <a:t>Degala</a:t>
            </a:r>
            <a:endParaRPr lang="en-GB" sz="1400" dirty="0"/>
          </a:p>
          <a:p>
            <a:r>
              <a:rPr lang="en-GB" sz="1400" dirty="0"/>
              <a:t>                                                                                                                                            Jason Simon Ganta</a:t>
            </a:r>
          </a:p>
          <a:p>
            <a:r>
              <a:rPr lang="en-GB" sz="1400" dirty="0"/>
              <a:t>                                                                                                                                            Ravindra </a:t>
            </a:r>
            <a:r>
              <a:rPr lang="en-GB" sz="1400" dirty="0" err="1"/>
              <a:t>Sepuri</a:t>
            </a:r>
            <a:endParaRPr lang="en-GB" sz="1400" dirty="0"/>
          </a:p>
          <a:p>
            <a:r>
              <a:rPr lang="en-GB" sz="1400" dirty="0"/>
              <a:t>                                                                                                                                            Venkata Mounika </a:t>
            </a:r>
            <a:r>
              <a:rPr lang="en-GB" sz="1400" dirty="0" err="1"/>
              <a:t>Bollepalli</a:t>
            </a:r>
            <a:r>
              <a:rPr lang="en-GB" sz="1400" dirty="0"/>
              <a:t> </a:t>
            </a:r>
          </a:p>
          <a:p>
            <a:pPr>
              <a:lnSpc>
                <a:spcPct val="100000"/>
              </a:lnSpc>
            </a:pPr>
            <a:endParaRPr lang="en-US" sz="1500" b="0" strike="noStrike" spc="-1" dirty="0">
              <a:latin typeface="Times New Roman"/>
            </a:endParaRPr>
          </a:p>
        </p:txBody>
      </p:sp>
      <p:sp>
        <p:nvSpPr>
          <p:cNvPr id="96" name="TextShape 4"/>
          <p:cNvSpPr txBox="1"/>
          <p:nvPr/>
        </p:nvSpPr>
        <p:spPr>
          <a:xfrm>
            <a:off x="10616400" y="779760"/>
            <a:ext cx="622440" cy="230400"/>
          </a:xfrm>
          <a:prstGeom prst="rect">
            <a:avLst/>
          </a:prstGeom>
          <a:noFill/>
          <a:ln>
            <a:noFill/>
          </a:ln>
        </p:spPr>
        <p:txBody>
          <a:bodyPr lIns="0" tIns="0" rIns="0" bIns="0">
            <a:noAutofit/>
          </a:bodyPr>
          <a:lstStyle/>
          <a:p>
            <a:pPr algn="r">
              <a:lnSpc>
                <a:spcPct val="100000"/>
              </a:lnSpc>
            </a:pPr>
            <a:fld id="{39862FD3-A2AB-4AF5-B4D3-06BF4857842D}" type="slidenum">
              <a:rPr lang="en-GB" sz="1500" b="1" strike="noStrike" spc="-1">
                <a:solidFill>
                  <a:srgbClr val="FFFFFF"/>
                </a:solidFill>
                <a:latin typeface="Arial"/>
              </a:rPr>
              <a:t>2</a:t>
            </a:fld>
            <a:endParaRPr lang="en-US" sz="1500" b="0" strike="noStrike" spc="-1">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817740" y="678530"/>
            <a:ext cx="10109880" cy="587520"/>
          </a:xfrm>
          <a:prstGeom prst="rect">
            <a:avLst/>
          </a:prstGeom>
          <a:noFill/>
          <a:ln>
            <a:noFill/>
          </a:ln>
        </p:spPr>
        <p:txBody>
          <a:bodyPr lIns="0" tIns="0" rIns="0" bIns="0">
            <a:noAutofit/>
          </a:bodyPr>
          <a:lstStyle/>
          <a:p>
            <a:pPr>
              <a:lnSpc>
                <a:spcPts val="2880"/>
              </a:lnSpc>
              <a:spcAft>
                <a:spcPts val="992"/>
              </a:spcAft>
              <a:tabLst>
                <a:tab pos="0" algn="l"/>
              </a:tabLst>
            </a:pPr>
            <a:r>
              <a:rPr lang="en-IN" sz="2400" dirty="0"/>
              <a:t>DS169 (reviews.csv) </a:t>
            </a:r>
          </a:p>
          <a:p>
            <a:pPr>
              <a:lnSpc>
                <a:spcPts val="2880"/>
              </a:lnSpc>
              <a:spcAft>
                <a:spcPts val="992"/>
              </a:spcAft>
              <a:tabLst>
                <a:tab pos="0" algn="l"/>
              </a:tabLst>
            </a:pPr>
            <a:r>
              <a:rPr lang="en-IN" sz="2400" dirty="0"/>
              <a:t>Is there a correlation between the cost for two people (Rate for two) and the overall customer rating (Overall Rating) in India?</a:t>
            </a:r>
            <a:endParaRPr lang="en-US" sz="2400" b="0" strike="noStrike" spc="-1" dirty="0">
              <a:latin typeface="Arial"/>
            </a:endParaRPr>
          </a:p>
          <a:p>
            <a:pPr>
              <a:lnSpc>
                <a:spcPts val="2880"/>
              </a:lnSpc>
              <a:spcAft>
                <a:spcPts val="992"/>
              </a:spcAft>
              <a:tabLst>
                <a:tab pos="0" algn="l"/>
              </a:tabLst>
            </a:pPr>
            <a:br>
              <a:rPr dirty="0"/>
            </a:br>
            <a:endParaRPr lang="en-US" sz="2400" b="0" strike="noStrike" spc="-1" dirty="0">
              <a:latin typeface="Arial"/>
            </a:endParaRPr>
          </a:p>
        </p:txBody>
      </p:sp>
      <p:sp>
        <p:nvSpPr>
          <p:cNvPr id="98" name="TextShape 2"/>
          <p:cNvSpPr txBox="1"/>
          <p:nvPr/>
        </p:nvSpPr>
        <p:spPr>
          <a:xfrm>
            <a:off x="965160" y="401400"/>
            <a:ext cx="9129240" cy="230400"/>
          </a:xfrm>
          <a:prstGeom prst="rect">
            <a:avLst/>
          </a:prstGeom>
          <a:noFill/>
          <a:ln>
            <a:noFill/>
          </a:ln>
        </p:spPr>
        <p:txBody>
          <a:bodyPr lIns="0" tIns="0" rIns="0" bIns="0">
            <a:noAutofit/>
          </a:bodyPr>
          <a:lstStyle/>
          <a:p>
            <a:pPr>
              <a:lnSpc>
                <a:spcPct val="100000"/>
              </a:lnSpc>
            </a:pPr>
            <a:r>
              <a:rPr lang="en-GB" sz="1500" b="0" strike="noStrike" spc="-1" dirty="0">
                <a:solidFill>
                  <a:srgbClr val="B3B9B9"/>
                </a:solidFill>
                <a:latin typeface="Arial"/>
              </a:rPr>
              <a:t>7COM1079-2022  Student Group ID:</a:t>
            </a:r>
            <a:r>
              <a:rPr lang="en-GB" sz="1400" b="0" strike="noStrike" spc="-1" dirty="0">
                <a:solidFill>
                  <a:srgbClr val="B3B9B9"/>
                </a:solidFill>
                <a:latin typeface="Arial"/>
              </a:rPr>
              <a:t> </a:t>
            </a:r>
            <a:r>
              <a:rPr lang="en-GB" sz="1200" dirty="0"/>
              <a:t>A</a:t>
            </a:r>
            <a:r>
              <a:rPr lang="en-GB" sz="1400" dirty="0"/>
              <a:t>237 </a:t>
            </a:r>
            <a:r>
              <a:rPr lang="en-GB" sz="1500" b="0" strike="noStrike" spc="-1" dirty="0">
                <a:solidFill>
                  <a:srgbClr val="B3B9B9"/>
                </a:solidFill>
                <a:latin typeface="Arial"/>
              </a:rPr>
              <a:t> </a:t>
            </a:r>
            <a:endParaRPr lang="en-US" sz="1500" b="0" strike="noStrike" spc="-1" dirty="0">
              <a:latin typeface="Times New Roman"/>
            </a:endParaRPr>
          </a:p>
        </p:txBody>
      </p:sp>
      <p:sp>
        <p:nvSpPr>
          <p:cNvPr id="99" name="TextShape 3"/>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fld id="{4930DA13-7524-4AF3-9B3D-EE4DE692AE5C}" type="slidenum">
              <a:rPr lang="en-GB" sz="1500" b="1" strike="noStrike" spc="-1">
                <a:solidFill>
                  <a:srgbClr val="B3B9B9"/>
                </a:solidFill>
                <a:latin typeface="Arial"/>
              </a:rPr>
              <a:t>3</a:t>
            </a:fld>
            <a:endParaRPr lang="en-US" sz="1500" b="0" strike="noStrike" spc="-1" dirty="0">
              <a:latin typeface="Times New Roman"/>
            </a:endParaRPr>
          </a:p>
        </p:txBody>
      </p:sp>
      <p:graphicFrame>
        <p:nvGraphicFramePr>
          <p:cNvPr id="100" name="Table 4"/>
          <p:cNvGraphicFramePr/>
          <p:nvPr>
            <p:extLst>
              <p:ext uri="{D42A27DB-BD31-4B8C-83A1-F6EECF244321}">
                <p14:modId xmlns:p14="http://schemas.microsoft.com/office/powerpoint/2010/main" val="3719080535"/>
              </p:ext>
            </p:extLst>
          </p:nvPr>
        </p:nvGraphicFramePr>
        <p:xfrm>
          <a:off x="6095880" y="1888200"/>
          <a:ext cx="5517720" cy="3365129"/>
        </p:xfrm>
        <a:graphic>
          <a:graphicData uri="http://schemas.openxmlformats.org/drawingml/2006/table">
            <a:tbl>
              <a:tblPr/>
              <a:tblGrid>
                <a:gridCol w="1144080">
                  <a:extLst>
                    <a:ext uri="{9D8B030D-6E8A-4147-A177-3AD203B41FA5}">
                      <a16:colId xmlns:a16="http://schemas.microsoft.com/office/drawing/2014/main" val="20000"/>
                    </a:ext>
                  </a:extLst>
                </a:gridCol>
                <a:gridCol w="1333800">
                  <a:extLst>
                    <a:ext uri="{9D8B030D-6E8A-4147-A177-3AD203B41FA5}">
                      <a16:colId xmlns:a16="http://schemas.microsoft.com/office/drawing/2014/main" val="20001"/>
                    </a:ext>
                  </a:extLst>
                </a:gridCol>
                <a:gridCol w="1333800">
                  <a:extLst>
                    <a:ext uri="{9D8B030D-6E8A-4147-A177-3AD203B41FA5}">
                      <a16:colId xmlns:a16="http://schemas.microsoft.com/office/drawing/2014/main" val="20002"/>
                    </a:ext>
                  </a:extLst>
                </a:gridCol>
                <a:gridCol w="1706040">
                  <a:extLst>
                    <a:ext uri="{9D8B030D-6E8A-4147-A177-3AD203B41FA5}">
                      <a16:colId xmlns:a16="http://schemas.microsoft.com/office/drawing/2014/main" val="20003"/>
                    </a:ext>
                  </a:extLst>
                </a:gridCol>
              </a:tblGrid>
              <a:tr h="342360">
                <a:tc>
                  <a:txBody>
                    <a:bodyPr/>
                    <a:lstStyle/>
                    <a:p>
                      <a:pPr>
                        <a:lnSpc>
                          <a:spcPct val="100000"/>
                        </a:lnSpc>
                      </a:pPr>
                      <a:r>
                        <a:rPr lang="en-GB" sz="1200" b="1" strike="noStrike" spc="-1">
                          <a:solidFill>
                            <a:srgbClr val="203232"/>
                          </a:solidFill>
                          <a:latin typeface="Arial"/>
                        </a:rPr>
                        <a:t>Company</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1" strike="noStrike" spc="-1">
                          <a:solidFill>
                            <a:srgbClr val="203232"/>
                          </a:solidFill>
                          <a:latin typeface="Arial"/>
                        </a:rPr>
                        <a:t>Valuation ($B)</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1" strike="noStrike" spc="-1">
                          <a:solidFill>
                            <a:srgbClr val="203232"/>
                          </a:solidFill>
                          <a:latin typeface="Arial"/>
                        </a:rPr>
                        <a:t>Date Joined</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1" strike="noStrike" spc="-1">
                          <a:solidFill>
                            <a:srgbClr val="203232"/>
                          </a:solidFill>
                          <a:latin typeface="Arial"/>
                        </a:rPr>
                        <a:t>Country</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0"/>
                  </a:ext>
                </a:extLst>
              </a:tr>
              <a:tr h="224640">
                <a:tc>
                  <a:txBody>
                    <a:bodyPr/>
                    <a:lstStyle/>
                    <a:p>
                      <a:pPr>
                        <a:lnSpc>
                          <a:spcPct val="100000"/>
                        </a:lnSpc>
                      </a:pPr>
                      <a:r>
                        <a:rPr lang="en-GB" sz="1200" b="0" strike="noStrike" spc="-1">
                          <a:solidFill>
                            <a:srgbClr val="203232"/>
                          </a:solidFill>
                          <a:latin typeface="Arial"/>
                        </a:rPr>
                        <a:t>Bytedance</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dirty="0">
                          <a:solidFill>
                            <a:srgbClr val="203232"/>
                          </a:solidFill>
                          <a:latin typeface="Arial"/>
                        </a:rPr>
                        <a:t>$140</a:t>
                      </a:r>
                      <a:endParaRPr lang="en-US" sz="1200" b="0" strike="noStrike" spc="-1" dirty="0">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4/7/2017</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China</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1"/>
                  </a:ext>
                </a:extLst>
              </a:tr>
              <a:tr h="224640">
                <a:tc>
                  <a:txBody>
                    <a:bodyPr/>
                    <a:lstStyle/>
                    <a:p>
                      <a:pPr>
                        <a:lnSpc>
                          <a:spcPct val="100000"/>
                        </a:lnSpc>
                      </a:pPr>
                      <a:r>
                        <a:rPr lang="en-GB" sz="1200" b="0" strike="noStrike" spc="-1">
                          <a:solidFill>
                            <a:srgbClr val="203232"/>
                          </a:solidFill>
                          <a:latin typeface="Arial"/>
                        </a:rPr>
                        <a:t>SpaceX</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$100.3</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12/1/2012</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United States</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2"/>
                  </a:ext>
                </a:extLst>
              </a:tr>
              <a:tr h="224640">
                <a:tc>
                  <a:txBody>
                    <a:bodyPr/>
                    <a:lstStyle/>
                    <a:p>
                      <a:pPr>
                        <a:lnSpc>
                          <a:spcPct val="100000"/>
                        </a:lnSpc>
                      </a:pPr>
                      <a:r>
                        <a:rPr lang="en-GB" sz="1200" b="0" strike="noStrike" spc="-1">
                          <a:solidFill>
                            <a:srgbClr val="203232"/>
                          </a:solidFill>
                          <a:latin typeface="Arial"/>
                        </a:rPr>
                        <a:t>Stripe</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$95</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1/23/2014</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United States</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3"/>
                  </a:ext>
                </a:extLst>
              </a:tr>
              <a:tr h="279569">
                <a:tc>
                  <a:txBody>
                    <a:bodyPr/>
                    <a:lstStyle/>
                    <a:p>
                      <a:pPr>
                        <a:lnSpc>
                          <a:spcPct val="100000"/>
                        </a:lnSpc>
                      </a:pPr>
                      <a:r>
                        <a:rPr lang="en-GB" sz="1200" b="0" strike="noStrike" spc="-1">
                          <a:solidFill>
                            <a:srgbClr val="203232"/>
                          </a:solidFill>
                          <a:latin typeface="Arial"/>
                        </a:rPr>
                        <a:t>Klarna</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dirty="0">
                          <a:solidFill>
                            <a:srgbClr val="203232"/>
                          </a:solidFill>
                          <a:latin typeface="Arial"/>
                        </a:rPr>
                        <a:t>$45.6</a:t>
                      </a:r>
                      <a:endParaRPr lang="en-US" sz="1200" b="0" strike="noStrike" spc="-1" dirty="0">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dirty="0">
                          <a:solidFill>
                            <a:srgbClr val="203232"/>
                          </a:solidFill>
                          <a:latin typeface="Arial"/>
                        </a:rPr>
                        <a:t>12/12/2011</a:t>
                      </a:r>
                      <a:endParaRPr lang="en-US" sz="1200" b="0" strike="noStrike" spc="-1" dirty="0">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Sweden</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4"/>
                  </a:ext>
                </a:extLst>
              </a:tr>
              <a:tr h="246960">
                <a:tc>
                  <a:txBody>
                    <a:bodyPr/>
                    <a:lstStyle/>
                    <a:p>
                      <a:pPr>
                        <a:lnSpc>
                          <a:spcPct val="100000"/>
                        </a:lnSpc>
                      </a:pPr>
                      <a:r>
                        <a:rPr lang="en-GB" sz="1200" b="0" strike="noStrike" spc="-1">
                          <a:solidFill>
                            <a:srgbClr val="203232"/>
                          </a:solidFill>
                          <a:latin typeface="Arial"/>
                        </a:rPr>
                        <a:t>Epic Games</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$42</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10/26/2018</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United States</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5"/>
                  </a:ext>
                </a:extLst>
              </a:tr>
              <a:tr h="224640">
                <a:tc>
                  <a:txBody>
                    <a:bodyPr/>
                    <a:lstStyle/>
                    <a:p>
                      <a:pPr>
                        <a:lnSpc>
                          <a:spcPct val="100000"/>
                        </a:lnSpc>
                      </a:pPr>
                      <a:r>
                        <a:rPr lang="en-GB" sz="1200" b="0" strike="noStrike" spc="-1">
                          <a:solidFill>
                            <a:srgbClr val="203232"/>
                          </a:solidFill>
                          <a:latin typeface="Arial"/>
                        </a:rPr>
                        <a:t>Canva</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$40</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1/8/2018</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Australia</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6"/>
                  </a:ext>
                </a:extLst>
              </a:tr>
              <a:tr h="263160">
                <a:tc>
                  <a:txBody>
                    <a:bodyPr/>
                    <a:lstStyle/>
                    <a:p>
                      <a:pPr>
                        <a:lnSpc>
                          <a:spcPct val="100000"/>
                        </a:lnSpc>
                      </a:pPr>
                      <a:r>
                        <a:rPr lang="en-GB" sz="1200" b="0" strike="noStrike" spc="-1">
                          <a:solidFill>
                            <a:srgbClr val="203232"/>
                          </a:solidFill>
                          <a:latin typeface="Arial"/>
                        </a:rPr>
                        <a:t>Checkout.com</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$40</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5/2/2019</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United Kingdom</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7"/>
                  </a:ext>
                </a:extLst>
              </a:tr>
              <a:tr h="215280">
                <a:tc>
                  <a:txBody>
                    <a:bodyPr/>
                    <a:lstStyle/>
                    <a:p>
                      <a:pPr>
                        <a:lnSpc>
                          <a:spcPct val="100000"/>
                        </a:lnSpc>
                      </a:pPr>
                      <a:r>
                        <a:rPr lang="en-GB" sz="1200" b="0" strike="noStrike" spc="-1">
                          <a:solidFill>
                            <a:srgbClr val="203232"/>
                          </a:solidFill>
                          <a:latin typeface="Arial"/>
                        </a:rPr>
                        <a:t>Instacart</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$39</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12/30/2014</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United States</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8"/>
                  </a:ext>
                </a:extLst>
              </a:tr>
              <a:tr h="224640">
                <a:tc>
                  <a:txBody>
                    <a:bodyPr/>
                    <a:lstStyle/>
                    <a:p>
                      <a:pPr>
                        <a:lnSpc>
                          <a:spcPct val="100000"/>
                        </a:lnSpc>
                      </a:pPr>
                      <a:r>
                        <a:rPr lang="en-GB" sz="1200" b="0" strike="noStrike" spc="-1">
                          <a:solidFill>
                            <a:srgbClr val="203232"/>
                          </a:solidFill>
                          <a:latin typeface="Arial"/>
                        </a:rPr>
                        <a:t>Databricks</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$38</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2/5/2019</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United States</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9"/>
                  </a:ext>
                </a:extLst>
              </a:tr>
              <a:tr h="224640">
                <a:tc>
                  <a:txBody>
                    <a:bodyPr/>
                    <a:lstStyle/>
                    <a:p>
                      <a:pPr>
                        <a:lnSpc>
                          <a:spcPct val="100000"/>
                        </a:lnSpc>
                      </a:pPr>
                      <a:r>
                        <a:rPr lang="en-GB" sz="1200" b="0" strike="noStrike" spc="-1">
                          <a:solidFill>
                            <a:srgbClr val="203232"/>
                          </a:solidFill>
                          <a:latin typeface="Arial"/>
                        </a:rPr>
                        <a:t>Revolut</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$33</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4/26/2018</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United Kingdom</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10"/>
                  </a:ext>
                </a:extLst>
              </a:tr>
              <a:tr h="225720">
                <a:tc>
                  <a:txBody>
                    <a:bodyPr/>
                    <a:lstStyle/>
                    <a:p>
                      <a:pPr>
                        <a:lnSpc>
                          <a:spcPct val="100000"/>
                        </a:lnSpc>
                      </a:pPr>
                      <a:r>
                        <a:rPr lang="en-GB" sz="1200" b="0" strike="noStrike" spc="-1">
                          <a:solidFill>
                            <a:srgbClr val="203232"/>
                          </a:solidFill>
                          <a:latin typeface="Arial"/>
                        </a:rPr>
                        <a:t>Chime</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$25</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3/5/2019</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dirty="0">
                          <a:solidFill>
                            <a:srgbClr val="203232"/>
                          </a:solidFill>
                          <a:latin typeface="Arial"/>
                        </a:rPr>
                        <a:t>United States</a:t>
                      </a:r>
                      <a:endParaRPr lang="en-US" sz="1200" b="0" strike="noStrike" spc="-1" dirty="0">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11"/>
                  </a:ext>
                </a:extLst>
              </a:tr>
            </a:tbl>
          </a:graphicData>
        </a:graphic>
      </p:graphicFrame>
      <p:pic>
        <p:nvPicPr>
          <p:cNvPr id="2" name="Picture 1" descr="A close up of a text&#10;&#10;Description automatically generated">
            <a:extLst>
              <a:ext uri="{FF2B5EF4-FFF2-40B4-BE49-F238E27FC236}">
                <a16:creationId xmlns:a16="http://schemas.microsoft.com/office/drawing/2014/main" id="{FF40F1D7-5330-1AF6-185B-A3C0E51095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812" y="1604671"/>
            <a:ext cx="11782620" cy="368754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05" name="CustomShape 2"/>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06" name="CustomShape 3"/>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07" name="CustomShape 4"/>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08" name="TextShape 5"/>
          <p:cNvSpPr txBox="1"/>
          <p:nvPr/>
        </p:nvSpPr>
        <p:spPr>
          <a:xfrm>
            <a:off x="290880" y="158400"/>
            <a:ext cx="7063200" cy="1158840"/>
          </a:xfrm>
          <a:prstGeom prst="rect">
            <a:avLst/>
          </a:prstGeom>
          <a:noFill/>
          <a:ln>
            <a:noFill/>
          </a:ln>
        </p:spPr>
        <p:txBody>
          <a:bodyPr anchor="ctr">
            <a:normAutofit/>
          </a:bodyPr>
          <a:lstStyle/>
          <a:p>
            <a:pPr>
              <a:lnSpc>
                <a:spcPct val="90000"/>
              </a:lnSpc>
            </a:pPr>
            <a:r>
              <a:rPr lang="en-US" sz="2400" b="0" strike="noStrike" spc="-202">
                <a:solidFill>
                  <a:srgbClr val="FFFFFF"/>
                </a:solidFill>
                <a:latin typeface="Arial"/>
              </a:rPr>
              <a:t> </a:t>
            </a:r>
            <a:br/>
            <a:br/>
            <a:endParaRPr lang="en-US" sz="2400" b="0" strike="noStrike" spc="-1">
              <a:solidFill>
                <a:srgbClr val="203232"/>
              </a:solidFill>
              <a:latin typeface="Arial"/>
            </a:endParaRPr>
          </a:p>
        </p:txBody>
      </p:sp>
      <p:sp>
        <p:nvSpPr>
          <p:cNvPr id="109" name="TextShape 6"/>
          <p:cNvSpPr txBox="1"/>
          <p:nvPr/>
        </p:nvSpPr>
        <p:spPr>
          <a:xfrm>
            <a:off x="8217720" y="343800"/>
            <a:ext cx="3386160" cy="1158840"/>
          </a:xfrm>
          <a:prstGeom prst="rect">
            <a:avLst/>
          </a:prstGeom>
          <a:noFill/>
          <a:ln>
            <a:noFill/>
          </a:ln>
        </p:spPr>
        <p:txBody>
          <a:bodyPr anchor="ctr">
            <a:noAutofit/>
          </a:bodyPr>
          <a:lstStyle/>
          <a:p>
            <a:pPr>
              <a:lnSpc>
                <a:spcPts val="2880"/>
              </a:lnSpc>
              <a:spcAft>
                <a:spcPts val="992"/>
              </a:spcAft>
              <a:tabLst>
                <a:tab pos="0" algn="l"/>
              </a:tabLst>
            </a:pPr>
            <a:r>
              <a:rPr lang="en-GB" sz="3200" b="0" strike="noStrike" spc="-100">
                <a:solidFill>
                  <a:srgbClr val="FFFFFF"/>
                </a:solidFill>
                <a:latin typeface="Arial"/>
              </a:rPr>
              <a:t>Our RQ asks about differences in means/ medians </a:t>
            </a:r>
            <a:endParaRPr lang="en-US" sz="3200" b="0" strike="noStrike" spc="-1">
              <a:latin typeface="Arial"/>
            </a:endParaRPr>
          </a:p>
        </p:txBody>
      </p:sp>
      <p:sp>
        <p:nvSpPr>
          <p:cNvPr id="110" name="TextShape 7"/>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29CEFF96-2F62-4B45-8A43-FC60A0A96C7C}" type="slidenum">
              <a:rPr lang="en-US" sz="1100" b="1" strike="noStrike" spc="-1">
                <a:solidFill>
                  <a:srgbClr val="7DABAB"/>
                </a:solidFill>
                <a:latin typeface="Arial"/>
              </a:rPr>
              <a:t>4</a:t>
            </a:fld>
            <a:endParaRPr lang="en-US" sz="1100" b="0" strike="noStrike" spc="-1">
              <a:latin typeface="Times New Roman"/>
            </a:endParaRPr>
          </a:p>
        </p:txBody>
      </p:sp>
      <p:sp>
        <p:nvSpPr>
          <p:cNvPr id="111" name="CustomShape 8"/>
          <p:cNvSpPr/>
          <p:nvPr/>
        </p:nvSpPr>
        <p:spPr>
          <a:xfrm>
            <a:off x="366120" y="197640"/>
            <a:ext cx="698832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2400" b="0" strike="noStrike" spc="-1" dirty="0">
                <a:solidFill>
                  <a:srgbClr val="FFFFFF"/>
                </a:solidFill>
                <a:latin typeface="Arial"/>
              </a:rPr>
              <a:t>Here is a </a:t>
            </a:r>
            <a:r>
              <a:rPr lang="en-GB" sz="2400" b="1" strike="noStrike" spc="-1" dirty="0">
                <a:solidFill>
                  <a:srgbClr val="FFFFFF"/>
                </a:solidFill>
                <a:latin typeface="Arial"/>
              </a:rPr>
              <a:t>Histogram </a:t>
            </a:r>
            <a:r>
              <a:rPr lang="en-GB" sz="2400" b="0" strike="noStrike" spc="-1" dirty="0">
                <a:solidFill>
                  <a:srgbClr val="FFFFFF"/>
                </a:solidFill>
                <a:latin typeface="Arial"/>
              </a:rPr>
              <a:t>showing the frequencies of our dependent variable to include the normal curve overlay</a:t>
            </a:r>
            <a:r>
              <a:rPr lang="en-GB" sz="1800" b="0" strike="noStrike" spc="-1" dirty="0">
                <a:solidFill>
                  <a:srgbClr val="203232"/>
                </a:solidFill>
                <a:latin typeface="Arial"/>
              </a:rPr>
              <a:t>.</a:t>
            </a:r>
            <a:endParaRPr lang="en-US" sz="1800" b="0" strike="noStrike" spc="-1" dirty="0">
              <a:latin typeface="Arial"/>
            </a:endParaRPr>
          </a:p>
        </p:txBody>
      </p:sp>
      <p:sp>
        <p:nvSpPr>
          <p:cNvPr id="112" name="CustomShape 9"/>
          <p:cNvSpPr/>
          <p:nvPr/>
        </p:nvSpPr>
        <p:spPr>
          <a:xfrm>
            <a:off x="290880" y="1627560"/>
            <a:ext cx="10865160" cy="4886280"/>
          </a:xfrm>
          <a:prstGeom prst="roundRect">
            <a:avLst>
              <a:gd name="adj" fmla="val 16667"/>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sp>
        <p:nvSpPr>
          <p:cNvPr id="113" name="CustomShape 10"/>
          <p:cNvSpPr/>
          <p:nvPr/>
        </p:nvSpPr>
        <p:spPr>
          <a:xfrm>
            <a:off x="6403680" y="1917361"/>
            <a:ext cx="4475760" cy="249153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endParaRPr lang="en-GB" sz="1800" b="0" strike="noStrike" spc="-1" dirty="0">
              <a:solidFill>
                <a:srgbClr val="203232"/>
              </a:solidFill>
              <a:latin typeface="Arial"/>
            </a:endParaRPr>
          </a:p>
          <a:p>
            <a:pPr>
              <a:lnSpc>
                <a:spcPct val="100000"/>
              </a:lnSpc>
            </a:pPr>
            <a:endParaRPr lang="en-US" sz="2400" b="0" strike="noStrike" spc="-1" dirty="0">
              <a:latin typeface="Arial"/>
            </a:endParaRPr>
          </a:p>
          <a:p>
            <a:pPr>
              <a:lnSpc>
                <a:spcPct val="100000"/>
              </a:lnSpc>
            </a:pPr>
            <a:r>
              <a:rPr lang="en-GB" sz="2400" b="0" strike="noStrike" spc="-1" dirty="0">
                <a:solidFill>
                  <a:srgbClr val="203232"/>
                </a:solidFill>
                <a:latin typeface="Arial"/>
              </a:rPr>
              <a:t>The normal curve overlay </a:t>
            </a:r>
            <a:r>
              <a:rPr lang="en-GB" sz="2400" b="1" i="1" strike="noStrike" spc="-1" dirty="0">
                <a:solidFill>
                  <a:srgbClr val="203232"/>
                </a:solidFill>
                <a:latin typeface="Arial"/>
              </a:rPr>
              <a:t>follows</a:t>
            </a:r>
            <a:r>
              <a:rPr lang="en-GB" sz="2400" b="0" strike="noStrike" spc="-1" dirty="0">
                <a:solidFill>
                  <a:srgbClr val="203232"/>
                </a:solidFill>
                <a:latin typeface="Arial"/>
              </a:rPr>
              <a:t> the contours of the underlying data, so we use the parametric test</a:t>
            </a:r>
            <a:r>
              <a:rPr lang="en-GB" sz="2400" b="0" strike="noStrike" spc="-1" dirty="0">
                <a:solidFill>
                  <a:srgbClr val="0073CF"/>
                </a:solidFill>
                <a:latin typeface="Arial"/>
              </a:rPr>
              <a:t>: t-test.</a:t>
            </a:r>
            <a:endParaRPr lang="en-US" sz="2400" b="0" strike="noStrike" spc="-1" dirty="0">
              <a:latin typeface="Arial"/>
            </a:endParaRPr>
          </a:p>
          <a:p>
            <a:pPr>
              <a:lnSpc>
                <a:spcPct val="100000"/>
              </a:lnSpc>
            </a:pPr>
            <a:endParaRPr lang="en-US" sz="1800" b="0" strike="noStrike" spc="-1" dirty="0">
              <a:latin typeface="Arial"/>
            </a:endParaRPr>
          </a:p>
        </p:txBody>
      </p:sp>
      <p:pic>
        <p:nvPicPr>
          <p:cNvPr id="3" name="Picture 2">
            <a:extLst>
              <a:ext uri="{FF2B5EF4-FFF2-40B4-BE49-F238E27FC236}">
                <a16:creationId xmlns:a16="http://schemas.microsoft.com/office/drawing/2014/main" id="{39E76CB5-234F-DD19-199C-590DF5073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308" y="2050910"/>
            <a:ext cx="5233944" cy="392545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6" name="CustomShape 2"/>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7" name="CustomShape 3"/>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8" name="CustomShape 4"/>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9" name="TextShape 5"/>
          <p:cNvSpPr txBox="1"/>
          <p:nvPr/>
        </p:nvSpPr>
        <p:spPr>
          <a:xfrm>
            <a:off x="290880" y="158400"/>
            <a:ext cx="7063200" cy="1158840"/>
          </a:xfrm>
          <a:prstGeom prst="rect">
            <a:avLst/>
          </a:prstGeom>
          <a:noFill/>
          <a:ln>
            <a:noFill/>
          </a:ln>
        </p:spPr>
        <p:txBody>
          <a:bodyPr anchor="ctr">
            <a:normAutofit/>
          </a:bodyPr>
          <a:lstStyle/>
          <a:p>
            <a:pPr>
              <a:lnSpc>
                <a:spcPct val="90000"/>
              </a:lnSpc>
            </a:pPr>
            <a:r>
              <a:rPr lang="en-US" sz="2400" b="0" strike="noStrike" spc="-202">
                <a:solidFill>
                  <a:srgbClr val="FFFFFF"/>
                </a:solidFill>
                <a:latin typeface="Arial"/>
              </a:rPr>
              <a:t> </a:t>
            </a:r>
            <a:br/>
            <a:br/>
            <a:endParaRPr lang="en-US" sz="2400" b="0" strike="noStrike" spc="-1">
              <a:solidFill>
                <a:srgbClr val="203232"/>
              </a:solidFill>
              <a:latin typeface="Arial"/>
            </a:endParaRPr>
          </a:p>
        </p:txBody>
      </p:sp>
      <p:sp>
        <p:nvSpPr>
          <p:cNvPr id="120" name="TextShape 6"/>
          <p:cNvSpPr txBox="1"/>
          <p:nvPr/>
        </p:nvSpPr>
        <p:spPr>
          <a:xfrm>
            <a:off x="8217720" y="343800"/>
            <a:ext cx="3386160" cy="1158840"/>
          </a:xfrm>
          <a:prstGeom prst="rect">
            <a:avLst/>
          </a:prstGeom>
          <a:noFill/>
          <a:ln>
            <a:noFill/>
          </a:ln>
        </p:spPr>
        <p:txBody>
          <a:bodyPr anchor="ctr">
            <a:noAutofit/>
          </a:bodyPr>
          <a:lstStyle/>
          <a:p>
            <a:pPr>
              <a:lnSpc>
                <a:spcPts val="2880"/>
              </a:lnSpc>
              <a:spcAft>
                <a:spcPts val="992"/>
              </a:spcAft>
              <a:tabLst>
                <a:tab pos="0" algn="l"/>
              </a:tabLst>
            </a:pPr>
            <a:r>
              <a:rPr lang="en-GB" sz="3200" b="0" strike="noStrike" spc="-100">
                <a:solidFill>
                  <a:srgbClr val="FFFFFF"/>
                </a:solidFill>
                <a:latin typeface="Arial"/>
              </a:rPr>
              <a:t>Our RQ asks about Correlation</a:t>
            </a:r>
            <a:endParaRPr lang="en-US" sz="3200" b="0" strike="noStrike" spc="-1">
              <a:latin typeface="Arial"/>
            </a:endParaRPr>
          </a:p>
        </p:txBody>
      </p:sp>
      <p:sp>
        <p:nvSpPr>
          <p:cNvPr id="121" name="TextShape 7"/>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3AD1EC97-2E3A-4B5A-93B5-9F892C3DC423}" type="slidenum">
              <a:rPr lang="en-US" sz="1100" b="1" strike="noStrike" spc="-1">
                <a:solidFill>
                  <a:srgbClr val="7DABAB"/>
                </a:solidFill>
                <a:latin typeface="Arial"/>
              </a:rPr>
              <a:t>5</a:t>
            </a:fld>
            <a:endParaRPr lang="en-US" sz="1100" b="0" strike="noStrike" spc="-1">
              <a:latin typeface="Times New Roman"/>
            </a:endParaRPr>
          </a:p>
        </p:txBody>
      </p:sp>
      <p:sp>
        <p:nvSpPr>
          <p:cNvPr id="122" name="CustomShape 8"/>
          <p:cNvSpPr/>
          <p:nvPr/>
        </p:nvSpPr>
        <p:spPr>
          <a:xfrm>
            <a:off x="366120" y="197640"/>
            <a:ext cx="698832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2400" b="0" strike="noStrike" spc="-1" dirty="0">
                <a:solidFill>
                  <a:srgbClr val="FFFFFF"/>
                </a:solidFill>
                <a:latin typeface="Arial"/>
              </a:rPr>
              <a:t>Here is a </a:t>
            </a:r>
            <a:r>
              <a:rPr lang="en-GB" sz="2400" b="1" strike="noStrike" spc="-1" dirty="0">
                <a:solidFill>
                  <a:srgbClr val="FFFFFF"/>
                </a:solidFill>
                <a:latin typeface="Arial"/>
              </a:rPr>
              <a:t>Histogram </a:t>
            </a:r>
            <a:r>
              <a:rPr lang="en-GB" sz="2400" b="0" strike="noStrike" spc="-1" dirty="0">
                <a:solidFill>
                  <a:srgbClr val="FFFFFF"/>
                </a:solidFill>
                <a:latin typeface="Arial"/>
              </a:rPr>
              <a:t>showing the frequencies of our dependent variable to include the normal curve overlay</a:t>
            </a:r>
            <a:r>
              <a:rPr lang="en-GB" sz="1800" b="0" strike="noStrike" spc="-1" dirty="0">
                <a:solidFill>
                  <a:srgbClr val="203232"/>
                </a:solidFill>
                <a:latin typeface="Arial"/>
              </a:rPr>
              <a:t>.</a:t>
            </a:r>
            <a:endParaRPr lang="en-US" sz="1800" b="0" strike="noStrike" spc="-1" dirty="0">
              <a:latin typeface="Arial"/>
            </a:endParaRPr>
          </a:p>
        </p:txBody>
      </p:sp>
      <p:sp>
        <p:nvSpPr>
          <p:cNvPr id="123" name="CustomShape 9"/>
          <p:cNvSpPr/>
          <p:nvPr/>
        </p:nvSpPr>
        <p:spPr>
          <a:xfrm>
            <a:off x="182880" y="1645920"/>
            <a:ext cx="11722680" cy="5046840"/>
          </a:xfrm>
          <a:prstGeom prst="roundRect">
            <a:avLst>
              <a:gd name="adj" fmla="val 16667"/>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sp>
        <p:nvSpPr>
          <p:cNvPr id="124" name="CustomShape 10"/>
          <p:cNvSpPr/>
          <p:nvPr/>
        </p:nvSpPr>
        <p:spPr>
          <a:xfrm>
            <a:off x="6412680" y="2012760"/>
            <a:ext cx="5057640" cy="310708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2800" b="0" strike="noStrike" spc="-1" dirty="0">
                <a:solidFill>
                  <a:srgbClr val="203232"/>
                </a:solidFill>
                <a:latin typeface="Arial"/>
              </a:rPr>
              <a:t>The normal curve overlay </a:t>
            </a:r>
            <a:r>
              <a:rPr lang="en-GB" sz="2800" b="1" strike="noStrike" spc="-1" dirty="0">
                <a:solidFill>
                  <a:srgbClr val="203232"/>
                </a:solidFill>
                <a:latin typeface="Arial"/>
              </a:rPr>
              <a:t>does not follow </a:t>
            </a:r>
            <a:r>
              <a:rPr lang="en-GB" sz="2800" b="0" strike="noStrike" spc="-1" dirty="0">
                <a:solidFill>
                  <a:srgbClr val="203232"/>
                </a:solidFill>
                <a:latin typeface="Arial"/>
              </a:rPr>
              <a:t>the shape of the underlying data, so for our analysis we  use the non-parametric test for correlation that does not assume normality: </a:t>
            </a:r>
            <a:r>
              <a:rPr lang="en-GB" sz="2800" b="0" strike="noStrike" spc="-1" dirty="0">
                <a:solidFill>
                  <a:srgbClr val="0073CF"/>
                </a:solidFill>
                <a:latin typeface="Arial"/>
              </a:rPr>
              <a:t>Spearman’s Rho</a:t>
            </a:r>
            <a:endParaRPr lang="en-US" sz="2800" b="0" strike="noStrike" spc="-1" dirty="0">
              <a:latin typeface="Arial"/>
            </a:endParaRPr>
          </a:p>
        </p:txBody>
      </p:sp>
      <p:sp>
        <p:nvSpPr>
          <p:cNvPr id="2" name="AutoShape 2">
            <a:extLst>
              <a:ext uri="{FF2B5EF4-FFF2-40B4-BE49-F238E27FC236}">
                <a16:creationId xmlns:a16="http://schemas.microsoft.com/office/drawing/2014/main" id="{9767C19A-43A3-2F41-4708-086EA929297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id="{752D59ED-3C16-6749-1C00-0D98D4904C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603" y="2492893"/>
            <a:ext cx="4779797" cy="358484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7" name="CustomShape 2"/>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8" name="CustomShape 3"/>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9" name="CustomShape 4"/>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30" name="TextShape 5"/>
          <p:cNvSpPr txBox="1"/>
          <p:nvPr/>
        </p:nvSpPr>
        <p:spPr>
          <a:xfrm>
            <a:off x="385920" y="118753"/>
            <a:ext cx="7534922" cy="1383887"/>
          </a:xfrm>
          <a:prstGeom prst="rect">
            <a:avLst/>
          </a:prstGeom>
          <a:noFill/>
          <a:ln>
            <a:noFill/>
          </a:ln>
        </p:spPr>
        <p:txBody>
          <a:bodyPr anchor="ctr">
            <a:normAutofit fontScale="40000" lnSpcReduction="20000"/>
          </a:bodyPr>
          <a:lstStyle/>
          <a:p>
            <a:pPr>
              <a:lnSpc>
                <a:spcPct val="110000"/>
              </a:lnSpc>
            </a:pPr>
            <a:r>
              <a:rPr lang="en-US" sz="4000" b="0" strike="noStrike" dirty="0">
                <a:solidFill>
                  <a:srgbClr val="FFFFFF"/>
                </a:solidFill>
                <a:latin typeface="Arial"/>
              </a:rPr>
              <a:t>Here is a table (matrix/cross tabulation) showing our dependent variable as rows, and our independent variable as columns.  We have at least two values for both variables that are independent of each other (no overlap).  </a:t>
            </a:r>
          </a:p>
          <a:p>
            <a:pPr>
              <a:lnSpc>
                <a:spcPct val="110000"/>
              </a:lnSpc>
            </a:pPr>
            <a:r>
              <a:rPr lang="en-US" sz="4000" b="0" strike="noStrike" dirty="0">
                <a:solidFill>
                  <a:srgbClr val="FFFFFF"/>
                </a:solidFill>
                <a:latin typeface="Arial"/>
              </a:rPr>
              <a:t>For example:</a:t>
            </a:r>
            <a:br>
              <a:rPr dirty="0"/>
            </a:br>
            <a:endParaRPr lang="en-US" sz="2400" b="0" strike="noStrike" spc="-1" dirty="0">
              <a:solidFill>
                <a:srgbClr val="203232"/>
              </a:solidFill>
              <a:latin typeface="Arial"/>
            </a:endParaRPr>
          </a:p>
        </p:txBody>
      </p:sp>
      <p:sp>
        <p:nvSpPr>
          <p:cNvPr id="131" name="TextShape 6"/>
          <p:cNvSpPr txBox="1"/>
          <p:nvPr/>
        </p:nvSpPr>
        <p:spPr>
          <a:xfrm>
            <a:off x="8370720" y="350280"/>
            <a:ext cx="3233160" cy="873360"/>
          </a:xfrm>
          <a:prstGeom prst="rect">
            <a:avLst/>
          </a:prstGeom>
          <a:noFill/>
          <a:ln>
            <a:noFill/>
          </a:ln>
        </p:spPr>
        <p:txBody>
          <a:bodyPr anchor="ctr">
            <a:noAutofit/>
          </a:bodyPr>
          <a:lstStyle/>
          <a:p>
            <a:pPr>
              <a:lnSpc>
                <a:spcPct val="90000"/>
              </a:lnSpc>
              <a:spcBef>
                <a:spcPts val="1001"/>
              </a:spcBef>
              <a:spcAft>
                <a:spcPts val="992"/>
              </a:spcAft>
              <a:tabLst>
                <a:tab pos="0" algn="l"/>
              </a:tabLst>
            </a:pPr>
            <a:r>
              <a:rPr lang="en-US" sz="3200" b="1" strike="noStrike" spc="-100">
                <a:solidFill>
                  <a:srgbClr val="FFFFFF"/>
                </a:solidFill>
                <a:latin typeface="Arial"/>
              </a:rPr>
              <a:t>Our RQ is about differences in proportions</a:t>
            </a:r>
            <a:endParaRPr lang="en-US" sz="3200" b="0" strike="noStrike" spc="-1">
              <a:latin typeface="Arial"/>
            </a:endParaRPr>
          </a:p>
        </p:txBody>
      </p:sp>
      <p:sp>
        <p:nvSpPr>
          <p:cNvPr id="132" name="TextShape 7"/>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5783AF93-FAFA-4E86-B9B0-359A2F820963}" type="slidenum">
              <a:rPr lang="en-US" sz="1100" b="1" strike="noStrike" spc="-1">
                <a:solidFill>
                  <a:srgbClr val="7DABAB"/>
                </a:solidFill>
                <a:latin typeface="Arial"/>
              </a:rPr>
              <a:t>6</a:t>
            </a:fld>
            <a:endParaRPr lang="en-US" sz="1100" b="0" strike="noStrike" spc="-1">
              <a:latin typeface="Times New Roman"/>
            </a:endParaRPr>
          </a:p>
        </p:txBody>
      </p:sp>
      <p:pic>
        <p:nvPicPr>
          <p:cNvPr id="5" name="Picture 4">
            <a:extLst>
              <a:ext uri="{FF2B5EF4-FFF2-40B4-BE49-F238E27FC236}">
                <a16:creationId xmlns:a16="http://schemas.microsoft.com/office/drawing/2014/main" id="{E0AD76C6-C603-1F3C-2636-28E51945C29F}"/>
              </a:ext>
            </a:extLst>
          </p:cNvPr>
          <p:cNvPicPr>
            <a:picLocks noChangeAspect="1"/>
          </p:cNvPicPr>
          <p:nvPr/>
        </p:nvPicPr>
        <p:blipFill>
          <a:blip r:embed="rId3"/>
          <a:stretch>
            <a:fillRect/>
          </a:stretch>
        </p:blipFill>
        <p:spPr>
          <a:xfrm>
            <a:off x="1479397" y="1581422"/>
            <a:ext cx="9232964" cy="2443087"/>
          </a:xfrm>
          <a:prstGeom prst="rect">
            <a:avLst/>
          </a:prstGeom>
        </p:spPr>
      </p:pic>
      <p:pic>
        <p:nvPicPr>
          <p:cNvPr id="7" name="Picture 6">
            <a:extLst>
              <a:ext uri="{FF2B5EF4-FFF2-40B4-BE49-F238E27FC236}">
                <a16:creationId xmlns:a16="http://schemas.microsoft.com/office/drawing/2014/main" id="{DCB9CDC3-E72C-9700-C8CE-DE4A9C24FD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3376" y="3967145"/>
            <a:ext cx="8170727" cy="29261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965160" y="790920"/>
            <a:ext cx="7176600" cy="230400"/>
          </a:xfrm>
          <a:prstGeom prst="rect">
            <a:avLst/>
          </a:prstGeom>
          <a:noFill/>
          <a:ln>
            <a:noFill/>
          </a:ln>
        </p:spPr>
        <p:txBody>
          <a:bodyPr lIns="0" tIns="0" rIns="0" bIns="0">
            <a:noAutofit/>
          </a:bodyPr>
          <a:lstStyle/>
          <a:p>
            <a:pPr>
              <a:lnSpc>
                <a:spcPct val="100000"/>
              </a:lnSpc>
            </a:pPr>
            <a:r>
              <a:rPr lang="en-GB" sz="1500" b="0" strike="noStrike" spc="-1">
                <a:solidFill>
                  <a:srgbClr val="B3B9B9"/>
                </a:solidFill>
                <a:latin typeface="Arial"/>
              </a:rPr>
              <a:t>PRE 7COM1079-2022  Student Group No:  ?????</a:t>
            </a:r>
            <a:endParaRPr lang="en-US" sz="1500" b="0" strike="noStrike" spc="-1">
              <a:latin typeface="Times New Roman"/>
            </a:endParaRPr>
          </a:p>
        </p:txBody>
      </p:sp>
      <p:sp>
        <p:nvSpPr>
          <p:cNvPr id="136" name="TextShape 2"/>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fld id="{ADC5D68A-648F-4923-B6A1-749DE04AEFFA}" type="slidenum">
              <a:rPr lang="en-GB" sz="1500" b="1" strike="noStrike" spc="-1">
                <a:solidFill>
                  <a:srgbClr val="B3B9B9"/>
                </a:solidFill>
                <a:latin typeface="Arial"/>
              </a:rPr>
              <a:t>7</a:t>
            </a:fld>
            <a:endParaRPr lang="en-US" sz="1500" b="0" strike="noStrike" spc="-1">
              <a:latin typeface="Times New Roman"/>
            </a:endParaRPr>
          </a:p>
        </p:txBody>
      </p:sp>
      <p:sp>
        <p:nvSpPr>
          <p:cNvPr id="137" name="TextShape 3"/>
          <p:cNvSpPr txBox="1"/>
          <p:nvPr/>
        </p:nvSpPr>
        <p:spPr>
          <a:xfrm>
            <a:off x="952919" y="385588"/>
            <a:ext cx="10815527" cy="667800"/>
          </a:xfrm>
          <a:prstGeom prst="rect">
            <a:avLst/>
          </a:prstGeom>
          <a:solidFill>
            <a:srgbClr val="FFFFFF"/>
          </a:solidFill>
          <a:ln>
            <a:noFill/>
          </a:ln>
        </p:spPr>
        <p:txBody>
          <a:bodyPr lIns="0" tIns="0" rIns="0" bIns="0">
            <a:noAutofit/>
          </a:bodyPr>
          <a:lstStyle/>
          <a:p>
            <a:pPr>
              <a:lnSpc>
                <a:spcPct val="100000"/>
              </a:lnSpc>
              <a:spcAft>
                <a:spcPts val="992"/>
              </a:spcAft>
              <a:tabLst>
                <a:tab pos="0" algn="l"/>
              </a:tabLst>
            </a:pPr>
            <a:r>
              <a:rPr lang="en-GB" sz="3600" b="1" strike="noStrike" spc="-100" dirty="0">
                <a:solidFill>
                  <a:srgbClr val="203232"/>
                </a:solidFill>
                <a:latin typeface="Arial"/>
              </a:rPr>
              <a:t>R Script and Results  (For ALL types of test) – The Analysis</a:t>
            </a:r>
            <a:endParaRPr lang="en-US" sz="3600" b="1" strike="noStrike" spc="-1" dirty="0">
              <a:latin typeface="Arial"/>
            </a:endParaRPr>
          </a:p>
          <a:p>
            <a:pPr>
              <a:lnSpc>
                <a:spcPct val="100000"/>
              </a:lnSpc>
              <a:spcAft>
                <a:spcPts val="992"/>
              </a:spcAft>
              <a:tabLst>
                <a:tab pos="0" algn="l"/>
              </a:tabLst>
            </a:pPr>
            <a:endParaRPr lang="en-US" sz="2400" b="0" strike="noStrike" spc="-1" dirty="0">
              <a:latin typeface="Arial"/>
            </a:endParaRPr>
          </a:p>
        </p:txBody>
      </p:sp>
      <p:sp>
        <p:nvSpPr>
          <p:cNvPr id="2" name="TextBox 1">
            <a:extLst>
              <a:ext uri="{FF2B5EF4-FFF2-40B4-BE49-F238E27FC236}">
                <a16:creationId xmlns:a16="http://schemas.microsoft.com/office/drawing/2014/main" id="{58BC67A1-346D-734F-321E-2098D1481674}"/>
              </a:ext>
            </a:extLst>
          </p:cNvPr>
          <p:cNvSpPr txBox="1"/>
          <p:nvPr/>
        </p:nvSpPr>
        <p:spPr>
          <a:xfrm>
            <a:off x="701458" y="1671663"/>
            <a:ext cx="11066988" cy="4524315"/>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sz="3600" b="0" strike="noStrike" spc="-202" dirty="0">
                <a:solidFill>
                  <a:srgbClr val="203232"/>
                </a:solidFill>
                <a:latin typeface="Arial"/>
              </a:rPr>
              <a:t>Include a snippet of the R code you use to calculate your test statistic.</a:t>
            </a:r>
          </a:p>
          <a:p>
            <a:pPr marL="285750" indent="-285750">
              <a:buFont typeface="Arial" panose="020B0604020202020204" pitchFamily="34" charset="0"/>
              <a:buChar char="•"/>
            </a:pPr>
            <a:r>
              <a:rPr lang="en-US" sz="3600" b="0" strike="noStrike" spc="-202" dirty="0">
                <a:solidFill>
                  <a:srgbClr val="203232"/>
                </a:solidFill>
                <a:latin typeface="Arial"/>
              </a:rPr>
              <a:t>Give the value of the test statistic. </a:t>
            </a:r>
          </a:p>
          <a:p>
            <a:pPr marL="285750" indent="-285750">
              <a:buFont typeface="Arial" panose="020B0604020202020204" pitchFamily="34" charset="0"/>
              <a:buChar char="•"/>
            </a:pPr>
            <a:r>
              <a:rPr lang="en-US" sz="3600" b="0" strike="noStrike" spc="-202" dirty="0">
                <a:solidFill>
                  <a:srgbClr val="203232"/>
                </a:solidFill>
                <a:latin typeface="Arial"/>
              </a:rPr>
              <a:t>Tell us the p-value.  Is it &gt; or &lt; 0.05?</a:t>
            </a:r>
          </a:p>
          <a:p>
            <a:pPr marL="285750" indent="-285750">
              <a:buFont typeface="Arial" panose="020B0604020202020204" pitchFamily="34" charset="0"/>
              <a:buChar char="•"/>
            </a:pPr>
            <a:r>
              <a:rPr lang="en-US" sz="3600" b="0" strike="noStrike" spc="-202" dirty="0">
                <a:solidFill>
                  <a:srgbClr val="203232"/>
                </a:solidFill>
                <a:latin typeface="Arial"/>
              </a:rPr>
              <a:t> Is the result significant?</a:t>
            </a:r>
          </a:p>
          <a:p>
            <a:pPr marL="285750" indent="-285750">
              <a:buFont typeface="Arial" panose="020B0604020202020204" pitchFamily="34" charset="0"/>
              <a:buChar char="•"/>
            </a:pPr>
            <a:r>
              <a:rPr lang="en-US" sz="3600" b="0" strike="noStrike" spc="-202" dirty="0">
                <a:solidFill>
                  <a:srgbClr val="203232"/>
                </a:solidFill>
                <a:latin typeface="Arial"/>
              </a:rPr>
              <a:t>Do you accept or reject the null hypothesis?</a:t>
            </a:r>
          </a:p>
          <a:p>
            <a:pPr marL="285750" indent="-285750">
              <a:buFont typeface="Arial" panose="020B0604020202020204" pitchFamily="34" charset="0"/>
              <a:buChar char="•"/>
            </a:pPr>
            <a:r>
              <a:rPr lang="en-US" sz="3600" spc="-202" dirty="0">
                <a:solidFill>
                  <a:srgbClr val="203232"/>
                </a:solidFill>
                <a:latin typeface="Arial"/>
              </a:rPr>
              <a:t>What does the result actually mean in the wider context of learning something useful / answering your RQ?</a:t>
            </a:r>
            <a:endParaRPr lang="en-GB" sz="3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10687</TotalTime>
  <Words>486</Words>
  <Application>Microsoft Office PowerPoint</Application>
  <PresentationFormat>Widescreen</PresentationFormat>
  <Paragraphs>123</Paragraphs>
  <Slides>7</Slides>
  <Notes>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Arial</vt:lpstr>
      <vt:lpstr>Symbol</vt:lpstr>
      <vt:lpstr>Times New Roman</vt:lpstr>
      <vt:lpstr>Wingdings</vt:lpstr>
      <vt:lpstr>Office Theme</vt:lpstr>
      <vt:lpstr>Office Theme</vt:lpstr>
      <vt:lpstr>How your RQ + distribution of data (Histogram) leads to a statistical test. Visualization requirements highlighted in yellow.</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Joanne Harwood</dc:creator>
  <dc:description/>
  <cp:lastModifiedBy>Uma Eswar Pavan Kumar Jakkampudi [Student-PECS]</cp:lastModifiedBy>
  <cp:revision>159</cp:revision>
  <dcterms:created xsi:type="dcterms:W3CDTF">2019-10-01T08:37:56Z</dcterms:created>
  <dcterms:modified xsi:type="dcterms:W3CDTF">2025-01-03T11:30:40Z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0x01010026DBA85F447B164191BB36C258697B67</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4</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7</vt:i4>
  </property>
</Properties>
</file>