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2" r:id="rId7"/>
    <p:sldId id="263" r:id="rId8"/>
    <p:sldId id="265" r:id="rId9"/>
    <p:sldId id="266" r:id="rId10"/>
    <p:sldId id="267" r:id="rId11"/>
    <p:sldId id="268" r:id="rId12"/>
    <p:sldId id="270" r:id="rId13"/>
    <p:sldId id="271"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7" autoAdjust="0"/>
    <p:restoredTop sz="94660"/>
  </p:normalViewPr>
  <p:slideViewPr>
    <p:cSldViewPr snapToGrid="0">
      <p:cViewPr varScale="1">
        <p:scale>
          <a:sx n="88" d="100"/>
          <a:sy n="88" d="100"/>
        </p:scale>
        <p:origin x="461"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7/10/2024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7/10/2024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7/10/2024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7/10/2024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z="4000" dirty="0">
                <a:latin typeface="Calibri" panose="020F0502020204030204" pitchFamily="34" charset="0"/>
                <a:ea typeface="Calibri" panose="020F0502020204030204" pitchFamily="34" charset="0"/>
                <a:cs typeface="Calibri" panose="020F0502020204030204" pitchFamily="34" charset="0"/>
              </a:rPr>
              <a:t>Configure a firewall in Linux</a:t>
            </a:r>
          </a:p>
        </p:txBody>
      </p:sp>
      <p:sp>
        <p:nvSpPr>
          <p:cNvPr id="3" name="Subtitle 2"/>
          <p:cNvSpPr>
            <a:spLocks noGrp="1"/>
          </p:cNvSpPr>
          <p:nvPr>
            <p:ph type="subTitle" idx="1"/>
          </p:nvPr>
        </p:nvSpPr>
        <p:spPr/>
        <p:txBody>
          <a:bodyPr>
            <a:normAutofit/>
          </a:bodyPr>
          <a:lstStyle/>
          <a:p>
            <a:r>
              <a:rPr lang="en-GB" sz="2400" dirty="0" smtClean="0">
                <a:latin typeface="Calibri" panose="020F0502020204030204" pitchFamily="34" charset="0"/>
                <a:ea typeface="Calibri" panose="020F0502020204030204" pitchFamily="34" charset="0"/>
                <a:cs typeface="Calibri" panose="020F0502020204030204" pitchFamily="34" charset="0"/>
              </a:rPr>
              <a:t>                                       Vankadara Uma Gayathri</a:t>
            </a:r>
            <a:endParaRPr lang="en-GB"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08108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8355" y="610893"/>
            <a:ext cx="11024559" cy="5909310"/>
          </a:xfrm>
          <a:prstGeom prst="rect">
            <a:avLst/>
          </a:prstGeom>
        </p:spPr>
        <p:txBody>
          <a:bodyPr wrap="square">
            <a:spAutoFit/>
          </a:bodyPr>
          <a:lstStyle/>
          <a:p>
            <a:r>
              <a:rPr lang="en-GB" sz="2400" b="1" dirty="0" smtClean="0">
                <a:latin typeface="Calibri" panose="020F0502020204030204" pitchFamily="34" charset="0"/>
                <a:ea typeface="Calibri" panose="020F0502020204030204" pitchFamily="34" charset="0"/>
                <a:cs typeface="Calibri" panose="020F0502020204030204" pitchFamily="34" charset="0"/>
              </a:rPr>
              <a:t>IP Header:</a:t>
            </a:r>
          </a:p>
          <a:p>
            <a:r>
              <a:rPr lang="en-GB" dirty="0" smtClean="0"/>
              <a:t>                        </a:t>
            </a:r>
            <a:r>
              <a:rPr lang="en-GB" dirty="0" smtClean="0">
                <a:latin typeface="Calibri" panose="020F0502020204030204" pitchFamily="34" charset="0"/>
                <a:ea typeface="Calibri" panose="020F0502020204030204" pitchFamily="34" charset="0"/>
                <a:cs typeface="Calibri" panose="020F0502020204030204" pitchFamily="34" charset="0"/>
              </a:rPr>
              <a:t>The </a:t>
            </a:r>
            <a:r>
              <a:rPr lang="en-GB" dirty="0">
                <a:latin typeface="Calibri" panose="020F0502020204030204" pitchFamily="34" charset="0"/>
                <a:ea typeface="Calibri" panose="020F0502020204030204" pitchFamily="34" charset="0"/>
                <a:cs typeface="Calibri" panose="020F0502020204030204" pitchFamily="34" charset="0"/>
              </a:rPr>
              <a:t>IP header (Internet Protocol header) is a fundamental component of the IP (Internet Protocol) suite, which is responsible for routing data packets across networks. It is added to the beginning of each IP packet and contains crucial information that routers and other network devices use to properly forward the packet to its </a:t>
            </a:r>
            <a:r>
              <a:rPr lang="en-GB" dirty="0" smtClean="0">
                <a:latin typeface="Calibri" panose="020F0502020204030204" pitchFamily="34" charset="0"/>
                <a:ea typeface="Calibri" panose="020F0502020204030204" pitchFamily="34" charset="0"/>
                <a:cs typeface="Calibri" panose="020F0502020204030204" pitchFamily="34" charset="0"/>
              </a:rPr>
              <a:t>destination.</a:t>
            </a:r>
          </a:p>
          <a:p>
            <a:endParaRPr lang="en-GB" dirty="0">
              <a:latin typeface="Calibri" panose="020F0502020204030204" pitchFamily="34" charset="0"/>
              <a:ea typeface="Calibri" panose="020F0502020204030204" pitchFamily="34" charset="0"/>
              <a:cs typeface="Calibri" panose="020F0502020204030204" pitchFamily="34" charset="0"/>
            </a:endParaRPr>
          </a:p>
          <a:p>
            <a:r>
              <a:rPr lang="en-GB" sz="2400" b="1" dirty="0" smtClean="0">
                <a:latin typeface="Calibri" panose="020F0502020204030204" pitchFamily="34" charset="0"/>
                <a:ea typeface="Calibri" panose="020F0502020204030204" pitchFamily="34" charset="0"/>
                <a:cs typeface="Calibri" panose="020F0502020204030204" pitchFamily="34" charset="0"/>
              </a:rPr>
              <a:t>TCP Header:</a:t>
            </a:r>
          </a:p>
          <a:p>
            <a:r>
              <a:rPr lang="en-GB" sz="2400" b="1" dirty="0">
                <a:latin typeface="Calibri" panose="020F0502020204030204" pitchFamily="34" charset="0"/>
                <a:ea typeface="Calibri" panose="020F0502020204030204" pitchFamily="34" charset="0"/>
                <a:cs typeface="Calibri" panose="020F0502020204030204" pitchFamily="34" charset="0"/>
              </a:rPr>
              <a:t> </a:t>
            </a:r>
            <a:r>
              <a:rPr lang="en-GB" sz="2400" b="1" dirty="0" smtClean="0">
                <a:latin typeface="Calibri" panose="020F0502020204030204" pitchFamily="34" charset="0"/>
                <a:ea typeface="Calibri" panose="020F0502020204030204" pitchFamily="34" charset="0"/>
                <a:cs typeface="Calibri" panose="020F0502020204030204" pitchFamily="34" charset="0"/>
              </a:rPr>
              <a:t>                    </a:t>
            </a:r>
            <a:r>
              <a:rPr lang="en-GB" dirty="0">
                <a:latin typeface="Calibri" panose="020F0502020204030204" pitchFamily="34" charset="0"/>
                <a:ea typeface="Calibri" panose="020F0502020204030204" pitchFamily="34" charset="0"/>
                <a:cs typeface="Calibri" panose="020F0502020204030204" pitchFamily="34" charset="0"/>
              </a:rPr>
              <a:t>The TCP header (Transmission Control Protocol header) is a critical part of the TCP/IP </a:t>
            </a:r>
            <a:r>
              <a:rPr lang="en-GB" dirty="0" smtClean="0">
                <a:latin typeface="Calibri" panose="020F0502020204030204" pitchFamily="34" charset="0"/>
                <a:ea typeface="Calibri" panose="020F0502020204030204" pitchFamily="34" charset="0"/>
                <a:cs typeface="Calibri" panose="020F0502020204030204" pitchFamily="34" charset="0"/>
              </a:rPr>
              <a:t> </a:t>
            </a:r>
            <a:r>
              <a:rPr lang="en-GB" dirty="0">
                <a:latin typeface="Calibri" panose="020F0502020204030204" pitchFamily="34" charset="0"/>
                <a:ea typeface="Calibri" panose="020F0502020204030204" pitchFamily="34" charset="0"/>
                <a:cs typeface="Calibri" panose="020F0502020204030204" pitchFamily="34" charset="0"/>
              </a:rPr>
              <a:t>defining how data is structured and transmitted across networks using the TCP protocol. TCP is a connection-oriented protocol that provides reliable, ordered, and error-checked delivery of data between applications running on hosts on a network. </a:t>
            </a:r>
            <a:endParaRPr lang="en-GB" dirty="0" smtClean="0">
              <a:latin typeface="Calibri" panose="020F0502020204030204" pitchFamily="34" charset="0"/>
              <a:ea typeface="Calibri" panose="020F0502020204030204" pitchFamily="34" charset="0"/>
              <a:cs typeface="Calibri" panose="020F0502020204030204" pitchFamily="34" charset="0"/>
            </a:endParaRPr>
          </a:p>
          <a:p>
            <a:endParaRPr lang="en-GB" dirty="0">
              <a:latin typeface="Calibri" panose="020F0502020204030204" pitchFamily="34" charset="0"/>
              <a:ea typeface="Calibri" panose="020F0502020204030204" pitchFamily="34" charset="0"/>
              <a:cs typeface="Calibri" panose="020F0502020204030204" pitchFamily="34" charset="0"/>
            </a:endParaRPr>
          </a:p>
          <a:p>
            <a:pPr lvl="0" defTabSz="914400" eaLnBrk="0" fontAlgn="base" hangingPunct="0">
              <a:spcBef>
                <a:spcPct val="0"/>
              </a:spcBef>
              <a:spcAft>
                <a:spcPct val="0"/>
              </a:spcAft>
              <a:buFontTx/>
              <a:buChar char="•"/>
            </a:pPr>
            <a:r>
              <a:rPr lang="en-US" b="1" dirty="0">
                <a:latin typeface="Calibri" panose="020F0502020204030204" pitchFamily="34" charset="0"/>
                <a:ea typeface="Calibri" panose="020F0502020204030204" pitchFamily="34" charset="0"/>
                <a:cs typeface="Calibri" panose="020F0502020204030204" pitchFamily="34" charset="0"/>
              </a:rPr>
              <a:t>Source Port (16 bits)</a:t>
            </a:r>
            <a:r>
              <a:rPr lang="en-US" dirty="0">
                <a:latin typeface="Calibri" panose="020F0502020204030204" pitchFamily="34" charset="0"/>
                <a:ea typeface="Calibri" panose="020F0502020204030204" pitchFamily="34" charset="0"/>
                <a:cs typeface="Calibri" panose="020F0502020204030204" pitchFamily="34" charset="0"/>
              </a:rPr>
              <a:t>: Specifies the source port number used by the sending application to establish communication. It identifies the sender's application process on the local host</a:t>
            </a:r>
            <a:r>
              <a:rPr lang="en-US" dirty="0" smtClean="0">
                <a:latin typeface="Calibri" panose="020F0502020204030204" pitchFamily="34" charset="0"/>
                <a:ea typeface="Calibri" panose="020F0502020204030204" pitchFamily="34" charset="0"/>
                <a:cs typeface="Calibri" panose="020F0502020204030204" pitchFamily="34" charset="0"/>
              </a:rPr>
              <a:t>.</a:t>
            </a:r>
          </a:p>
          <a:p>
            <a:pPr lvl="0" defTabSz="914400" eaLnBrk="0" fontAlgn="base" hangingPunct="0">
              <a:spcBef>
                <a:spcPct val="0"/>
              </a:spcBef>
              <a:spcAft>
                <a:spcPct val="0"/>
              </a:spcAft>
              <a:buFontTx/>
              <a:buChar char="•"/>
            </a:pPr>
            <a:endParaRPr lang="en-US" dirty="0">
              <a:latin typeface="Calibri" panose="020F0502020204030204" pitchFamily="34" charset="0"/>
              <a:ea typeface="Calibri" panose="020F0502020204030204" pitchFamily="34" charset="0"/>
              <a:cs typeface="Calibri" panose="020F0502020204030204" pitchFamily="34" charset="0"/>
            </a:endParaRPr>
          </a:p>
          <a:p>
            <a:pPr lvl="0" defTabSz="914400" eaLnBrk="0" fontAlgn="base" hangingPunct="0">
              <a:spcBef>
                <a:spcPct val="0"/>
              </a:spcBef>
              <a:spcAft>
                <a:spcPct val="0"/>
              </a:spcAft>
              <a:buFontTx/>
              <a:buChar char="•"/>
            </a:pPr>
            <a:r>
              <a:rPr lang="en-US" b="1" dirty="0">
                <a:latin typeface="Calibri" panose="020F0502020204030204" pitchFamily="34" charset="0"/>
                <a:ea typeface="Calibri" panose="020F0502020204030204" pitchFamily="34" charset="0"/>
                <a:cs typeface="Calibri" panose="020F0502020204030204" pitchFamily="34" charset="0"/>
              </a:rPr>
              <a:t>Destination Port (16 bits)</a:t>
            </a:r>
            <a:r>
              <a:rPr lang="en-US" dirty="0">
                <a:latin typeface="Calibri" panose="020F0502020204030204" pitchFamily="34" charset="0"/>
                <a:ea typeface="Calibri" panose="020F0502020204030204" pitchFamily="34" charset="0"/>
                <a:cs typeface="Calibri" panose="020F0502020204030204" pitchFamily="34" charset="0"/>
              </a:rPr>
              <a:t>: Specifies the destination port number used by the receiving application to identify the intended recipient. It identifies the application process on the remote host.</a:t>
            </a:r>
          </a:p>
          <a:p>
            <a:pPr lvl="0" defTabSz="914400" eaLnBrk="0" fontAlgn="base" hangingPunct="0">
              <a:spcBef>
                <a:spcPct val="0"/>
              </a:spcBef>
              <a:spcAft>
                <a:spcPct val="0"/>
              </a:spcAft>
            </a:pPr>
            <a:endParaRPr lang="en-US" dirty="0">
              <a:latin typeface="Arial" panose="020B0604020202020204" pitchFamily="34" charset="0"/>
            </a:endParaRPr>
          </a:p>
          <a:p>
            <a:endParaRPr lang="en-GB" dirty="0">
              <a:latin typeface="Calibri" panose="020F0502020204030204" pitchFamily="34" charset="0"/>
              <a:ea typeface="Calibri" panose="020F0502020204030204" pitchFamily="34" charset="0"/>
              <a:cs typeface="Calibri" panose="020F0502020204030204" pitchFamily="34" charset="0"/>
            </a:endParaRPr>
          </a:p>
          <a:p>
            <a:endParaRPr lang="en-GB"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8682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50511" y="788362"/>
            <a:ext cx="2629181" cy="707886"/>
          </a:xfrm>
          <a:prstGeom prst="rect">
            <a:avLst/>
          </a:prstGeom>
        </p:spPr>
        <p:txBody>
          <a:bodyPr wrap="none">
            <a:spAutoFit/>
          </a:bodyPr>
          <a:lstStyle/>
          <a:p>
            <a:pPr lvl="0"/>
            <a:r>
              <a:rPr lang="en-GB" sz="2000" b="1" dirty="0">
                <a:latin typeface="Calibri" panose="020F0502020204030204" pitchFamily="34" charset="0"/>
                <a:ea typeface="Calibri" panose="020F0502020204030204" pitchFamily="34" charset="0"/>
                <a:cs typeface="Calibri" panose="020F0502020204030204" pitchFamily="34" charset="0"/>
              </a:rPr>
              <a:t>Installation of iptables</a:t>
            </a:r>
            <a:r>
              <a:rPr lang="en-GB" sz="2000" b="1" dirty="0" smtClean="0">
                <a:latin typeface="Calibri" panose="020F0502020204030204" pitchFamily="34" charset="0"/>
                <a:ea typeface="Calibri" panose="020F0502020204030204" pitchFamily="34" charset="0"/>
                <a:cs typeface="Calibri" panose="020F0502020204030204" pitchFamily="34" charset="0"/>
              </a:rPr>
              <a:t>:</a:t>
            </a:r>
          </a:p>
          <a:p>
            <a:pPr lvl="0"/>
            <a:endParaRPr lang="en-GB" sz="2000" dirty="0">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p:cNvPicPr/>
          <p:nvPr/>
        </p:nvPicPr>
        <p:blipFill>
          <a:blip r:embed="rId2"/>
          <a:stretch>
            <a:fillRect/>
          </a:stretch>
        </p:blipFill>
        <p:spPr>
          <a:xfrm>
            <a:off x="1237543" y="1434693"/>
            <a:ext cx="8424042" cy="2705986"/>
          </a:xfrm>
          <a:prstGeom prst="rect">
            <a:avLst/>
          </a:prstGeom>
        </p:spPr>
      </p:pic>
    </p:spTree>
    <p:extLst>
      <p:ext uri="{BB962C8B-B14F-4D97-AF65-F5344CB8AC3E}">
        <p14:creationId xmlns:p14="http://schemas.microsoft.com/office/powerpoint/2010/main" val="3263891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5341" y="872070"/>
            <a:ext cx="3512244" cy="400110"/>
          </a:xfrm>
          <a:prstGeom prst="rect">
            <a:avLst/>
          </a:prstGeom>
        </p:spPr>
        <p:txBody>
          <a:bodyPr wrap="none">
            <a:spAutoFit/>
          </a:bodyPr>
          <a:lstStyle/>
          <a:p>
            <a:pPr lvl="0"/>
            <a:r>
              <a:rPr lang="en-GB" sz="2000" b="1" dirty="0">
                <a:latin typeface="Calibri" panose="020F0502020204030204" pitchFamily="34" charset="0"/>
                <a:ea typeface="Calibri" panose="020F0502020204030204" pitchFamily="34" charset="0"/>
                <a:cs typeface="Calibri" panose="020F0502020204030204" pitchFamily="34" charset="0"/>
              </a:rPr>
              <a:t>Configuration of Firewall Rules:</a:t>
            </a:r>
            <a:endParaRPr lang="en-GB" sz="2000" dirty="0">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p:cNvPicPr/>
          <p:nvPr/>
        </p:nvPicPr>
        <p:blipFill>
          <a:blip r:embed="rId2"/>
          <a:stretch>
            <a:fillRect/>
          </a:stretch>
        </p:blipFill>
        <p:spPr>
          <a:xfrm>
            <a:off x="1004629" y="1452975"/>
            <a:ext cx="8493053" cy="2860232"/>
          </a:xfrm>
          <a:prstGeom prst="rect">
            <a:avLst/>
          </a:prstGeom>
        </p:spPr>
      </p:pic>
    </p:spTree>
    <p:extLst>
      <p:ext uri="{BB962C8B-B14F-4D97-AF65-F5344CB8AC3E}">
        <p14:creationId xmlns:p14="http://schemas.microsoft.com/office/powerpoint/2010/main" val="3737313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8542" y="880697"/>
            <a:ext cx="2595647" cy="400110"/>
          </a:xfrm>
          <a:prstGeom prst="rect">
            <a:avLst/>
          </a:prstGeom>
        </p:spPr>
        <p:txBody>
          <a:bodyPr wrap="none">
            <a:spAutoFit/>
          </a:bodyPr>
          <a:lstStyle/>
          <a:p>
            <a:pPr lvl="0"/>
            <a:r>
              <a:rPr lang="en-GB" sz="2000" b="1" dirty="0">
                <a:latin typeface="Calibri" panose="020F0502020204030204" pitchFamily="34" charset="0"/>
                <a:ea typeface="Calibri" panose="020F0502020204030204" pitchFamily="34" charset="0"/>
                <a:cs typeface="Calibri" panose="020F0502020204030204" pitchFamily="34" charset="0"/>
              </a:rPr>
              <a:t>Testing and Validation:</a:t>
            </a:r>
            <a:endParaRPr lang="en-GB" sz="2000" dirty="0">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p:cNvPicPr/>
          <p:nvPr/>
        </p:nvPicPr>
        <p:blipFill>
          <a:blip r:embed="rId2"/>
          <a:stretch>
            <a:fillRect/>
          </a:stretch>
        </p:blipFill>
        <p:spPr>
          <a:xfrm>
            <a:off x="908542" y="1389869"/>
            <a:ext cx="9443156" cy="4200047"/>
          </a:xfrm>
          <a:prstGeom prst="rect">
            <a:avLst/>
          </a:prstGeom>
        </p:spPr>
      </p:pic>
    </p:spTree>
    <p:extLst>
      <p:ext uri="{BB962C8B-B14F-4D97-AF65-F5344CB8AC3E}">
        <p14:creationId xmlns:p14="http://schemas.microsoft.com/office/powerpoint/2010/main" val="1062934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2550" y="3810502"/>
            <a:ext cx="9788106" cy="1323439"/>
          </a:xfrm>
          <a:prstGeom prst="rect">
            <a:avLst/>
          </a:prstGeom>
        </p:spPr>
        <p:txBody>
          <a:bodyPr wrap="square">
            <a:spAutoFit/>
          </a:bodyPr>
          <a:lstStyle/>
          <a:p>
            <a:r>
              <a:rPr lang="en-GB" sz="2000" b="1" dirty="0" smtClean="0">
                <a:latin typeface="Calibri" panose="020F0502020204030204" pitchFamily="34" charset="0"/>
                <a:ea typeface="Calibri" panose="020F0502020204030204" pitchFamily="34" charset="0"/>
                <a:cs typeface="Calibri" panose="020F0502020204030204" pitchFamily="34" charset="0"/>
              </a:rPr>
              <a:t>Conclusion:</a:t>
            </a:r>
            <a:endParaRPr lang="en-GB" sz="2000" dirty="0">
              <a:latin typeface="Calibri" panose="020F0502020204030204" pitchFamily="34" charset="0"/>
              <a:ea typeface="Calibri" panose="020F0502020204030204" pitchFamily="34" charset="0"/>
              <a:cs typeface="Calibri" panose="020F0502020204030204" pitchFamily="34" charset="0"/>
            </a:endParaRPr>
          </a:p>
          <a:p>
            <a:pPr marL="342900" lvl="0" indent="-342900">
              <a:buFont typeface="Arial" panose="020B0604020202020204" pitchFamily="34" charset="0"/>
              <a:buChar char="•"/>
            </a:pPr>
            <a:r>
              <a:rPr lang="en-GB" sz="2000" dirty="0" smtClean="0">
                <a:latin typeface="Calibri" panose="020F0502020204030204" pitchFamily="34" charset="0"/>
                <a:ea typeface="Calibri" panose="020F0502020204030204" pitchFamily="34" charset="0"/>
                <a:cs typeface="Calibri" panose="020F0502020204030204" pitchFamily="34" charset="0"/>
              </a:rPr>
              <a:t>Implemented </a:t>
            </a:r>
            <a:r>
              <a:rPr lang="en-GB" sz="2000" dirty="0">
                <a:latin typeface="Calibri" panose="020F0502020204030204" pitchFamily="34" charset="0"/>
                <a:ea typeface="Calibri" panose="020F0502020204030204" pitchFamily="34" charset="0"/>
                <a:cs typeface="Calibri" panose="020F0502020204030204" pitchFamily="34" charset="0"/>
              </a:rPr>
              <a:t>an effective firewall using iptables to enhance system security.</a:t>
            </a:r>
          </a:p>
          <a:p>
            <a:pPr marL="342900" lvl="0" indent="-342900">
              <a:buFont typeface="Arial" panose="020B0604020202020204" pitchFamily="34" charset="0"/>
              <a:buChar char="•"/>
            </a:pPr>
            <a:r>
              <a:rPr lang="en-GB" sz="2000" dirty="0">
                <a:latin typeface="Calibri" panose="020F0502020204030204" pitchFamily="34" charset="0"/>
                <a:ea typeface="Calibri" panose="020F0502020204030204" pitchFamily="34" charset="0"/>
                <a:cs typeface="Calibri" panose="020F0502020204030204" pitchFamily="34" charset="0"/>
              </a:rPr>
              <a:t>Gained practical experience in configuring and managing network security policies on Linux.</a:t>
            </a:r>
          </a:p>
        </p:txBody>
      </p:sp>
      <p:pic>
        <p:nvPicPr>
          <p:cNvPr id="3" name="Picture 2"/>
          <p:cNvPicPr/>
          <p:nvPr/>
        </p:nvPicPr>
        <p:blipFill>
          <a:blip r:embed="rId2"/>
          <a:stretch>
            <a:fillRect/>
          </a:stretch>
        </p:blipFill>
        <p:spPr>
          <a:xfrm>
            <a:off x="1072550" y="908223"/>
            <a:ext cx="9493717" cy="2404320"/>
          </a:xfrm>
          <a:prstGeom prst="rect">
            <a:avLst/>
          </a:prstGeom>
        </p:spPr>
      </p:pic>
    </p:spTree>
    <p:extLst>
      <p:ext uri="{BB962C8B-B14F-4D97-AF65-F5344CB8AC3E}">
        <p14:creationId xmlns:p14="http://schemas.microsoft.com/office/powerpoint/2010/main" val="942077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3600" dirty="0" smtClean="0">
                <a:latin typeface="Calibri" panose="020F0502020204030204" pitchFamily="34" charset="0"/>
                <a:ea typeface="Calibri" panose="020F0502020204030204" pitchFamily="34" charset="0"/>
                <a:cs typeface="Calibri" panose="020F0502020204030204" pitchFamily="34" charset="0"/>
              </a:rPr>
              <a:t>What is Firewall?</a:t>
            </a:r>
            <a:endParaRPr lang="en-GB" sz="36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a:bodyPr>
          <a:lstStyle/>
          <a:p>
            <a:r>
              <a:rPr lang="en-GB" sz="2000" dirty="0">
                <a:latin typeface="Calibri" panose="020F0502020204030204" pitchFamily="34" charset="0"/>
                <a:ea typeface="Calibri" panose="020F0502020204030204" pitchFamily="34" charset="0"/>
                <a:cs typeface="Calibri" panose="020F0502020204030204" pitchFamily="34" charset="0"/>
              </a:rPr>
              <a:t>A firewall is a security system designed to monitor and control incoming and outgoing network </a:t>
            </a:r>
            <a:r>
              <a:rPr lang="en-GB" sz="2000" dirty="0" smtClean="0">
                <a:latin typeface="Calibri" panose="020F0502020204030204" pitchFamily="34" charset="0"/>
                <a:ea typeface="Calibri" panose="020F0502020204030204" pitchFamily="34" charset="0"/>
                <a:cs typeface="Calibri" panose="020F0502020204030204" pitchFamily="34" charset="0"/>
              </a:rPr>
              <a:t>traffic. Its </a:t>
            </a:r>
            <a:r>
              <a:rPr lang="en-GB" sz="2000" dirty="0">
                <a:latin typeface="Calibri" panose="020F0502020204030204" pitchFamily="34" charset="0"/>
                <a:ea typeface="Calibri" panose="020F0502020204030204" pitchFamily="34" charset="0"/>
                <a:cs typeface="Calibri" panose="020F0502020204030204" pitchFamily="34" charset="0"/>
              </a:rPr>
              <a:t>primary objective is to establish a barrier between a trusted internal network </a:t>
            </a:r>
            <a:r>
              <a:rPr lang="en-GB" sz="2000" dirty="0" smtClean="0">
                <a:latin typeface="Calibri" panose="020F0502020204030204" pitchFamily="34" charset="0"/>
                <a:ea typeface="Calibri" panose="020F0502020204030204" pitchFamily="34" charset="0"/>
                <a:cs typeface="Calibri" panose="020F0502020204030204" pitchFamily="34" charset="0"/>
              </a:rPr>
              <a:t>and </a:t>
            </a:r>
            <a:r>
              <a:rPr lang="en-GB" sz="2000" dirty="0">
                <a:latin typeface="Calibri" panose="020F0502020204030204" pitchFamily="34" charset="0"/>
                <a:ea typeface="Calibri" panose="020F0502020204030204" pitchFamily="34" charset="0"/>
                <a:cs typeface="Calibri" panose="020F0502020204030204" pitchFamily="34" charset="0"/>
              </a:rPr>
              <a:t>untrusted external </a:t>
            </a:r>
            <a:r>
              <a:rPr lang="en-GB" sz="2000" dirty="0" smtClean="0">
                <a:latin typeface="Calibri" panose="020F0502020204030204" pitchFamily="34" charset="0"/>
                <a:ea typeface="Calibri" panose="020F0502020204030204" pitchFamily="34" charset="0"/>
                <a:cs typeface="Calibri" panose="020F0502020204030204" pitchFamily="34" charset="0"/>
              </a:rPr>
              <a:t>networks.</a:t>
            </a:r>
          </a:p>
          <a:p>
            <a:r>
              <a:rPr lang="en-GB" sz="2000" dirty="0" smtClean="0">
                <a:latin typeface="Calibri" panose="020F0502020204030204" pitchFamily="34" charset="0"/>
                <a:ea typeface="Calibri" panose="020F0502020204030204" pitchFamily="34" charset="0"/>
                <a:cs typeface="Calibri" panose="020F0502020204030204" pitchFamily="34" charset="0"/>
              </a:rPr>
              <a:t>Firewalls </a:t>
            </a:r>
            <a:r>
              <a:rPr lang="en-GB" sz="2000" dirty="0">
                <a:latin typeface="Calibri" panose="020F0502020204030204" pitchFamily="34" charset="0"/>
                <a:ea typeface="Calibri" panose="020F0502020204030204" pitchFamily="34" charset="0"/>
                <a:cs typeface="Calibri" panose="020F0502020204030204" pitchFamily="34" charset="0"/>
              </a:rPr>
              <a:t>are fundamental to protecting networks from a wide range of cyber threats. They provide essential security controls at the network perimeter and within internal segments, helping organizations maintain the confidentiality, integrity, and availability of their critical data and systems. As cyber threats continue to evolve, firewalls remain a cornerstone of network security </a:t>
            </a:r>
            <a:r>
              <a:rPr lang="en-GB" sz="2000" dirty="0" smtClean="0">
                <a:latin typeface="Calibri" panose="020F0502020204030204" pitchFamily="34" charset="0"/>
                <a:ea typeface="Calibri" panose="020F0502020204030204" pitchFamily="34" charset="0"/>
                <a:cs typeface="Calibri" panose="020F0502020204030204" pitchFamily="34" charset="0"/>
              </a:rPr>
              <a:t>worldwide</a:t>
            </a:r>
            <a:r>
              <a:rPr lang="en-GB" sz="2000" dirty="0">
                <a:latin typeface="Calibri" panose="020F0502020204030204" pitchFamily="34" charset="0"/>
                <a:ea typeface="Calibri" panose="020F0502020204030204" pitchFamily="34" charset="0"/>
                <a:cs typeface="Calibri" panose="020F0502020204030204" pitchFamily="34" charset="0"/>
              </a:rPr>
              <a:t>.</a:t>
            </a:r>
            <a:endParaRPr lang="en-GB" sz="2000" dirty="0" smtClean="0">
              <a:latin typeface="Calibri" panose="020F0502020204030204" pitchFamily="34" charset="0"/>
              <a:ea typeface="Calibri" panose="020F0502020204030204" pitchFamily="34" charset="0"/>
              <a:cs typeface="Calibri" panose="020F0502020204030204" pitchFamily="34" charset="0"/>
            </a:endParaRPr>
          </a:p>
          <a:p>
            <a:endParaRPr lang="en-GB" dirty="0"/>
          </a:p>
        </p:txBody>
      </p:sp>
    </p:spTree>
    <p:extLst>
      <p:ext uri="{BB962C8B-B14F-4D97-AF65-F5344CB8AC3E}">
        <p14:creationId xmlns:p14="http://schemas.microsoft.com/office/powerpoint/2010/main" val="1828987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04182" y="1263163"/>
            <a:ext cx="9954882" cy="4031873"/>
          </a:xfrm>
          <a:prstGeom prst="rect">
            <a:avLst/>
          </a:prstGeom>
        </p:spPr>
        <p:txBody>
          <a:bodyPr wrap="square">
            <a:spAutoFit/>
          </a:bodyPr>
          <a:lstStyle/>
          <a:p>
            <a:r>
              <a:rPr lang="en-GB" sz="2800" b="1" dirty="0">
                <a:latin typeface="Calibri" panose="020F0502020204030204" pitchFamily="34" charset="0"/>
                <a:ea typeface="Calibri" panose="020F0502020204030204" pitchFamily="34" charset="0"/>
                <a:cs typeface="Calibri" panose="020F0502020204030204" pitchFamily="34" charset="0"/>
              </a:rPr>
              <a:t>Key </a:t>
            </a:r>
            <a:r>
              <a:rPr lang="en-GB" sz="2800" b="1" dirty="0" smtClean="0">
                <a:latin typeface="Calibri" panose="020F0502020204030204" pitchFamily="34" charset="0"/>
                <a:ea typeface="Calibri" panose="020F0502020204030204" pitchFamily="34" charset="0"/>
                <a:cs typeface="Calibri" panose="020F0502020204030204" pitchFamily="34" charset="0"/>
              </a:rPr>
              <a:t>Functions </a:t>
            </a:r>
            <a:r>
              <a:rPr lang="en-GB" sz="2800" b="1" dirty="0">
                <a:latin typeface="Calibri" panose="020F0502020204030204" pitchFamily="34" charset="0"/>
                <a:ea typeface="Calibri" panose="020F0502020204030204" pitchFamily="34" charset="0"/>
                <a:cs typeface="Calibri" panose="020F0502020204030204" pitchFamily="34" charset="0"/>
              </a:rPr>
              <a:t>of a firewall include</a:t>
            </a:r>
            <a:r>
              <a:rPr lang="en-GB" sz="2800" b="1" dirty="0" smtClean="0">
                <a:latin typeface="Calibri" panose="020F0502020204030204" pitchFamily="34" charset="0"/>
                <a:ea typeface="Calibri" panose="020F0502020204030204" pitchFamily="34" charset="0"/>
                <a:cs typeface="Calibri" panose="020F0502020204030204" pitchFamily="34" charset="0"/>
              </a:rPr>
              <a:t>:</a:t>
            </a:r>
          </a:p>
          <a:p>
            <a:endParaRPr lang="en-GB" sz="2800" b="1" i="1" dirty="0"/>
          </a:p>
          <a:p>
            <a:pPr marL="342900" indent="-342900">
              <a:buFont typeface="Arial" panose="020B0604020202020204" pitchFamily="34" charset="0"/>
              <a:buChar char="•"/>
            </a:pPr>
            <a:r>
              <a:rPr lang="en-GB" sz="2000" b="1"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Packet Filtering</a:t>
            </a:r>
            <a:r>
              <a:rPr lang="en-GB" sz="2000"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 Examining packets of data and allowing or blocking them based on predetermined rules.</a:t>
            </a:r>
          </a:p>
          <a:p>
            <a:pPr marL="342900" indent="-342900">
              <a:buFont typeface="Arial" panose="020B0604020202020204" pitchFamily="34" charset="0"/>
              <a:buChar char="•"/>
            </a:pPr>
            <a:r>
              <a:rPr lang="en-GB" sz="2000" b="1"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Stateful Inspection: </a:t>
            </a:r>
            <a:r>
              <a:rPr lang="en-GB" sz="2000"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Tracking the state of active connections and only allowing packets that belong to established connections.</a:t>
            </a:r>
          </a:p>
          <a:p>
            <a:pPr marL="342900" indent="-342900">
              <a:buFont typeface="Arial" panose="020B0604020202020204" pitchFamily="34" charset="0"/>
              <a:buChar char="•"/>
            </a:pPr>
            <a:r>
              <a:rPr lang="en-GB" sz="2000" b="1"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Proxy Service: </a:t>
            </a:r>
            <a:r>
              <a:rPr lang="en-GB" sz="2000"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Acting as an intermediary for client requests, shielding the internal network by forwarding requests from clients and returning responses from servers.</a:t>
            </a:r>
          </a:p>
          <a:p>
            <a:pPr marL="342900" indent="-342900">
              <a:buFont typeface="Arial" panose="020B0604020202020204" pitchFamily="34" charset="0"/>
              <a:buChar char="•"/>
            </a:pPr>
            <a:r>
              <a:rPr lang="en-GB" sz="2000" b="1"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Network Address Translation (NAT): </a:t>
            </a:r>
            <a:r>
              <a:rPr lang="en-GB" sz="2000"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Modifying the source or destination IP addresses of packets to hide the internal network's structure.</a:t>
            </a:r>
          </a:p>
          <a:p>
            <a:pPr marL="342900" indent="-342900">
              <a:buFont typeface="Arial" panose="020B0604020202020204" pitchFamily="34" charset="0"/>
              <a:buChar char="•"/>
            </a:pPr>
            <a:r>
              <a:rPr lang="en-GB" sz="2000" b="1"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Virtual Private Network (VPN) Management: </a:t>
            </a:r>
            <a:r>
              <a:rPr lang="en-GB" sz="2000"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Facilitating secure remote access to the internal network through encrypted VPN connections.</a:t>
            </a:r>
          </a:p>
        </p:txBody>
      </p:sp>
    </p:spTree>
    <p:extLst>
      <p:ext uri="{BB962C8B-B14F-4D97-AF65-F5344CB8AC3E}">
        <p14:creationId xmlns:p14="http://schemas.microsoft.com/office/powerpoint/2010/main" val="2487427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48906" y="1305342"/>
            <a:ext cx="10360324" cy="4124206"/>
          </a:xfrm>
          <a:prstGeom prst="rect">
            <a:avLst/>
          </a:prstGeom>
        </p:spPr>
        <p:txBody>
          <a:bodyPr wrap="square">
            <a:spAutoFit/>
          </a:bodyPr>
          <a:lstStyle/>
          <a:p>
            <a:r>
              <a:rPr lang="en-GB" sz="2400" b="1" dirty="0">
                <a:latin typeface="Calibri" panose="020F0502020204030204" pitchFamily="34" charset="0"/>
                <a:ea typeface="Calibri" panose="020F0502020204030204" pitchFamily="34" charset="0"/>
                <a:cs typeface="Calibri" panose="020F0502020204030204" pitchFamily="34" charset="0"/>
              </a:rPr>
              <a:t>Types of Firewall in Linux</a:t>
            </a:r>
            <a:r>
              <a:rPr lang="en-GB" sz="2400" b="1" dirty="0" smtClean="0">
                <a:latin typeface="Calibri" panose="020F0502020204030204" pitchFamily="34" charset="0"/>
                <a:ea typeface="Calibri" panose="020F0502020204030204" pitchFamily="34" charset="0"/>
                <a:cs typeface="Calibri" panose="020F0502020204030204" pitchFamily="34" charset="0"/>
              </a:rPr>
              <a:t>:</a:t>
            </a:r>
          </a:p>
          <a:p>
            <a:endParaRPr lang="en-GB" sz="2400" b="1"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GB" sz="2000" b="1" dirty="0" smtClean="0">
                <a:latin typeface="Calibri" panose="020F0502020204030204" pitchFamily="34" charset="0"/>
                <a:ea typeface="Calibri" panose="020F0502020204030204" pitchFamily="34" charset="0"/>
                <a:cs typeface="Calibri" panose="020F0502020204030204" pitchFamily="34" charset="0"/>
              </a:rPr>
              <a:t>Netfilter:</a:t>
            </a:r>
          </a:p>
          <a:p>
            <a:r>
              <a:rPr lang="en-GB" sz="2000" b="1" dirty="0">
                <a:latin typeface="Calibri" panose="020F0502020204030204" pitchFamily="34" charset="0"/>
                <a:ea typeface="Calibri" panose="020F0502020204030204" pitchFamily="34" charset="0"/>
                <a:cs typeface="Calibri" panose="020F0502020204030204" pitchFamily="34" charset="0"/>
              </a:rPr>
              <a:t>	</a:t>
            </a:r>
            <a:r>
              <a:rPr lang="en-GB" sz="2000" b="1" dirty="0" smtClean="0">
                <a:latin typeface="Calibri" panose="020F0502020204030204" pitchFamily="34" charset="0"/>
                <a:ea typeface="Calibri" panose="020F0502020204030204" pitchFamily="34" charset="0"/>
                <a:cs typeface="Calibri" panose="020F0502020204030204" pitchFamily="34" charset="0"/>
              </a:rPr>
              <a:t>	</a:t>
            </a:r>
            <a:r>
              <a:rPr lang="en-GB" dirty="0" smtClean="0">
                <a:latin typeface="Calibri" panose="020F0502020204030204" pitchFamily="34" charset="0"/>
                <a:ea typeface="Calibri" panose="020F0502020204030204" pitchFamily="34" charset="0"/>
                <a:cs typeface="Calibri" panose="020F0502020204030204" pitchFamily="34" charset="0"/>
              </a:rPr>
              <a:t>The </a:t>
            </a:r>
            <a:r>
              <a:rPr lang="en-GB" dirty="0">
                <a:latin typeface="Calibri" panose="020F0502020204030204" pitchFamily="34" charset="0"/>
                <a:ea typeface="Calibri" panose="020F0502020204030204" pitchFamily="34" charset="0"/>
                <a:cs typeface="Calibri" panose="020F0502020204030204" pitchFamily="34" charset="0"/>
              </a:rPr>
              <a:t>core firewall framework in Linux, </a:t>
            </a:r>
            <a:r>
              <a:rPr lang="en-GB" dirty="0" smtClean="0">
                <a:latin typeface="Calibri" panose="020F0502020204030204" pitchFamily="34" charset="0"/>
                <a:ea typeface="Calibri" panose="020F0502020204030204" pitchFamily="34" charset="0"/>
                <a:cs typeface="Calibri" panose="020F0502020204030204" pitchFamily="34" charset="0"/>
              </a:rPr>
              <a:t>providing </a:t>
            </a:r>
            <a:r>
              <a:rPr lang="en-GB" dirty="0">
                <a:latin typeface="Calibri" panose="020F0502020204030204" pitchFamily="34" charset="0"/>
                <a:ea typeface="Calibri" panose="020F0502020204030204" pitchFamily="34" charset="0"/>
                <a:cs typeface="Calibri" panose="020F0502020204030204" pitchFamily="34" charset="0"/>
              </a:rPr>
              <a:t>packet filtering and </a:t>
            </a:r>
            <a:r>
              <a:rPr lang="en-GB" dirty="0" smtClean="0">
                <a:latin typeface="Calibri" panose="020F0502020204030204" pitchFamily="34" charset="0"/>
                <a:ea typeface="Calibri" panose="020F0502020204030204" pitchFamily="34" charset="0"/>
                <a:cs typeface="Calibri" panose="020F0502020204030204" pitchFamily="34" charset="0"/>
              </a:rPr>
              <a:t>network </a:t>
            </a:r>
            <a:r>
              <a:rPr lang="en-GB" dirty="0">
                <a:latin typeface="Calibri" panose="020F0502020204030204" pitchFamily="34" charset="0"/>
                <a:ea typeface="Calibri" panose="020F0502020204030204" pitchFamily="34" charset="0"/>
                <a:cs typeface="Calibri" panose="020F0502020204030204" pitchFamily="34" charset="0"/>
              </a:rPr>
              <a:t>address translation capabilities</a:t>
            </a:r>
            <a:r>
              <a:rPr lang="en-GB" dirty="0" smtClean="0">
                <a:latin typeface="Calibri" panose="020F0502020204030204" pitchFamily="34" charset="0"/>
                <a:ea typeface="Calibri" panose="020F0502020204030204" pitchFamily="34" charset="0"/>
                <a:cs typeface="Calibri" panose="020F0502020204030204" pitchFamily="34" charset="0"/>
              </a:rPr>
              <a:t>. </a:t>
            </a:r>
          </a:p>
          <a:p>
            <a:endParaRPr lang="en-GB" dirty="0" smtClean="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GB" sz="2000" b="1" dirty="0" smtClean="0">
                <a:latin typeface="Calibri" panose="020F0502020204030204" pitchFamily="34" charset="0"/>
                <a:ea typeface="Calibri" panose="020F0502020204030204" pitchFamily="34" charset="0"/>
                <a:cs typeface="Calibri" panose="020F0502020204030204" pitchFamily="34" charset="0"/>
              </a:rPr>
              <a:t>Iptables:</a:t>
            </a:r>
          </a:p>
          <a:p>
            <a:r>
              <a:rPr lang="en-GB" sz="2000" b="1" dirty="0">
                <a:latin typeface="Calibri" panose="020F0502020204030204" pitchFamily="34" charset="0"/>
                <a:ea typeface="Calibri" panose="020F0502020204030204" pitchFamily="34" charset="0"/>
                <a:cs typeface="Calibri" panose="020F0502020204030204" pitchFamily="34" charset="0"/>
              </a:rPr>
              <a:t>	</a:t>
            </a:r>
            <a:r>
              <a:rPr lang="en-GB" sz="2000" b="1" dirty="0" smtClean="0">
                <a:latin typeface="Calibri" panose="020F0502020204030204" pitchFamily="34" charset="0"/>
                <a:ea typeface="Calibri" panose="020F0502020204030204" pitchFamily="34" charset="0"/>
                <a:cs typeface="Calibri" panose="020F0502020204030204" pitchFamily="34" charset="0"/>
              </a:rPr>
              <a:t>	</a:t>
            </a:r>
            <a:r>
              <a:rPr lang="en-GB" dirty="0" smtClean="0">
                <a:latin typeface="Calibri" panose="020F0502020204030204" pitchFamily="34" charset="0"/>
                <a:ea typeface="Calibri" panose="020F0502020204030204" pitchFamily="34" charset="0"/>
                <a:cs typeface="Calibri" panose="020F0502020204030204" pitchFamily="34" charset="0"/>
              </a:rPr>
              <a:t>The </a:t>
            </a:r>
            <a:r>
              <a:rPr lang="en-GB" dirty="0">
                <a:latin typeface="Calibri" panose="020F0502020204030204" pitchFamily="34" charset="0"/>
                <a:ea typeface="Calibri" panose="020F0502020204030204" pitchFamily="34" charset="0"/>
                <a:cs typeface="Calibri" panose="020F0502020204030204" pitchFamily="34" charset="0"/>
              </a:rPr>
              <a:t>command-line utility for configuring and managing the Netfilter firewall, offering flexibility and fine-grained control. </a:t>
            </a:r>
            <a:endParaRPr lang="en-GB" dirty="0" smtClean="0">
              <a:latin typeface="Calibri" panose="020F0502020204030204" pitchFamily="34" charset="0"/>
              <a:ea typeface="Calibri" panose="020F0502020204030204" pitchFamily="34" charset="0"/>
              <a:cs typeface="Calibri" panose="020F0502020204030204" pitchFamily="34" charset="0"/>
            </a:endParaRPr>
          </a:p>
          <a:p>
            <a:endParaRPr lang="en-GB" dirty="0" smtClean="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GB" sz="2000" b="1" dirty="0" smtClean="0">
                <a:latin typeface="Calibri" panose="020F0502020204030204" pitchFamily="34" charset="0"/>
                <a:ea typeface="Calibri" panose="020F0502020204030204" pitchFamily="34" charset="0"/>
                <a:cs typeface="Calibri" panose="020F0502020204030204" pitchFamily="34" charset="0"/>
              </a:rPr>
              <a:t>Firewalld:</a:t>
            </a:r>
          </a:p>
          <a:p>
            <a:r>
              <a:rPr lang="en-GB" sz="2400" b="1" dirty="0">
                <a:latin typeface="Calibri" panose="020F0502020204030204" pitchFamily="34" charset="0"/>
                <a:ea typeface="Calibri" panose="020F0502020204030204" pitchFamily="34" charset="0"/>
                <a:cs typeface="Calibri" panose="020F0502020204030204" pitchFamily="34" charset="0"/>
              </a:rPr>
              <a:t>	</a:t>
            </a:r>
            <a:r>
              <a:rPr lang="en-GB" sz="2400" b="1" dirty="0" smtClean="0">
                <a:latin typeface="Calibri" panose="020F0502020204030204" pitchFamily="34" charset="0"/>
                <a:ea typeface="Calibri" panose="020F0502020204030204" pitchFamily="34" charset="0"/>
                <a:cs typeface="Calibri" panose="020F0502020204030204" pitchFamily="34" charset="0"/>
              </a:rPr>
              <a:t>	</a:t>
            </a:r>
            <a:r>
              <a:rPr lang="en-GB" dirty="0" smtClean="0">
                <a:latin typeface="Calibri" panose="020F0502020204030204" pitchFamily="34" charset="0"/>
                <a:ea typeface="Calibri" panose="020F0502020204030204" pitchFamily="34" charset="0"/>
                <a:cs typeface="Calibri" panose="020F0502020204030204" pitchFamily="34" charset="0"/>
              </a:rPr>
              <a:t>A </a:t>
            </a:r>
            <a:r>
              <a:rPr lang="en-GB" dirty="0">
                <a:latin typeface="Calibri" panose="020F0502020204030204" pitchFamily="34" charset="0"/>
                <a:ea typeface="Calibri" panose="020F0502020204030204" pitchFamily="34" charset="0"/>
                <a:cs typeface="Calibri" panose="020F0502020204030204" pitchFamily="34" charset="0"/>
              </a:rPr>
              <a:t>user-friendly firewall management </a:t>
            </a:r>
            <a:r>
              <a:rPr lang="en-GB" dirty="0" smtClean="0">
                <a:latin typeface="Calibri" panose="020F0502020204030204" pitchFamily="34" charset="0"/>
                <a:ea typeface="Calibri" panose="020F0502020204030204" pitchFamily="34" charset="0"/>
                <a:cs typeface="Calibri" panose="020F0502020204030204" pitchFamily="34" charset="0"/>
              </a:rPr>
              <a:t>tool </a:t>
            </a:r>
            <a:r>
              <a:rPr lang="en-GB" dirty="0">
                <a:latin typeface="Calibri" panose="020F0502020204030204" pitchFamily="34" charset="0"/>
                <a:ea typeface="Calibri" panose="020F0502020204030204" pitchFamily="34" charset="0"/>
                <a:cs typeface="Calibri" panose="020F0502020204030204" pitchFamily="34" charset="0"/>
              </a:rPr>
              <a:t>that simplifies </a:t>
            </a:r>
            <a:r>
              <a:rPr lang="en-GB" dirty="0" smtClean="0">
                <a:latin typeface="Calibri" panose="020F0502020204030204" pitchFamily="34" charset="0"/>
                <a:ea typeface="Calibri" panose="020F0502020204030204" pitchFamily="34" charset="0"/>
                <a:cs typeface="Calibri" panose="020F0502020204030204" pitchFamily="34" charset="0"/>
              </a:rPr>
              <a:t> </a:t>
            </a:r>
            <a:r>
              <a:rPr lang="en-GB" dirty="0">
                <a:latin typeface="Calibri" panose="020F0502020204030204" pitchFamily="34" charset="0"/>
                <a:ea typeface="Calibri" panose="020F0502020204030204" pitchFamily="34" charset="0"/>
                <a:cs typeface="Calibri" panose="020F0502020204030204" pitchFamily="34" charset="0"/>
              </a:rPr>
              <a:t>the configuration process </a:t>
            </a:r>
            <a:r>
              <a:rPr lang="en-GB" dirty="0" smtClean="0">
                <a:latin typeface="Calibri" panose="020F0502020204030204" pitchFamily="34" charset="0"/>
                <a:ea typeface="Calibri" panose="020F0502020204030204" pitchFamily="34" charset="0"/>
                <a:cs typeface="Calibri" panose="020F0502020204030204" pitchFamily="34" charset="0"/>
              </a:rPr>
              <a:t>with </a:t>
            </a:r>
            <a:r>
              <a:rPr lang="en-GB" dirty="0" smtClean="0">
                <a:latin typeface="Calibri" panose="020F0502020204030204" pitchFamily="34" charset="0"/>
                <a:ea typeface="Calibri" panose="020F0502020204030204" pitchFamily="34" charset="0"/>
                <a:cs typeface="Calibri" panose="020F0502020204030204" pitchFamily="34" charset="0"/>
              </a:rPr>
              <a:t>interfaces </a:t>
            </a:r>
            <a:r>
              <a:rPr lang="en-GB" dirty="0">
                <a:latin typeface="Calibri" panose="020F0502020204030204" pitchFamily="34" charset="0"/>
                <a:ea typeface="Calibri" panose="020F0502020204030204" pitchFamily="34" charset="0"/>
                <a:cs typeface="Calibri" panose="020F0502020204030204" pitchFamily="34" charset="0"/>
              </a:rPr>
              <a:t>and </a:t>
            </a:r>
            <a:r>
              <a:rPr lang="en-GB" dirty="0" smtClean="0">
                <a:latin typeface="Calibri" panose="020F0502020204030204" pitchFamily="34" charset="0"/>
                <a:ea typeface="Calibri" panose="020F0502020204030204" pitchFamily="34" charset="0"/>
                <a:cs typeface="Calibri" panose="020F0502020204030204" pitchFamily="34" charset="0"/>
              </a:rPr>
              <a:t>services</a:t>
            </a:r>
            <a:r>
              <a:rPr lang="en-GB" dirty="0">
                <a:latin typeface="Calibri" panose="020F0502020204030204" pitchFamily="34" charset="0"/>
                <a:ea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144703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1267" y="820311"/>
            <a:ext cx="10394830" cy="5139869"/>
          </a:xfrm>
          <a:prstGeom prst="rect">
            <a:avLst/>
          </a:prstGeom>
        </p:spPr>
        <p:txBody>
          <a:bodyPr wrap="square">
            <a:spAutoFit/>
          </a:bodyPr>
          <a:lstStyle/>
          <a:p>
            <a:r>
              <a:rPr lang="en-GB" sz="2800" b="1" u="sng" dirty="0" smtClean="0">
                <a:latin typeface="Calibri" panose="020F0502020204030204" pitchFamily="34" charset="0"/>
                <a:ea typeface="Calibri" panose="020F0502020204030204" pitchFamily="34" charset="0"/>
                <a:cs typeface="Calibri" panose="020F0502020204030204" pitchFamily="34" charset="0"/>
              </a:rPr>
              <a:t>Terminology:</a:t>
            </a:r>
          </a:p>
          <a:p>
            <a:r>
              <a:rPr lang="en-GB" sz="2400" b="1" dirty="0" smtClean="0"/>
              <a:t>IP Address:</a:t>
            </a:r>
          </a:p>
          <a:p>
            <a:r>
              <a:rPr lang="en-GB" sz="2400" b="1" dirty="0"/>
              <a:t>	</a:t>
            </a:r>
            <a:r>
              <a:rPr lang="en-GB" sz="2400" b="1" dirty="0" smtClean="0"/>
              <a:t>		</a:t>
            </a:r>
            <a:r>
              <a:rPr lang="en-GB" sz="2000" dirty="0">
                <a:latin typeface="Calibri" panose="020F0502020204030204" pitchFamily="34" charset="0"/>
                <a:ea typeface="Calibri" panose="020F0502020204030204" pitchFamily="34" charset="0"/>
                <a:cs typeface="Calibri" panose="020F0502020204030204" pitchFamily="34" charset="0"/>
              </a:rPr>
              <a:t>An IP address (Internet Protocol address) is a numerical label assigned to each device connected to a computer network that uses the Internet Protocol for communication. It serves as a unique identifier for that device within its network and allows other devices to locate and communicate with it</a:t>
            </a:r>
            <a:r>
              <a:rPr lang="en-GB" sz="2000" dirty="0" smtClean="0">
                <a:latin typeface="Calibri" panose="020F0502020204030204" pitchFamily="34" charset="0"/>
                <a:ea typeface="Calibri" panose="020F0502020204030204" pitchFamily="34" charset="0"/>
                <a:cs typeface="Calibri" panose="020F0502020204030204" pitchFamily="34" charset="0"/>
              </a:rPr>
              <a:t>.</a:t>
            </a:r>
          </a:p>
          <a:p>
            <a:endParaRPr lang="en-GB" sz="2000" b="1" dirty="0" smtClean="0">
              <a:latin typeface="Calibri" panose="020F0502020204030204" pitchFamily="34" charset="0"/>
              <a:ea typeface="Calibri" panose="020F0502020204030204" pitchFamily="34" charset="0"/>
              <a:cs typeface="Calibri" panose="020F0502020204030204" pitchFamily="34" charset="0"/>
            </a:endParaRPr>
          </a:p>
          <a:p>
            <a:r>
              <a:rPr lang="en-GB" sz="2400" b="1" dirty="0" smtClean="0">
                <a:latin typeface="Calibri" panose="020F0502020204030204" pitchFamily="34" charset="0"/>
                <a:ea typeface="Calibri" panose="020F0502020204030204" pitchFamily="34" charset="0"/>
                <a:cs typeface="Calibri" panose="020F0502020204030204" pitchFamily="34" charset="0"/>
              </a:rPr>
              <a:t>Types </a:t>
            </a:r>
            <a:r>
              <a:rPr lang="en-GB" sz="2400" b="1" dirty="0">
                <a:latin typeface="Calibri" panose="020F0502020204030204" pitchFamily="34" charset="0"/>
                <a:ea typeface="Calibri" panose="020F0502020204030204" pitchFamily="34" charset="0"/>
                <a:cs typeface="Calibri" panose="020F0502020204030204" pitchFamily="34" charset="0"/>
              </a:rPr>
              <a:t>of IP Addresses</a:t>
            </a:r>
            <a:r>
              <a:rPr lang="en-GB" sz="2400" b="1" dirty="0" smtClean="0">
                <a:latin typeface="Calibri" panose="020F0502020204030204" pitchFamily="34" charset="0"/>
                <a:ea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GB" sz="2000" b="1" dirty="0" smtClean="0">
                <a:latin typeface="Calibri" panose="020F0502020204030204" pitchFamily="34" charset="0"/>
                <a:ea typeface="Calibri" panose="020F0502020204030204" pitchFamily="34" charset="0"/>
                <a:cs typeface="Calibri" panose="020F0502020204030204" pitchFamily="34" charset="0"/>
              </a:rPr>
              <a:t>Public </a:t>
            </a:r>
            <a:r>
              <a:rPr lang="en-GB" sz="2000" b="1" dirty="0">
                <a:latin typeface="Calibri" panose="020F0502020204030204" pitchFamily="34" charset="0"/>
                <a:ea typeface="Calibri" panose="020F0502020204030204" pitchFamily="34" charset="0"/>
                <a:cs typeface="Calibri" panose="020F0502020204030204" pitchFamily="34" charset="0"/>
              </a:rPr>
              <a:t>IP Address</a:t>
            </a:r>
            <a:r>
              <a:rPr lang="en-GB" sz="2000" dirty="0">
                <a:latin typeface="Calibri" panose="020F0502020204030204" pitchFamily="34" charset="0"/>
                <a:ea typeface="Calibri" panose="020F0502020204030204" pitchFamily="34" charset="0"/>
                <a:cs typeface="Calibri" panose="020F0502020204030204" pitchFamily="34" charset="0"/>
              </a:rPr>
              <a:t>: A public IP address is globally unique and routable on the Internet. It is assigned by an ISP (Internet Service Provider) or network administrator and allows devices to communicate across different networks worldwide</a:t>
            </a:r>
            <a:r>
              <a:rPr lang="en-GB" sz="2000" dirty="0" smtClean="0">
                <a:latin typeface="Calibri" panose="020F0502020204030204" pitchFamily="34" charset="0"/>
                <a:ea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en-GB" sz="20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GB" sz="2000" b="1" dirty="0">
                <a:latin typeface="Calibri" panose="020F0502020204030204" pitchFamily="34" charset="0"/>
                <a:ea typeface="Calibri" panose="020F0502020204030204" pitchFamily="34" charset="0"/>
                <a:cs typeface="Calibri" panose="020F0502020204030204" pitchFamily="34" charset="0"/>
              </a:rPr>
              <a:t>Private IP Address</a:t>
            </a:r>
            <a:r>
              <a:rPr lang="en-GB" sz="2000" dirty="0">
                <a:latin typeface="Calibri" panose="020F0502020204030204" pitchFamily="34" charset="0"/>
                <a:ea typeface="Calibri" panose="020F0502020204030204" pitchFamily="34" charset="0"/>
                <a:cs typeface="Calibri" panose="020F0502020204030204" pitchFamily="34" charset="0"/>
              </a:rPr>
              <a:t>: A private IP address is used within a local network, such as a home or office network. It is not globally unique and cannot be routed on the Internet directly. </a:t>
            </a:r>
            <a:endParaRPr lang="en-GB" sz="2000" b="1" dirty="0" smtClean="0">
              <a:latin typeface="Calibri" panose="020F0502020204030204" pitchFamily="34" charset="0"/>
              <a:ea typeface="Calibri" panose="020F0502020204030204" pitchFamily="34" charset="0"/>
              <a:cs typeface="Calibri" panose="020F0502020204030204" pitchFamily="34" charset="0"/>
            </a:endParaRPr>
          </a:p>
          <a:p>
            <a:endParaRPr lang="en-GB" sz="2800" b="1" dirty="0"/>
          </a:p>
        </p:txBody>
      </p:sp>
    </p:spTree>
    <p:extLst>
      <p:ext uri="{BB962C8B-B14F-4D97-AF65-F5344CB8AC3E}">
        <p14:creationId xmlns:p14="http://schemas.microsoft.com/office/powerpoint/2010/main" val="859341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0883" y="893181"/>
            <a:ext cx="10403457" cy="3108543"/>
          </a:xfrm>
          <a:prstGeom prst="rect">
            <a:avLst/>
          </a:prstGeom>
        </p:spPr>
        <p:txBody>
          <a:bodyPr wrap="square">
            <a:spAutoFit/>
          </a:bodyPr>
          <a:lstStyle/>
          <a:p>
            <a:pPr lvl="0" defTabSz="914400" eaLnBrk="0" fontAlgn="base" hangingPunct="0">
              <a:spcBef>
                <a:spcPct val="0"/>
              </a:spcBef>
              <a:spcAft>
                <a:spcPct val="0"/>
              </a:spcAft>
            </a:pPr>
            <a:r>
              <a:rPr lang="en-GB" sz="2400" b="1" dirty="0">
                <a:latin typeface="Calibri" panose="020F0502020204030204" pitchFamily="34" charset="0"/>
                <a:ea typeface="Calibri" panose="020F0502020204030204" pitchFamily="34" charset="0"/>
                <a:cs typeface="Calibri" panose="020F0502020204030204" pitchFamily="34" charset="0"/>
              </a:rPr>
              <a:t>Components of an IP Address</a:t>
            </a:r>
            <a:r>
              <a:rPr lang="en-GB" sz="2400" b="1" dirty="0" smtClean="0">
                <a:latin typeface="Calibri" panose="020F0502020204030204" pitchFamily="34" charset="0"/>
                <a:ea typeface="Calibri" panose="020F0502020204030204" pitchFamily="34" charset="0"/>
                <a:cs typeface="Calibri" panose="020F0502020204030204" pitchFamily="34" charset="0"/>
              </a:rPr>
              <a:t>:</a:t>
            </a:r>
          </a:p>
          <a:p>
            <a:pPr lvl="0" defTabSz="914400" eaLnBrk="0" fontAlgn="base" hangingPunct="0">
              <a:spcBef>
                <a:spcPct val="0"/>
              </a:spcBef>
              <a:spcAft>
                <a:spcPct val="0"/>
              </a:spcAft>
            </a:pPr>
            <a:endParaRPr lang="en-GB" sz="2400" b="1" dirty="0" smtClean="0">
              <a:latin typeface="Calibri" panose="020F0502020204030204" pitchFamily="34" charset="0"/>
              <a:ea typeface="Calibri" panose="020F0502020204030204" pitchFamily="34" charset="0"/>
              <a:cs typeface="Calibri" panose="020F0502020204030204" pitchFamily="34" charset="0"/>
            </a:endParaRPr>
          </a:p>
          <a:p>
            <a:pPr marL="342900" lvl="0" indent="-342900" defTabSz="914400" eaLnBrk="0" fontAlgn="base" hangingPunct="0">
              <a:spcBef>
                <a:spcPct val="0"/>
              </a:spcBef>
              <a:spcAft>
                <a:spcPct val="0"/>
              </a:spcAft>
              <a:buFont typeface="Arial" panose="020B0604020202020204" pitchFamily="34" charset="0"/>
              <a:buChar char="•"/>
            </a:pPr>
            <a:r>
              <a:rPr lang="en-US" sz="2000" b="1" dirty="0" smtClean="0">
                <a:latin typeface="Calibri" panose="020F0502020204030204" pitchFamily="34" charset="0"/>
                <a:ea typeface="Calibri" panose="020F0502020204030204" pitchFamily="34" charset="0"/>
                <a:cs typeface="Calibri" panose="020F0502020204030204" pitchFamily="34" charset="0"/>
              </a:rPr>
              <a:t>IPv4 </a:t>
            </a:r>
            <a:r>
              <a:rPr lang="en-US" sz="2000" b="1" dirty="0">
                <a:latin typeface="Calibri" panose="020F0502020204030204" pitchFamily="34" charset="0"/>
                <a:ea typeface="Calibri" panose="020F0502020204030204" pitchFamily="34" charset="0"/>
                <a:cs typeface="Calibri" panose="020F0502020204030204" pitchFamily="34" charset="0"/>
              </a:rPr>
              <a:t>Format</a:t>
            </a:r>
            <a:r>
              <a:rPr lang="en-US" dirty="0">
                <a:latin typeface="Arial" panose="020B060402020202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IPv4 addresses are typically represented as four decimal numbers separated by </a:t>
            </a:r>
            <a:r>
              <a:rPr lang="en-US" dirty="0" smtClean="0">
                <a:latin typeface="Calibri" panose="020F0502020204030204" pitchFamily="34" charset="0"/>
                <a:ea typeface="Calibri" panose="020F0502020204030204" pitchFamily="34" charset="0"/>
                <a:cs typeface="Calibri" panose="020F0502020204030204" pitchFamily="34" charset="0"/>
              </a:rPr>
              <a:t>periods. Each </a:t>
            </a:r>
            <a:r>
              <a:rPr lang="en-US" dirty="0">
                <a:latin typeface="Calibri" panose="020F0502020204030204" pitchFamily="34" charset="0"/>
                <a:ea typeface="Calibri" panose="020F0502020204030204" pitchFamily="34" charset="0"/>
                <a:cs typeface="Calibri" panose="020F0502020204030204" pitchFamily="34" charset="0"/>
              </a:rPr>
              <a:t>number, known as an octet, ranges from 0 to 255. </a:t>
            </a:r>
            <a:endParaRPr lang="en-US" dirty="0" smtClean="0">
              <a:latin typeface="Calibri" panose="020F0502020204030204" pitchFamily="34" charset="0"/>
              <a:ea typeface="Calibri" panose="020F0502020204030204" pitchFamily="34" charset="0"/>
              <a:cs typeface="Calibri" panose="020F0502020204030204" pitchFamily="34" charset="0"/>
            </a:endParaRPr>
          </a:p>
          <a:p>
            <a:pPr marL="342900" lvl="0" indent="-342900" defTabSz="914400" eaLnBrk="0" fontAlgn="base" hangingPunct="0">
              <a:spcBef>
                <a:spcPct val="0"/>
              </a:spcBef>
              <a:spcAft>
                <a:spcPct val="0"/>
              </a:spcAft>
              <a:buFont typeface="Arial" panose="020B0604020202020204" pitchFamily="34" charset="0"/>
              <a:buChar char="•"/>
            </a:pPr>
            <a:r>
              <a:rPr lang="en-US" b="1" dirty="0" smtClean="0">
                <a:latin typeface="Calibri" panose="020F0502020204030204" pitchFamily="34" charset="0"/>
                <a:ea typeface="Calibri" panose="020F0502020204030204" pitchFamily="34" charset="0"/>
                <a:cs typeface="Calibri" panose="020F0502020204030204" pitchFamily="34" charset="0"/>
              </a:rPr>
              <a:t>Example</a:t>
            </a:r>
            <a:r>
              <a:rPr lang="en-US" dirty="0" smtClean="0">
                <a:latin typeface="Calibri" panose="020F0502020204030204" pitchFamily="34" charset="0"/>
                <a:ea typeface="Calibri" panose="020F0502020204030204" pitchFamily="34" charset="0"/>
                <a:cs typeface="Calibri" panose="020F0502020204030204" pitchFamily="34" charset="0"/>
              </a:rPr>
              <a:t>: 192.168.1.1</a:t>
            </a:r>
          </a:p>
          <a:p>
            <a:pPr lvl="0" defTabSz="914400" eaLnBrk="0" fontAlgn="base" hangingPunct="0">
              <a:spcBef>
                <a:spcPct val="0"/>
              </a:spcBef>
              <a:spcAft>
                <a:spcPct val="0"/>
              </a:spcAft>
              <a:buFontTx/>
              <a:buChar char="•"/>
            </a:pPr>
            <a:endParaRPr lang="en-US" dirty="0">
              <a:latin typeface="Calibri" panose="020F0502020204030204" pitchFamily="34" charset="0"/>
              <a:ea typeface="Calibri" panose="020F0502020204030204" pitchFamily="34" charset="0"/>
              <a:cs typeface="Calibri" panose="020F0502020204030204" pitchFamily="34" charset="0"/>
            </a:endParaRPr>
          </a:p>
          <a:p>
            <a:pPr marL="342900" lvl="0" indent="-342900" defTabSz="914400" eaLnBrk="0" fontAlgn="base" hangingPunct="0">
              <a:spcBef>
                <a:spcPct val="0"/>
              </a:spcBef>
              <a:spcAft>
                <a:spcPct val="0"/>
              </a:spcAft>
              <a:buFont typeface="Arial" panose="020B0604020202020204" pitchFamily="34" charset="0"/>
              <a:buChar char="•"/>
            </a:pPr>
            <a:r>
              <a:rPr lang="en-US" sz="2000" b="1" dirty="0" smtClean="0">
                <a:latin typeface="Calibri" panose="020F0502020204030204" pitchFamily="34" charset="0"/>
                <a:ea typeface="Calibri" panose="020F0502020204030204" pitchFamily="34" charset="0"/>
                <a:cs typeface="Calibri" panose="020F0502020204030204" pitchFamily="34" charset="0"/>
              </a:rPr>
              <a:t>IPv6 Format: </a:t>
            </a:r>
            <a:r>
              <a:rPr lang="en-US" dirty="0" smtClean="0">
                <a:latin typeface="Calibri" panose="020F0502020204030204" pitchFamily="34" charset="0"/>
                <a:ea typeface="Calibri" panose="020F0502020204030204" pitchFamily="34" charset="0"/>
                <a:cs typeface="Calibri" panose="020F0502020204030204" pitchFamily="34" charset="0"/>
              </a:rPr>
              <a:t>IPv6 </a:t>
            </a:r>
            <a:r>
              <a:rPr lang="en-US" dirty="0">
                <a:latin typeface="Calibri" panose="020F0502020204030204" pitchFamily="34" charset="0"/>
                <a:ea typeface="Calibri" panose="020F0502020204030204" pitchFamily="34" charset="0"/>
                <a:cs typeface="Calibri" panose="020F0502020204030204" pitchFamily="34" charset="0"/>
              </a:rPr>
              <a:t>addresses are longer and represented as eight groups of hexadecimal digits separated by </a:t>
            </a:r>
            <a:r>
              <a:rPr lang="en-US" dirty="0" smtClean="0">
                <a:latin typeface="Calibri" panose="020F0502020204030204" pitchFamily="34" charset="0"/>
                <a:ea typeface="Calibri" panose="020F0502020204030204" pitchFamily="34" charset="0"/>
                <a:cs typeface="Calibri" panose="020F0502020204030204" pitchFamily="34" charset="0"/>
              </a:rPr>
              <a:t>colons. </a:t>
            </a:r>
            <a:r>
              <a:rPr lang="en-US" dirty="0">
                <a:latin typeface="Calibri" panose="020F0502020204030204" pitchFamily="34" charset="0"/>
                <a:ea typeface="Calibri" panose="020F0502020204030204" pitchFamily="34" charset="0"/>
                <a:cs typeface="Calibri" panose="020F0502020204030204" pitchFamily="34" charset="0"/>
              </a:rPr>
              <a:t>IPv6 was introduced to address the limitations of IPv4, primarily the exhaustion of available addresses due to the rapid growth of devices connecting to the Internet</a:t>
            </a:r>
            <a:r>
              <a:rPr lang="en-US" dirty="0" smtClean="0">
                <a:latin typeface="Calibri" panose="020F0502020204030204" pitchFamily="34" charset="0"/>
                <a:ea typeface="Calibri" panose="020F0502020204030204" pitchFamily="34" charset="0"/>
                <a:cs typeface="Calibri" panose="020F0502020204030204" pitchFamily="34" charset="0"/>
              </a:rPr>
              <a:t>.</a:t>
            </a:r>
          </a:p>
          <a:p>
            <a:pPr marL="342900" lvl="0" indent="-342900" defTabSz="914400" eaLnBrk="0" fontAlgn="base" hangingPunct="0">
              <a:spcBef>
                <a:spcPct val="0"/>
              </a:spcBef>
              <a:spcAft>
                <a:spcPct val="0"/>
              </a:spcAft>
              <a:buFont typeface="Arial" panose="020B0604020202020204" pitchFamily="34" charset="0"/>
              <a:buChar char="•"/>
            </a:pPr>
            <a:r>
              <a:rPr lang="en-US" b="1" dirty="0" smtClean="0">
                <a:latin typeface="Calibri" panose="020F0502020204030204" pitchFamily="34" charset="0"/>
                <a:ea typeface="Calibri" panose="020F0502020204030204" pitchFamily="34" charset="0"/>
                <a:cs typeface="Calibri" panose="020F0502020204030204" pitchFamily="34" charset="0"/>
              </a:rPr>
              <a:t>Example</a:t>
            </a:r>
            <a:r>
              <a:rPr lang="en-US" dirty="0" smtClean="0">
                <a:latin typeface="Calibri" panose="020F0502020204030204" pitchFamily="34" charset="0"/>
                <a:ea typeface="Calibri" panose="020F0502020204030204" pitchFamily="34" charset="0"/>
                <a:cs typeface="Calibri" panose="020F0502020204030204" pitchFamily="34" charset="0"/>
              </a:rPr>
              <a:t>: 2001:0db8:85a3:0000:0000:8a2e:0370:7334</a:t>
            </a: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20421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24619" y="636773"/>
            <a:ext cx="10550106" cy="4801314"/>
          </a:xfrm>
          <a:prstGeom prst="rect">
            <a:avLst/>
          </a:prstGeom>
        </p:spPr>
        <p:txBody>
          <a:bodyPr wrap="square">
            <a:spAutoFit/>
          </a:bodyPr>
          <a:lstStyle/>
          <a:p>
            <a:r>
              <a:rPr lang="en-GB" sz="2400" b="1" dirty="0">
                <a:latin typeface="Calibri" panose="020F0502020204030204" pitchFamily="34" charset="0"/>
                <a:ea typeface="Calibri" panose="020F0502020204030204" pitchFamily="34" charset="0"/>
                <a:cs typeface="Calibri" panose="020F0502020204030204" pitchFamily="34" charset="0"/>
              </a:rPr>
              <a:t>LAN:</a:t>
            </a:r>
          </a:p>
          <a:p>
            <a:r>
              <a:rPr lang="en-GB" dirty="0"/>
              <a:t>               </a:t>
            </a:r>
            <a:r>
              <a:rPr lang="en-GB" dirty="0">
                <a:latin typeface="Calibri" panose="020F0502020204030204" pitchFamily="34" charset="0"/>
                <a:ea typeface="Calibri" panose="020F0502020204030204" pitchFamily="34" charset="0"/>
                <a:cs typeface="Calibri" panose="020F0502020204030204" pitchFamily="34" charset="0"/>
              </a:rPr>
              <a:t>LAN stands for Local Area Network. It refers to a network that connects computers and other devices within a limited geographical area such as a home, office building, school, or campus. LANs are typically owned, controlled, and managed by a single organization or individual</a:t>
            </a:r>
            <a:r>
              <a:rPr lang="en-GB" dirty="0" smtClean="0">
                <a:latin typeface="Calibri" panose="020F0502020204030204" pitchFamily="34" charset="0"/>
                <a:ea typeface="Calibri" panose="020F0502020204030204" pitchFamily="34" charset="0"/>
                <a:cs typeface="Calibri" panose="020F0502020204030204" pitchFamily="34" charset="0"/>
              </a:rPr>
              <a:t>.</a:t>
            </a:r>
          </a:p>
          <a:p>
            <a:endParaRPr lang="en-GB" sz="2400" i="1" dirty="0">
              <a:latin typeface="Calibri" panose="020F0502020204030204" pitchFamily="34" charset="0"/>
              <a:ea typeface="Calibri" panose="020F0502020204030204" pitchFamily="34" charset="0"/>
              <a:cs typeface="Calibri" panose="020F0502020204030204" pitchFamily="34" charset="0"/>
            </a:endParaRPr>
          </a:p>
          <a:p>
            <a:r>
              <a:rPr lang="en-GB" sz="2400" b="1" dirty="0">
                <a:latin typeface="Calibri" panose="020F0502020204030204" pitchFamily="34" charset="0"/>
                <a:ea typeface="Calibri" panose="020F0502020204030204" pitchFamily="34" charset="0"/>
                <a:cs typeface="Calibri" panose="020F0502020204030204" pitchFamily="34" charset="0"/>
              </a:rPr>
              <a:t>Uses and Applications</a:t>
            </a:r>
            <a:r>
              <a:rPr lang="en-GB" sz="2400" b="1" dirty="0" smtClean="0">
                <a:latin typeface="Calibri" panose="020F0502020204030204" pitchFamily="34" charset="0"/>
                <a:ea typeface="Calibri" panose="020F0502020204030204" pitchFamily="34" charset="0"/>
                <a:cs typeface="Calibri" panose="020F0502020204030204" pitchFamily="34" charset="0"/>
              </a:rPr>
              <a:t>:</a:t>
            </a:r>
            <a:endParaRPr lang="en-GB" sz="2400" b="1"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GB" b="1" dirty="0">
                <a:latin typeface="Calibri" panose="020F0502020204030204" pitchFamily="34" charset="0"/>
                <a:ea typeface="Calibri" panose="020F0502020204030204" pitchFamily="34" charset="0"/>
                <a:cs typeface="Calibri" panose="020F0502020204030204" pitchFamily="34" charset="0"/>
              </a:rPr>
              <a:t>File </a:t>
            </a:r>
            <a:r>
              <a:rPr lang="en-GB" b="1" dirty="0" smtClean="0">
                <a:latin typeface="Calibri" panose="020F0502020204030204" pitchFamily="34" charset="0"/>
                <a:ea typeface="Calibri" panose="020F0502020204030204" pitchFamily="34" charset="0"/>
                <a:cs typeface="Calibri" panose="020F0502020204030204" pitchFamily="34" charset="0"/>
              </a:rPr>
              <a:t>Sharing </a:t>
            </a:r>
            <a:r>
              <a:rPr lang="en-GB" dirty="0" smtClean="0"/>
              <a:t>:  </a:t>
            </a:r>
            <a:r>
              <a:rPr lang="en-GB" dirty="0" smtClean="0">
                <a:latin typeface="Calibri" panose="020F0502020204030204" pitchFamily="34" charset="0"/>
                <a:ea typeface="Calibri" panose="020F0502020204030204" pitchFamily="34" charset="0"/>
                <a:cs typeface="Calibri" panose="020F0502020204030204" pitchFamily="34" charset="0"/>
              </a:rPr>
              <a:t>LANs </a:t>
            </a:r>
            <a:r>
              <a:rPr lang="en-GB" dirty="0">
                <a:latin typeface="Calibri" panose="020F0502020204030204" pitchFamily="34" charset="0"/>
                <a:ea typeface="Calibri" panose="020F0502020204030204" pitchFamily="34" charset="0"/>
                <a:cs typeface="Calibri" panose="020F0502020204030204" pitchFamily="34" charset="0"/>
              </a:rPr>
              <a:t>allow users to share files and resources </a:t>
            </a:r>
            <a:r>
              <a:rPr lang="en-GB" dirty="0" smtClean="0">
                <a:latin typeface="Calibri" panose="020F0502020204030204" pitchFamily="34" charset="0"/>
                <a:ea typeface="Calibri" panose="020F0502020204030204" pitchFamily="34" charset="0"/>
                <a:cs typeface="Calibri" panose="020F0502020204030204" pitchFamily="34" charset="0"/>
              </a:rPr>
              <a:t>easily </a:t>
            </a:r>
            <a:r>
              <a:rPr lang="en-GB" dirty="0">
                <a:latin typeface="Calibri" panose="020F0502020204030204" pitchFamily="34" charset="0"/>
                <a:ea typeface="Calibri" panose="020F0502020204030204" pitchFamily="34" charset="0"/>
                <a:cs typeface="Calibri" panose="020F0502020204030204" pitchFamily="34" charset="0"/>
              </a:rPr>
              <a:t>within the same network.</a:t>
            </a:r>
          </a:p>
          <a:p>
            <a:pPr marL="285750" indent="-285750">
              <a:buFont typeface="Arial" panose="020B0604020202020204" pitchFamily="34" charset="0"/>
              <a:buChar char="•"/>
            </a:pPr>
            <a:r>
              <a:rPr lang="en-GB" b="1" dirty="0">
                <a:latin typeface="Calibri" panose="020F0502020204030204" pitchFamily="34" charset="0"/>
                <a:ea typeface="Calibri" panose="020F0502020204030204" pitchFamily="34" charset="0"/>
                <a:cs typeface="Calibri" panose="020F0502020204030204" pitchFamily="34" charset="0"/>
              </a:rPr>
              <a:t>Internet </a:t>
            </a:r>
            <a:r>
              <a:rPr lang="en-GB" b="1" dirty="0" smtClean="0">
                <a:latin typeface="Calibri" panose="020F0502020204030204" pitchFamily="34" charset="0"/>
                <a:ea typeface="Calibri" panose="020F0502020204030204" pitchFamily="34" charset="0"/>
                <a:cs typeface="Calibri" panose="020F0502020204030204" pitchFamily="34" charset="0"/>
              </a:rPr>
              <a:t>Access </a:t>
            </a:r>
            <a:r>
              <a:rPr lang="en-GB" dirty="0" smtClean="0">
                <a:latin typeface="Calibri" panose="020F0502020204030204" pitchFamily="34" charset="0"/>
                <a:ea typeface="Calibri" panose="020F0502020204030204" pitchFamily="34" charset="0"/>
                <a:cs typeface="Calibri" panose="020F0502020204030204" pitchFamily="34" charset="0"/>
              </a:rPr>
              <a:t>: </a:t>
            </a:r>
            <a:r>
              <a:rPr lang="en-GB" dirty="0">
                <a:latin typeface="Calibri" panose="020F0502020204030204" pitchFamily="34" charset="0"/>
                <a:ea typeface="Calibri" panose="020F0502020204030204" pitchFamily="34" charset="0"/>
                <a:cs typeface="Calibri" panose="020F0502020204030204" pitchFamily="34" charset="0"/>
              </a:rPr>
              <a:t>LANs provide shared access to the Internet through a single connection, typically managed by a router.</a:t>
            </a:r>
          </a:p>
          <a:p>
            <a:pPr marL="285750" indent="-285750">
              <a:buFont typeface="Arial" panose="020B0604020202020204" pitchFamily="34" charset="0"/>
              <a:buChar char="•"/>
            </a:pPr>
            <a:r>
              <a:rPr lang="en-GB" b="1" dirty="0" smtClean="0">
                <a:latin typeface="Calibri" panose="020F0502020204030204" pitchFamily="34" charset="0"/>
                <a:ea typeface="Calibri" panose="020F0502020204030204" pitchFamily="34" charset="0"/>
                <a:cs typeface="Calibri" panose="020F0502020204030204" pitchFamily="34" charset="0"/>
              </a:rPr>
              <a:t>Communication </a:t>
            </a:r>
            <a:r>
              <a:rPr lang="en-GB" dirty="0" smtClean="0">
                <a:latin typeface="Calibri" panose="020F0502020204030204" pitchFamily="34" charset="0"/>
                <a:ea typeface="Calibri" panose="020F0502020204030204" pitchFamily="34" charset="0"/>
                <a:cs typeface="Calibri" panose="020F0502020204030204" pitchFamily="34" charset="0"/>
              </a:rPr>
              <a:t>: </a:t>
            </a:r>
            <a:r>
              <a:rPr lang="en-GB" dirty="0">
                <a:latin typeface="Calibri" panose="020F0502020204030204" pitchFamily="34" charset="0"/>
                <a:ea typeface="Calibri" panose="020F0502020204030204" pitchFamily="34" charset="0"/>
                <a:cs typeface="Calibri" panose="020F0502020204030204" pitchFamily="34" charset="0"/>
              </a:rPr>
              <a:t>LANs support communication applications such as email, instant messaging, and VoIP (Voice over IP) within the organization.</a:t>
            </a:r>
          </a:p>
          <a:p>
            <a:pPr marL="285750" indent="-285750">
              <a:buFont typeface="Arial" panose="020B0604020202020204" pitchFamily="34" charset="0"/>
              <a:buChar char="•"/>
            </a:pPr>
            <a:r>
              <a:rPr lang="en-GB" b="1" dirty="0" smtClean="0">
                <a:latin typeface="Calibri" panose="020F0502020204030204" pitchFamily="34" charset="0"/>
                <a:ea typeface="Calibri" panose="020F0502020204030204" pitchFamily="34" charset="0"/>
                <a:cs typeface="Calibri" panose="020F0502020204030204" pitchFamily="34" charset="0"/>
              </a:rPr>
              <a:t>Collaboration </a:t>
            </a:r>
            <a:r>
              <a:rPr lang="en-GB" dirty="0" smtClean="0">
                <a:latin typeface="Calibri" panose="020F0502020204030204" pitchFamily="34" charset="0"/>
                <a:ea typeface="Calibri" panose="020F0502020204030204" pitchFamily="34" charset="0"/>
                <a:cs typeface="Calibri" panose="020F0502020204030204" pitchFamily="34" charset="0"/>
              </a:rPr>
              <a:t>: </a:t>
            </a:r>
            <a:r>
              <a:rPr lang="en-GB" dirty="0">
                <a:latin typeface="Calibri" panose="020F0502020204030204" pitchFamily="34" charset="0"/>
                <a:ea typeface="Calibri" panose="020F0502020204030204" pitchFamily="34" charset="0"/>
                <a:cs typeface="Calibri" panose="020F0502020204030204" pitchFamily="34" charset="0"/>
              </a:rPr>
              <a:t>LANs facilitate collaboration among users by enabling shared access to databases, applications, and collaborative tools.</a:t>
            </a:r>
          </a:p>
          <a:p>
            <a:endParaRPr lang="en-GB" dirty="0" smtClean="0">
              <a:latin typeface="Calibri" panose="020F0502020204030204" pitchFamily="34" charset="0"/>
              <a:ea typeface="Calibri" panose="020F0502020204030204" pitchFamily="34" charset="0"/>
              <a:cs typeface="Calibri" panose="020F0502020204030204" pitchFamily="34" charset="0"/>
            </a:endParaRPr>
          </a:p>
          <a:p>
            <a:endParaRPr lang="en-GB" dirty="0">
              <a:latin typeface="Calibri" panose="020F0502020204030204" pitchFamily="34" charset="0"/>
              <a:ea typeface="Calibri" panose="020F0502020204030204" pitchFamily="34" charset="0"/>
              <a:cs typeface="Calibri" panose="020F0502020204030204" pitchFamily="34" charset="0"/>
            </a:endParaRPr>
          </a:p>
          <a:p>
            <a:endParaRPr lang="en-GB"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50124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1488" y="705308"/>
            <a:ext cx="10696754" cy="5355312"/>
          </a:xfrm>
          <a:prstGeom prst="rect">
            <a:avLst/>
          </a:prstGeom>
        </p:spPr>
        <p:txBody>
          <a:bodyPr wrap="square">
            <a:spAutoFit/>
          </a:bodyPr>
          <a:lstStyle/>
          <a:p>
            <a:r>
              <a:rPr lang="en-GB" sz="2400" b="1" dirty="0" smtClean="0">
                <a:latin typeface="Calibri" panose="020F0502020204030204" pitchFamily="34" charset="0"/>
                <a:ea typeface="Calibri" panose="020F0502020204030204" pitchFamily="34" charset="0"/>
                <a:cs typeface="Calibri" panose="020F0502020204030204" pitchFamily="34" charset="0"/>
              </a:rPr>
              <a:t>WAN :</a:t>
            </a:r>
          </a:p>
          <a:p>
            <a:r>
              <a:rPr lang="en-GB" dirty="0"/>
              <a:t> </a:t>
            </a:r>
            <a:r>
              <a:rPr lang="en-GB" dirty="0" smtClean="0"/>
              <a:t>               </a:t>
            </a:r>
            <a:r>
              <a:rPr lang="en-GB" dirty="0" smtClean="0">
                <a:latin typeface="Calibri" panose="020F0502020204030204" pitchFamily="34" charset="0"/>
                <a:ea typeface="Calibri" panose="020F0502020204030204" pitchFamily="34" charset="0"/>
                <a:cs typeface="Calibri" panose="020F0502020204030204" pitchFamily="34" charset="0"/>
              </a:rPr>
              <a:t>WAN </a:t>
            </a:r>
            <a:r>
              <a:rPr lang="en-GB" dirty="0">
                <a:latin typeface="Calibri" panose="020F0502020204030204" pitchFamily="34" charset="0"/>
                <a:ea typeface="Calibri" panose="020F0502020204030204" pitchFamily="34" charset="0"/>
                <a:cs typeface="Calibri" panose="020F0502020204030204" pitchFamily="34" charset="0"/>
              </a:rPr>
              <a:t>stands for Wide Area Network. It is a type of computer network that covers a large geographical area, typically spanning across cities, countries, or continents. Unlike Local Area Networks (LANs), which are confined to a specific location like a home, office building, or campus, WANs connect multiple LANs and other types of networks together to enable communication and data exchange over long distances</a:t>
            </a:r>
            <a:r>
              <a:rPr lang="en-GB" dirty="0" smtClean="0"/>
              <a:t>.</a:t>
            </a:r>
          </a:p>
          <a:p>
            <a:endParaRPr lang="en-GB" dirty="0"/>
          </a:p>
          <a:p>
            <a:r>
              <a:rPr lang="en-GB" sz="2400" b="1" dirty="0">
                <a:latin typeface="Calibri" panose="020F0502020204030204" pitchFamily="34" charset="0"/>
                <a:ea typeface="Calibri" panose="020F0502020204030204" pitchFamily="34" charset="0"/>
                <a:cs typeface="Calibri" panose="020F0502020204030204" pitchFamily="34" charset="0"/>
              </a:rPr>
              <a:t>Components of a WAN:</a:t>
            </a:r>
          </a:p>
          <a:p>
            <a:pPr marL="285750" indent="-285750">
              <a:buFont typeface="Arial" panose="020B0604020202020204" pitchFamily="34" charset="0"/>
              <a:buChar char="•"/>
            </a:pPr>
            <a:r>
              <a:rPr lang="en-GB" sz="2000" b="1" dirty="0">
                <a:latin typeface="Calibri" panose="020F0502020204030204" pitchFamily="34" charset="0"/>
                <a:ea typeface="Calibri" panose="020F0502020204030204" pitchFamily="34" charset="0"/>
                <a:cs typeface="Calibri" panose="020F0502020204030204" pitchFamily="34" charset="0"/>
              </a:rPr>
              <a:t>Routers</a:t>
            </a:r>
            <a:r>
              <a:rPr lang="en-GB" sz="2000" dirty="0">
                <a:latin typeface="Calibri" panose="020F0502020204030204" pitchFamily="34" charset="0"/>
                <a:ea typeface="Calibri" panose="020F0502020204030204" pitchFamily="34" charset="0"/>
                <a:cs typeface="Calibri" panose="020F0502020204030204" pitchFamily="34" charset="0"/>
              </a:rPr>
              <a:t>: </a:t>
            </a:r>
            <a:r>
              <a:rPr lang="en-GB" dirty="0">
                <a:latin typeface="Calibri" panose="020F0502020204030204" pitchFamily="34" charset="0"/>
                <a:ea typeface="Calibri" panose="020F0502020204030204" pitchFamily="34" charset="0"/>
                <a:cs typeface="Calibri" panose="020F0502020204030204" pitchFamily="34" charset="0"/>
              </a:rPr>
              <a:t>Routers are essential components in WANs that forward data packets between different networks. They use routing protocols to determine the best path for data transmission across the network based on factors like network conditions and destination addresses.</a:t>
            </a:r>
          </a:p>
          <a:p>
            <a:pPr marL="285750" indent="-285750">
              <a:buFont typeface="Arial" panose="020B0604020202020204" pitchFamily="34" charset="0"/>
              <a:buChar char="•"/>
            </a:pPr>
            <a:r>
              <a:rPr lang="en-GB" sz="2000" b="1" dirty="0">
                <a:latin typeface="Calibri" panose="020F0502020204030204" pitchFamily="34" charset="0"/>
                <a:ea typeface="Calibri" panose="020F0502020204030204" pitchFamily="34" charset="0"/>
                <a:cs typeface="Calibri" panose="020F0502020204030204" pitchFamily="34" charset="0"/>
              </a:rPr>
              <a:t>Modems and Multiplexers</a:t>
            </a:r>
            <a:r>
              <a:rPr lang="en-GB" sz="2000" dirty="0">
                <a:latin typeface="Calibri" panose="020F0502020204030204" pitchFamily="34" charset="0"/>
                <a:ea typeface="Calibri" panose="020F0502020204030204" pitchFamily="34" charset="0"/>
                <a:cs typeface="Calibri" panose="020F0502020204030204" pitchFamily="34" charset="0"/>
              </a:rPr>
              <a:t>: </a:t>
            </a:r>
            <a:r>
              <a:rPr lang="en-GB" dirty="0">
                <a:latin typeface="Calibri" panose="020F0502020204030204" pitchFamily="34" charset="0"/>
                <a:ea typeface="Calibri" panose="020F0502020204030204" pitchFamily="34" charset="0"/>
                <a:cs typeface="Calibri" panose="020F0502020204030204" pitchFamily="34" charset="0"/>
              </a:rPr>
              <a:t>Modems and multiplexers are used to interface with different types of WAN connections, converting digital data signals into appropriate formats for transmission over the network.</a:t>
            </a:r>
          </a:p>
          <a:p>
            <a:pPr marL="285750" indent="-285750">
              <a:buFont typeface="Arial" panose="020B0604020202020204" pitchFamily="34" charset="0"/>
              <a:buChar char="•"/>
            </a:pPr>
            <a:r>
              <a:rPr lang="en-GB" sz="2000" b="1" dirty="0" smtClean="0">
                <a:latin typeface="Calibri" panose="020F0502020204030204" pitchFamily="34" charset="0"/>
                <a:ea typeface="Calibri" panose="020F0502020204030204" pitchFamily="34" charset="0"/>
                <a:cs typeface="Calibri" panose="020F0502020204030204" pitchFamily="34" charset="0"/>
              </a:rPr>
              <a:t>Network </a:t>
            </a:r>
            <a:r>
              <a:rPr lang="en-GB" sz="2000" b="1" dirty="0">
                <a:latin typeface="Calibri" panose="020F0502020204030204" pitchFamily="34" charset="0"/>
                <a:ea typeface="Calibri" panose="020F0502020204030204" pitchFamily="34" charset="0"/>
                <a:cs typeface="Calibri" panose="020F0502020204030204" pitchFamily="34" charset="0"/>
              </a:rPr>
              <a:t>Protocols</a:t>
            </a:r>
            <a:r>
              <a:rPr lang="en-GB" sz="2000" dirty="0">
                <a:latin typeface="Calibri" panose="020F0502020204030204" pitchFamily="34" charset="0"/>
                <a:ea typeface="Calibri" panose="020F0502020204030204" pitchFamily="34" charset="0"/>
                <a:cs typeface="Calibri" panose="020F0502020204030204" pitchFamily="34" charset="0"/>
              </a:rPr>
              <a:t>: </a:t>
            </a:r>
            <a:r>
              <a:rPr lang="en-GB" dirty="0">
                <a:latin typeface="Calibri" panose="020F0502020204030204" pitchFamily="34" charset="0"/>
                <a:ea typeface="Calibri" panose="020F0502020204030204" pitchFamily="34" charset="0"/>
                <a:cs typeface="Calibri" panose="020F0502020204030204" pitchFamily="34" charset="0"/>
              </a:rPr>
              <a:t>WANs support multiple network protocols, such as TCP/IP (Transmission Control Protocol/Internet Protocol), which enable devices from different networks to communicate and exchange data effectively.</a:t>
            </a:r>
          </a:p>
          <a:p>
            <a:endParaRPr lang="en-GB" dirty="0" smtClean="0"/>
          </a:p>
          <a:p>
            <a:endParaRPr lang="en-GB" dirty="0"/>
          </a:p>
          <a:p>
            <a:endParaRPr lang="en-GB" dirty="0"/>
          </a:p>
        </p:txBody>
      </p:sp>
    </p:spTree>
    <p:extLst>
      <p:ext uri="{BB962C8B-B14F-4D97-AF65-F5344CB8AC3E}">
        <p14:creationId xmlns:p14="http://schemas.microsoft.com/office/powerpoint/2010/main" val="638989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4618" y="663128"/>
            <a:ext cx="10903789" cy="7140416"/>
          </a:xfrm>
          <a:prstGeom prst="rect">
            <a:avLst/>
          </a:prstGeom>
        </p:spPr>
        <p:txBody>
          <a:bodyPr wrap="square">
            <a:spAutoFit/>
          </a:bodyPr>
          <a:lstStyle/>
          <a:p>
            <a:r>
              <a:rPr lang="en-GB" sz="2400" b="1" dirty="0">
                <a:latin typeface="Calibri" panose="020F0502020204030204" pitchFamily="34" charset="0"/>
                <a:ea typeface="Calibri" panose="020F0502020204030204" pitchFamily="34" charset="0"/>
                <a:cs typeface="Calibri" panose="020F0502020204030204" pitchFamily="34" charset="0"/>
              </a:rPr>
              <a:t>Internet Traffic Type:</a:t>
            </a:r>
          </a:p>
          <a:p>
            <a:r>
              <a:rPr lang="en-GB" b="1" dirty="0"/>
              <a:t>                             </a:t>
            </a:r>
            <a:r>
              <a:rPr lang="en-GB" dirty="0">
                <a:latin typeface="Calibri" panose="020F0502020204030204" pitchFamily="34" charset="0"/>
                <a:ea typeface="Calibri" panose="020F0502020204030204" pitchFamily="34" charset="0"/>
                <a:cs typeface="Calibri" panose="020F0502020204030204" pitchFamily="34" charset="0"/>
              </a:rPr>
              <a:t>Internet traffic types refer to the data flows that traverse the Internet. These traffic types are categorized based on their characteristics, protocols used, and the purposes they serve. </a:t>
            </a:r>
            <a:endParaRPr lang="en-GB" dirty="0" smtClean="0">
              <a:latin typeface="Calibri" panose="020F0502020204030204" pitchFamily="34" charset="0"/>
              <a:ea typeface="Calibri" panose="020F0502020204030204" pitchFamily="34" charset="0"/>
              <a:cs typeface="Calibri" panose="020F0502020204030204" pitchFamily="34" charset="0"/>
            </a:endParaRPr>
          </a:p>
          <a:p>
            <a:endParaRPr lang="en-GB" dirty="0">
              <a:latin typeface="Calibri" panose="020F0502020204030204" pitchFamily="34" charset="0"/>
              <a:ea typeface="Calibri" panose="020F0502020204030204" pitchFamily="34" charset="0"/>
              <a:cs typeface="Calibri" panose="020F0502020204030204" pitchFamily="34" charset="0"/>
            </a:endParaRPr>
          </a:p>
          <a:p>
            <a:pPr lvl="0" defTabSz="914400" eaLnBrk="0" fontAlgn="base" hangingPunct="0">
              <a:spcBef>
                <a:spcPct val="0"/>
              </a:spcBef>
              <a:spcAft>
                <a:spcPct val="0"/>
              </a:spcAft>
            </a:pPr>
            <a:r>
              <a:rPr lang="en-US" sz="2400" b="1" dirty="0">
                <a:latin typeface="Calibri" panose="020F0502020204030204" pitchFamily="34" charset="0"/>
                <a:ea typeface="Calibri" panose="020F0502020204030204" pitchFamily="34" charset="0"/>
                <a:cs typeface="Calibri" panose="020F0502020204030204" pitchFamily="34" charset="0"/>
              </a:rPr>
              <a:t>Web Traffic (HTTP/HTTPS)</a:t>
            </a:r>
            <a:r>
              <a:rPr lang="en-US" sz="2400" dirty="0">
                <a:latin typeface="Calibri" panose="020F0502020204030204" pitchFamily="34" charset="0"/>
                <a:ea typeface="Calibri" panose="020F0502020204030204" pitchFamily="34" charset="0"/>
                <a:cs typeface="Calibri" panose="020F0502020204030204" pitchFamily="34" charset="0"/>
              </a:rPr>
              <a:t>:</a:t>
            </a:r>
          </a:p>
          <a:p>
            <a:pPr lvl="0" defTabSz="914400" eaLnBrk="0" fontAlgn="base" hangingPunct="0">
              <a:spcBef>
                <a:spcPct val="0"/>
              </a:spcBef>
              <a:spcAft>
                <a:spcPct val="0"/>
              </a:spcAft>
              <a:buFontTx/>
              <a:buChar char="•"/>
            </a:pPr>
            <a:r>
              <a:rPr lang="en-US" sz="2000" b="1" dirty="0">
                <a:latin typeface="Calibri" panose="020F0502020204030204" pitchFamily="34" charset="0"/>
                <a:ea typeface="Calibri" panose="020F0502020204030204" pitchFamily="34" charset="0"/>
                <a:cs typeface="Calibri" panose="020F0502020204030204" pitchFamily="34" charset="0"/>
              </a:rPr>
              <a:t>Description</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Web traffic comprises requests and responses exchanged between web browsers (clients) and web servers. It includes accessing websites, downloading web pages, images, videos, and other resources.</a:t>
            </a:r>
          </a:p>
          <a:p>
            <a:pPr lvl="0" defTabSz="914400" eaLnBrk="0" fontAlgn="base" hangingPunct="0">
              <a:spcBef>
                <a:spcPct val="0"/>
              </a:spcBef>
              <a:spcAft>
                <a:spcPct val="0"/>
              </a:spcAft>
              <a:buFontTx/>
              <a:buChar char="•"/>
            </a:pPr>
            <a:r>
              <a:rPr lang="en-US" sz="2000" b="1" dirty="0">
                <a:latin typeface="Calibri" panose="020F0502020204030204" pitchFamily="34" charset="0"/>
                <a:ea typeface="Calibri" panose="020F0502020204030204" pitchFamily="34" charset="0"/>
                <a:cs typeface="Calibri" panose="020F0502020204030204" pitchFamily="34" charset="0"/>
              </a:rPr>
              <a:t>Protocols</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HTTP (Hypertext Transfer Protocol) and its secure version HTTPS (HTTP Secure) are used for transmitting web traffic securely over the Internet</a:t>
            </a:r>
            <a:r>
              <a:rPr lang="en-US" dirty="0" smtClean="0">
                <a:latin typeface="Calibri" panose="020F0502020204030204" pitchFamily="34" charset="0"/>
                <a:ea typeface="Calibri" panose="020F0502020204030204" pitchFamily="34" charset="0"/>
                <a:cs typeface="Calibri" panose="020F0502020204030204" pitchFamily="34" charset="0"/>
              </a:rPr>
              <a:t>.</a:t>
            </a:r>
          </a:p>
          <a:p>
            <a:pPr lvl="0" defTabSz="914400" eaLnBrk="0" fontAlgn="base" hangingPunct="0">
              <a:spcBef>
                <a:spcPct val="0"/>
              </a:spcBef>
              <a:spcAft>
                <a:spcPct val="0"/>
              </a:spcAft>
              <a:buFontTx/>
              <a:buChar char="•"/>
            </a:pPr>
            <a:endParaRPr lang="en-US" dirty="0">
              <a:latin typeface="Calibri" panose="020F0502020204030204" pitchFamily="34" charset="0"/>
              <a:ea typeface="Calibri" panose="020F0502020204030204" pitchFamily="34" charset="0"/>
              <a:cs typeface="Calibri" panose="020F0502020204030204" pitchFamily="34" charset="0"/>
            </a:endParaRPr>
          </a:p>
          <a:p>
            <a:pPr lvl="0" defTabSz="914400" eaLnBrk="0" fontAlgn="base" hangingPunct="0">
              <a:spcBef>
                <a:spcPct val="0"/>
              </a:spcBef>
              <a:spcAft>
                <a:spcPct val="0"/>
              </a:spcAft>
            </a:pPr>
            <a:r>
              <a:rPr lang="en-US" sz="2400" b="1" dirty="0">
                <a:latin typeface="Calibri" panose="020F0502020204030204" pitchFamily="34" charset="0"/>
                <a:ea typeface="Calibri" panose="020F0502020204030204" pitchFamily="34" charset="0"/>
                <a:cs typeface="Calibri" panose="020F0502020204030204" pitchFamily="34" charset="0"/>
              </a:rPr>
              <a:t>File Transfer Traffic (FTP/SFTP)</a:t>
            </a:r>
            <a:r>
              <a:rPr lang="en-US" sz="2400" dirty="0">
                <a:latin typeface="Calibri" panose="020F0502020204030204" pitchFamily="34" charset="0"/>
                <a:ea typeface="Calibri" panose="020F0502020204030204" pitchFamily="34" charset="0"/>
                <a:cs typeface="Calibri" panose="020F0502020204030204" pitchFamily="34" charset="0"/>
              </a:rPr>
              <a:t>:</a:t>
            </a:r>
          </a:p>
          <a:p>
            <a:pPr lvl="0" defTabSz="914400" eaLnBrk="0" fontAlgn="base" hangingPunct="0">
              <a:spcBef>
                <a:spcPct val="0"/>
              </a:spcBef>
              <a:spcAft>
                <a:spcPct val="0"/>
              </a:spcAft>
              <a:buFontTx/>
              <a:buChar char="•"/>
            </a:pPr>
            <a:r>
              <a:rPr lang="en-US" sz="2000" b="1" dirty="0">
                <a:latin typeface="Calibri" panose="020F0502020204030204" pitchFamily="34" charset="0"/>
                <a:ea typeface="Calibri" panose="020F0502020204030204" pitchFamily="34" charset="0"/>
                <a:cs typeface="Calibri" panose="020F0502020204030204" pitchFamily="34" charset="0"/>
              </a:rPr>
              <a:t>Description</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File transfer traffic involves transferring files between clients and servers over the Internet. It includes uploading, downloading, and managing files stored on remote servers.</a:t>
            </a:r>
          </a:p>
          <a:p>
            <a:pPr lvl="0" defTabSz="914400" eaLnBrk="0" fontAlgn="base" hangingPunct="0">
              <a:spcBef>
                <a:spcPct val="0"/>
              </a:spcBef>
              <a:spcAft>
                <a:spcPct val="0"/>
              </a:spcAft>
              <a:buFontTx/>
              <a:buChar char="•"/>
            </a:pPr>
            <a:r>
              <a:rPr lang="en-US" sz="2000" b="1" dirty="0">
                <a:latin typeface="Calibri" panose="020F0502020204030204" pitchFamily="34" charset="0"/>
                <a:ea typeface="Calibri" panose="020F0502020204030204" pitchFamily="34" charset="0"/>
                <a:cs typeface="Calibri" panose="020F0502020204030204" pitchFamily="34" charset="0"/>
              </a:rPr>
              <a:t>Protocols</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FTP (File Transfer Protocol) and its secure counterpart SFTP (SSH File Transfer Protocol) are commonly used protocols for file transfer</a:t>
            </a:r>
            <a:r>
              <a:rPr lang="en-US" dirty="0">
                <a:latin typeface="Arial" panose="020B0604020202020204" pitchFamily="34" charset="0"/>
              </a:rPr>
              <a:t>.</a:t>
            </a:r>
          </a:p>
          <a:p>
            <a:pPr lvl="0" defTabSz="914400" eaLnBrk="0" fontAlgn="base" hangingPunct="0">
              <a:spcBef>
                <a:spcPct val="0"/>
              </a:spcBef>
              <a:spcAft>
                <a:spcPct val="0"/>
              </a:spcAft>
              <a:buFontTx/>
              <a:buChar char="•"/>
            </a:pPr>
            <a:endParaRPr lang="en-US" dirty="0" smtClean="0">
              <a:latin typeface="Calibri" panose="020F0502020204030204" pitchFamily="34" charset="0"/>
              <a:ea typeface="Calibri" panose="020F0502020204030204" pitchFamily="34" charset="0"/>
              <a:cs typeface="Calibri" panose="020F0502020204030204" pitchFamily="34" charset="0"/>
            </a:endParaRPr>
          </a:p>
          <a:p>
            <a:pPr lvl="0" defTabSz="914400" eaLnBrk="0" fontAlgn="base" hangingPunct="0">
              <a:spcBef>
                <a:spcPct val="0"/>
              </a:spcBef>
              <a:spcAft>
                <a:spcPct val="0"/>
              </a:spcAft>
              <a:buFontTx/>
              <a:buChar char="•"/>
            </a:pPr>
            <a:endParaRPr lang="en-US" dirty="0">
              <a:latin typeface="Calibri" panose="020F0502020204030204" pitchFamily="34" charset="0"/>
              <a:ea typeface="Calibri" panose="020F0502020204030204" pitchFamily="34" charset="0"/>
              <a:cs typeface="Calibri" panose="020F0502020204030204" pitchFamily="34" charset="0"/>
            </a:endParaRPr>
          </a:p>
          <a:p>
            <a:pPr lvl="0" defTabSz="914400" eaLnBrk="0" fontAlgn="base" hangingPunct="0">
              <a:spcBef>
                <a:spcPct val="0"/>
              </a:spcBef>
              <a:spcAft>
                <a:spcPct val="0"/>
              </a:spcAft>
              <a:buFontTx/>
              <a:buChar char="•"/>
            </a:pPr>
            <a:endParaRPr lang="en-US" dirty="0" smtClean="0">
              <a:latin typeface="Calibri" panose="020F0502020204030204" pitchFamily="34" charset="0"/>
              <a:ea typeface="Calibri" panose="020F0502020204030204" pitchFamily="34" charset="0"/>
              <a:cs typeface="Calibri" panose="020F0502020204030204" pitchFamily="34" charset="0"/>
            </a:endParaRPr>
          </a:p>
          <a:p>
            <a:pPr lvl="0" defTabSz="914400" eaLnBrk="0" fontAlgn="base" hangingPunct="0">
              <a:spcBef>
                <a:spcPct val="0"/>
              </a:spcBef>
              <a:spcAft>
                <a:spcPct val="0"/>
              </a:spcAft>
              <a:buFontTx/>
              <a:buChar char="•"/>
            </a:pPr>
            <a:endParaRPr lang="en-US" dirty="0">
              <a:latin typeface="Calibri" panose="020F0502020204030204" pitchFamily="34" charset="0"/>
              <a:ea typeface="Calibri" panose="020F0502020204030204" pitchFamily="34" charset="0"/>
              <a:cs typeface="Calibri" panose="020F0502020204030204" pitchFamily="34" charset="0"/>
            </a:endParaRPr>
          </a:p>
          <a:p>
            <a:pPr lvl="0" defTabSz="914400" eaLnBrk="0" fontAlgn="base" hangingPunct="0">
              <a:spcBef>
                <a:spcPct val="0"/>
              </a:spcBef>
              <a:spcAft>
                <a:spcPct val="0"/>
              </a:spcAft>
              <a:buFontTx/>
              <a:buChar char="•"/>
            </a:pPr>
            <a:endParaRPr lang="en-US" dirty="0">
              <a:latin typeface="Calibri" panose="020F0502020204030204" pitchFamily="34" charset="0"/>
              <a:ea typeface="Calibri" panose="020F0502020204030204" pitchFamily="34" charset="0"/>
              <a:cs typeface="Calibri" panose="020F0502020204030204" pitchFamily="34" charset="0"/>
            </a:endParaRPr>
          </a:p>
          <a:p>
            <a:pPr lvl="0" defTabSz="914400" eaLnBrk="0" fontAlgn="base" hangingPunct="0">
              <a:spcBef>
                <a:spcPct val="0"/>
              </a:spcBef>
              <a:spcAft>
                <a:spcPct val="0"/>
              </a:spcAft>
            </a:pPr>
            <a:endParaRPr lang="en-US" dirty="0">
              <a:latin typeface="Calibri" panose="020F0502020204030204" pitchFamily="34" charset="0"/>
              <a:ea typeface="Calibri" panose="020F0502020204030204" pitchFamily="34" charset="0"/>
              <a:cs typeface="Calibri" panose="020F0502020204030204" pitchFamily="34" charset="0"/>
            </a:endParaRPr>
          </a:p>
          <a:p>
            <a:endParaRPr lang="en-GB" dirty="0" smtClean="0">
              <a:latin typeface="Calibri" panose="020F0502020204030204" pitchFamily="34" charset="0"/>
              <a:ea typeface="Calibri" panose="020F0502020204030204" pitchFamily="34" charset="0"/>
              <a:cs typeface="Calibri" panose="020F0502020204030204" pitchFamily="34" charset="0"/>
            </a:endParaRPr>
          </a:p>
          <a:p>
            <a:endParaRPr lang="en-GB" sz="2000" b="1" dirty="0">
              <a:latin typeface="Calibri" panose="020F0502020204030204" pitchFamily="34" charset="0"/>
              <a:ea typeface="Calibri" panose="020F0502020204030204" pitchFamily="34" charset="0"/>
              <a:cs typeface="Calibri" panose="020F0502020204030204" pitchFamily="34" charset="0"/>
            </a:endParaRPr>
          </a:p>
          <a:p>
            <a:endParaRPr lang="en-GB" sz="2000" b="1" dirty="0"/>
          </a:p>
        </p:txBody>
      </p:sp>
    </p:spTree>
    <p:extLst>
      <p:ext uri="{BB962C8B-B14F-4D97-AF65-F5344CB8AC3E}">
        <p14:creationId xmlns:p14="http://schemas.microsoft.com/office/powerpoint/2010/main" val="320560955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982</TotalTime>
  <Words>1045</Words>
  <Application>Microsoft Office PowerPoint</Application>
  <PresentationFormat>Widescreen</PresentationFormat>
  <Paragraphs>87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Garamond</vt:lpstr>
      <vt:lpstr>Organic</vt:lpstr>
      <vt:lpstr>Configure a firewall in Linux</vt:lpstr>
      <vt:lpstr>What is Firewall?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dc:title>
  <dc:creator>Microsoft account</dc:creator>
  <cp:lastModifiedBy>Microsoft account</cp:lastModifiedBy>
  <cp:revision>18</cp:revision>
  <dcterms:created xsi:type="dcterms:W3CDTF">2024-07-03T03:43:07Z</dcterms:created>
  <dcterms:modified xsi:type="dcterms:W3CDTF">2024-07-10T05:35:55Z</dcterms:modified>
</cp:coreProperties>
</file>