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8" r:id="rId3"/>
    <p:sldId id="259" r:id="rId4"/>
    <p:sldId id="261" r:id="rId5"/>
    <p:sldId id="262" r:id="rId6"/>
    <p:sldId id="264" r:id="rId7"/>
    <p:sldId id="265" r:id="rId8"/>
    <p:sldId id="266" r:id="rId9"/>
    <p:sldId id="267" r:id="rId10"/>
    <p:sldId id="268" r:id="rId11"/>
    <p:sldId id="269" r:id="rId12"/>
    <p:sldId id="270"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Word_Document2.docx"/><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384" y="-35430"/>
            <a:ext cx="12252384" cy="6894878"/>
          </a:xfrm>
          <a:prstGeom prst="rect">
            <a:avLst/>
          </a:prstGeom>
        </p:spPr>
      </p:pic>
    </p:spTree>
    <p:extLst>
      <p:ext uri="{BB962C8B-B14F-4D97-AF65-F5344CB8AC3E}">
        <p14:creationId xmlns:p14="http://schemas.microsoft.com/office/powerpoint/2010/main" val="489125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9343" y="1026543"/>
            <a:ext cx="8540151" cy="4662815"/>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b="1" u="sng" dirty="0"/>
              <a:t>Test Case </a:t>
            </a:r>
            <a:r>
              <a:rPr lang="en-US" b="1" u="sng" dirty="0" smtClean="0"/>
              <a:t>2:</a:t>
            </a:r>
            <a:r>
              <a:rPr lang="en-US" b="1" dirty="0" smtClean="0"/>
              <a:t> </a:t>
            </a:r>
            <a:r>
              <a:rPr lang="en-US" b="1" dirty="0"/>
              <a:t>Device File Creation and </a:t>
            </a:r>
            <a:r>
              <a:rPr lang="en-US" b="1" dirty="0" smtClean="0"/>
              <a:t>Deletion</a:t>
            </a:r>
            <a:endParaRPr lang="en-US" b="1" dirty="0"/>
          </a:p>
          <a:p>
            <a:pPr lvl="0" defTabSz="914400" eaLnBrk="0" fontAlgn="base" hangingPunct="0">
              <a:lnSpc>
                <a:spcPct val="150000"/>
              </a:lnSpc>
              <a:spcBef>
                <a:spcPct val="0"/>
              </a:spcBef>
              <a:spcAft>
                <a:spcPct val="0"/>
              </a:spcAft>
              <a:buFontTx/>
              <a:buChar char="•"/>
            </a:pPr>
            <a:r>
              <a:rPr lang="en-US" b="1" dirty="0" smtClean="0"/>
              <a:t>Objective</a:t>
            </a:r>
            <a:r>
              <a:rPr lang="en-US" b="1" dirty="0"/>
              <a:t>:</a:t>
            </a:r>
            <a:r>
              <a:rPr lang="en-US" dirty="0"/>
              <a:t> Verify creation and deletion of device file.</a:t>
            </a:r>
          </a:p>
          <a:p>
            <a:pPr lvl="0" defTabSz="914400" eaLnBrk="0" fontAlgn="base" hangingPunct="0">
              <a:lnSpc>
                <a:spcPct val="150000"/>
              </a:lnSpc>
              <a:spcBef>
                <a:spcPct val="0"/>
              </a:spcBef>
              <a:spcAft>
                <a:spcPct val="0"/>
              </a:spcAft>
              <a:buFontTx/>
              <a:buChar char="•"/>
            </a:pPr>
            <a:r>
              <a:rPr lang="en-US" b="1" dirty="0"/>
              <a:t>Steps:</a:t>
            </a:r>
            <a:endParaRPr lang="en-US" dirty="0"/>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Load Module:</a:t>
            </a:r>
            <a:r>
              <a:rPr lang="en-US" dirty="0"/>
              <a:t> Run sudo insmod sysmetrics.ko.</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Check Device File:</a:t>
            </a:r>
            <a:r>
              <a:rPr lang="en-US" dirty="0"/>
              <a:t> Verify /dev/sysmetrics exists using </a:t>
            </a:r>
            <a:endParaRPr lang="en-US" dirty="0" smtClean="0"/>
          </a:p>
          <a:p>
            <a:pPr lvl="1" defTabSz="914400" eaLnBrk="0" fontAlgn="base" hangingPunct="0">
              <a:lnSpc>
                <a:spcPct val="150000"/>
              </a:lnSpc>
              <a:spcBef>
                <a:spcPct val="0"/>
              </a:spcBef>
              <a:spcAft>
                <a:spcPct val="0"/>
              </a:spcAft>
            </a:pPr>
            <a:r>
              <a:rPr lang="en-US" dirty="0" smtClean="0"/>
              <a:t>	ls </a:t>
            </a:r>
            <a:r>
              <a:rPr lang="en-US" dirty="0"/>
              <a:t>/dev/sysmetrics.</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Unload Module:</a:t>
            </a:r>
            <a:r>
              <a:rPr lang="en-US" dirty="0"/>
              <a:t> Run sudo rmmod sysmetrics.</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Verify Deletion:</a:t>
            </a:r>
            <a:r>
              <a:rPr lang="en-US" dirty="0"/>
              <a:t> Ensure /dev/</a:t>
            </a:r>
            <a:r>
              <a:rPr lang="en-US" dirty="0" err="1"/>
              <a:t>sysmetrics</a:t>
            </a:r>
            <a:r>
              <a:rPr lang="en-US" dirty="0"/>
              <a:t> is removed.</a:t>
            </a:r>
          </a:p>
          <a:p>
            <a:pPr lvl="0" defTabSz="914400" eaLnBrk="0" fontAlgn="base" hangingPunct="0">
              <a:lnSpc>
                <a:spcPct val="150000"/>
              </a:lnSpc>
              <a:spcBef>
                <a:spcPct val="0"/>
              </a:spcBef>
              <a:spcAft>
                <a:spcPct val="0"/>
              </a:spcAft>
              <a:buFontTx/>
              <a:buChar char="•"/>
            </a:pPr>
            <a:r>
              <a:rPr lang="en-US" b="1" dirty="0"/>
              <a:t>Expected Result:</a:t>
            </a:r>
            <a:r>
              <a:rPr lang="en-US" dirty="0"/>
              <a:t> Device file should be created on module load and removed on module unload.</a:t>
            </a:r>
          </a:p>
          <a:p>
            <a:pPr lvl="0" defTabSz="914400" eaLnBrk="0" fontAlgn="base" hangingPunct="0">
              <a:lnSpc>
                <a:spcPct val="150000"/>
              </a:lnSpc>
              <a:spcBef>
                <a:spcPct val="0"/>
              </a:spcBef>
              <a:spcAft>
                <a:spcPct val="0"/>
              </a:spcAft>
            </a:pPr>
            <a:endParaRPr lang="en-US" dirty="0"/>
          </a:p>
        </p:txBody>
      </p:sp>
    </p:spTree>
    <p:extLst>
      <p:ext uri="{BB962C8B-B14F-4D97-AF65-F5344CB8AC3E}">
        <p14:creationId xmlns:p14="http://schemas.microsoft.com/office/powerpoint/2010/main" val="1633384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82234" y="1250831"/>
            <a:ext cx="8100204" cy="1604513"/>
          </a:xfrm>
          <a:prstGeom prst="rect">
            <a:avLst/>
          </a:prstGeom>
        </p:spPr>
      </p:pic>
      <p:sp>
        <p:nvSpPr>
          <p:cNvPr id="3" name="Rectangle 2"/>
          <p:cNvSpPr/>
          <p:nvPr/>
        </p:nvSpPr>
        <p:spPr>
          <a:xfrm>
            <a:off x="483079" y="551837"/>
            <a:ext cx="1819729" cy="398251"/>
          </a:xfrm>
          <a:prstGeom prst="rect">
            <a:avLst/>
          </a:prstGeom>
        </p:spPr>
        <p:txBody>
          <a:bodyPr wrap="none">
            <a:spAutoFit/>
          </a:bodyPr>
          <a:lstStyle/>
          <a:p>
            <a:pPr>
              <a:lnSpc>
                <a:spcPct val="107000"/>
              </a:lnSpc>
              <a:spcAft>
                <a:spcPts val="800"/>
              </a:spcAft>
            </a:pPr>
            <a:r>
              <a:rPr lang="en-GB" sz="2000" b="1" u="sng" dirty="0">
                <a:latin typeface="+mj-lt"/>
                <a:ea typeface="Calibri" panose="020F0502020204030204" pitchFamily="34" charset="0"/>
                <a:cs typeface="Times New Roman" panose="02020603050405020304" pitchFamily="18" charset="0"/>
              </a:rPr>
              <a:t>Load module:</a:t>
            </a:r>
            <a:endParaRPr lang="en-GB" sz="2000" b="1" u="sng" dirty="0">
              <a:effectLst/>
              <a:latin typeface="+mj-lt"/>
              <a:ea typeface="Calibri" panose="020F0502020204030204" pitchFamily="34" charset="0"/>
              <a:cs typeface="Times New Roman" panose="02020603050405020304" pitchFamily="18" charset="0"/>
            </a:endParaRPr>
          </a:p>
        </p:txBody>
      </p:sp>
      <p:sp>
        <p:nvSpPr>
          <p:cNvPr id="4" name="Rectangle 3"/>
          <p:cNvSpPr/>
          <p:nvPr/>
        </p:nvSpPr>
        <p:spPr>
          <a:xfrm>
            <a:off x="582234" y="3156087"/>
            <a:ext cx="2077813" cy="421654"/>
          </a:xfrm>
          <a:prstGeom prst="rect">
            <a:avLst/>
          </a:prstGeom>
        </p:spPr>
        <p:txBody>
          <a:bodyPr wrap="none">
            <a:spAutoFit/>
          </a:bodyPr>
          <a:lstStyle/>
          <a:p>
            <a:pPr>
              <a:lnSpc>
                <a:spcPct val="107000"/>
              </a:lnSpc>
              <a:spcAft>
                <a:spcPts val="800"/>
              </a:spcAft>
            </a:pPr>
            <a:r>
              <a:rPr lang="en-GB" sz="2000" b="1" u="sng" dirty="0">
                <a:latin typeface="+mj-lt"/>
                <a:ea typeface="Calibri" panose="020F0502020204030204" pitchFamily="34" charset="0"/>
                <a:cs typeface="Times New Roman" panose="02020603050405020304" pitchFamily="18" charset="0"/>
              </a:rPr>
              <a:t>Unload module:</a:t>
            </a:r>
            <a:endParaRPr lang="en-GB" sz="2000" b="1" u="sng" dirty="0">
              <a:effectLst/>
              <a:latin typeface="+mj-lt"/>
              <a:ea typeface="Calibri" panose="020F0502020204030204" pitchFamily="34" charset="0"/>
              <a:cs typeface="Times New Roman" panose="02020603050405020304" pitchFamily="18" charset="0"/>
            </a:endParaRPr>
          </a:p>
        </p:txBody>
      </p:sp>
      <p:pic>
        <p:nvPicPr>
          <p:cNvPr id="5" name="Picture 4"/>
          <p:cNvPicPr/>
          <p:nvPr/>
        </p:nvPicPr>
        <p:blipFill>
          <a:blip r:embed="rId3"/>
          <a:stretch>
            <a:fillRect/>
          </a:stretch>
        </p:blipFill>
        <p:spPr>
          <a:xfrm>
            <a:off x="685451" y="3770342"/>
            <a:ext cx="7854699" cy="1552156"/>
          </a:xfrm>
          <a:prstGeom prst="rect">
            <a:avLst/>
          </a:prstGeom>
        </p:spPr>
      </p:pic>
    </p:spTree>
    <p:extLst>
      <p:ext uri="{BB962C8B-B14F-4D97-AF65-F5344CB8AC3E}">
        <p14:creationId xmlns:p14="http://schemas.microsoft.com/office/powerpoint/2010/main" val="249051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585" y="491706"/>
            <a:ext cx="8936966" cy="4524315"/>
          </a:xfrm>
          <a:prstGeom prst="rect">
            <a:avLst/>
          </a:prstGeom>
        </p:spPr>
        <p:txBody>
          <a:bodyPr wrap="square">
            <a:spAutoFit/>
          </a:bodyPr>
          <a:lstStyle/>
          <a:p>
            <a:pPr lvl="0" defTabSz="914400" eaLnBrk="0" fontAlgn="base" hangingPunct="0">
              <a:lnSpc>
                <a:spcPct val="200000"/>
              </a:lnSpc>
              <a:spcBef>
                <a:spcPct val="0"/>
              </a:spcBef>
              <a:spcAft>
                <a:spcPct val="0"/>
              </a:spcAft>
            </a:pPr>
            <a:r>
              <a:rPr lang="en-US" b="1" u="sng" dirty="0"/>
              <a:t>Test Case </a:t>
            </a:r>
            <a:r>
              <a:rPr lang="en-US" b="1" u="sng" dirty="0" smtClean="0"/>
              <a:t>3: </a:t>
            </a:r>
            <a:r>
              <a:rPr lang="en-US" b="1" dirty="0"/>
              <a:t>Reading System Metrics</a:t>
            </a:r>
          </a:p>
          <a:p>
            <a:pPr lvl="0" defTabSz="914400" eaLnBrk="0" fontAlgn="base" hangingPunct="0">
              <a:lnSpc>
                <a:spcPct val="200000"/>
              </a:lnSpc>
              <a:spcBef>
                <a:spcPct val="0"/>
              </a:spcBef>
              <a:spcAft>
                <a:spcPct val="0"/>
              </a:spcAft>
              <a:buFontTx/>
              <a:buChar char="•"/>
            </a:pPr>
            <a:r>
              <a:rPr lang="en-US" b="1" dirty="0"/>
              <a:t>Objective:</a:t>
            </a:r>
            <a:r>
              <a:rPr lang="en-US" dirty="0"/>
              <a:t> Ensure accurate output of system metrics.</a:t>
            </a:r>
          </a:p>
          <a:p>
            <a:pPr lvl="0" defTabSz="914400" eaLnBrk="0" fontAlgn="base" hangingPunct="0">
              <a:lnSpc>
                <a:spcPct val="200000"/>
              </a:lnSpc>
              <a:spcBef>
                <a:spcPct val="0"/>
              </a:spcBef>
              <a:spcAft>
                <a:spcPct val="0"/>
              </a:spcAft>
              <a:buFontTx/>
              <a:buChar char="•"/>
            </a:pPr>
            <a:r>
              <a:rPr lang="en-US" b="1" dirty="0"/>
              <a:t>Steps:</a:t>
            </a:r>
            <a:endParaRPr lang="en-US" dirty="0"/>
          </a:p>
          <a:p>
            <a:pPr lvl="1" defTabSz="914400" eaLnBrk="0" fontAlgn="base" hangingPunct="0">
              <a:lnSpc>
                <a:spcPct val="200000"/>
              </a:lnSpc>
              <a:spcBef>
                <a:spcPct val="0"/>
              </a:spcBef>
              <a:spcAft>
                <a:spcPct val="0"/>
              </a:spcAft>
              <a:buFontTx/>
              <a:buChar char="•"/>
            </a:pPr>
            <a:r>
              <a:rPr lang="en-US" b="1" dirty="0"/>
              <a:t>Load Module:</a:t>
            </a:r>
            <a:r>
              <a:rPr lang="en-US" dirty="0"/>
              <a:t> Run sudo insmod sysmetrics.ko.</a:t>
            </a:r>
          </a:p>
          <a:p>
            <a:pPr lvl="1" defTabSz="914400" eaLnBrk="0" fontAlgn="base" hangingPunct="0">
              <a:lnSpc>
                <a:spcPct val="200000"/>
              </a:lnSpc>
              <a:spcBef>
                <a:spcPct val="0"/>
              </a:spcBef>
              <a:spcAft>
                <a:spcPct val="0"/>
              </a:spcAft>
              <a:buFontTx/>
              <a:buChar char="•"/>
            </a:pPr>
            <a:r>
              <a:rPr lang="en-US" b="1" dirty="0"/>
              <a:t>Read Metrics:</a:t>
            </a:r>
            <a:r>
              <a:rPr lang="en-US" dirty="0"/>
              <a:t> Use cat /dev/sysmetrics to read metrics.</a:t>
            </a:r>
          </a:p>
          <a:p>
            <a:pPr lvl="1" defTabSz="914400" eaLnBrk="0" fontAlgn="base" hangingPunct="0">
              <a:lnSpc>
                <a:spcPct val="200000"/>
              </a:lnSpc>
              <a:spcBef>
                <a:spcPct val="0"/>
              </a:spcBef>
              <a:spcAft>
                <a:spcPct val="0"/>
              </a:spcAft>
              <a:buFontTx/>
              <a:buChar char="•"/>
            </a:pPr>
            <a:r>
              <a:rPr lang="en-US" b="1" dirty="0"/>
              <a:t>Verify Output:</a:t>
            </a:r>
            <a:r>
              <a:rPr lang="en-US" dirty="0"/>
              <a:t> Check the output for correctness and format.</a:t>
            </a:r>
          </a:p>
          <a:p>
            <a:pPr lvl="0" defTabSz="914400" eaLnBrk="0" fontAlgn="base" hangingPunct="0">
              <a:lnSpc>
                <a:spcPct val="200000"/>
              </a:lnSpc>
              <a:spcBef>
                <a:spcPct val="0"/>
              </a:spcBef>
              <a:spcAft>
                <a:spcPct val="0"/>
              </a:spcAft>
              <a:buFontTx/>
              <a:buChar char="•"/>
            </a:pPr>
            <a:r>
              <a:rPr lang="en-US" b="1" dirty="0"/>
              <a:t>Expected Result:</a:t>
            </a:r>
            <a:r>
              <a:rPr lang="en-US" dirty="0"/>
              <a:t> Output should show accurate and well-formatted system metrics.</a:t>
            </a:r>
          </a:p>
          <a:p>
            <a:pPr lvl="0" defTabSz="914400" eaLnBrk="0" fontAlgn="base" hangingPunct="0">
              <a:lnSpc>
                <a:spcPct val="200000"/>
              </a:lnSpc>
              <a:spcBef>
                <a:spcPct val="0"/>
              </a:spcBef>
              <a:spcAft>
                <a:spcPct val="0"/>
              </a:spcAft>
            </a:pPr>
            <a:endParaRPr lang="en-US" dirty="0"/>
          </a:p>
        </p:txBody>
      </p:sp>
    </p:spTree>
    <p:extLst>
      <p:ext uri="{BB962C8B-B14F-4D97-AF65-F5344CB8AC3E}">
        <p14:creationId xmlns:p14="http://schemas.microsoft.com/office/powerpoint/2010/main" val="12278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37210" y="676838"/>
            <a:ext cx="7026563" cy="1203720"/>
          </a:xfrm>
          <a:prstGeom prst="rect">
            <a:avLst/>
          </a:prstGeom>
        </p:spPr>
      </p:pic>
      <p:pic>
        <p:nvPicPr>
          <p:cNvPr id="3" name="Picture 2"/>
          <p:cNvPicPr/>
          <p:nvPr/>
        </p:nvPicPr>
        <p:blipFill>
          <a:blip r:embed="rId3"/>
          <a:stretch>
            <a:fillRect/>
          </a:stretch>
        </p:blipFill>
        <p:spPr>
          <a:xfrm>
            <a:off x="840728" y="2529069"/>
            <a:ext cx="6629747" cy="563479"/>
          </a:xfrm>
          <a:prstGeom prst="rect">
            <a:avLst/>
          </a:prstGeom>
        </p:spPr>
      </p:pic>
      <p:pic>
        <p:nvPicPr>
          <p:cNvPr id="4" name="Picture 3"/>
          <p:cNvPicPr/>
          <p:nvPr/>
        </p:nvPicPr>
        <p:blipFill>
          <a:blip r:embed="rId4"/>
          <a:stretch>
            <a:fillRect/>
          </a:stretch>
        </p:blipFill>
        <p:spPr>
          <a:xfrm>
            <a:off x="840727" y="3907724"/>
            <a:ext cx="6629747" cy="1897854"/>
          </a:xfrm>
          <a:prstGeom prst="rect">
            <a:avLst/>
          </a:prstGeom>
        </p:spPr>
      </p:pic>
    </p:spTree>
    <p:extLst>
      <p:ext uri="{BB962C8B-B14F-4D97-AF65-F5344CB8AC3E}">
        <p14:creationId xmlns:p14="http://schemas.microsoft.com/office/powerpoint/2010/main" val="161276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441" y="543465"/>
            <a:ext cx="8660921" cy="4708981"/>
          </a:xfrm>
          <a:prstGeom prst="rect">
            <a:avLst/>
          </a:prstGeom>
        </p:spPr>
        <p:txBody>
          <a:bodyPr wrap="square">
            <a:spAutoFit/>
          </a:bodyPr>
          <a:lstStyle/>
          <a:p>
            <a:pPr>
              <a:lnSpc>
                <a:spcPct val="150000"/>
              </a:lnSpc>
            </a:pPr>
            <a:r>
              <a:rPr lang="en-IN" sz="2000" b="1" u="sng" dirty="0">
                <a:latin typeface="+mj-lt"/>
              </a:rPr>
              <a:t>Challenges Faced</a:t>
            </a:r>
            <a:r>
              <a:rPr lang="en-IN" sz="2000" b="1" u="sng" dirty="0" smtClean="0">
                <a:latin typeface="+mj-lt"/>
              </a:rPr>
              <a:t>:</a:t>
            </a:r>
          </a:p>
          <a:p>
            <a:pPr>
              <a:lnSpc>
                <a:spcPct val="150000"/>
              </a:lnSpc>
            </a:pPr>
            <a:r>
              <a:rPr lang="en-IN" b="1" dirty="0" smtClean="0"/>
              <a:t>Device File Creation Failure:</a:t>
            </a:r>
          </a:p>
          <a:p>
            <a:pPr>
              <a:lnSpc>
                <a:spcPct val="150000"/>
              </a:lnSpc>
            </a:pPr>
            <a:r>
              <a:rPr lang="en-IN" b="1" dirty="0" smtClean="0"/>
              <a:t>Description</a:t>
            </a:r>
            <a:r>
              <a:rPr lang="en-IN" b="1" dirty="0"/>
              <a:t>:</a:t>
            </a:r>
            <a:r>
              <a:rPr lang="en-IN" dirty="0"/>
              <a:t> The device file /</a:t>
            </a:r>
            <a:r>
              <a:rPr lang="en-IN" dirty="0" smtClean="0"/>
              <a:t>dev/</a:t>
            </a:r>
            <a:r>
              <a:rPr lang="en-IN" dirty="0" err="1" smtClean="0"/>
              <a:t>sysmetrics</a:t>
            </a:r>
            <a:r>
              <a:rPr lang="en-IN" dirty="0" smtClean="0"/>
              <a:t> </a:t>
            </a:r>
            <a:r>
              <a:rPr lang="en-IN" dirty="0"/>
              <a:t>is not created when the module is loaded.</a:t>
            </a:r>
            <a:endParaRPr lang="en-GB" dirty="0"/>
          </a:p>
          <a:p>
            <a:pPr>
              <a:lnSpc>
                <a:spcPct val="150000"/>
              </a:lnSpc>
            </a:pPr>
            <a:r>
              <a:rPr lang="en-IN" b="1" dirty="0"/>
              <a:t>Possible Causes:</a:t>
            </a:r>
            <a:endParaRPr lang="en-GB" dirty="0"/>
          </a:p>
          <a:p>
            <a:pPr marL="285750" lvl="0" indent="-285750">
              <a:lnSpc>
                <a:spcPct val="150000"/>
              </a:lnSpc>
              <a:buFont typeface="Arial" panose="020B0604020202020204" pitchFamily="34" charset="0"/>
              <a:buChar char="•"/>
            </a:pPr>
            <a:r>
              <a:rPr lang="en-IN" dirty="0"/>
              <a:t>Incorrect major_number assignment.</a:t>
            </a:r>
            <a:endParaRPr lang="en-GB" dirty="0"/>
          </a:p>
          <a:p>
            <a:pPr>
              <a:lnSpc>
                <a:spcPct val="150000"/>
              </a:lnSpc>
            </a:pPr>
            <a:r>
              <a:rPr lang="en-IN" b="1" dirty="0" smtClean="0"/>
              <a:t>Detection</a:t>
            </a:r>
            <a:r>
              <a:rPr lang="en-IN" b="1" dirty="0"/>
              <a:t>:</a:t>
            </a:r>
            <a:endParaRPr lang="en-GB" dirty="0"/>
          </a:p>
          <a:p>
            <a:pPr marL="285750" lvl="0" indent="-285750">
              <a:lnSpc>
                <a:spcPct val="150000"/>
              </a:lnSpc>
              <a:buFont typeface="Arial" panose="020B0604020202020204" pitchFamily="34" charset="0"/>
              <a:buChar char="•"/>
            </a:pPr>
            <a:r>
              <a:rPr lang="en-IN" dirty="0"/>
              <a:t>Absence of /</a:t>
            </a:r>
            <a:r>
              <a:rPr lang="en-IN" dirty="0" smtClean="0"/>
              <a:t>dev/</a:t>
            </a:r>
            <a:r>
              <a:rPr lang="en-IN" dirty="0" err="1" smtClean="0"/>
              <a:t>sysmetrics</a:t>
            </a:r>
            <a:r>
              <a:rPr lang="en-IN" dirty="0" smtClean="0"/>
              <a:t> </a:t>
            </a:r>
            <a:r>
              <a:rPr lang="en-IN" dirty="0"/>
              <a:t>after loading the module.</a:t>
            </a:r>
            <a:endParaRPr lang="en-GB" dirty="0"/>
          </a:p>
          <a:p>
            <a:pPr marL="285750" lvl="0" indent="-285750">
              <a:lnSpc>
                <a:spcPct val="150000"/>
              </a:lnSpc>
              <a:buFont typeface="Arial" panose="020B0604020202020204" pitchFamily="34" charset="0"/>
              <a:buChar char="•"/>
            </a:pPr>
            <a:r>
              <a:rPr lang="en-IN" dirty="0"/>
              <a:t>Error messages in the kernel log.</a:t>
            </a:r>
            <a:endParaRPr lang="en-GB" dirty="0"/>
          </a:p>
          <a:p>
            <a:pPr>
              <a:lnSpc>
                <a:spcPct val="150000"/>
              </a:lnSpc>
            </a:pPr>
            <a:r>
              <a:rPr lang="en-IN" b="1" dirty="0"/>
              <a:t>Mitigation:</a:t>
            </a:r>
            <a:endParaRPr lang="en-GB" dirty="0"/>
          </a:p>
          <a:p>
            <a:pPr marL="285750" indent="-285750">
              <a:lnSpc>
                <a:spcPct val="150000"/>
              </a:lnSpc>
              <a:buFont typeface="Arial" panose="020B0604020202020204" pitchFamily="34" charset="0"/>
              <a:buChar char="•"/>
            </a:pPr>
            <a:r>
              <a:rPr lang="en-IN" dirty="0"/>
              <a:t>Check </a:t>
            </a:r>
            <a:r>
              <a:rPr lang="en-IN" dirty="0" smtClean="0"/>
              <a:t>major number by doing </a:t>
            </a:r>
            <a:r>
              <a:rPr lang="en-GB" dirty="0"/>
              <a:t>cat /</a:t>
            </a:r>
            <a:r>
              <a:rPr lang="en-GB" dirty="0" err="1"/>
              <a:t>proc</a:t>
            </a:r>
            <a:r>
              <a:rPr lang="en-GB" dirty="0"/>
              <a:t>/devices</a:t>
            </a:r>
          </a:p>
        </p:txBody>
      </p:sp>
      <p:pic>
        <p:nvPicPr>
          <p:cNvPr id="3" name="Picture 2"/>
          <p:cNvPicPr/>
          <p:nvPr/>
        </p:nvPicPr>
        <p:blipFill>
          <a:blip r:embed="rId2"/>
          <a:stretch>
            <a:fillRect/>
          </a:stretch>
        </p:blipFill>
        <p:spPr>
          <a:xfrm>
            <a:off x="6535947" y="2897955"/>
            <a:ext cx="2743200" cy="3093720"/>
          </a:xfrm>
          <a:prstGeom prst="rect">
            <a:avLst/>
          </a:prstGeom>
        </p:spPr>
      </p:pic>
    </p:spTree>
    <p:extLst>
      <p:ext uri="{BB962C8B-B14F-4D97-AF65-F5344CB8AC3E}">
        <p14:creationId xmlns:p14="http://schemas.microsoft.com/office/powerpoint/2010/main" val="331929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816" y="738883"/>
            <a:ext cx="4277505" cy="584775"/>
          </a:xfrm>
          <a:prstGeom prst="rect">
            <a:avLst/>
          </a:prstGeom>
        </p:spPr>
        <p:txBody>
          <a:bodyPr wrap="square">
            <a:spAutoFit/>
          </a:bodyPr>
          <a:lstStyle/>
          <a:p>
            <a:r>
              <a:rPr lang="en-GB" sz="3200" dirty="0" smtClean="0"/>
              <a:t>Any Questions for me?</a:t>
            </a:r>
            <a:endParaRPr lang="en-GB" sz="3200" dirty="0"/>
          </a:p>
        </p:txBody>
      </p:sp>
      <p:pic>
        <p:nvPicPr>
          <p:cNvPr id="4098" name="Picture 2" descr="How to Make a Great “Any Questions” Final PowerPoint Slide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274" y="1715869"/>
            <a:ext cx="6538224" cy="367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5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725" y="1015382"/>
            <a:ext cx="8632166" cy="4308872"/>
          </a:xfrm>
          <a:prstGeom prst="rect">
            <a:avLst/>
          </a:prstGeom>
        </p:spPr>
        <p:txBody>
          <a:bodyPr wrap="square">
            <a:spAutoFit/>
          </a:bodyPr>
          <a:lstStyle/>
          <a:p>
            <a:r>
              <a:rPr lang="en-GB" sz="2000" b="1" u="sng" dirty="0"/>
              <a:t>Project </a:t>
            </a:r>
            <a:r>
              <a:rPr lang="en-GB" sz="2000" b="1" u="sng" dirty="0" smtClean="0"/>
              <a:t>Overview:</a:t>
            </a:r>
          </a:p>
          <a:p>
            <a:endParaRPr lang="en-GB" sz="2000" b="1" dirty="0" smtClean="0"/>
          </a:p>
          <a:p>
            <a:r>
              <a:rPr lang="en-GB" b="1" dirty="0" smtClean="0"/>
              <a:t>Objective:</a:t>
            </a:r>
            <a:r>
              <a:rPr lang="en-GB" dirty="0" smtClean="0"/>
              <a:t> Develop a Linux device driver to expose system metrics.</a:t>
            </a:r>
          </a:p>
          <a:p>
            <a:endParaRPr lang="en-GB" dirty="0"/>
          </a:p>
          <a:p>
            <a:pPr lvl="0"/>
            <a:r>
              <a:rPr lang="en-US" b="1" dirty="0">
                <a:latin typeface="Arial" panose="020B0604020202020204" pitchFamily="34" charset="0"/>
              </a:rPr>
              <a:t>Goal:</a:t>
            </a:r>
            <a:r>
              <a:rPr lang="en-US" dirty="0">
                <a:latin typeface="Arial" panose="020B0604020202020204" pitchFamily="34" charset="0"/>
              </a:rPr>
              <a:t> Create a kernel module that provides real-time system metrics through a character device</a:t>
            </a:r>
            <a:r>
              <a:rPr lang="en-US" dirty="0" smtClean="0">
                <a:latin typeface="Arial" panose="020B0604020202020204" pitchFamily="34" charset="0"/>
              </a:rPr>
              <a:t>.</a:t>
            </a:r>
            <a:endParaRPr lang="en-GB" dirty="0" smtClean="0"/>
          </a:p>
          <a:p>
            <a:endParaRPr lang="en-GB" dirty="0" smtClean="0"/>
          </a:p>
          <a:p>
            <a:r>
              <a:rPr lang="en-GB" b="1" dirty="0" smtClean="0"/>
              <a:t>Key Features:</a:t>
            </a:r>
            <a:endParaRPr lang="en-GB" dirty="0" smtClean="0"/>
          </a:p>
          <a:p>
            <a:pPr marL="742950" lvl="1" indent="-285750">
              <a:buFont typeface="Wingdings" panose="05000000000000000000" pitchFamily="2" charset="2"/>
              <a:buChar char="Ø"/>
            </a:pPr>
            <a:r>
              <a:rPr lang="en-GB" dirty="0" smtClean="0"/>
              <a:t>Loadable Kernel Module (LKM)</a:t>
            </a:r>
          </a:p>
          <a:p>
            <a:pPr marL="742950" lvl="1" indent="-285750">
              <a:buFont typeface="Wingdings" panose="05000000000000000000" pitchFamily="2" charset="2"/>
              <a:buChar char="Ø"/>
            </a:pPr>
            <a:r>
              <a:rPr lang="en-GB" dirty="0" smtClean="0"/>
              <a:t>Provides metrics such as uptime, total RAM, and free RAM</a:t>
            </a:r>
          </a:p>
          <a:p>
            <a:pPr marL="742950" lvl="1" indent="-285750">
              <a:buFont typeface="Wingdings" panose="05000000000000000000" pitchFamily="2" charset="2"/>
              <a:buChar char="Ø"/>
            </a:pPr>
            <a:r>
              <a:rPr lang="en-GB" dirty="0" smtClean="0"/>
              <a:t>Exposes metrics via a character device file</a:t>
            </a:r>
          </a:p>
          <a:p>
            <a:pPr lvl="1"/>
            <a:endParaRPr lang="en-GB" dirty="0"/>
          </a:p>
          <a:p>
            <a:pPr lvl="1"/>
            <a:r>
              <a:rPr lang="en-GB" dirty="0" smtClean="0"/>
              <a:t>In this project, we will see </a:t>
            </a:r>
            <a:r>
              <a:rPr lang="en-IN" dirty="0" smtClean="0"/>
              <a:t>how to interact with the Linux kernel, read system metrics, and output these metrics via a character device interface.</a:t>
            </a:r>
            <a:endParaRPr lang="en-GB" dirty="0" smtClean="0"/>
          </a:p>
          <a:p>
            <a:pPr lvl="1"/>
            <a:endParaRPr lang="en-GB" dirty="0"/>
          </a:p>
        </p:txBody>
      </p:sp>
    </p:spTree>
    <p:extLst>
      <p:ext uri="{BB962C8B-B14F-4D97-AF65-F5344CB8AC3E}">
        <p14:creationId xmlns:p14="http://schemas.microsoft.com/office/powerpoint/2010/main" val="181111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1680092"/>
            <a:ext cx="8304363" cy="2031325"/>
          </a:xfrm>
          <a:prstGeom prst="rect">
            <a:avLst/>
          </a:prstGeom>
        </p:spPr>
        <p:txBody>
          <a:bodyPr wrap="square">
            <a:spAutoFit/>
          </a:bodyPr>
          <a:lstStyle/>
          <a:p>
            <a:r>
              <a:rPr lang="en-GB" b="1" u="sng" dirty="0" smtClean="0"/>
              <a:t>Motivation:</a:t>
            </a:r>
          </a:p>
          <a:p>
            <a:r>
              <a:rPr lang="en-GB" b="1" dirty="0"/>
              <a:t>	</a:t>
            </a:r>
            <a:r>
              <a:rPr lang="en-GB" b="1" dirty="0" smtClean="0"/>
              <a:t>		</a:t>
            </a:r>
            <a:r>
              <a:rPr lang="en-GB" dirty="0" smtClean="0"/>
              <a:t>The </a:t>
            </a:r>
            <a:r>
              <a:rPr lang="en-GB" dirty="0"/>
              <a:t>main motivation for selecting the </a:t>
            </a:r>
            <a:r>
              <a:rPr lang="en-IN" dirty="0"/>
              <a:t>Linux System Metrics Device Driver Project </a:t>
            </a:r>
            <a:r>
              <a:rPr lang="en-GB" dirty="0"/>
              <a:t>is familiarity with the technologies involved. Working on this project aims to improve skills and upgrade knowledge in these areas. Additionally, this project will facilitate professional growth and bring immediate value to the company by leveraging existing skills to deliver a high-quality </a:t>
            </a:r>
            <a:r>
              <a:rPr lang="en-GB" dirty="0" smtClean="0"/>
              <a:t>product.</a:t>
            </a:r>
            <a:endParaRPr lang="en-GB" dirty="0"/>
          </a:p>
        </p:txBody>
      </p:sp>
    </p:spTree>
    <p:extLst>
      <p:ext uri="{BB962C8B-B14F-4D97-AF65-F5344CB8AC3E}">
        <p14:creationId xmlns:p14="http://schemas.microsoft.com/office/powerpoint/2010/main" val="419344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844" y="540192"/>
            <a:ext cx="8571781" cy="5663089"/>
          </a:xfrm>
          <a:prstGeom prst="rect">
            <a:avLst/>
          </a:prstGeom>
        </p:spPr>
        <p:txBody>
          <a:bodyPr wrap="square">
            <a:spAutoFit/>
          </a:bodyPr>
          <a:lstStyle/>
          <a:p>
            <a:pPr lvl="0" defTabSz="914400" eaLnBrk="0" fontAlgn="base" hangingPunct="0">
              <a:spcBef>
                <a:spcPct val="0"/>
              </a:spcBef>
              <a:spcAft>
                <a:spcPct val="0"/>
              </a:spcAft>
            </a:pPr>
            <a:r>
              <a:rPr lang="en-US" sz="2000" b="1" u="sng" dirty="0" smtClean="0">
                <a:latin typeface="+mj-lt"/>
              </a:rPr>
              <a:t>Architecture</a:t>
            </a:r>
            <a:r>
              <a:rPr lang="en-US" sz="2000" b="1" u="sng" dirty="0" smtClean="0">
                <a:latin typeface="Trebuchet MS (Body)"/>
              </a:rPr>
              <a:t>:</a:t>
            </a:r>
          </a:p>
          <a:p>
            <a:pPr lvl="0" defTabSz="914400" eaLnBrk="0" fontAlgn="base" hangingPunct="0">
              <a:spcBef>
                <a:spcPct val="0"/>
              </a:spcBef>
              <a:spcAft>
                <a:spcPct val="0"/>
              </a:spcAft>
            </a:pPr>
            <a:endParaRPr lang="en-US" b="1" dirty="0">
              <a:latin typeface="Trebuchet MS (Body)"/>
            </a:endParaRPr>
          </a:p>
          <a:p>
            <a:pPr lvl="0" defTabSz="914400" eaLnBrk="0" fontAlgn="base" hangingPunct="0">
              <a:spcBef>
                <a:spcPct val="0"/>
              </a:spcBef>
              <a:spcAft>
                <a:spcPct val="0"/>
              </a:spcAft>
            </a:pPr>
            <a:r>
              <a:rPr lang="en-US" b="1" u="sng" dirty="0">
                <a:latin typeface="+mj-lt"/>
              </a:rPr>
              <a:t>Components</a:t>
            </a:r>
            <a:r>
              <a:rPr lang="en-US" b="1" u="sng" dirty="0" smtClean="0">
                <a:latin typeface="+mj-lt"/>
              </a:rPr>
              <a:t>:</a:t>
            </a:r>
          </a:p>
          <a:p>
            <a:pPr lvl="0" defTabSz="914400" eaLnBrk="0" fontAlgn="base" hangingPunct="0">
              <a:spcBef>
                <a:spcPct val="0"/>
              </a:spcBef>
              <a:spcAft>
                <a:spcPct val="0"/>
              </a:spcAft>
              <a:buFontTx/>
              <a:buChar char="•"/>
            </a:pPr>
            <a:endParaRPr lang="en-US" b="1" u="sng" dirty="0">
              <a:latin typeface="Trebuchet MS (Body)"/>
            </a:endParaRPr>
          </a:p>
          <a:p>
            <a:pPr lvl="0" defTabSz="914400" eaLnBrk="0" fontAlgn="base" hangingPunct="0">
              <a:spcBef>
                <a:spcPct val="0"/>
              </a:spcBef>
              <a:spcAft>
                <a:spcPct val="0"/>
              </a:spcAft>
            </a:pPr>
            <a:r>
              <a:rPr lang="en-US" b="1" dirty="0" smtClean="0">
                <a:latin typeface="+mj-lt"/>
              </a:rPr>
              <a:t>Device </a:t>
            </a:r>
            <a:r>
              <a:rPr lang="en-US" b="1" dirty="0">
                <a:latin typeface="+mj-lt"/>
              </a:rPr>
              <a:t>Driver Module:</a:t>
            </a:r>
            <a:endParaRPr lang="en-US" dirty="0">
              <a:latin typeface="+mj-lt"/>
            </a:endParaRP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Initialization:</a:t>
            </a:r>
            <a:r>
              <a:rPr lang="en-US" dirty="0">
                <a:latin typeface="+mj-lt"/>
              </a:rPr>
              <a:t> </a:t>
            </a:r>
            <a:r>
              <a:rPr lang="en-US" dirty="0"/>
              <a:t>Sets up the device driver.</a:t>
            </a: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Character Device Registration:</a:t>
            </a:r>
            <a:r>
              <a:rPr lang="en-US" dirty="0">
                <a:latin typeface="+mj-lt"/>
              </a:rPr>
              <a:t> </a:t>
            </a:r>
            <a:r>
              <a:rPr lang="en-US" dirty="0"/>
              <a:t>Registers /dev/</a:t>
            </a:r>
            <a:r>
              <a:rPr lang="en-US" dirty="0" err="1"/>
              <a:t>sysmetrics</a:t>
            </a:r>
            <a:r>
              <a:rPr lang="en-US" dirty="0"/>
              <a:t>.</a:t>
            </a: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File Operations:</a:t>
            </a:r>
            <a:r>
              <a:rPr lang="en-US" dirty="0">
                <a:latin typeface="+mj-lt"/>
              </a:rPr>
              <a:t> </a:t>
            </a:r>
            <a:r>
              <a:rPr lang="en-US" dirty="0"/>
              <a:t>Defines how the driver handles read and write operations</a:t>
            </a:r>
            <a:r>
              <a:rPr lang="en-US" dirty="0" smtClean="0"/>
              <a:t>.</a:t>
            </a:r>
          </a:p>
          <a:p>
            <a:pPr marL="742950" lvl="1" indent="-285750" defTabSz="914400" eaLnBrk="0" fontAlgn="base" hangingPunct="0">
              <a:spcBef>
                <a:spcPct val="0"/>
              </a:spcBef>
              <a:spcAft>
                <a:spcPct val="0"/>
              </a:spcAft>
              <a:buFont typeface="Arial" panose="020B0604020202020204" pitchFamily="34" charset="0"/>
              <a:buChar char="•"/>
            </a:pPr>
            <a:endParaRPr lang="en-US" dirty="0"/>
          </a:p>
          <a:p>
            <a:pPr lvl="0" defTabSz="914400" eaLnBrk="0" fontAlgn="base" hangingPunct="0">
              <a:spcBef>
                <a:spcPct val="0"/>
              </a:spcBef>
              <a:spcAft>
                <a:spcPct val="0"/>
              </a:spcAft>
            </a:pPr>
            <a:r>
              <a:rPr lang="en-US" b="1" dirty="0">
                <a:latin typeface="+mj-lt"/>
              </a:rPr>
              <a:t>Device File:</a:t>
            </a:r>
            <a:endParaRPr lang="en-US" dirty="0">
              <a:latin typeface="+mj-lt"/>
            </a:endParaRPr>
          </a:p>
          <a:p>
            <a:pPr marL="742950" lvl="1" indent="-285750" defTabSz="914400" eaLnBrk="0" fontAlgn="base" hangingPunct="0">
              <a:spcBef>
                <a:spcPct val="0"/>
              </a:spcBef>
              <a:spcAft>
                <a:spcPct val="0"/>
              </a:spcAft>
              <a:buFont typeface="Arial" panose="020B0604020202020204" pitchFamily="34" charset="0"/>
              <a:buChar char="•"/>
            </a:pPr>
            <a:r>
              <a:rPr lang="en-US" b="1" dirty="0" smtClean="0">
                <a:latin typeface="+mj-lt"/>
              </a:rPr>
              <a:t>Path:</a:t>
            </a:r>
            <a:r>
              <a:rPr lang="en-US" dirty="0" smtClean="0">
                <a:latin typeface="+mj-lt"/>
              </a:rPr>
              <a:t> </a:t>
            </a:r>
            <a:r>
              <a:rPr lang="en-US" dirty="0">
                <a:latin typeface="Trebuchet MS (Body)"/>
              </a:rPr>
              <a:t>/dev/</a:t>
            </a:r>
            <a:r>
              <a:rPr lang="en-US" dirty="0" err="1">
                <a:latin typeface="Trebuchet MS (Body)"/>
              </a:rPr>
              <a:t>sysmetrics</a:t>
            </a:r>
            <a:endParaRPr lang="en-US" dirty="0">
              <a:latin typeface="Trebuchet MS (Body)"/>
            </a:endParaRPr>
          </a:p>
          <a:p>
            <a:pPr marL="742950" lvl="1" indent="-285750" defTabSz="914400" eaLnBrk="0" fontAlgn="base" hangingPunct="0">
              <a:spcBef>
                <a:spcPct val="0"/>
              </a:spcBef>
              <a:spcAft>
                <a:spcPct val="0"/>
              </a:spcAft>
              <a:buFont typeface="Arial" panose="020B0604020202020204" pitchFamily="34" charset="0"/>
              <a:buChar char="•"/>
            </a:pPr>
            <a:r>
              <a:rPr lang="en-US" b="1" dirty="0" smtClean="0">
                <a:latin typeface="+mj-lt"/>
              </a:rPr>
              <a:t>Purpose</a:t>
            </a:r>
            <a:r>
              <a:rPr lang="en-US" b="1" dirty="0">
                <a:latin typeface="+mj-lt"/>
              </a:rPr>
              <a:t>:</a:t>
            </a:r>
            <a:r>
              <a:rPr lang="en-US" dirty="0">
                <a:latin typeface="+mj-lt"/>
              </a:rPr>
              <a:t> </a:t>
            </a:r>
            <a:r>
              <a:rPr lang="en-US" dirty="0"/>
              <a:t>Allows user-space programs to interact with the kernel module</a:t>
            </a:r>
            <a:r>
              <a:rPr lang="en-US" dirty="0" smtClean="0"/>
              <a:t>.</a:t>
            </a:r>
          </a:p>
          <a:p>
            <a:pPr lvl="1" defTabSz="914400" eaLnBrk="0" fontAlgn="base" hangingPunct="0">
              <a:spcBef>
                <a:spcPct val="0"/>
              </a:spcBef>
              <a:spcAft>
                <a:spcPct val="0"/>
              </a:spcAft>
              <a:buFontTx/>
              <a:buChar char="•"/>
            </a:pPr>
            <a:endParaRPr lang="en-US" dirty="0">
              <a:latin typeface="Trebuchet MS (Body)"/>
            </a:endParaRPr>
          </a:p>
          <a:p>
            <a:pPr lvl="0" defTabSz="914400" eaLnBrk="0" fontAlgn="base" hangingPunct="0">
              <a:spcBef>
                <a:spcPct val="0"/>
              </a:spcBef>
              <a:spcAft>
                <a:spcPct val="0"/>
              </a:spcAft>
            </a:pPr>
            <a:r>
              <a:rPr lang="en-US" b="1" dirty="0">
                <a:latin typeface="+mj-lt"/>
              </a:rPr>
              <a:t>Metrics Provided:</a:t>
            </a:r>
            <a:endParaRPr lang="en-US" dirty="0">
              <a:latin typeface="+mj-lt"/>
            </a:endParaRP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Uptime:</a:t>
            </a:r>
            <a:r>
              <a:rPr lang="en-US" dirty="0">
                <a:latin typeface="+mj-lt"/>
              </a:rPr>
              <a:t> </a:t>
            </a:r>
            <a:r>
              <a:rPr lang="en-US" dirty="0"/>
              <a:t>Total time the system has been running.</a:t>
            </a: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Total RAM:</a:t>
            </a:r>
            <a:r>
              <a:rPr lang="en-US" dirty="0">
                <a:latin typeface="+mj-lt"/>
              </a:rPr>
              <a:t> </a:t>
            </a:r>
            <a:r>
              <a:rPr lang="en-US" dirty="0"/>
              <a:t>Total physical memory available.</a:t>
            </a:r>
          </a:p>
          <a:p>
            <a:pPr marL="742950" lvl="1" indent="-285750" defTabSz="914400" eaLnBrk="0" fontAlgn="base" hangingPunct="0">
              <a:spcBef>
                <a:spcPct val="0"/>
              </a:spcBef>
              <a:spcAft>
                <a:spcPct val="0"/>
              </a:spcAft>
              <a:buFont typeface="Arial" panose="020B0604020202020204" pitchFamily="34" charset="0"/>
              <a:buChar char="•"/>
            </a:pPr>
            <a:r>
              <a:rPr lang="en-US" b="1" dirty="0">
                <a:latin typeface="+mj-lt"/>
              </a:rPr>
              <a:t>Free RAM:</a:t>
            </a:r>
            <a:r>
              <a:rPr lang="en-US" dirty="0">
                <a:latin typeface="+mj-lt"/>
              </a:rPr>
              <a:t> </a:t>
            </a:r>
            <a:r>
              <a:rPr lang="en-US" dirty="0"/>
              <a:t>Amount of RAM that is currently unused.</a:t>
            </a:r>
          </a:p>
          <a:p>
            <a:pPr lvl="0" defTabSz="914400" eaLnBrk="0" fontAlgn="base" hangingPunct="0">
              <a:spcBef>
                <a:spcPct val="0"/>
              </a:spcBef>
              <a:spcAft>
                <a:spcPct val="0"/>
              </a:spcAft>
            </a:pPr>
            <a:endParaRPr lang="en-US" dirty="0">
              <a:latin typeface="Trebuchet MS (Body)"/>
            </a:endParaRPr>
          </a:p>
          <a:p>
            <a:pPr lvl="0" defTabSz="914400" eaLnBrk="0" fontAlgn="base" hangingPunct="0">
              <a:spcBef>
                <a:spcPct val="0"/>
              </a:spcBef>
              <a:spcAft>
                <a:spcPct val="0"/>
              </a:spcAft>
            </a:pPr>
            <a:endParaRPr lang="en-US" dirty="0">
              <a:latin typeface="Trebuchet MS (Body)"/>
            </a:endParaRPr>
          </a:p>
        </p:txBody>
      </p:sp>
    </p:spTree>
    <p:extLst>
      <p:ext uri="{BB962C8B-B14F-4D97-AF65-F5344CB8AC3E}">
        <p14:creationId xmlns:p14="http://schemas.microsoft.com/office/powerpoint/2010/main" val="365151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427" y="346434"/>
            <a:ext cx="9624204" cy="5970865"/>
          </a:xfrm>
          <a:prstGeom prst="rect">
            <a:avLst/>
          </a:prstGeom>
        </p:spPr>
        <p:txBody>
          <a:bodyPr wrap="square">
            <a:spAutoFit/>
          </a:bodyPr>
          <a:lstStyle/>
          <a:p>
            <a:pPr lvl="0" defTabSz="914400" eaLnBrk="0" fontAlgn="base" hangingPunct="0">
              <a:spcBef>
                <a:spcPct val="0"/>
              </a:spcBef>
              <a:spcAft>
                <a:spcPct val="0"/>
              </a:spcAft>
            </a:pPr>
            <a:r>
              <a:rPr lang="en-US" sz="2000" b="1" u="sng" dirty="0">
                <a:latin typeface="+mj-lt"/>
              </a:rPr>
              <a:t>Code </a:t>
            </a:r>
            <a:r>
              <a:rPr lang="en-US" sz="2000" b="1" u="sng" dirty="0" smtClean="0">
                <a:latin typeface="+mj-lt"/>
              </a:rPr>
              <a:t>Structure:</a:t>
            </a:r>
          </a:p>
          <a:p>
            <a:pPr lvl="0" defTabSz="914400" eaLnBrk="0" fontAlgn="base" hangingPunct="0">
              <a:spcBef>
                <a:spcPct val="0"/>
              </a:spcBef>
              <a:spcAft>
                <a:spcPct val="0"/>
              </a:spcAft>
            </a:pPr>
            <a:endParaRPr lang="en-US" sz="2000" b="1" dirty="0">
              <a:latin typeface="+mj-lt"/>
            </a:endParaRPr>
          </a:p>
          <a:p>
            <a:pPr lvl="0" defTabSz="914400" eaLnBrk="0" fontAlgn="base" hangingPunct="0">
              <a:lnSpc>
                <a:spcPct val="150000"/>
              </a:lnSpc>
              <a:spcBef>
                <a:spcPct val="0"/>
              </a:spcBef>
              <a:spcAft>
                <a:spcPct val="0"/>
              </a:spcAft>
            </a:pPr>
            <a:r>
              <a:rPr lang="en-US" b="1" dirty="0">
                <a:latin typeface="+mj-lt"/>
              </a:rPr>
              <a:t>Key Files:</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latin typeface="+mj-lt"/>
              </a:rPr>
              <a:t>sysmetrics.c</a:t>
            </a:r>
            <a:r>
              <a:rPr lang="en-US" dirty="0">
                <a:latin typeface="Arial" panose="020B0604020202020204" pitchFamily="34" charset="0"/>
              </a:rPr>
              <a:t>: </a:t>
            </a:r>
            <a:r>
              <a:rPr lang="en-US" dirty="0"/>
              <a:t>Contains the core implementation of the driver.</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latin typeface="+mj-lt"/>
              </a:rPr>
              <a:t>Makefile</a:t>
            </a:r>
            <a:r>
              <a:rPr lang="en-US" dirty="0"/>
              <a:t>: Build instructions for compiling the </a:t>
            </a:r>
            <a:r>
              <a:rPr lang="en-US" dirty="0" smtClean="0"/>
              <a:t>module.</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endParaRPr lang="en-US" dirty="0"/>
          </a:p>
          <a:p>
            <a:pPr marL="742950" lvl="1" indent="-285750" defTabSz="914400" eaLnBrk="0" fontAlgn="base" hangingPunct="0">
              <a:lnSpc>
                <a:spcPct val="150000"/>
              </a:lnSpc>
              <a:spcBef>
                <a:spcPct val="0"/>
              </a:spcBef>
              <a:spcAft>
                <a:spcPct val="0"/>
              </a:spcAft>
              <a:buFont typeface="Wingdings" panose="05000000000000000000" pitchFamily="2" charset="2"/>
              <a:buChar char="Ø"/>
            </a:pPr>
            <a:endParaRPr lang="en-US" dirty="0" smtClean="0"/>
          </a:p>
          <a:p>
            <a:pPr lvl="1" defTabSz="914400" eaLnBrk="0" fontAlgn="base" hangingPunct="0">
              <a:lnSpc>
                <a:spcPct val="150000"/>
              </a:lnSpc>
              <a:spcBef>
                <a:spcPct val="0"/>
              </a:spcBef>
              <a:spcAft>
                <a:spcPct val="0"/>
              </a:spcAft>
            </a:pPr>
            <a:r>
              <a:rPr lang="en-US" b="1" dirty="0" smtClean="0">
                <a:latin typeface="+mj-lt"/>
              </a:rPr>
              <a:t>Code Highlights:</a:t>
            </a:r>
            <a:endParaRPr lang="en-US" dirty="0" smtClean="0">
              <a:latin typeface="+mj-lt"/>
            </a:endParaRP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lang="en-US" b="1" dirty="0" smtClean="0">
                <a:latin typeface="+mj-lt"/>
              </a:rPr>
              <a:t>Initialization</a:t>
            </a:r>
            <a:r>
              <a:rPr lang="en-US" b="1" dirty="0" smtClean="0">
                <a:latin typeface="Arial" panose="020B0604020202020204" pitchFamily="34" charset="0"/>
              </a:rPr>
              <a:t>:</a:t>
            </a:r>
            <a:r>
              <a:rPr lang="en-US" dirty="0" smtClean="0">
                <a:latin typeface="Arial" panose="020B0604020202020204" pitchFamily="34" charset="0"/>
              </a:rPr>
              <a:t> </a:t>
            </a:r>
            <a:r>
              <a:rPr lang="en-US" dirty="0" smtClean="0"/>
              <a:t>Code to set up the device, register it, and initialize necessary resources.</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lang="en-US" b="1" dirty="0" smtClean="0">
                <a:latin typeface="+mj-lt"/>
              </a:rPr>
              <a:t>Device Read Code:</a:t>
            </a:r>
            <a:r>
              <a:rPr lang="en-US" dirty="0" smtClean="0">
                <a:latin typeface="+mj-lt"/>
              </a:rPr>
              <a:t> </a:t>
            </a:r>
            <a:r>
              <a:rPr lang="en-US" dirty="0" smtClean="0"/>
              <a:t>Implements the logic to read metrics and format them for user-space access.</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lang="en-US" b="1" dirty="0" smtClean="0">
                <a:latin typeface="+mj-lt"/>
              </a:rPr>
              <a:t>Timer Setup</a:t>
            </a:r>
            <a:r>
              <a:rPr lang="en-US" b="1" dirty="0" smtClean="0">
                <a:latin typeface="Arial" panose="020B0604020202020204" pitchFamily="34" charset="0"/>
              </a:rPr>
              <a:t>:</a:t>
            </a:r>
            <a:r>
              <a:rPr lang="en-US" dirty="0" smtClean="0">
                <a:latin typeface="Arial" panose="020B0604020202020204" pitchFamily="34" charset="0"/>
              </a:rPr>
              <a:t> </a:t>
            </a:r>
            <a:r>
              <a:rPr lang="en-US" dirty="0" smtClean="0"/>
              <a:t>Periodically logs metrics using a kernel timer.</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lang="en-US" b="1" dirty="0" smtClean="0">
                <a:latin typeface="+mj-lt"/>
              </a:rPr>
              <a:t>Error Handling</a:t>
            </a:r>
            <a:r>
              <a:rPr lang="en-US" b="1" dirty="0" smtClean="0">
                <a:latin typeface="Arial" panose="020B0604020202020204" pitchFamily="34" charset="0"/>
              </a:rPr>
              <a:t>:</a:t>
            </a:r>
            <a:r>
              <a:rPr lang="en-US" dirty="0" smtClean="0">
                <a:latin typeface="Arial" panose="020B0604020202020204" pitchFamily="34" charset="0"/>
              </a:rPr>
              <a:t> </a:t>
            </a:r>
            <a:r>
              <a:rPr lang="en-US" dirty="0" smtClean="0"/>
              <a:t>Manages errors and ensures proper resource cleanup.</a:t>
            </a:r>
          </a:p>
          <a:p>
            <a:pPr lvl="0" defTabSz="914400" eaLnBrk="0" fontAlgn="base" hangingPunct="0">
              <a:spcBef>
                <a:spcPct val="0"/>
              </a:spcBef>
              <a:spcAft>
                <a:spcPct val="0"/>
              </a:spcAft>
            </a:pPr>
            <a:endParaRPr lang="en-US" dirty="0">
              <a:latin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97966060"/>
              </p:ext>
            </p:extLst>
          </p:nvPr>
        </p:nvGraphicFramePr>
        <p:xfrm>
          <a:off x="1040922" y="2497288"/>
          <a:ext cx="914400" cy="792163"/>
        </p:xfrm>
        <a:graphic>
          <a:graphicData uri="http://schemas.openxmlformats.org/presentationml/2006/ole">
            <mc:AlternateContent xmlns:mc="http://schemas.openxmlformats.org/markup-compatibility/2006">
              <mc:Choice xmlns:v="urn:schemas-microsoft-com:vml" Requires="v">
                <p:oleObj spid="_x0000_s3098"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1040922" y="2497288"/>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6427068"/>
              </p:ext>
            </p:extLst>
          </p:nvPr>
        </p:nvGraphicFramePr>
        <p:xfrm>
          <a:off x="2225617" y="2497288"/>
          <a:ext cx="914400" cy="792163"/>
        </p:xfrm>
        <a:graphic>
          <a:graphicData uri="http://schemas.openxmlformats.org/presentationml/2006/ole">
            <mc:AlternateContent xmlns:mc="http://schemas.openxmlformats.org/markup-compatibility/2006">
              <mc:Choice xmlns:v="urn:schemas-microsoft-com:vml" Requires="v">
                <p:oleObj spid="_x0000_s3099"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2225617" y="2497288"/>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25855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09" y="345057"/>
            <a:ext cx="8781691" cy="5109091"/>
          </a:xfrm>
          <a:prstGeom prst="rect">
            <a:avLst/>
          </a:prstGeom>
        </p:spPr>
        <p:txBody>
          <a:bodyPr wrap="square">
            <a:spAutoFit/>
          </a:bodyPr>
          <a:lstStyle/>
          <a:p>
            <a:r>
              <a:rPr lang="en-GB" sz="2000" b="1" u="sng" dirty="0">
                <a:latin typeface="+mj-lt"/>
              </a:rPr>
              <a:t>Test </a:t>
            </a:r>
            <a:r>
              <a:rPr lang="en-GB" sz="2000" b="1" u="sng" dirty="0" smtClean="0">
                <a:latin typeface="+mj-lt"/>
              </a:rPr>
              <a:t>Cases:</a:t>
            </a:r>
          </a:p>
          <a:p>
            <a:endParaRPr lang="en-GB" b="1" u="sng" dirty="0">
              <a:latin typeface="+mj-lt"/>
            </a:endParaRPr>
          </a:p>
          <a:p>
            <a:pPr marL="742950" lvl="1" indent="-285750">
              <a:lnSpc>
                <a:spcPct val="200000"/>
              </a:lnSpc>
              <a:buFont typeface="Wingdings" panose="05000000000000000000" pitchFamily="2" charset="2"/>
              <a:buChar char="v"/>
            </a:pPr>
            <a:r>
              <a:rPr lang="en-GB" b="1" dirty="0" smtClean="0"/>
              <a:t>Test </a:t>
            </a:r>
            <a:r>
              <a:rPr lang="en-GB" b="1" dirty="0"/>
              <a:t>Case 1:</a:t>
            </a:r>
            <a:r>
              <a:rPr lang="en-GB" dirty="0"/>
              <a:t> Module Load and Unload</a:t>
            </a:r>
          </a:p>
          <a:p>
            <a:pPr marL="742950" lvl="1" indent="-285750">
              <a:lnSpc>
                <a:spcPct val="200000"/>
              </a:lnSpc>
              <a:buFont typeface="Wingdings" panose="05000000000000000000" pitchFamily="2" charset="2"/>
              <a:buChar char="v"/>
            </a:pPr>
            <a:r>
              <a:rPr lang="en-GB" b="1" dirty="0"/>
              <a:t>Test Case 2:</a:t>
            </a:r>
            <a:r>
              <a:rPr lang="en-GB" dirty="0"/>
              <a:t> Device File Creation and Deletion</a:t>
            </a:r>
          </a:p>
          <a:p>
            <a:pPr marL="742950" lvl="1" indent="-285750">
              <a:lnSpc>
                <a:spcPct val="200000"/>
              </a:lnSpc>
              <a:buFont typeface="Wingdings" panose="05000000000000000000" pitchFamily="2" charset="2"/>
              <a:buChar char="v"/>
            </a:pPr>
            <a:r>
              <a:rPr lang="en-GB" b="1" dirty="0"/>
              <a:t>Test Case 3:</a:t>
            </a:r>
            <a:r>
              <a:rPr lang="en-GB" dirty="0"/>
              <a:t> Reading System Metrics</a:t>
            </a:r>
          </a:p>
          <a:p>
            <a:pPr marL="742950" lvl="1" indent="-285750">
              <a:lnSpc>
                <a:spcPct val="200000"/>
              </a:lnSpc>
              <a:buFont typeface="Wingdings" panose="05000000000000000000" pitchFamily="2" charset="2"/>
              <a:buChar char="v"/>
            </a:pPr>
            <a:r>
              <a:rPr lang="en-GB" b="1" dirty="0"/>
              <a:t>Test Case 4:</a:t>
            </a:r>
            <a:r>
              <a:rPr lang="en-GB" dirty="0"/>
              <a:t> Multiple Reads</a:t>
            </a:r>
          </a:p>
          <a:p>
            <a:pPr marL="742950" lvl="1" indent="-285750">
              <a:lnSpc>
                <a:spcPct val="200000"/>
              </a:lnSpc>
              <a:buFont typeface="Wingdings" panose="05000000000000000000" pitchFamily="2" charset="2"/>
              <a:buChar char="v"/>
            </a:pPr>
            <a:r>
              <a:rPr lang="en-GB" b="1" dirty="0"/>
              <a:t>Test Case 5:</a:t>
            </a:r>
            <a:r>
              <a:rPr lang="en-GB" dirty="0"/>
              <a:t> Error Handling - Invalid Operations</a:t>
            </a:r>
          </a:p>
          <a:p>
            <a:pPr marL="742950" lvl="1" indent="-285750">
              <a:lnSpc>
                <a:spcPct val="200000"/>
              </a:lnSpc>
              <a:buFont typeface="Wingdings" panose="05000000000000000000" pitchFamily="2" charset="2"/>
              <a:buChar char="v"/>
            </a:pPr>
            <a:r>
              <a:rPr lang="en-GB" b="1" dirty="0"/>
              <a:t>Test Case 6:</a:t>
            </a:r>
            <a:r>
              <a:rPr lang="en-GB" dirty="0"/>
              <a:t> Timer Functionality</a:t>
            </a:r>
          </a:p>
          <a:p>
            <a:pPr marL="742950" lvl="1" indent="-285750">
              <a:lnSpc>
                <a:spcPct val="200000"/>
              </a:lnSpc>
              <a:buFont typeface="Wingdings" panose="05000000000000000000" pitchFamily="2" charset="2"/>
              <a:buChar char="v"/>
            </a:pPr>
            <a:r>
              <a:rPr lang="en-GB" b="1" dirty="0"/>
              <a:t>Test Case 7:</a:t>
            </a:r>
            <a:r>
              <a:rPr lang="en-GB" dirty="0"/>
              <a:t> Resource Cleanup</a:t>
            </a:r>
          </a:p>
          <a:p>
            <a:pPr marL="742950" lvl="1" indent="-285750">
              <a:lnSpc>
                <a:spcPct val="200000"/>
              </a:lnSpc>
              <a:buFont typeface="Wingdings" panose="05000000000000000000" pitchFamily="2" charset="2"/>
              <a:buChar char="v"/>
            </a:pPr>
            <a:r>
              <a:rPr lang="en-GB" b="1" dirty="0"/>
              <a:t>Test Case 8:</a:t>
            </a:r>
            <a:r>
              <a:rPr lang="en-GB" dirty="0"/>
              <a:t> Stress Test</a:t>
            </a:r>
          </a:p>
        </p:txBody>
      </p:sp>
    </p:spTree>
    <p:extLst>
      <p:ext uri="{BB962C8B-B14F-4D97-AF65-F5344CB8AC3E}">
        <p14:creationId xmlns:p14="http://schemas.microsoft.com/office/powerpoint/2010/main" val="83468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068" y="439947"/>
            <a:ext cx="8729932" cy="4293483"/>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sz="2000" b="1" u="sng" dirty="0">
                <a:latin typeface="+mj-lt"/>
              </a:rPr>
              <a:t>Test Case </a:t>
            </a:r>
            <a:r>
              <a:rPr lang="en-US" sz="2000" b="1" u="sng" dirty="0" smtClean="0">
                <a:latin typeface="+mj-lt"/>
              </a:rPr>
              <a:t>1 :</a:t>
            </a:r>
            <a:r>
              <a:rPr lang="en-US" sz="2000" b="1" dirty="0" smtClean="0">
                <a:latin typeface="+mj-lt"/>
              </a:rPr>
              <a:t> Module </a:t>
            </a:r>
            <a:r>
              <a:rPr lang="en-US" sz="2000" b="1" dirty="0">
                <a:latin typeface="+mj-lt"/>
              </a:rPr>
              <a:t>Load and </a:t>
            </a:r>
            <a:r>
              <a:rPr lang="en-US" sz="2000" b="1" dirty="0" smtClean="0">
                <a:latin typeface="+mj-lt"/>
              </a:rPr>
              <a:t>Unload</a:t>
            </a:r>
            <a:endParaRPr lang="en-US" b="1" dirty="0" smtClean="0"/>
          </a:p>
          <a:p>
            <a:pPr lvl="0" defTabSz="914400" eaLnBrk="0" fontAlgn="base" hangingPunct="0">
              <a:lnSpc>
                <a:spcPct val="150000"/>
              </a:lnSpc>
              <a:spcBef>
                <a:spcPct val="0"/>
              </a:spcBef>
              <a:spcAft>
                <a:spcPct val="0"/>
              </a:spcAft>
              <a:buFontTx/>
              <a:buChar char="•"/>
            </a:pPr>
            <a:r>
              <a:rPr lang="en-US" b="1" dirty="0" smtClean="0"/>
              <a:t>Objective</a:t>
            </a:r>
            <a:r>
              <a:rPr lang="en-US" b="1" dirty="0"/>
              <a:t>:</a:t>
            </a:r>
            <a:r>
              <a:rPr lang="en-US" dirty="0"/>
              <a:t> Ensure module can be loaded and unloaded without errors</a:t>
            </a:r>
            <a:r>
              <a:rPr lang="en-US" dirty="0" smtClean="0"/>
              <a:t>.</a:t>
            </a:r>
            <a:endParaRPr lang="en-US" dirty="0"/>
          </a:p>
          <a:p>
            <a:pPr lvl="0" defTabSz="914400" eaLnBrk="0" fontAlgn="base" hangingPunct="0">
              <a:lnSpc>
                <a:spcPct val="150000"/>
              </a:lnSpc>
              <a:spcBef>
                <a:spcPct val="0"/>
              </a:spcBef>
              <a:spcAft>
                <a:spcPct val="0"/>
              </a:spcAft>
              <a:buFontTx/>
              <a:buChar char="•"/>
            </a:pPr>
            <a:r>
              <a:rPr lang="en-US" b="1" dirty="0"/>
              <a:t>Steps:</a:t>
            </a:r>
            <a:endParaRPr lang="en-US" dirty="0"/>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Compile Module:</a:t>
            </a:r>
            <a:r>
              <a:rPr lang="en-US" dirty="0"/>
              <a:t> Use </a:t>
            </a:r>
            <a:r>
              <a:rPr lang="en-US" dirty="0" smtClean="0"/>
              <a:t>“</a:t>
            </a:r>
            <a:r>
              <a:rPr lang="en-US" b="1" dirty="0" smtClean="0"/>
              <a:t>make”</a:t>
            </a:r>
            <a:r>
              <a:rPr lang="en-US" dirty="0" smtClean="0"/>
              <a:t> </a:t>
            </a:r>
            <a:r>
              <a:rPr lang="en-US" dirty="0"/>
              <a:t>to build the module.</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Load Module:</a:t>
            </a:r>
            <a:r>
              <a:rPr lang="en-US" dirty="0"/>
              <a:t> Run sudo insmod </a:t>
            </a:r>
            <a:r>
              <a:rPr lang="en-US" dirty="0" smtClean="0"/>
              <a:t>sysmetrics.ko</a:t>
            </a:r>
            <a:endParaRPr lang="en-US" dirty="0"/>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Check Logs:</a:t>
            </a:r>
            <a:r>
              <a:rPr lang="en-US" dirty="0"/>
              <a:t> Use dmesg to check for errors.</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Unload Module:</a:t>
            </a:r>
            <a:r>
              <a:rPr lang="en-US" dirty="0"/>
              <a:t> Run sudo rmmod sysmetrics.</a:t>
            </a:r>
          </a:p>
          <a:p>
            <a:pPr marL="742950" lvl="1" indent="-285750" defTabSz="914400" eaLnBrk="0" fontAlgn="base" hangingPunct="0">
              <a:lnSpc>
                <a:spcPct val="150000"/>
              </a:lnSpc>
              <a:spcBef>
                <a:spcPct val="0"/>
              </a:spcBef>
              <a:spcAft>
                <a:spcPct val="0"/>
              </a:spcAft>
              <a:buFont typeface="Wingdings" panose="05000000000000000000" pitchFamily="2" charset="2"/>
              <a:buChar char="Ø"/>
            </a:pPr>
            <a:r>
              <a:rPr lang="en-US" b="1" dirty="0"/>
              <a:t>Check Logs Again:</a:t>
            </a:r>
            <a:r>
              <a:rPr lang="en-US" dirty="0"/>
              <a:t> Verify no errors in dmesg.</a:t>
            </a:r>
          </a:p>
          <a:p>
            <a:pPr lvl="0" defTabSz="914400" eaLnBrk="0" fontAlgn="base" hangingPunct="0">
              <a:lnSpc>
                <a:spcPct val="150000"/>
              </a:lnSpc>
              <a:spcBef>
                <a:spcPct val="0"/>
              </a:spcBef>
              <a:spcAft>
                <a:spcPct val="0"/>
              </a:spcAft>
              <a:buFontTx/>
              <a:buChar char="•"/>
            </a:pPr>
            <a:r>
              <a:rPr lang="en-US" b="1" dirty="0"/>
              <a:t>Expected Result:</a:t>
            </a:r>
            <a:r>
              <a:rPr lang="en-US" dirty="0"/>
              <a:t> Module should load and unload successfully without errors.</a:t>
            </a:r>
          </a:p>
          <a:p>
            <a:pPr lvl="0" defTabSz="914400" eaLnBrk="0" fontAlgn="base" hangingPunct="0">
              <a:lnSpc>
                <a:spcPct val="150000"/>
              </a:lnSpc>
              <a:spcBef>
                <a:spcPct val="0"/>
              </a:spcBef>
              <a:spcAft>
                <a:spcPct val="0"/>
              </a:spcAft>
            </a:pPr>
            <a:endParaRPr lang="en-US" dirty="0"/>
          </a:p>
        </p:txBody>
      </p:sp>
    </p:spTree>
    <p:extLst>
      <p:ext uri="{BB962C8B-B14F-4D97-AF65-F5344CB8AC3E}">
        <p14:creationId xmlns:p14="http://schemas.microsoft.com/office/powerpoint/2010/main" val="29982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776376" y="966159"/>
            <a:ext cx="8314774" cy="3718434"/>
          </a:xfrm>
          <a:prstGeom prst="rect">
            <a:avLst/>
          </a:prstGeom>
        </p:spPr>
      </p:pic>
      <p:sp>
        <p:nvSpPr>
          <p:cNvPr id="4" name="Rectangle 3"/>
          <p:cNvSpPr/>
          <p:nvPr/>
        </p:nvSpPr>
        <p:spPr>
          <a:xfrm>
            <a:off x="624662" y="370682"/>
            <a:ext cx="2175596" cy="398251"/>
          </a:xfrm>
          <a:prstGeom prst="rect">
            <a:avLst/>
          </a:prstGeom>
        </p:spPr>
        <p:txBody>
          <a:bodyPr wrap="none">
            <a:spAutoFit/>
          </a:bodyPr>
          <a:lstStyle/>
          <a:p>
            <a:pPr>
              <a:lnSpc>
                <a:spcPct val="107000"/>
              </a:lnSpc>
              <a:spcAft>
                <a:spcPts val="800"/>
              </a:spcAft>
            </a:pPr>
            <a:r>
              <a:rPr lang="en-GB" sz="2000" b="1" u="sng" dirty="0" smtClean="0">
                <a:latin typeface="+mj-lt"/>
                <a:ea typeface="Calibri" panose="020F0502020204030204" pitchFamily="34" charset="0"/>
                <a:cs typeface="Times New Roman" panose="02020603050405020304" pitchFamily="18" charset="0"/>
              </a:rPr>
              <a:t>Loading </a:t>
            </a:r>
            <a:r>
              <a:rPr lang="en-GB" sz="2000" b="1" u="sng" dirty="0">
                <a:latin typeface="+mj-lt"/>
                <a:ea typeface="Calibri" panose="020F0502020204030204" pitchFamily="34" charset="0"/>
                <a:cs typeface="Times New Roman" panose="02020603050405020304" pitchFamily="18" charset="0"/>
              </a:rPr>
              <a:t>module:</a:t>
            </a:r>
            <a:endParaRPr lang="en-GB" sz="2000" b="1" u="sng"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512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775" y="422441"/>
            <a:ext cx="2433680" cy="830164"/>
          </a:xfrm>
          <a:prstGeom prst="rect">
            <a:avLst/>
          </a:prstGeom>
        </p:spPr>
        <p:txBody>
          <a:bodyPr wrap="none">
            <a:spAutoFit/>
          </a:bodyPr>
          <a:lstStyle/>
          <a:p>
            <a:pPr>
              <a:lnSpc>
                <a:spcPct val="107000"/>
              </a:lnSpc>
              <a:spcAft>
                <a:spcPts val="800"/>
              </a:spcAft>
            </a:pPr>
            <a:r>
              <a:rPr lang="en-GB" sz="2000" b="1" u="sng" dirty="0">
                <a:latin typeface="+mj-lt"/>
                <a:ea typeface="Calibri" panose="020F0502020204030204" pitchFamily="34" charset="0"/>
                <a:cs typeface="Times New Roman" panose="02020603050405020304" pitchFamily="18" charset="0"/>
              </a:rPr>
              <a:t>Unloading module</a:t>
            </a:r>
            <a:r>
              <a:rPr lang="en-GB" sz="2000" b="1" u="sng" dirty="0" smtClean="0">
                <a:latin typeface="+mj-lt"/>
                <a:ea typeface="Calibri" panose="020F0502020204030204" pitchFamily="34" charset="0"/>
                <a:cs typeface="Times New Roman" panose="02020603050405020304" pitchFamily="18" charset="0"/>
              </a:rPr>
              <a:t>:</a:t>
            </a:r>
          </a:p>
          <a:p>
            <a:pPr>
              <a:lnSpc>
                <a:spcPct val="107000"/>
              </a:lnSpc>
              <a:spcAft>
                <a:spcPts val="800"/>
              </a:spcAft>
            </a:pPr>
            <a:endParaRPr lang="en-GB" sz="2000" b="1" u="sng" dirty="0">
              <a:effectLst/>
              <a:latin typeface="+mj-lt"/>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38303" y="1252605"/>
            <a:ext cx="8393554" cy="2957086"/>
          </a:xfrm>
          <a:prstGeom prst="rect">
            <a:avLst/>
          </a:prstGeom>
        </p:spPr>
      </p:pic>
    </p:spTree>
    <p:extLst>
      <p:ext uri="{BB962C8B-B14F-4D97-AF65-F5344CB8AC3E}">
        <p14:creationId xmlns:p14="http://schemas.microsoft.com/office/powerpoint/2010/main" val="6194299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498</TotalTime>
  <Words>577</Words>
  <Application>Microsoft Office PowerPoint</Application>
  <PresentationFormat>Widescreen</PresentationFormat>
  <Paragraphs>93</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Times New Roman</vt:lpstr>
      <vt:lpstr>Trebuchet MS</vt:lpstr>
      <vt:lpstr>Trebuchet MS (Body)</vt:lpstr>
      <vt:lpstr>Wingdings</vt:lpstr>
      <vt:lpstr>Wingdings 3</vt:lpstr>
      <vt:lpstr>Facet</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Metrics Device Driver Project</dc:title>
  <dc:creator>Microsoft account</dc:creator>
  <cp:lastModifiedBy>Microsoft account</cp:lastModifiedBy>
  <cp:revision>24</cp:revision>
  <dcterms:created xsi:type="dcterms:W3CDTF">2024-07-30T10:56:43Z</dcterms:created>
  <dcterms:modified xsi:type="dcterms:W3CDTF">2024-07-31T03:58:05Z</dcterms:modified>
</cp:coreProperties>
</file>