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93" r:id="rId4"/>
    <p:sldId id="257" r:id="rId5"/>
    <p:sldId id="258" r:id="rId6"/>
    <p:sldId id="259" r:id="rId7"/>
    <p:sldId id="260" r:id="rId8"/>
    <p:sldId id="261" r:id="rId9"/>
    <p:sldId id="262" r:id="rId10"/>
    <p:sldId id="263" r:id="rId11"/>
    <p:sldId id="295" r:id="rId12"/>
    <p:sldId id="264" r:id="rId13"/>
    <p:sldId id="265" r:id="rId14"/>
    <p:sldId id="266" r:id="rId15"/>
    <p:sldId id="267" r:id="rId16"/>
    <p:sldId id="268" r:id="rId17"/>
    <p:sldId id="269" r:id="rId18"/>
    <p:sldId id="270" r:id="rId19"/>
    <p:sldId id="272"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55775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355320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572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233809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016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324286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37626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415030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279368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4466D3-AA37-4332-9CFF-B37CB3E3B79B}"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139101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466D3-AA37-4332-9CFF-B37CB3E3B79B}"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231410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466D3-AA37-4332-9CFF-B37CB3E3B79B}" type="datetimeFigureOut">
              <a:rPr lang="en-US" smtClean="0"/>
              <a:t>11/22/2018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67486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466D3-AA37-4332-9CFF-B37CB3E3B79B}"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129278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466D3-AA37-4332-9CFF-B37CB3E3B79B}" type="datetimeFigureOut">
              <a:rPr lang="en-US" smtClean="0"/>
              <a:t>11/22/2018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221109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4466D3-AA37-4332-9CFF-B37CB3E3B79B}"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234393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4466D3-AA37-4332-9CFF-B37CB3E3B79B}"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E9508-3F17-4F02-9920-58373F6030B1}" type="slidenum">
              <a:rPr lang="en-US" smtClean="0"/>
              <a:t>‹#›</a:t>
            </a:fld>
            <a:endParaRPr lang="en-US"/>
          </a:p>
        </p:txBody>
      </p:sp>
    </p:spTree>
    <p:extLst>
      <p:ext uri="{BB962C8B-B14F-4D97-AF65-F5344CB8AC3E}">
        <p14:creationId xmlns:p14="http://schemas.microsoft.com/office/powerpoint/2010/main" val="72966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4466D3-AA37-4332-9CFF-B37CB3E3B79B}" type="datetimeFigureOut">
              <a:rPr lang="en-US" smtClean="0"/>
              <a:t>11/22/2018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BE9508-3F17-4F02-9920-58373F6030B1}" type="slidenum">
              <a:rPr lang="en-US" smtClean="0"/>
              <a:t>‹#›</a:t>
            </a:fld>
            <a:endParaRPr lang="en-US"/>
          </a:p>
        </p:txBody>
      </p:sp>
    </p:spTree>
    <p:extLst>
      <p:ext uri="{BB962C8B-B14F-4D97-AF65-F5344CB8AC3E}">
        <p14:creationId xmlns:p14="http://schemas.microsoft.com/office/powerpoint/2010/main" val="10466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2068-EA26-4655-BCEE-1F8F43157431}"/>
              </a:ext>
            </a:extLst>
          </p:cNvPr>
          <p:cNvSpPr>
            <a:spLocks noGrp="1"/>
          </p:cNvSpPr>
          <p:nvPr>
            <p:ph type="ctrTitle"/>
          </p:nvPr>
        </p:nvSpPr>
        <p:spPr>
          <a:xfrm>
            <a:off x="852616" y="556054"/>
            <a:ext cx="8637373" cy="2026508"/>
          </a:xfrm>
        </p:spPr>
        <p:txBody>
          <a:bodyPr/>
          <a:lstStyle/>
          <a:p>
            <a:r>
              <a:rPr lang="en-US" b="1" dirty="0">
                <a:solidFill>
                  <a:srgbClr val="D3159D"/>
                </a:solidFill>
              </a:rPr>
              <a:t>WORD FREQUENCY COUNT APPLICATION</a:t>
            </a:r>
            <a:endParaRPr lang="en-US" dirty="0">
              <a:solidFill>
                <a:srgbClr val="D3159D"/>
              </a:solidFill>
            </a:endParaRPr>
          </a:p>
        </p:txBody>
      </p:sp>
      <p:sp>
        <p:nvSpPr>
          <p:cNvPr id="3" name="Subtitle 2">
            <a:extLst>
              <a:ext uri="{FF2B5EF4-FFF2-40B4-BE49-F238E27FC236}">
                <a16:creationId xmlns:a16="http://schemas.microsoft.com/office/drawing/2014/main" id="{468884BC-7440-4704-A3C0-3C48B3CE9815}"/>
              </a:ext>
            </a:extLst>
          </p:cNvPr>
          <p:cNvSpPr>
            <a:spLocks noGrp="1"/>
          </p:cNvSpPr>
          <p:nvPr>
            <p:ph type="subTitle" idx="1"/>
          </p:nvPr>
        </p:nvSpPr>
        <p:spPr>
          <a:xfrm>
            <a:off x="1507067" y="2990337"/>
            <a:ext cx="7766936" cy="2182110"/>
          </a:xfrm>
        </p:spPr>
        <p:txBody>
          <a:bodyPr>
            <a:normAutofit/>
          </a:bodyPr>
          <a:lstStyle/>
          <a:p>
            <a:pPr algn="ctr"/>
            <a:r>
              <a:rPr lang="en-US" sz="4800" dirty="0">
                <a:solidFill>
                  <a:srgbClr val="FF0000"/>
                </a:solidFill>
              </a:rPr>
              <a:t> </a:t>
            </a:r>
            <a:r>
              <a:rPr lang="en-IN" sz="4800" b="1" dirty="0">
                <a:solidFill>
                  <a:srgbClr val="FF0000"/>
                </a:solidFill>
              </a:rPr>
              <a:t>Under Guidance of</a:t>
            </a:r>
            <a:endParaRPr lang="en-US" sz="4800" dirty="0">
              <a:solidFill>
                <a:srgbClr val="FF0000"/>
              </a:solidFill>
            </a:endParaRPr>
          </a:p>
          <a:p>
            <a:pPr algn="ctr"/>
            <a:r>
              <a:rPr lang="en-IN" sz="4800" dirty="0">
                <a:solidFill>
                  <a:srgbClr val="FF0000"/>
                </a:solidFill>
              </a:rPr>
              <a:t>Mr. G. Soma Sekhar</a:t>
            </a:r>
            <a:endParaRPr lang="en-US" sz="4800" dirty="0">
              <a:solidFill>
                <a:srgbClr val="FF0000"/>
              </a:solidFill>
            </a:endParaRPr>
          </a:p>
        </p:txBody>
      </p:sp>
    </p:spTree>
    <p:extLst>
      <p:ext uri="{BB962C8B-B14F-4D97-AF65-F5344CB8AC3E}">
        <p14:creationId xmlns:p14="http://schemas.microsoft.com/office/powerpoint/2010/main" val="822503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369F-98BA-49F0-A684-A399106497F1}"/>
              </a:ext>
            </a:extLst>
          </p:cNvPr>
          <p:cNvSpPr>
            <a:spLocks noGrp="1"/>
          </p:cNvSpPr>
          <p:nvPr>
            <p:ph type="title"/>
          </p:nvPr>
        </p:nvSpPr>
        <p:spPr>
          <a:xfrm>
            <a:off x="677334" y="609600"/>
            <a:ext cx="8596668" cy="860854"/>
          </a:xfrm>
        </p:spPr>
        <p:txBody>
          <a:bodyPr>
            <a:normAutofit fontScale="90000"/>
          </a:bodyPr>
          <a:lstStyle/>
          <a:p>
            <a:r>
              <a:rPr lang="en-US" b="1" dirty="0">
                <a:solidFill>
                  <a:srgbClr val="D3159D"/>
                </a:solidFill>
              </a:rPr>
              <a:t>Right Left Rotation (RL Rotation)</a:t>
            </a:r>
            <a:br>
              <a:rPr lang="en-US" b="1" dirty="0">
                <a:solidFill>
                  <a:srgbClr val="D3159D"/>
                </a:solidFill>
              </a:rPr>
            </a:br>
            <a:endParaRPr lang="en-US" dirty="0">
              <a:solidFill>
                <a:srgbClr val="D3159D"/>
              </a:solidFill>
            </a:endParaRPr>
          </a:p>
        </p:txBody>
      </p:sp>
      <p:pic>
        <p:nvPicPr>
          <p:cNvPr id="4" name="Picture 2" descr="http://btechsmartclass.com/DS/images/RL%20Rotation.png">
            <a:extLst>
              <a:ext uri="{FF2B5EF4-FFF2-40B4-BE49-F238E27FC236}">
                <a16:creationId xmlns:a16="http://schemas.microsoft.com/office/drawing/2014/main" id="{8964CE8F-14CE-4271-96BE-42847016D470}"/>
              </a:ext>
            </a:extLst>
          </p:cNvPr>
          <p:cNvPicPr>
            <a:picLocks noGrp="1" noChangeAspect="1" noChangeArrowheads="1"/>
          </p:cNvPicPr>
          <p:nvPr>
            <p:ph idx="1"/>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77333" y="1470454"/>
            <a:ext cx="9368709" cy="430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8714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C483-DDC8-4663-98C7-B29C8F97544D}"/>
              </a:ext>
            </a:extLst>
          </p:cNvPr>
          <p:cNvSpPr>
            <a:spLocks noGrp="1"/>
          </p:cNvSpPr>
          <p:nvPr>
            <p:ph type="title"/>
          </p:nvPr>
        </p:nvSpPr>
        <p:spPr/>
        <p:txBody>
          <a:bodyPr/>
          <a:lstStyle/>
          <a:p>
            <a:r>
              <a:rPr lang="en-US" sz="5400" dirty="0">
                <a:solidFill>
                  <a:srgbClr val="D3159D"/>
                </a:solidFill>
              </a:rPr>
              <a:t>Modules</a:t>
            </a:r>
            <a:r>
              <a:rPr lang="en-US" dirty="0">
                <a:solidFill>
                  <a:srgbClr val="D3159D"/>
                </a:solidFill>
              </a:rPr>
              <a:t> </a:t>
            </a:r>
          </a:p>
        </p:txBody>
      </p:sp>
      <p:sp>
        <p:nvSpPr>
          <p:cNvPr id="3" name="Content Placeholder 2">
            <a:extLst>
              <a:ext uri="{FF2B5EF4-FFF2-40B4-BE49-F238E27FC236}">
                <a16:creationId xmlns:a16="http://schemas.microsoft.com/office/drawing/2014/main" id="{B941A226-5365-4876-B65D-9C25981353D2}"/>
              </a:ext>
            </a:extLst>
          </p:cNvPr>
          <p:cNvSpPr>
            <a:spLocks noGrp="1"/>
          </p:cNvSpPr>
          <p:nvPr>
            <p:ph idx="1"/>
          </p:nvPr>
        </p:nvSpPr>
        <p:spPr>
          <a:xfrm>
            <a:off x="677334" y="2372497"/>
            <a:ext cx="8596668" cy="3274541"/>
          </a:xfrm>
        </p:spPr>
        <p:txBody>
          <a:bodyPr/>
          <a:lstStyle/>
          <a:p>
            <a:r>
              <a:rPr lang="en-US" dirty="0"/>
              <a:t>1. Program: counts the words in a file. </a:t>
            </a:r>
          </a:p>
          <a:p>
            <a:r>
              <a:rPr lang="en-US" dirty="0"/>
              <a:t>2. Function: Reads file and creates AVL tree containing list of all words used in the file with count of the number of times each word is found in the file. </a:t>
            </a:r>
          </a:p>
          <a:p>
            <a:r>
              <a:rPr lang="en-US" dirty="0"/>
              <a:t>3. Function: Reads one word from file.</a:t>
            </a:r>
          </a:p>
          <a:p>
            <a:r>
              <a:rPr lang="en-US" dirty="0"/>
              <a:t> 4. Function: compares two integers identified by pointers to integers.</a:t>
            </a:r>
          </a:p>
          <a:p>
            <a:r>
              <a:rPr lang="en-US" dirty="0"/>
              <a:t> 5. Function: Prints the list with the count for each word. </a:t>
            </a:r>
          </a:p>
          <a:p>
            <a:r>
              <a:rPr lang="en-US" dirty="0"/>
              <a:t>6. Function: Prints one word from the list with its count. </a:t>
            </a:r>
          </a:p>
        </p:txBody>
      </p:sp>
    </p:spTree>
    <p:extLst>
      <p:ext uri="{BB962C8B-B14F-4D97-AF65-F5344CB8AC3E}">
        <p14:creationId xmlns:p14="http://schemas.microsoft.com/office/powerpoint/2010/main" val="18532494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B194-6BFC-4CB7-965E-A8D494FE1F66}"/>
              </a:ext>
            </a:extLst>
          </p:cNvPr>
          <p:cNvSpPr>
            <a:spLocks noGrp="1"/>
          </p:cNvSpPr>
          <p:nvPr>
            <p:ph type="title"/>
          </p:nvPr>
        </p:nvSpPr>
        <p:spPr>
          <a:xfrm>
            <a:off x="677334" y="609600"/>
            <a:ext cx="8596668" cy="836141"/>
          </a:xfrm>
        </p:spPr>
        <p:txBody>
          <a:bodyPr/>
          <a:lstStyle/>
          <a:p>
            <a:r>
              <a:rPr lang="en-US" dirty="0">
                <a:solidFill>
                  <a:srgbClr val="D3159D"/>
                </a:solidFill>
              </a:rPr>
              <a:t>Counts the words in a file</a:t>
            </a:r>
          </a:p>
        </p:txBody>
      </p:sp>
      <p:sp>
        <p:nvSpPr>
          <p:cNvPr id="3" name="Content Placeholder 2">
            <a:extLst>
              <a:ext uri="{FF2B5EF4-FFF2-40B4-BE49-F238E27FC236}">
                <a16:creationId xmlns:a16="http://schemas.microsoft.com/office/drawing/2014/main" id="{F65EA1C1-C80F-4B2E-BE9A-EECC2FC292B3}"/>
              </a:ext>
            </a:extLst>
          </p:cNvPr>
          <p:cNvSpPr>
            <a:spLocks noGrp="1"/>
          </p:cNvSpPr>
          <p:nvPr>
            <p:ph idx="1"/>
          </p:nvPr>
        </p:nvSpPr>
        <p:spPr>
          <a:xfrm>
            <a:off x="677334" y="1322173"/>
            <a:ext cx="8596668" cy="5165124"/>
          </a:xfrm>
        </p:spPr>
        <p:txBody>
          <a:bodyPr>
            <a:normAutofit fontScale="70000" lnSpcReduction="20000"/>
          </a:bodyPr>
          <a:lstStyle/>
          <a:p>
            <a:pPr marL="0" indent="0">
              <a:buNone/>
            </a:pPr>
            <a:r>
              <a:rPr lang="en-US" dirty="0"/>
              <a:t>Int count(char s[],char word[]) {</a:t>
            </a:r>
          </a:p>
          <a:p>
            <a:pPr marL="0" indent="0">
              <a:buNone/>
            </a:pPr>
            <a:r>
              <a:rPr lang="en-US" dirty="0"/>
              <a:t> char temp[1000]="";</a:t>
            </a:r>
          </a:p>
          <a:p>
            <a:pPr marL="0" indent="0">
              <a:buNone/>
            </a:pPr>
            <a:r>
              <a:rPr lang="en-US" dirty="0"/>
              <a:t> Int j=0,c=0;</a:t>
            </a:r>
          </a:p>
          <a:p>
            <a:pPr marL="0" indent="0">
              <a:buNone/>
            </a:pPr>
            <a:r>
              <a:rPr lang="en-US" dirty="0"/>
              <a:t> Int </a:t>
            </a:r>
            <a:r>
              <a:rPr lang="en-US" dirty="0" err="1"/>
              <a:t>i</a:t>
            </a:r>
            <a:r>
              <a:rPr lang="en-US" dirty="0"/>
              <a:t>; </a:t>
            </a:r>
          </a:p>
          <a:p>
            <a:pPr marL="0" indent="0">
              <a:buNone/>
            </a:pPr>
            <a:r>
              <a:rPr lang="en-US" dirty="0"/>
              <a:t>For(</a:t>
            </a:r>
            <a:r>
              <a:rPr lang="en-US" dirty="0" err="1"/>
              <a:t>i</a:t>
            </a:r>
            <a:r>
              <a:rPr lang="en-US" dirty="0"/>
              <a:t>=0;s[</a:t>
            </a:r>
            <a:r>
              <a:rPr lang="en-US" dirty="0" err="1"/>
              <a:t>i</a:t>
            </a:r>
            <a:r>
              <a:rPr lang="en-US" dirty="0"/>
              <a:t>]!='\0';i++) {</a:t>
            </a:r>
          </a:p>
          <a:p>
            <a:pPr marL="0" indent="0">
              <a:buNone/>
            </a:pPr>
            <a:r>
              <a:rPr lang="en-US" dirty="0"/>
              <a:t> if(s[</a:t>
            </a:r>
            <a:r>
              <a:rPr lang="en-US" dirty="0" err="1"/>
              <a:t>i</a:t>
            </a:r>
            <a:r>
              <a:rPr lang="en-US" dirty="0"/>
              <a:t>]==' '||s[</a:t>
            </a:r>
            <a:r>
              <a:rPr lang="en-US" dirty="0" err="1"/>
              <a:t>i</a:t>
            </a:r>
            <a:r>
              <a:rPr lang="en-US" dirty="0"/>
              <a:t>]=='\0'){</a:t>
            </a:r>
          </a:p>
          <a:p>
            <a:pPr marL="0" indent="0">
              <a:buNone/>
            </a:pPr>
            <a:r>
              <a:rPr lang="en-US" dirty="0"/>
              <a:t> Temp[</a:t>
            </a:r>
            <a:r>
              <a:rPr lang="en-US" dirty="0" err="1"/>
              <a:t>i</a:t>
            </a:r>
            <a:r>
              <a:rPr lang="en-US" dirty="0"/>
              <a:t>]='\0'; </a:t>
            </a:r>
          </a:p>
          <a:p>
            <a:pPr marL="0" indent="0">
              <a:buNone/>
            </a:pPr>
            <a:r>
              <a:rPr lang="en-US" dirty="0"/>
              <a:t>If(</a:t>
            </a:r>
            <a:r>
              <a:rPr lang="en-US" dirty="0" err="1"/>
              <a:t>strcmp</a:t>
            </a:r>
            <a:r>
              <a:rPr lang="en-US" dirty="0"/>
              <a:t>(</a:t>
            </a:r>
            <a:r>
              <a:rPr lang="en-US" dirty="0" err="1"/>
              <a:t>word,temp</a:t>
            </a:r>
            <a:r>
              <a:rPr lang="en-US" dirty="0"/>
              <a:t>)==0)</a:t>
            </a:r>
          </a:p>
          <a:p>
            <a:pPr marL="0" indent="0">
              <a:buNone/>
            </a:pPr>
            <a:r>
              <a:rPr lang="en-US" dirty="0"/>
              <a:t> C++; </a:t>
            </a:r>
          </a:p>
          <a:p>
            <a:pPr marL="0" indent="0">
              <a:buNone/>
            </a:pPr>
            <a:r>
              <a:rPr lang="en-US" dirty="0"/>
              <a:t>J=0;</a:t>
            </a:r>
          </a:p>
          <a:p>
            <a:pPr marL="0" indent="0">
              <a:buNone/>
            </a:pPr>
            <a:r>
              <a:rPr lang="en-US" dirty="0"/>
              <a:t> }</a:t>
            </a:r>
          </a:p>
          <a:p>
            <a:pPr marL="0" indent="0">
              <a:buNone/>
            </a:pPr>
            <a:r>
              <a:rPr lang="en-US" dirty="0"/>
              <a:t> Else{</a:t>
            </a:r>
          </a:p>
          <a:p>
            <a:pPr marL="0" indent="0">
              <a:buNone/>
            </a:pPr>
            <a:r>
              <a:rPr lang="en-US" dirty="0"/>
              <a:t> Temp[j]=s[</a:t>
            </a:r>
            <a:r>
              <a:rPr lang="en-US" dirty="0" err="1"/>
              <a:t>i</a:t>
            </a:r>
            <a:r>
              <a:rPr lang="en-US" dirty="0"/>
              <a:t>]; </a:t>
            </a:r>
          </a:p>
          <a:p>
            <a:pPr marL="0" indent="0">
              <a:buNone/>
            </a:pPr>
            <a:r>
              <a:rPr lang="en-US" dirty="0"/>
              <a:t>J++;</a:t>
            </a:r>
          </a:p>
          <a:p>
            <a:pPr marL="0" indent="0">
              <a:buNone/>
            </a:pPr>
            <a:r>
              <a:rPr lang="en-US" dirty="0"/>
              <a:t> }</a:t>
            </a:r>
          </a:p>
          <a:p>
            <a:pPr marL="0" indent="0">
              <a:buNone/>
            </a:pPr>
            <a:r>
              <a:rPr lang="en-US" dirty="0"/>
              <a:t> }</a:t>
            </a:r>
          </a:p>
          <a:p>
            <a:pPr marL="0" indent="0">
              <a:buNone/>
            </a:pPr>
            <a:r>
              <a:rPr lang="en-US" dirty="0"/>
              <a:t> Return c;</a:t>
            </a:r>
          </a:p>
          <a:p>
            <a:pPr marL="0" indent="0">
              <a:buNone/>
            </a:pPr>
            <a:r>
              <a:rPr lang="en-US" dirty="0"/>
              <a:t> }</a:t>
            </a:r>
          </a:p>
        </p:txBody>
      </p:sp>
    </p:spTree>
    <p:extLst>
      <p:ext uri="{BB962C8B-B14F-4D97-AF65-F5344CB8AC3E}">
        <p14:creationId xmlns:p14="http://schemas.microsoft.com/office/powerpoint/2010/main" val="2242022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3561-7FFC-4E0F-828E-4197A2F16BDE}"/>
              </a:ext>
            </a:extLst>
          </p:cNvPr>
          <p:cNvSpPr>
            <a:spLocks noGrp="1"/>
          </p:cNvSpPr>
          <p:nvPr>
            <p:ph type="title"/>
          </p:nvPr>
        </p:nvSpPr>
        <p:spPr>
          <a:xfrm>
            <a:off x="338667" y="498388"/>
            <a:ext cx="9274002" cy="1550989"/>
          </a:xfrm>
        </p:spPr>
        <p:txBody>
          <a:bodyPr>
            <a:normAutofit fontScale="90000"/>
          </a:bodyPr>
          <a:lstStyle/>
          <a:p>
            <a:r>
              <a:rPr lang="en-US" dirty="0">
                <a:solidFill>
                  <a:srgbClr val="D3159D"/>
                </a:solidFill>
              </a:rPr>
              <a:t> Reads file and creates AVL tree containing list of all words used in the file with count of the number of times each word is found in the file.</a:t>
            </a:r>
          </a:p>
        </p:txBody>
      </p:sp>
      <p:pic>
        <p:nvPicPr>
          <p:cNvPr id="5" name="Content Placeholder 4">
            <a:extLst>
              <a:ext uri="{FF2B5EF4-FFF2-40B4-BE49-F238E27FC236}">
                <a16:creationId xmlns:a16="http://schemas.microsoft.com/office/drawing/2014/main" id="{754CC463-D624-4B20-ADBA-BE3C0D3E4C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811" y="2397211"/>
            <a:ext cx="6697362" cy="3599783"/>
          </a:xfrm>
        </p:spPr>
      </p:pic>
    </p:spTree>
    <p:extLst>
      <p:ext uri="{BB962C8B-B14F-4D97-AF65-F5344CB8AC3E}">
        <p14:creationId xmlns:p14="http://schemas.microsoft.com/office/powerpoint/2010/main" val="408031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AE13-FF19-4FD3-BAAF-44E3DC3896E1}"/>
              </a:ext>
            </a:extLst>
          </p:cNvPr>
          <p:cNvSpPr>
            <a:spLocks noGrp="1"/>
          </p:cNvSpPr>
          <p:nvPr>
            <p:ph type="title"/>
          </p:nvPr>
        </p:nvSpPr>
        <p:spPr>
          <a:xfrm>
            <a:off x="677334" y="300681"/>
            <a:ext cx="8596668" cy="724930"/>
          </a:xfrm>
        </p:spPr>
        <p:txBody>
          <a:bodyPr/>
          <a:lstStyle/>
          <a:p>
            <a:r>
              <a:rPr lang="en-US" dirty="0">
                <a:solidFill>
                  <a:srgbClr val="D3159D"/>
                </a:solidFill>
              </a:rPr>
              <a:t>code</a:t>
            </a:r>
          </a:p>
        </p:txBody>
      </p:sp>
      <p:sp>
        <p:nvSpPr>
          <p:cNvPr id="3" name="Content Placeholder 2">
            <a:extLst>
              <a:ext uri="{FF2B5EF4-FFF2-40B4-BE49-F238E27FC236}">
                <a16:creationId xmlns:a16="http://schemas.microsoft.com/office/drawing/2014/main" id="{E3854184-7D42-4E3F-B728-3BC0B122D1DA}"/>
              </a:ext>
            </a:extLst>
          </p:cNvPr>
          <p:cNvSpPr>
            <a:spLocks noGrp="1"/>
          </p:cNvSpPr>
          <p:nvPr>
            <p:ph idx="1"/>
          </p:nvPr>
        </p:nvSpPr>
        <p:spPr>
          <a:xfrm>
            <a:off x="677334" y="1025611"/>
            <a:ext cx="8596668" cy="5531708"/>
          </a:xfrm>
        </p:spPr>
        <p:txBody>
          <a:bodyPr>
            <a:normAutofit fontScale="77500" lnSpcReduction="20000"/>
          </a:bodyPr>
          <a:lstStyle/>
          <a:p>
            <a:pPr marL="0" indent="0">
              <a:buNone/>
            </a:pPr>
            <a:r>
              <a:rPr lang="en-US" dirty="0">
                <a:solidFill>
                  <a:schemeClr val="tx1"/>
                </a:solidFill>
              </a:rPr>
              <a:t>case 1:{ </a:t>
            </a:r>
          </a:p>
          <a:p>
            <a:pPr marL="0" indent="0">
              <a:buNone/>
            </a:pPr>
            <a:r>
              <a:rPr lang="en-US" dirty="0" err="1">
                <a:solidFill>
                  <a:schemeClr val="tx1"/>
                </a:solidFill>
              </a:rPr>
              <a:t>fptr</a:t>
            </a:r>
            <a:r>
              <a:rPr lang="en-US" dirty="0">
                <a:solidFill>
                  <a:schemeClr val="tx1"/>
                </a:solidFill>
              </a:rPr>
              <a:t>=</a:t>
            </a:r>
            <a:r>
              <a:rPr lang="en-US" dirty="0" err="1">
                <a:solidFill>
                  <a:schemeClr val="tx1"/>
                </a:solidFill>
              </a:rPr>
              <a:t>fopen</a:t>
            </a:r>
            <a:r>
              <a:rPr lang="en-US" dirty="0">
                <a:solidFill>
                  <a:schemeClr val="tx1"/>
                </a:solidFill>
              </a:rPr>
              <a:t>("C:\Users\umahe\Desktop\skills33.txt","r"); </a:t>
            </a:r>
          </a:p>
          <a:p>
            <a:pPr marL="0" indent="0">
              <a:buNone/>
            </a:pPr>
            <a:r>
              <a:rPr lang="en-US" dirty="0">
                <a:solidFill>
                  <a:schemeClr val="tx1"/>
                </a:solidFill>
              </a:rPr>
              <a:t>while(!</a:t>
            </a:r>
            <a:r>
              <a:rPr lang="en-US" dirty="0" err="1">
                <a:solidFill>
                  <a:schemeClr val="tx1"/>
                </a:solidFill>
              </a:rPr>
              <a:t>feof</a:t>
            </a:r>
            <a:r>
              <a:rPr lang="en-US" dirty="0">
                <a:solidFill>
                  <a:schemeClr val="tx1"/>
                </a:solidFill>
              </a:rPr>
              <a:t>(</a:t>
            </a:r>
            <a:r>
              <a:rPr lang="en-US" dirty="0" err="1">
                <a:solidFill>
                  <a:schemeClr val="tx1"/>
                </a:solidFill>
              </a:rPr>
              <a:t>fptr</a:t>
            </a:r>
            <a:r>
              <a:rPr lang="en-US" dirty="0">
                <a:solidFill>
                  <a:schemeClr val="tx1"/>
                </a:solidFill>
              </a:rPr>
              <a:t>)){ </a:t>
            </a:r>
          </a:p>
          <a:p>
            <a:pPr marL="0" indent="0">
              <a:buNone/>
            </a:pPr>
            <a:r>
              <a:rPr lang="en-US" dirty="0" err="1">
                <a:solidFill>
                  <a:schemeClr val="tx1"/>
                </a:solidFill>
              </a:rPr>
              <a:t>fgets</a:t>
            </a:r>
            <a:r>
              <a:rPr lang="en-US" dirty="0">
                <a:solidFill>
                  <a:schemeClr val="tx1"/>
                </a:solidFill>
              </a:rPr>
              <a:t>(s,1000,fptr);</a:t>
            </a:r>
          </a:p>
          <a:p>
            <a:pPr marL="0" indent="0">
              <a:buNone/>
            </a:pPr>
            <a:r>
              <a:rPr lang="en-US" dirty="0">
                <a:solidFill>
                  <a:schemeClr val="tx1"/>
                </a:solidFill>
              </a:rPr>
              <a:t> }</a:t>
            </a:r>
          </a:p>
          <a:p>
            <a:pPr marL="0" indent="0">
              <a:buNone/>
            </a:pPr>
            <a:r>
              <a:rPr lang="en-US" dirty="0">
                <a:solidFill>
                  <a:schemeClr val="tx1"/>
                </a:solidFill>
              </a:rPr>
              <a:t> int j=0,ctr=0;</a:t>
            </a:r>
          </a:p>
          <a:p>
            <a:pPr marL="0" indent="0">
              <a:buNone/>
            </a:pPr>
            <a:r>
              <a:rPr lang="en-US" dirty="0">
                <a:solidFill>
                  <a:schemeClr val="tx1"/>
                </a:solidFill>
              </a:rPr>
              <a:t> int </a:t>
            </a:r>
            <a:r>
              <a:rPr lang="en-US" dirty="0" err="1">
                <a:solidFill>
                  <a:schemeClr val="tx1"/>
                </a:solidFill>
              </a:rPr>
              <a:t>i</a:t>
            </a:r>
            <a:r>
              <a:rPr lang="en-US" dirty="0">
                <a:solidFill>
                  <a:schemeClr val="tx1"/>
                </a:solidFill>
              </a:rPr>
              <a:t>; </a:t>
            </a:r>
          </a:p>
          <a:p>
            <a:pPr marL="0" indent="0">
              <a:buNone/>
            </a:pPr>
            <a:r>
              <a:rPr lang="en-US" dirty="0">
                <a:solidFill>
                  <a:schemeClr val="tx1"/>
                </a:solidFill>
              </a:rPr>
              <a:t>for(</a:t>
            </a:r>
            <a:r>
              <a:rPr lang="en-US" dirty="0" err="1">
                <a:solidFill>
                  <a:schemeClr val="tx1"/>
                </a:solidFill>
              </a:rPr>
              <a:t>i</a:t>
            </a:r>
            <a:r>
              <a:rPr lang="en-US" dirty="0">
                <a:solidFill>
                  <a:schemeClr val="tx1"/>
                </a:solidFill>
              </a:rPr>
              <a:t>=0;s[</a:t>
            </a:r>
            <a:r>
              <a:rPr lang="en-US" dirty="0" err="1">
                <a:solidFill>
                  <a:schemeClr val="tx1"/>
                </a:solidFill>
              </a:rPr>
              <a:t>i</a:t>
            </a:r>
            <a:r>
              <a:rPr lang="en-US" dirty="0">
                <a:solidFill>
                  <a:schemeClr val="tx1"/>
                </a:solidFill>
              </a:rPr>
              <a:t>]!='\0';i++) { </a:t>
            </a:r>
          </a:p>
          <a:p>
            <a:pPr marL="0" indent="0">
              <a:buNone/>
            </a:pPr>
            <a:r>
              <a:rPr lang="en-US" dirty="0">
                <a:solidFill>
                  <a:schemeClr val="tx1"/>
                </a:solidFill>
              </a:rPr>
              <a:t>if(s[</a:t>
            </a:r>
            <a:r>
              <a:rPr lang="en-US" dirty="0" err="1">
                <a:solidFill>
                  <a:schemeClr val="tx1"/>
                </a:solidFill>
              </a:rPr>
              <a:t>i</a:t>
            </a:r>
            <a:r>
              <a:rPr lang="en-US" dirty="0">
                <a:solidFill>
                  <a:schemeClr val="tx1"/>
                </a:solidFill>
              </a:rPr>
              <a:t>]==' ') {</a:t>
            </a:r>
          </a:p>
          <a:p>
            <a:pPr marL="0" indent="0">
              <a:buNone/>
            </a:pPr>
            <a:r>
              <a:rPr lang="en-US" dirty="0">
                <a:solidFill>
                  <a:schemeClr val="tx1"/>
                </a:solidFill>
              </a:rPr>
              <a:t> temp[ctr][j]='\0'; </a:t>
            </a:r>
          </a:p>
          <a:p>
            <a:pPr marL="0" indent="0">
              <a:buNone/>
            </a:pPr>
            <a:r>
              <a:rPr lang="en-US" dirty="0">
                <a:solidFill>
                  <a:schemeClr val="tx1"/>
                </a:solidFill>
              </a:rPr>
              <a:t>ctr++;</a:t>
            </a:r>
          </a:p>
          <a:p>
            <a:pPr marL="0" indent="0">
              <a:buNone/>
            </a:pPr>
            <a:r>
              <a:rPr lang="en-US" dirty="0">
                <a:solidFill>
                  <a:schemeClr val="tx1"/>
                </a:solidFill>
              </a:rPr>
              <a:t> j=0; </a:t>
            </a:r>
          </a:p>
          <a:p>
            <a:pPr marL="0" indent="0">
              <a:buNone/>
            </a:pPr>
            <a:r>
              <a:rPr lang="en-US" dirty="0">
                <a:solidFill>
                  <a:schemeClr val="tx1"/>
                </a:solidFill>
              </a:rPr>
              <a:t>}</a:t>
            </a:r>
          </a:p>
          <a:p>
            <a:pPr marL="0" indent="0">
              <a:buNone/>
            </a:pPr>
            <a:r>
              <a:rPr lang="en-US" dirty="0">
                <a:solidFill>
                  <a:schemeClr val="tx1"/>
                </a:solidFill>
              </a:rPr>
              <a:t> else { </a:t>
            </a:r>
          </a:p>
          <a:p>
            <a:pPr marL="0" indent="0">
              <a:buNone/>
            </a:pPr>
            <a:r>
              <a:rPr lang="en-US" dirty="0">
                <a:solidFill>
                  <a:schemeClr val="tx1"/>
                </a:solidFill>
              </a:rPr>
              <a:t>temp[ctr][j]=s[</a:t>
            </a:r>
            <a:r>
              <a:rPr lang="en-US" dirty="0" err="1">
                <a:solidFill>
                  <a:schemeClr val="tx1"/>
                </a:solidFill>
              </a:rPr>
              <a:t>i</a:t>
            </a:r>
            <a:r>
              <a:rPr lang="en-US" dirty="0">
                <a:solidFill>
                  <a:schemeClr val="tx1"/>
                </a:solidFill>
              </a:rPr>
              <a:t>];</a:t>
            </a:r>
          </a:p>
          <a:p>
            <a:pPr marL="0" indent="0">
              <a:buNone/>
            </a:pPr>
            <a:r>
              <a:rPr lang="en-US" dirty="0">
                <a:solidFill>
                  <a:schemeClr val="tx1"/>
                </a:solidFill>
              </a:rPr>
              <a:t> </a:t>
            </a:r>
            <a:r>
              <a:rPr lang="en-US" dirty="0" err="1">
                <a:solidFill>
                  <a:schemeClr val="tx1"/>
                </a:solidFill>
              </a:rPr>
              <a:t>j++</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a:t>
            </a:r>
          </a:p>
        </p:txBody>
      </p:sp>
    </p:spTree>
    <p:extLst>
      <p:ext uri="{BB962C8B-B14F-4D97-AF65-F5344CB8AC3E}">
        <p14:creationId xmlns:p14="http://schemas.microsoft.com/office/powerpoint/2010/main" val="1610623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61239-4FA4-41CB-97F1-5C94E42BFFB6}"/>
              </a:ext>
            </a:extLst>
          </p:cNvPr>
          <p:cNvSpPr>
            <a:spLocks noGrp="1"/>
          </p:cNvSpPr>
          <p:nvPr>
            <p:ph idx="1"/>
          </p:nvPr>
        </p:nvSpPr>
        <p:spPr>
          <a:xfrm>
            <a:off x="677334" y="741405"/>
            <a:ext cx="8596668" cy="5299957"/>
          </a:xfrm>
        </p:spPr>
        <p:txBody>
          <a:bodyPr/>
          <a:lstStyle/>
          <a:p>
            <a:pPr marL="0" indent="0">
              <a:buNone/>
            </a:pPr>
            <a:r>
              <a:rPr lang="en-US" dirty="0"/>
              <a:t> for(</a:t>
            </a:r>
            <a:r>
              <a:rPr lang="en-US" dirty="0" err="1"/>
              <a:t>i</a:t>
            </a:r>
            <a:r>
              <a:rPr lang="en-US" dirty="0"/>
              <a:t>=0;i&lt;</a:t>
            </a:r>
            <a:r>
              <a:rPr lang="en-US" dirty="0" err="1"/>
              <a:t>ctr;i</a:t>
            </a:r>
            <a:r>
              <a:rPr lang="en-US" dirty="0"/>
              <a:t>++) {</a:t>
            </a:r>
          </a:p>
          <a:p>
            <a:pPr marL="0" indent="0">
              <a:buNone/>
            </a:pPr>
            <a:r>
              <a:rPr lang="en-US" dirty="0"/>
              <a:t> int c=count(</a:t>
            </a:r>
            <a:r>
              <a:rPr lang="en-US" dirty="0" err="1"/>
              <a:t>s,temp</a:t>
            </a:r>
            <a:r>
              <a:rPr lang="en-US" dirty="0"/>
              <a:t>[</a:t>
            </a:r>
            <a:r>
              <a:rPr lang="en-US" dirty="0" err="1"/>
              <a:t>i</a:t>
            </a:r>
            <a:r>
              <a:rPr lang="en-US" dirty="0"/>
              <a:t>]); </a:t>
            </a:r>
          </a:p>
          <a:p>
            <a:pPr marL="0" indent="0">
              <a:buNone/>
            </a:pPr>
            <a:r>
              <a:rPr lang="en-US" dirty="0"/>
              <a:t>root=insert(</a:t>
            </a:r>
            <a:r>
              <a:rPr lang="en-US" dirty="0" err="1"/>
              <a:t>root,temp</a:t>
            </a:r>
            <a:r>
              <a:rPr lang="en-US" dirty="0"/>
              <a:t>[</a:t>
            </a:r>
            <a:r>
              <a:rPr lang="en-US" dirty="0" err="1"/>
              <a:t>i</a:t>
            </a:r>
            <a:r>
              <a:rPr lang="en-US" dirty="0"/>
              <a:t>],c); </a:t>
            </a:r>
          </a:p>
          <a:p>
            <a:pPr marL="0" indent="0">
              <a:buNone/>
            </a:pPr>
            <a:r>
              <a:rPr lang="en-US" dirty="0"/>
              <a:t>}</a:t>
            </a:r>
          </a:p>
          <a:p>
            <a:pPr marL="0" indent="0">
              <a:buNone/>
            </a:pPr>
            <a:r>
              <a:rPr lang="en-US" dirty="0"/>
              <a:t> </a:t>
            </a:r>
            <a:r>
              <a:rPr lang="en-US" dirty="0" err="1"/>
              <a:t>printf</a:t>
            </a:r>
            <a:r>
              <a:rPr lang="en-US" dirty="0"/>
              <a:t>("Data in file is \"%s\"\</a:t>
            </a:r>
            <a:r>
              <a:rPr lang="en-US" dirty="0" err="1"/>
              <a:t>n",s</a:t>
            </a:r>
            <a:r>
              <a:rPr lang="en-US" dirty="0"/>
              <a:t>);</a:t>
            </a:r>
          </a:p>
          <a:p>
            <a:pPr marL="0" indent="0">
              <a:buNone/>
            </a:pPr>
            <a:r>
              <a:rPr lang="en-US" dirty="0"/>
              <a:t> </a:t>
            </a:r>
            <a:r>
              <a:rPr lang="en-US" dirty="0" err="1"/>
              <a:t>printf</a:t>
            </a:r>
            <a:r>
              <a:rPr lang="en-US" dirty="0"/>
              <a:t>("AVL tree is created\n");</a:t>
            </a:r>
          </a:p>
          <a:p>
            <a:pPr marL="0" indent="0">
              <a:buNone/>
            </a:pPr>
            <a:r>
              <a:rPr lang="en-US" dirty="0"/>
              <a:t> </a:t>
            </a:r>
            <a:r>
              <a:rPr lang="en-US" dirty="0" err="1"/>
              <a:t>printf</a:t>
            </a:r>
            <a:r>
              <a:rPr lang="en-US" dirty="0"/>
              <a:t>("Go to function 5 to check whether AVL tree is created or not\n"); </a:t>
            </a:r>
          </a:p>
          <a:p>
            <a:pPr marL="0" indent="0">
              <a:buNone/>
            </a:pPr>
            <a:r>
              <a:rPr lang="en-US" dirty="0"/>
              <a:t>break;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344221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2812A-E928-474F-A348-BAA8E3E8D311}"/>
              </a:ext>
            </a:extLst>
          </p:cNvPr>
          <p:cNvSpPr>
            <a:spLocks noGrp="1"/>
          </p:cNvSpPr>
          <p:nvPr>
            <p:ph idx="1"/>
          </p:nvPr>
        </p:nvSpPr>
        <p:spPr>
          <a:xfrm>
            <a:off x="590836" y="160638"/>
            <a:ext cx="8596668" cy="6425513"/>
          </a:xfrm>
        </p:spPr>
        <p:txBody>
          <a:bodyPr>
            <a:normAutofit fontScale="62500" lnSpcReduction="20000"/>
          </a:bodyPr>
          <a:lstStyle/>
          <a:p>
            <a:pPr marL="0" indent="0">
              <a:buNone/>
            </a:pPr>
            <a:r>
              <a:rPr lang="en-US" dirty="0"/>
              <a:t>struct Node* insert(struct Node* node, char *</a:t>
            </a:r>
            <a:r>
              <a:rPr lang="en-US" dirty="0" err="1"/>
              <a:t>s,int</a:t>
            </a:r>
            <a:r>
              <a:rPr lang="en-US" dirty="0"/>
              <a:t> count) { </a:t>
            </a:r>
          </a:p>
          <a:p>
            <a:pPr marL="0" indent="0">
              <a:buNone/>
            </a:pPr>
            <a:r>
              <a:rPr lang="en-US" dirty="0"/>
              <a:t>if (node==NULL)</a:t>
            </a:r>
          </a:p>
          <a:p>
            <a:pPr marL="0" indent="0">
              <a:buNone/>
            </a:pPr>
            <a:r>
              <a:rPr lang="en-US" dirty="0"/>
              <a:t> return(</a:t>
            </a:r>
            <a:r>
              <a:rPr lang="en-US" dirty="0" err="1"/>
              <a:t>newNode</a:t>
            </a:r>
            <a:r>
              <a:rPr lang="en-US" dirty="0"/>
              <a:t>(</a:t>
            </a:r>
            <a:r>
              <a:rPr lang="en-US" dirty="0" err="1"/>
              <a:t>s,count</a:t>
            </a:r>
            <a:r>
              <a:rPr lang="en-US" dirty="0"/>
              <a:t>));</a:t>
            </a:r>
          </a:p>
          <a:p>
            <a:pPr marL="0" indent="0">
              <a:buNone/>
            </a:pPr>
            <a:r>
              <a:rPr lang="en-US" dirty="0"/>
              <a:t> if (</a:t>
            </a:r>
            <a:r>
              <a:rPr lang="en-US" dirty="0" err="1"/>
              <a:t>strcmp</a:t>
            </a:r>
            <a:r>
              <a:rPr lang="en-US" dirty="0"/>
              <a:t>(</a:t>
            </a:r>
            <a:r>
              <a:rPr lang="en-US" dirty="0" err="1"/>
              <a:t>s,node</a:t>
            </a:r>
            <a:r>
              <a:rPr lang="en-US" dirty="0"/>
              <a:t>-&gt;s)&lt;0) </a:t>
            </a:r>
          </a:p>
          <a:p>
            <a:pPr marL="0" indent="0">
              <a:buNone/>
            </a:pPr>
            <a:r>
              <a:rPr lang="en-US" dirty="0"/>
              <a:t>node-&gt;left=insert(node-&gt;</a:t>
            </a:r>
            <a:r>
              <a:rPr lang="en-US" dirty="0" err="1"/>
              <a:t>left,s,count</a:t>
            </a:r>
            <a:r>
              <a:rPr lang="en-US" dirty="0"/>
              <a:t>); </a:t>
            </a:r>
          </a:p>
          <a:p>
            <a:pPr marL="0" indent="0">
              <a:buNone/>
            </a:pPr>
            <a:r>
              <a:rPr lang="en-US" dirty="0"/>
              <a:t>else if (</a:t>
            </a:r>
            <a:r>
              <a:rPr lang="en-US" dirty="0" err="1"/>
              <a:t>strcmp</a:t>
            </a:r>
            <a:r>
              <a:rPr lang="en-US" dirty="0"/>
              <a:t>(</a:t>
            </a:r>
            <a:r>
              <a:rPr lang="en-US" dirty="0" err="1"/>
              <a:t>s,node</a:t>
            </a:r>
            <a:r>
              <a:rPr lang="en-US" dirty="0"/>
              <a:t>-&gt;s)&gt;0) </a:t>
            </a:r>
          </a:p>
          <a:p>
            <a:pPr marL="0" indent="0">
              <a:buNone/>
            </a:pPr>
            <a:r>
              <a:rPr lang="en-US" dirty="0"/>
              <a:t>node-&gt;right=insert(node-&gt;</a:t>
            </a:r>
            <a:r>
              <a:rPr lang="en-US" dirty="0" err="1"/>
              <a:t>right,s,count</a:t>
            </a:r>
            <a:r>
              <a:rPr lang="en-US" dirty="0"/>
              <a:t>); </a:t>
            </a:r>
          </a:p>
          <a:p>
            <a:pPr marL="0" indent="0">
              <a:buNone/>
            </a:pPr>
            <a:r>
              <a:rPr lang="en-US" dirty="0"/>
              <a:t>else return node; </a:t>
            </a:r>
          </a:p>
          <a:p>
            <a:pPr marL="0" indent="0">
              <a:buNone/>
            </a:pPr>
            <a:r>
              <a:rPr lang="en-US" dirty="0"/>
              <a:t>node-&gt;height=1+ max(height(node-&gt;left),height(node-&gt;right));</a:t>
            </a:r>
          </a:p>
          <a:p>
            <a:pPr marL="0" indent="0">
              <a:buNone/>
            </a:pPr>
            <a:r>
              <a:rPr lang="en-US" dirty="0"/>
              <a:t> int balance=</a:t>
            </a:r>
            <a:r>
              <a:rPr lang="en-US" dirty="0" err="1"/>
              <a:t>getBalance</a:t>
            </a:r>
            <a:r>
              <a:rPr lang="en-US" dirty="0"/>
              <a:t>(node);</a:t>
            </a:r>
          </a:p>
          <a:p>
            <a:pPr marL="0" indent="0">
              <a:buNone/>
            </a:pPr>
            <a:r>
              <a:rPr lang="en-US" dirty="0"/>
              <a:t> if(balance&gt;1&amp;&amp;</a:t>
            </a:r>
            <a:r>
              <a:rPr lang="en-US" dirty="0" err="1"/>
              <a:t>strcmp</a:t>
            </a:r>
            <a:r>
              <a:rPr lang="en-US" dirty="0"/>
              <a:t>(</a:t>
            </a:r>
            <a:r>
              <a:rPr lang="en-US" dirty="0" err="1"/>
              <a:t>s,node</a:t>
            </a:r>
            <a:r>
              <a:rPr lang="en-US" dirty="0"/>
              <a:t>-&gt;left-&gt;s)&lt;0)</a:t>
            </a:r>
          </a:p>
          <a:p>
            <a:pPr marL="0" indent="0">
              <a:buNone/>
            </a:pPr>
            <a:r>
              <a:rPr lang="en-US" dirty="0"/>
              <a:t> return </a:t>
            </a:r>
            <a:r>
              <a:rPr lang="en-US" dirty="0" err="1"/>
              <a:t>rightRotate</a:t>
            </a:r>
            <a:r>
              <a:rPr lang="en-US" dirty="0"/>
              <a:t>(node);</a:t>
            </a:r>
          </a:p>
          <a:p>
            <a:pPr marL="0" indent="0">
              <a:buNone/>
            </a:pPr>
            <a:r>
              <a:rPr lang="en-US" dirty="0"/>
              <a:t> if(balance&lt;-1&amp;&amp;</a:t>
            </a:r>
            <a:r>
              <a:rPr lang="en-US" dirty="0" err="1"/>
              <a:t>strcmp</a:t>
            </a:r>
            <a:r>
              <a:rPr lang="en-US" dirty="0"/>
              <a:t>(</a:t>
            </a:r>
            <a:r>
              <a:rPr lang="en-US" dirty="0" err="1"/>
              <a:t>s,node</a:t>
            </a:r>
            <a:r>
              <a:rPr lang="en-US" dirty="0"/>
              <a:t>-&gt;right-&gt;s)&gt;0) </a:t>
            </a:r>
          </a:p>
          <a:p>
            <a:pPr marL="0" indent="0">
              <a:buNone/>
            </a:pPr>
            <a:r>
              <a:rPr lang="en-US" dirty="0"/>
              <a:t>return </a:t>
            </a:r>
            <a:r>
              <a:rPr lang="en-US" dirty="0" err="1"/>
              <a:t>leftRotate</a:t>
            </a:r>
            <a:r>
              <a:rPr lang="en-US" dirty="0"/>
              <a:t>(node); </a:t>
            </a:r>
          </a:p>
          <a:p>
            <a:pPr marL="0" indent="0">
              <a:buNone/>
            </a:pPr>
            <a:r>
              <a:rPr lang="en-US" dirty="0"/>
              <a:t>if(balance&gt;1&amp;&amp;</a:t>
            </a:r>
            <a:r>
              <a:rPr lang="en-US" dirty="0" err="1"/>
              <a:t>strcmp</a:t>
            </a:r>
            <a:r>
              <a:rPr lang="en-US" dirty="0"/>
              <a:t>(</a:t>
            </a:r>
            <a:r>
              <a:rPr lang="en-US" dirty="0" err="1"/>
              <a:t>s,node</a:t>
            </a:r>
            <a:r>
              <a:rPr lang="en-US" dirty="0"/>
              <a:t>-&gt;left-&gt;s)&gt;0) {</a:t>
            </a:r>
          </a:p>
          <a:p>
            <a:pPr marL="0" indent="0">
              <a:buNone/>
            </a:pPr>
            <a:r>
              <a:rPr lang="en-US" dirty="0"/>
              <a:t> node-&gt;left=</a:t>
            </a:r>
            <a:r>
              <a:rPr lang="en-US" dirty="0" err="1"/>
              <a:t>leftRotate</a:t>
            </a:r>
            <a:r>
              <a:rPr lang="en-US" dirty="0"/>
              <a:t>(node-&gt;left);</a:t>
            </a:r>
          </a:p>
          <a:p>
            <a:pPr marL="0" indent="0">
              <a:buNone/>
            </a:pPr>
            <a:r>
              <a:rPr lang="en-US" dirty="0"/>
              <a:t> return </a:t>
            </a:r>
            <a:r>
              <a:rPr lang="en-US" dirty="0" err="1"/>
              <a:t>rightRotate</a:t>
            </a:r>
            <a:r>
              <a:rPr lang="en-US" dirty="0"/>
              <a:t>(node); </a:t>
            </a:r>
          </a:p>
          <a:p>
            <a:pPr marL="0" indent="0">
              <a:buNone/>
            </a:pPr>
            <a:r>
              <a:rPr lang="en-US" dirty="0"/>
              <a:t>}</a:t>
            </a:r>
          </a:p>
          <a:p>
            <a:pPr marL="0" indent="0">
              <a:buNone/>
            </a:pPr>
            <a:r>
              <a:rPr lang="en-US" dirty="0"/>
              <a:t> if(balance&lt;-1&amp;&amp;</a:t>
            </a:r>
            <a:r>
              <a:rPr lang="en-US" dirty="0" err="1"/>
              <a:t>strcmp</a:t>
            </a:r>
            <a:r>
              <a:rPr lang="en-US" dirty="0"/>
              <a:t>(</a:t>
            </a:r>
            <a:r>
              <a:rPr lang="en-US" dirty="0" err="1"/>
              <a:t>s,node</a:t>
            </a:r>
            <a:r>
              <a:rPr lang="en-US" dirty="0"/>
              <a:t>-&gt;right-&gt;s)&lt;0) {</a:t>
            </a:r>
          </a:p>
          <a:p>
            <a:pPr marL="0" indent="0">
              <a:buNone/>
            </a:pPr>
            <a:r>
              <a:rPr lang="en-US" dirty="0"/>
              <a:t> node-&gt;right=</a:t>
            </a:r>
            <a:r>
              <a:rPr lang="en-US" dirty="0" err="1"/>
              <a:t>rightRotate</a:t>
            </a:r>
            <a:r>
              <a:rPr lang="en-US" dirty="0"/>
              <a:t>(node-&gt;right); </a:t>
            </a:r>
          </a:p>
          <a:p>
            <a:pPr marL="0" indent="0">
              <a:buNone/>
            </a:pPr>
            <a:r>
              <a:rPr lang="en-US" dirty="0"/>
              <a:t>return </a:t>
            </a:r>
            <a:r>
              <a:rPr lang="en-US" dirty="0" err="1"/>
              <a:t>leftRotate</a:t>
            </a:r>
            <a:r>
              <a:rPr lang="en-US" dirty="0"/>
              <a:t>(node);</a:t>
            </a:r>
          </a:p>
          <a:p>
            <a:pPr marL="0" indent="0">
              <a:buNone/>
            </a:pPr>
            <a:r>
              <a:rPr lang="en-US" dirty="0"/>
              <a:t> }</a:t>
            </a:r>
          </a:p>
          <a:p>
            <a:pPr marL="0" indent="0">
              <a:buNone/>
            </a:pPr>
            <a:r>
              <a:rPr lang="en-US" dirty="0"/>
              <a:t> return node; </a:t>
            </a:r>
          </a:p>
          <a:p>
            <a:pPr marL="0" indent="0">
              <a:buNone/>
            </a:pPr>
            <a:r>
              <a:rPr lang="en-US" dirty="0"/>
              <a:t>}</a:t>
            </a:r>
          </a:p>
        </p:txBody>
      </p:sp>
    </p:spTree>
    <p:extLst>
      <p:ext uri="{BB962C8B-B14F-4D97-AF65-F5344CB8AC3E}">
        <p14:creationId xmlns:p14="http://schemas.microsoft.com/office/powerpoint/2010/main" val="2117318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80F5-017D-4011-A885-96A350087FB1}"/>
              </a:ext>
            </a:extLst>
          </p:cNvPr>
          <p:cNvSpPr>
            <a:spLocks noGrp="1"/>
          </p:cNvSpPr>
          <p:nvPr>
            <p:ph type="title"/>
          </p:nvPr>
        </p:nvSpPr>
        <p:spPr>
          <a:xfrm>
            <a:off x="677334" y="172995"/>
            <a:ext cx="8596668" cy="749643"/>
          </a:xfrm>
        </p:spPr>
        <p:txBody>
          <a:bodyPr/>
          <a:lstStyle/>
          <a:p>
            <a:r>
              <a:rPr lang="en-US" dirty="0">
                <a:solidFill>
                  <a:srgbClr val="D3159D"/>
                </a:solidFill>
              </a:rPr>
              <a:t>Reads one word from file</a:t>
            </a:r>
          </a:p>
        </p:txBody>
      </p:sp>
      <p:sp>
        <p:nvSpPr>
          <p:cNvPr id="3" name="Content Placeholder 2">
            <a:extLst>
              <a:ext uri="{FF2B5EF4-FFF2-40B4-BE49-F238E27FC236}">
                <a16:creationId xmlns:a16="http://schemas.microsoft.com/office/drawing/2014/main" id="{8AD32FF9-053B-4BA8-AAE9-9AFD656A0948}"/>
              </a:ext>
            </a:extLst>
          </p:cNvPr>
          <p:cNvSpPr>
            <a:spLocks noGrp="1"/>
          </p:cNvSpPr>
          <p:nvPr>
            <p:ph idx="1"/>
          </p:nvPr>
        </p:nvSpPr>
        <p:spPr>
          <a:xfrm>
            <a:off x="677334" y="790832"/>
            <a:ext cx="8596668" cy="5894173"/>
          </a:xfrm>
        </p:spPr>
        <p:txBody>
          <a:bodyPr>
            <a:normAutofit fontScale="70000" lnSpcReduction="20000"/>
          </a:bodyPr>
          <a:lstStyle/>
          <a:p>
            <a:pPr marL="0" indent="0">
              <a:buNone/>
            </a:pPr>
            <a:r>
              <a:rPr lang="en-US" dirty="0"/>
              <a:t>case 2:{ </a:t>
            </a:r>
          </a:p>
          <a:p>
            <a:pPr marL="0" indent="0">
              <a:buNone/>
            </a:pPr>
            <a:r>
              <a:rPr lang="en-US" dirty="0" err="1"/>
              <a:t>fptr</a:t>
            </a:r>
            <a:r>
              <a:rPr lang="en-US" dirty="0"/>
              <a:t>=</a:t>
            </a:r>
            <a:r>
              <a:rPr lang="en-US" dirty="0" err="1"/>
              <a:t>fopen</a:t>
            </a:r>
            <a:r>
              <a:rPr lang="en-US" dirty="0"/>
              <a:t>("skills33.txt","r"); </a:t>
            </a:r>
          </a:p>
          <a:p>
            <a:pPr marL="0" indent="0">
              <a:buNone/>
            </a:pPr>
            <a:r>
              <a:rPr lang="en-US" dirty="0"/>
              <a:t>while(!</a:t>
            </a:r>
            <a:r>
              <a:rPr lang="en-US" dirty="0" err="1"/>
              <a:t>feof</a:t>
            </a:r>
            <a:r>
              <a:rPr lang="en-US" dirty="0"/>
              <a:t>(</a:t>
            </a:r>
            <a:r>
              <a:rPr lang="en-US" dirty="0" err="1"/>
              <a:t>fptr</a:t>
            </a:r>
            <a:r>
              <a:rPr lang="en-US" dirty="0"/>
              <a:t>)){ </a:t>
            </a:r>
          </a:p>
          <a:p>
            <a:pPr marL="0" indent="0">
              <a:buNone/>
            </a:pPr>
            <a:r>
              <a:rPr lang="en-US" dirty="0" err="1"/>
              <a:t>fgets</a:t>
            </a:r>
            <a:r>
              <a:rPr lang="en-US" dirty="0"/>
              <a:t>(s,1000,fptr);</a:t>
            </a:r>
          </a:p>
          <a:p>
            <a:pPr marL="0" indent="0">
              <a:buNone/>
            </a:pPr>
            <a:r>
              <a:rPr lang="en-US" dirty="0"/>
              <a:t> }</a:t>
            </a:r>
          </a:p>
          <a:p>
            <a:pPr marL="0" indent="0">
              <a:buNone/>
            </a:pPr>
            <a:r>
              <a:rPr lang="en-US" dirty="0"/>
              <a:t> </a:t>
            </a:r>
            <a:r>
              <a:rPr lang="en-US" dirty="0" err="1"/>
              <a:t>printf</a:t>
            </a:r>
            <a:r>
              <a:rPr lang="en-US" dirty="0"/>
              <a:t>("Enter the word to find :"); </a:t>
            </a:r>
          </a:p>
          <a:p>
            <a:pPr marL="0" indent="0">
              <a:buNone/>
            </a:pPr>
            <a:r>
              <a:rPr lang="en-US" dirty="0" err="1"/>
              <a:t>scanf</a:t>
            </a:r>
            <a:r>
              <a:rPr lang="en-US" dirty="0"/>
              <a:t>("%</a:t>
            </a:r>
            <a:r>
              <a:rPr lang="en-US" dirty="0" err="1"/>
              <a:t>s",word</a:t>
            </a:r>
            <a:r>
              <a:rPr lang="en-US" dirty="0"/>
              <a:t>);</a:t>
            </a:r>
          </a:p>
          <a:p>
            <a:pPr marL="0" indent="0">
              <a:buNone/>
            </a:pPr>
            <a:r>
              <a:rPr lang="en-US" dirty="0"/>
              <a:t> int j=0,ctr=0; </a:t>
            </a:r>
          </a:p>
          <a:p>
            <a:pPr marL="0" indent="0">
              <a:buNone/>
            </a:pPr>
            <a:r>
              <a:rPr lang="en-US" dirty="0"/>
              <a:t>cc=count(</a:t>
            </a:r>
            <a:r>
              <a:rPr lang="en-US" dirty="0" err="1"/>
              <a:t>s,word</a:t>
            </a:r>
            <a:r>
              <a:rPr lang="en-US" dirty="0"/>
              <a:t>); </a:t>
            </a:r>
          </a:p>
          <a:p>
            <a:pPr marL="0" indent="0">
              <a:buNone/>
            </a:pPr>
            <a:r>
              <a:rPr lang="en-US" dirty="0"/>
              <a:t>if(cc==0){ </a:t>
            </a:r>
          </a:p>
          <a:p>
            <a:pPr marL="0" indent="0">
              <a:buNone/>
            </a:pPr>
            <a:r>
              <a:rPr lang="en-US" dirty="0" err="1"/>
              <a:t>printf</a:t>
            </a:r>
            <a:r>
              <a:rPr lang="en-US" dirty="0"/>
              <a:t>("Word is present in the FILE \n");</a:t>
            </a:r>
          </a:p>
          <a:p>
            <a:pPr marL="0" indent="0">
              <a:buNone/>
            </a:pPr>
            <a:r>
              <a:rPr lang="en-US" dirty="0"/>
              <a:t> </a:t>
            </a:r>
            <a:r>
              <a:rPr lang="en-US" dirty="0" err="1"/>
              <a:t>printf</a:t>
            </a:r>
            <a:r>
              <a:rPr lang="en-US" dirty="0"/>
              <a:t>("Go to function 6 to check how many times the word is repeated in the file\n");</a:t>
            </a:r>
          </a:p>
          <a:p>
            <a:pPr marL="0" indent="0">
              <a:buNone/>
            </a:pPr>
            <a:r>
              <a:rPr lang="en-US" dirty="0"/>
              <a:t> }</a:t>
            </a:r>
          </a:p>
          <a:p>
            <a:pPr marL="0" indent="0">
              <a:buNone/>
            </a:pPr>
            <a:r>
              <a:rPr lang="en-US" dirty="0"/>
              <a:t> else{ </a:t>
            </a:r>
          </a:p>
          <a:p>
            <a:pPr marL="0" indent="0">
              <a:buNone/>
            </a:pPr>
            <a:r>
              <a:rPr lang="en-US" dirty="0" err="1"/>
              <a:t>printf</a:t>
            </a:r>
            <a:r>
              <a:rPr lang="en-US" dirty="0"/>
              <a:t>("Word is not found in the FILE\n");</a:t>
            </a:r>
          </a:p>
          <a:p>
            <a:pPr marL="0" indent="0">
              <a:buNone/>
            </a:pPr>
            <a:r>
              <a:rPr lang="en-US" dirty="0"/>
              <a:t> </a:t>
            </a:r>
            <a:r>
              <a:rPr lang="en-US" dirty="0" err="1"/>
              <a:t>printf</a:t>
            </a:r>
            <a:r>
              <a:rPr lang="en-US" dirty="0"/>
              <a:t>("If you are not yet satisfied with our project then proceed with another function:\n");</a:t>
            </a:r>
          </a:p>
          <a:p>
            <a:pPr marL="0" indent="0">
              <a:buNone/>
            </a:pPr>
            <a:r>
              <a:rPr lang="en-US" dirty="0"/>
              <a:t> }</a:t>
            </a:r>
          </a:p>
          <a:p>
            <a:pPr marL="0" indent="0">
              <a:buNone/>
            </a:pPr>
            <a:r>
              <a:rPr lang="en-US" dirty="0"/>
              <a:t> </a:t>
            </a:r>
            <a:r>
              <a:rPr lang="en-US" dirty="0" err="1"/>
              <a:t>printf</a:t>
            </a:r>
            <a:r>
              <a:rPr lang="en-US" dirty="0"/>
              <a:t>("\n");</a:t>
            </a:r>
          </a:p>
          <a:p>
            <a:pPr marL="0" indent="0">
              <a:buNone/>
            </a:pPr>
            <a:r>
              <a:rPr lang="en-US" dirty="0"/>
              <a:t>  break;</a:t>
            </a:r>
          </a:p>
          <a:p>
            <a:pPr marL="0" indent="0">
              <a:buNone/>
            </a:pPr>
            <a:r>
              <a:rPr lang="en-US" dirty="0"/>
              <a:t> }</a:t>
            </a:r>
          </a:p>
        </p:txBody>
      </p:sp>
    </p:spTree>
    <p:extLst>
      <p:ext uri="{BB962C8B-B14F-4D97-AF65-F5344CB8AC3E}">
        <p14:creationId xmlns:p14="http://schemas.microsoft.com/office/powerpoint/2010/main" val="3376515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BAAF-5513-4C9F-9D0E-67CDA31D1D51}"/>
              </a:ext>
            </a:extLst>
          </p:cNvPr>
          <p:cNvSpPr>
            <a:spLocks noGrp="1"/>
          </p:cNvSpPr>
          <p:nvPr>
            <p:ph type="title"/>
          </p:nvPr>
        </p:nvSpPr>
        <p:spPr>
          <a:xfrm>
            <a:off x="284205" y="156238"/>
            <a:ext cx="11230461" cy="671665"/>
          </a:xfrm>
        </p:spPr>
        <p:txBody>
          <a:bodyPr>
            <a:normAutofit fontScale="90000"/>
          </a:bodyPr>
          <a:lstStyle/>
          <a:p>
            <a:r>
              <a:rPr lang="en-US" dirty="0">
                <a:solidFill>
                  <a:srgbClr val="D3159D"/>
                </a:solidFill>
              </a:rPr>
              <a:t>compares two integers identified by pointers to integers</a:t>
            </a:r>
          </a:p>
        </p:txBody>
      </p:sp>
      <p:sp>
        <p:nvSpPr>
          <p:cNvPr id="3" name="Content Placeholder 2">
            <a:extLst>
              <a:ext uri="{FF2B5EF4-FFF2-40B4-BE49-F238E27FC236}">
                <a16:creationId xmlns:a16="http://schemas.microsoft.com/office/drawing/2014/main" id="{E401E6D3-6972-4EF4-BE15-2ED1363A2247}"/>
              </a:ext>
            </a:extLst>
          </p:cNvPr>
          <p:cNvSpPr>
            <a:spLocks noGrp="1"/>
          </p:cNvSpPr>
          <p:nvPr>
            <p:ph idx="1"/>
          </p:nvPr>
        </p:nvSpPr>
        <p:spPr>
          <a:xfrm>
            <a:off x="677334" y="741405"/>
            <a:ext cx="8596668" cy="5960357"/>
          </a:xfrm>
        </p:spPr>
        <p:txBody>
          <a:bodyPr>
            <a:normAutofit fontScale="62500" lnSpcReduction="20000"/>
          </a:bodyPr>
          <a:lstStyle/>
          <a:p>
            <a:pPr marL="0" indent="0">
              <a:buNone/>
            </a:pPr>
            <a:r>
              <a:rPr lang="en-US" dirty="0"/>
              <a:t> case 3:</a:t>
            </a:r>
          </a:p>
          <a:p>
            <a:pPr marL="0" indent="0">
              <a:buNone/>
            </a:pPr>
            <a:r>
              <a:rPr lang="en-US" dirty="0"/>
              <a:t>{</a:t>
            </a:r>
          </a:p>
          <a:p>
            <a:pPr marL="0" indent="0">
              <a:buNone/>
            </a:pPr>
            <a:r>
              <a:rPr lang="en-US" dirty="0"/>
              <a:t> int m=0; </a:t>
            </a:r>
          </a:p>
          <a:p>
            <a:pPr marL="0" indent="0">
              <a:buNone/>
            </a:pPr>
            <a:r>
              <a:rPr lang="en-US" dirty="0"/>
              <a:t>char w[100]; </a:t>
            </a:r>
          </a:p>
          <a:p>
            <a:pPr marL="0" indent="0">
              <a:buNone/>
            </a:pPr>
            <a:r>
              <a:rPr lang="en-US" dirty="0" err="1"/>
              <a:t>fptr</a:t>
            </a:r>
            <a:r>
              <a:rPr lang="en-US" dirty="0"/>
              <a:t>=</a:t>
            </a:r>
            <a:r>
              <a:rPr lang="en-US" dirty="0" err="1"/>
              <a:t>fopen</a:t>
            </a:r>
            <a:r>
              <a:rPr lang="en-US" dirty="0"/>
              <a:t>("skills33.txt","r");</a:t>
            </a:r>
          </a:p>
          <a:p>
            <a:pPr marL="0" indent="0">
              <a:buNone/>
            </a:pPr>
            <a:r>
              <a:rPr lang="en-US" dirty="0"/>
              <a:t> while(!</a:t>
            </a:r>
            <a:r>
              <a:rPr lang="en-US" dirty="0" err="1"/>
              <a:t>feof</a:t>
            </a:r>
            <a:r>
              <a:rPr lang="en-US" dirty="0"/>
              <a:t>(</a:t>
            </a:r>
            <a:r>
              <a:rPr lang="en-US" dirty="0" err="1"/>
              <a:t>fptr</a:t>
            </a:r>
            <a:r>
              <a:rPr lang="en-US" dirty="0"/>
              <a:t>)){</a:t>
            </a:r>
          </a:p>
          <a:p>
            <a:pPr marL="0" indent="0">
              <a:buNone/>
            </a:pPr>
            <a:r>
              <a:rPr lang="en-US" dirty="0"/>
              <a:t> </a:t>
            </a:r>
            <a:r>
              <a:rPr lang="en-US" dirty="0" err="1"/>
              <a:t>fgets</a:t>
            </a:r>
            <a:r>
              <a:rPr lang="en-US" dirty="0"/>
              <a:t>(s,1000,fptr);</a:t>
            </a:r>
          </a:p>
          <a:p>
            <a:pPr marL="0" indent="0">
              <a:buNone/>
            </a:pPr>
            <a:r>
              <a:rPr lang="en-US" dirty="0"/>
              <a:t> } </a:t>
            </a:r>
          </a:p>
          <a:p>
            <a:pPr marL="0" indent="0">
              <a:buNone/>
            </a:pPr>
            <a:r>
              <a:rPr lang="en-US" dirty="0"/>
              <a:t>int </a:t>
            </a:r>
            <a:r>
              <a:rPr lang="en-US" dirty="0" err="1"/>
              <a:t>i,j</a:t>
            </a:r>
            <a:r>
              <a:rPr lang="en-US" dirty="0"/>
              <a:t>=0,ctr=0;</a:t>
            </a:r>
          </a:p>
          <a:p>
            <a:pPr marL="0" indent="0">
              <a:buNone/>
            </a:pPr>
            <a:r>
              <a:rPr lang="en-US" dirty="0"/>
              <a:t> for(</a:t>
            </a:r>
            <a:r>
              <a:rPr lang="en-US" dirty="0" err="1"/>
              <a:t>i</a:t>
            </a:r>
            <a:r>
              <a:rPr lang="en-US" dirty="0"/>
              <a:t>=0;s[</a:t>
            </a:r>
            <a:r>
              <a:rPr lang="en-US" dirty="0" err="1"/>
              <a:t>i</a:t>
            </a:r>
            <a:r>
              <a:rPr lang="en-US" dirty="0"/>
              <a:t>]!='\0';i++) {</a:t>
            </a:r>
          </a:p>
          <a:p>
            <a:pPr marL="0" indent="0">
              <a:buNone/>
            </a:pPr>
            <a:r>
              <a:rPr lang="en-US" dirty="0"/>
              <a:t> if(s[</a:t>
            </a:r>
            <a:r>
              <a:rPr lang="en-US" dirty="0" err="1"/>
              <a:t>i</a:t>
            </a:r>
            <a:r>
              <a:rPr lang="en-US" dirty="0"/>
              <a:t>]==' ')</a:t>
            </a:r>
          </a:p>
          <a:p>
            <a:pPr marL="0" indent="0">
              <a:buNone/>
            </a:pPr>
            <a:r>
              <a:rPr lang="en-US" dirty="0"/>
              <a:t> {</a:t>
            </a:r>
          </a:p>
          <a:p>
            <a:pPr marL="0" indent="0">
              <a:buNone/>
            </a:pPr>
            <a:r>
              <a:rPr lang="en-US" dirty="0"/>
              <a:t> temp[ctr][j]='\0'; </a:t>
            </a:r>
          </a:p>
          <a:p>
            <a:pPr marL="0" indent="0">
              <a:buNone/>
            </a:pPr>
            <a:r>
              <a:rPr lang="en-US" dirty="0"/>
              <a:t>ctr++; </a:t>
            </a:r>
          </a:p>
          <a:p>
            <a:pPr marL="0" indent="0">
              <a:buNone/>
            </a:pPr>
            <a:r>
              <a:rPr lang="en-US" dirty="0"/>
              <a:t>j=0; </a:t>
            </a:r>
          </a:p>
          <a:p>
            <a:pPr marL="0" indent="0">
              <a:buNone/>
            </a:pPr>
            <a:r>
              <a:rPr lang="en-US" dirty="0"/>
              <a:t>}</a:t>
            </a:r>
          </a:p>
          <a:p>
            <a:pPr marL="0" indent="0">
              <a:buNone/>
            </a:pPr>
            <a:r>
              <a:rPr lang="en-US" dirty="0"/>
              <a:t> else </a:t>
            </a:r>
          </a:p>
          <a:p>
            <a:pPr marL="0" indent="0">
              <a:buNone/>
            </a:pPr>
            <a:r>
              <a:rPr lang="en-US" dirty="0"/>
              <a:t>{ </a:t>
            </a:r>
          </a:p>
          <a:p>
            <a:pPr marL="0" indent="0">
              <a:buNone/>
            </a:pPr>
            <a:r>
              <a:rPr lang="en-US" dirty="0"/>
              <a:t>temp[ctr][j]=s[</a:t>
            </a:r>
            <a:r>
              <a:rPr lang="en-US" dirty="0" err="1"/>
              <a:t>i</a:t>
            </a:r>
            <a:r>
              <a:rPr lang="en-US" dirty="0"/>
              <a:t>]; </a:t>
            </a:r>
          </a:p>
          <a:p>
            <a:pPr marL="0" indent="0">
              <a:buNone/>
            </a:pPr>
            <a:r>
              <a:rPr lang="en-US" dirty="0" err="1"/>
              <a:t>j++</a:t>
            </a:r>
            <a:r>
              <a:rPr lang="en-US" dirty="0"/>
              <a: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020389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1BBB1-092D-446A-A46B-0021C472241D}"/>
              </a:ext>
            </a:extLst>
          </p:cNvPr>
          <p:cNvSpPr>
            <a:spLocks noGrp="1"/>
          </p:cNvSpPr>
          <p:nvPr>
            <p:ph idx="1"/>
          </p:nvPr>
        </p:nvSpPr>
        <p:spPr>
          <a:xfrm>
            <a:off x="677334" y="197709"/>
            <a:ext cx="8596668" cy="5843654"/>
          </a:xfrm>
        </p:spPr>
        <p:txBody>
          <a:bodyPr/>
          <a:lstStyle/>
          <a:p>
            <a:pPr marL="0" indent="0">
              <a:buNone/>
            </a:pPr>
            <a:r>
              <a:rPr lang="en-US" dirty="0"/>
              <a:t> for(</a:t>
            </a:r>
            <a:r>
              <a:rPr lang="en-US" dirty="0" err="1"/>
              <a:t>i</a:t>
            </a:r>
            <a:r>
              <a:rPr lang="en-US" dirty="0"/>
              <a:t>=0;i&lt;</a:t>
            </a:r>
            <a:r>
              <a:rPr lang="en-US" dirty="0" err="1"/>
              <a:t>ctr;i</a:t>
            </a:r>
            <a:r>
              <a:rPr lang="en-US" dirty="0"/>
              <a:t>++) </a:t>
            </a:r>
          </a:p>
          <a:p>
            <a:pPr marL="0" indent="0">
              <a:buNone/>
            </a:pPr>
            <a:r>
              <a:rPr lang="en-US" dirty="0"/>
              <a:t>{</a:t>
            </a:r>
          </a:p>
          <a:p>
            <a:pPr marL="0" indent="0">
              <a:buNone/>
            </a:pPr>
            <a:r>
              <a:rPr lang="en-US" dirty="0"/>
              <a:t> int c=count(</a:t>
            </a:r>
            <a:r>
              <a:rPr lang="en-US" dirty="0" err="1"/>
              <a:t>s,temp</a:t>
            </a:r>
            <a:r>
              <a:rPr lang="en-US" dirty="0"/>
              <a:t>[</a:t>
            </a:r>
            <a:r>
              <a:rPr lang="en-US" dirty="0" err="1"/>
              <a:t>i</a:t>
            </a:r>
            <a:r>
              <a:rPr lang="en-US" dirty="0"/>
              <a:t>]);</a:t>
            </a:r>
          </a:p>
          <a:p>
            <a:pPr marL="0" indent="0">
              <a:buNone/>
            </a:pPr>
            <a:r>
              <a:rPr lang="en-US" dirty="0"/>
              <a:t> if(c&gt;m){</a:t>
            </a:r>
          </a:p>
          <a:p>
            <a:pPr marL="0" indent="0">
              <a:buNone/>
            </a:pPr>
            <a:r>
              <a:rPr lang="en-US" dirty="0"/>
              <a:t> m=c;</a:t>
            </a:r>
          </a:p>
          <a:p>
            <a:pPr marL="0" indent="0">
              <a:buNone/>
            </a:pPr>
            <a:r>
              <a:rPr lang="en-US" dirty="0"/>
              <a:t> </a:t>
            </a:r>
            <a:r>
              <a:rPr lang="en-US" dirty="0" err="1"/>
              <a:t>strcpy</a:t>
            </a:r>
            <a:r>
              <a:rPr lang="en-US" dirty="0"/>
              <a:t>(</a:t>
            </a:r>
            <a:r>
              <a:rPr lang="en-US" dirty="0" err="1"/>
              <a:t>w,temp</a:t>
            </a:r>
            <a:r>
              <a:rPr lang="en-US" dirty="0"/>
              <a:t>[</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printf</a:t>
            </a:r>
            <a:r>
              <a:rPr lang="en-US" dirty="0"/>
              <a:t>("The most frequent word in the file is \'%s\' and it is repeated \'%d\' times\n\n",</a:t>
            </a:r>
            <a:r>
              <a:rPr lang="en-US" dirty="0" err="1"/>
              <a:t>w,m</a:t>
            </a:r>
            <a:r>
              <a:rPr lang="en-US" dirty="0"/>
              <a:t>);</a:t>
            </a:r>
          </a:p>
          <a:p>
            <a:pPr marL="0" indent="0">
              <a:buNone/>
            </a:pPr>
            <a:r>
              <a:rPr lang="en-US" dirty="0"/>
              <a:t> </a:t>
            </a:r>
            <a:r>
              <a:rPr lang="en-US" dirty="0" err="1"/>
              <a:t>printf</a:t>
            </a:r>
            <a:r>
              <a:rPr lang="en-US" dirty="0"/>
              <a:t>("If you are not yet satisfied with our project then proceed with another function:\n"); </a:t>
            </a:r>
          </a:p>
          <a:p>
            <a:pPr marL="0" indent="0">
              <a:buNone/>
            </a:pPr>
            <a:r>
              <a:rPr lang="en-US" dirty="0"/>
              <a:t>break;</a:t>
            </a:r>
          </a:p>
          <a:p>
            <a:pPr marL="0" indent="0">
              <a:buNone/>
            </a:pPr>
            <a:r>
              <a:rPr lang="en-US" dirty="0"/>
              <a:t> }</a:t>
            </a:r>
          </a:p>
        </p:txBody>
      </p:sp>
    </p:spTree>
    <p:extLst>
      <p:ext uri="{BB962C8B-B14F-4D97-AF65-F5344CB8AC3E}">
        <p14:creationId xmlns:p14="http://schemas.microsoft.com/office/powerpoint/2010/main" val="14119910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A11C-8C77-4984-A05B-304A65132268}"/>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7A31EDB6-D183-4D35-9F56-3D7814B284A2}"/>
              </a:ext>
            </a:extLst>
          </p:cNvPr>
          <p:cNvSpPr>
            <a:spLocks noGrp="1"/>
          </p:cNvSpPr>
          <p:nvPr>
            <p:ph idx="1"/>
          </p:nvPr>
        </p:nvSpPr>
        <p:spPr>
          <a:xfrm>
            <a:off x="677334" y="2160590"/>
            <a:ext cx="8596668" cy="1707076"/>
          </a:xfrm>
        </p:spPr>
        <p:txBody>
          <a:bodyPr>
            <a:normAutofit/>
          </a:bodyPr>
          <a:lstStyle/>
          <a:p>
            <a:pPr marL="0" indent="0" algn="r">
              <a:buNone/>
            </a:pPr>
            <a:r>
              <a:rPr lang="en-IN" dirty="0">
                <a:solidFill>
                  <a:srgbClr val="FF0000"/>
                </a:solidFill>
              </a:rPr>
              <a:t> K. SUDHARSAN REDDY- 170030689</a:t>
            </a:r>
            <a:endParaRPr lang="en-US" dirty="0">
              <a:solidFill>
                <a:srgbClr val="FF0000"/>
              </a:solidFill>
            </a:endParaRPr>
          </a:p>
          <a:p>
            <a:pPr marL="0" indent="0">
              <a:buNone/>
            </a:pPr>
            <a:r>
              <a:rPr lang="en-IN" dirty="0">
                <a:solidFill>
                  <a:srgbClr val="FF0000"/>
                </a:solidFill>
              </a:rPr>
              <a:t>                                                                        B. GANESH BABU        - 170030120</a:t>
            </a:r>
            <a:endParaRPr lang="en-US" dirty="0">
              <a:solidFill>
                <a:srgbClr val="FF0000"/>
              </a:solidFill>
            </a:endParaRPr>
          </a:p>
          <a:p>
            <a:pPr marL="0" indent="0">
              <a:buNone/>
            </a:pPr>
            <a:r>
              <a:rPr lang="en-IN" dirty="0">
                <a:solidFill>
                  <a:srgbClr val="FF0000"/>
                </a:solidFill>
              </a:rPr>
              <a:t>                                                                        P. SOBHANA               - 170031015</a:t>
            </a:r>
            <a:endParaRPr lang="en-US" dirty="0">
              <a:solidFill>
                <a:srgbClr val="FF0000"/>
              </a:solidFill>
            </a:endParaRPr>
          </a:p>
          <a:p>
            <a:pPr marL="0" indent="0" algn="just">
              <a:buNone/>
            </a:pPr>
            <a:r>
              <a:rPr lang="en-IN" dirty="0">
                <a:solidFill>
                  <a:srgbClr val="FF0000"/>
                </a:solidFill>
              </a:rPr>
              <a:t>                                                                        U. MAHESH               - 170031326</a:t>
            </a:r>
            <a:endParaRPr lang="en-US" dirty="0">
              <a:solidFill>
                <a:srgbClr val="FF0000"/>
              </a:solidFill>
            </a:endParaRPr>
          </a:p>
        </p:txBody>
      </p:sp>
    </p:spTree>
    <p:extLst>
      <p:ext uri="{BB962C8B-B14F-4D97-AF65-F5344CB8AC3E}">
        <p14:creationId xmlns:p14="http://schemas.microsoft.com/office/powerpoint/2010/main" val="3845430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9422-1FF7-48F4-A3B3-447178900DC4}"/>
              </a:ext>
            </a:extLst>
          </p:cNvPr>
          <p:cNvSpPr>
            <a:spLocks noGrp="1"/>
          </p:cNvSpPr>
          <p:nvPr>
            <p:ph type="title"/>
          </p:nvPr>
        </p:nvSpPr>
        <p:spPr>
          <a:xfrm>
            <a:off x="677334" y="128779"/>
            <a:ext cx="8596668" cy="687859"/>
          </a:xfrm>
        </p:spPr>
        <p:txBody>
          <a:bodyPr>
            <a:normAutofit/>
          </a:bodyPr>
          <a:lstStyle/>
          <a:p>
            <a:r>
              <a:rPr lang="en-US" dirty="0">
                <a:solidFill>
                  <a:srgbClr val="D3159D"/>
                </a:solidFill>
              </a:rPr>
              <a:t>Display top element</a:t>
            </a:r>
          </a:p>
        </p:txBody>
      </p:sp>
      <p:sp>
        <p:nvSpPr>
          <p:cNvPr id="3" name="Content Placeholder 2">
            <a:extLst>
              <a:ext uri="{FF2B5EF4-FFF2-40B4-BE49-F238E27FC236}">
                <a16:creationId xmlns:a16="http://schemas.microsoft.com/office/drawing/2014/main" id="{6B991A51-F147-47C9-9C19-DD851F82842F}"/>
              </a:ext>
            </a:extLst>
          </p:cNvPr>
          <p:cNvSpPr>
            <a:spLocks noGrp="1"/>
          </p:cNvSpPr>
          <p:nvPr>
            <p:ph idx="1"/>
          </p:nvPr>
        </p:nvSpPr>
        <p:spPr>
          <a:xfrm>
            <a:off x="677334" y="816639"/>
            <a:ext cx="8596668" cy="5224724"/>
          </a:xfrm>
        </p:spPr>
        <p:txBody>
          <a:bodyPr/>
          <a:lstStyle/>
          <a:p>
            <a:pPr marL="0" indent="0">
              <a:buNone/>
            </a:pPr>
            <a:r>
              <a:rPr lang="en-US" dirty="0"/>
              <a:t> case 4:</a:t>
            </a:r>
          </a:p>
          <a:p>
            <a:pPr marL="0" indent="0">
              <a:buNone/>
            </a:pPr>
            <a:r>
              <a:rPr lang="en-US" dirty="0"/>
              <a:t>{ </a:t>
            </a:r>
          </a:p>
          <a:p>
            <a:pPr marL="0" indent="0">
              <a:buNone/>
            </a:pPr>
            <a:r>
              <a:rPr lang="en-US" dirty="0"/>
              <a:t>if(root==NULL) </a:t>
            </a:r>
          </a:p>
          <a:p>
            <a:pPr marL="0" indent="0">
              <a:buNone/>
            </a:pPr>
            <a:r>
              <a:rPr lang="en-US" dirty="0" err="1"/>
              <a:t>printf</a:t>
            </a:r>
            <a:r>
              <a:rPr lang="en-US" dirty="0"/>
              <a:t>("AVL tree is not constructed\n");</a:t>
            </a:r>
          </a:p>
          <a:p>
            <a:pPr marL="0" indent="0">
              <a:buNone/>
            </a:pPr>
            <a:r>
              <a:rPr lang="en-US" dirty="0"/>
              <a:t> else </a:t>
            </a:r>
          </a:p>
          <a:p>
            <a:pPr marL="0" indent="0">
              <a:buNone/>
            </a:pPr>
            <a:r>
              <a:rPr lang="en-US" dirty="0" err="1"/>
              <a:t>printf</a:t>
            </a:r>
            <a:r>
              <a:rPr lang="en-US" dirty="0"/>
              <a:t>("The top element is: \"%s\" and its count is \'%d\' \</a:t>
            </a:r>
            <a:r>
              <a:rPr lang="en-US" dirty="0" err="1"/>
              <a:t>n",root</a:t>
            </a:r>
            <a:r>
              <a:rPr lang="en-US" dirty="0"/>
              <a:t>-&gt;</a:t>
            </a:r>
            <a:r>
              <a:rPr lang="en-US" dirty="0" err="1"/>
              <a:t>s,root</a:t>
            </a:r>
            <a:r>
              <a:rPr lang="en-US" dirty="0"/>
              <a:t>-&gt;count);</a:t>
            </a:r>
          </a:p>
          <a:p>
            <a:pPr marL="0" indent="0">
              <a:buNone/>
            </a:pPr>
            <a:r>
              <a:rPr lang="en-US" dirty="0"/>
              <a:t> </a:t>
            </a:r>
            <a:r>
              <a:rPr lang="en-US" dirty="0" err="1"/>
              <a:t>printf</a:t>
            </a:r>
            <a:r>
              <a:rPr lang="en-US" dirty="0"/>
              <a:t>("\n");</a:t>
            </a:r>
          </a:p>
          <a:p>
            <a:pPr marL="0" indent="0">
              <a:buNone/>
            </a:pPr>
            <a:r>
              <a:rPr lang="en-US" dirty="0"/>
              <a:t> </a:t>
            </a:r>
            <a:r>
              <a:rPr lang="en-US" dirty="0" err="1"/>
              <a:t>printf</a:t>
            </a:r>
            <a:r>
              <a:rPr lang="en-US" dirty="0"/>
              <a:t>("If you are not yet satisfied with our project then proceed with another function:\n");</a:t>
            </a:r>
          </a:p>
          <a:p>
            <a:pPr marL="0" indent="0">
              <a:buNone/>
            </a:pPr>
            <a:r>
              <a:rPr lang="en-US" dirty="0"/>
              <a:t> break; </a:t>
            </a:r>
          </a:p>
          <a:p>
            <a:pPr marL="0" indent="0">
              <a:buNone/>
            </a:pPr>
            <a:r>
              <a:rPr lang="en-US" dirty="0"/>
              <a:t>}</a:t>
            </a:r>
          </a:p>
        </p:txBody>
      </p:sp>
    </p:spTree>
    <p:extLst>
      <p:ext uri="{BB962C8B-B14F-4D97-AF65-F5344CB8AC3E}">
        <p14:creationId xmlns:p14="http://schemas.microsoft.com/office/powerpoint/2010/main" val="16914578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762F-6FCE-42BD-B457-A8E177363A26}"/>
              </a:ext>
            </a:extLst>
          </p:cNvPr>
          <p:cNvSpPr>
            <a:spLocks noGrp="1"/>
          </p:cNvSpPr>
          <p:nvPr>
            <p:ph type="title"/>
          </p:nvPr>
        </p:nvSpPr>
        <p:spPr>
          <a:xfrm>
            <a:off x="677334" y="609600"/>
            <a:ext cx="8596668" cy="860854"/>
          </a:xfrm>
        </p:spPr>
        <p:txBody>
          <a:bodyPr>
            <a:normAutofit fontScale="90000"/>
          </a:bodyPr>
          <a:lstStyle/>
          <a:p>
            <a:r>
              <a:rPr lang="en-US" dirty="0">
                <a:solidFill>
                  <a:srgbClr val="D3159D"/>
                </a:solidFill>
              </a:rPr>
              <a:t>Prints the list with the count for each word</a:t>
            </a:r>
          </a:p>
        </p:txBody>
      </p:sp>
      <p:sp>
        <p:nvSpPr>
          <p:cNvPr id="3" name="Content Placeholder 2">
            <a:extLst>
              <a:ext uri="{FF2B5EF4-FFF2-40B4-BE49-F238E27FC236}">
                <a16:creationId xmlns:a16="http://schemas.microsoft.com/office/drawing/2014/main" id="{1B8BB17E-4E97-40DE-93FA-D63C93E48B7B}"/>
              </a:ext>
            </a:extLst>
          </p:cNvPr>
          <p:cNvSpPr>
            <a:spLocks noGrp="1"/>
          </p:cNvSpPr>
          <p:nvPr>
            <p:ph idx="1"/>
          </p:nvPr>
        </p:nvSpPr>
        <p:spPr>
          <a:xfrm>
            <a:off x="677334" y="1606379"/>
            <a:ext cx="8596668" cy="4434984"/>
          </a:xfrm>
        </p:spPr>
        <p:txBody>
          <a:bodyPr>
            <a:normAutofit fontScale="85000" lnSpcReduction="10000"/>
          </a:bodyPr>
          <a:lstStyle/>
          <a:p>
            <a:pPr marL="0" indent="0">
              <a:buNone/>
            </a:pPr>
            <a:r>
              <a:rPr lang="en-US" dirty="0"/>
              <a:t> case 5:</a:t>
            </a:r>
          </a:p>
          <a:p>
            <a:pPr marL="0" indent="0">
              <a:buNone/>
            </a:pPr>
            <a:r>
              <a:rPr lang="en-US" dirty="0"/>
              <a:t>{ </a:t>
            </a:r>
          </a:p>
          <a:p>
            <a:pPr marL="0" indent="0">
              <a:buNone/>
            </a:pPr>
            <a:r>
              <a:rPr lang="en-US" dirty="0"/>
              <a:t>if(root==NULL)</a:t>
            </a:r>
          </a:p>
          <a:p>
            <a:pPr marL="0" indent="0">
              <a:buNone/>
            </a:pPr>
            <a:r>
              <a:rPr lang="en-US" dirty="0"/>
              <a:t> </a:t>
            </a:r>
            <a:r>
              <a:rPr lang="en-US" dirty="0" err="1"/>
              <a:t>printf</a:t>
            </a:r>
            <a:r>
              <a:rPr lang="en-US" dirty="0"/>
              <a:t>("AVL tree is not constructed\n"); </a:t>
            </a:r>
          </a:p>
          <a:p>
            <a:pPr marL="0" indent="0">
              <a:buNone/>
            </a:pPr>
            <a:r>
              <a:rPr lang="en-US" dirty="0"/>
              <a:t>else</a:t>
            </a:r>
          </a:p>
          <a:p>
            <a:pPr marL="0" indent="0">
              <a:buNone/>
            </a:pPr>
            <a:r>
              <a:rPr lang="en-US" dirty="0"/>
              <a:t>{</a:t>
            </a:r>
          </a:p>
          <a:p>
            <a:pPr marL="0" indent="0">
              <a:buNone/>
            </a:pPr>
            <a:r>
              <a:rPr lang="en-US" dirty="0"/>
              <a:t> </a:t>
            </a:r>
            <a:r>
              <a:rPr lang="en-US" dirty="0" err="1"/>
              <a:t>printf</a:t>
            </a:r>
            <a:r>
              <a:rPr lang="en-US" dirty="0"/>
              <a:t>("Words in the file and their count is :\n");</a:t>
            </a:r>
          </a:p>
          <a:p>
            <a:pPr marL="0" indent="0">
              <a:buNone/>
            </a:pPr>
            <a:r>
              <a:rPr lang="en-US" dirty="0"/>
              <a:t> </a:t>
            </a:r>
            <a:r>
              <a:rPr lang="en-US" dirty="0" err="1"/>
              <a:t>inOrder</a:t>
            </a:r>
            <a:r>
              <a:rPr lang="en-US" dirty="0"/>
              <a:t>(root);</a:t>
            </a:r>
          </a:p>
          <a:p>
            <a:pPr marL="0" indent="0">
              <a:buNone/>
            </a:pPr>
            <a:r>
              <a:rPr lang="en-US" dirty="0"/>
              <a:t> } </a:t>
            </a:r>
          </a:p>
          <a:p>
            <a:pPr marL="0" indent="0">
              <a:buNone/>
            </a:pPr>
            <a:r>
              <a:rPr lang="en-US" dirty="0" err="1"/>
              <a:t>printf</a:t>
            </a:r>
            <a:r>
              <a:rPr lang="en-US" dirty="0"/>
              <a:t>("\n");</a:t>
            </a:r>
          </a:p>
          <a:p>
            <a:pPr marL="0" indent="0">
              <a:buNone/>
            </a:pPr>
            <a:r>
              <a:rPr lang="en-US" dirty="0"/>
              <a:t> </a:t>
            </a:r>
            <a:r>
              <a:rPr lang="en-US" dirty="0" err="1"/>
              <a:t>printf</a:t>
            </a:r>
            <a:r>
              <a:rPr lang="en-US" dirty="0"/>
              <a:t>("If you are not yet satisfied with our project then proceed with another function:\n");</a:t>
            </a:r>
          </a:p>
          <a:p>
            <a:pPr marL="0" indent="0">
              <a:buNone/>
            </a:pPr>
            <a:r>
              <a:rPr lang="en-US" dirty="0"/>
              <a:t> break; </a:t>
            </a:r>
          </a:p>
          <a:p>
            <a:pPr marL="0" indent="0">
              <a:buNone/>
            </a:pPr>
            <a:r>
              <a:rPr lang="en-US" dirty="0"/>
              <a:t>} </a:t>
            </a:r>
          </a:p>
        </p:txBody>
      </p:sp>
    </p:spTree>
    <p:extLst>
      <p:ext uri="{BB962C8B-B14F-4D97-AF65-F5344CB8AC3E}">
        <p14:creationId xmlns:p14="http://schemas.microsoft.com/office/powerpoint/2010/main" val="292886465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992C-083D-44A5-982E-A794A9D2373E}"/>
              </a:ext>
            </a:extLst>
          </p:cNvPr>
          <p:cNvSpPr>
            <a:spLocks noGrp="1"/>
          </p:cNvSpPr>
          <p:nvPr>
            <p:ph type="title"/>
          </p:nvPr>
        </p:nvSpPr>
        <p:spPr>
          <a:xfrm>
            <a:off x="677334" y="609600"/>
            <a:ext cx="8596668" cy="934995"/>
          </a:xfrm>
        </p:spPr>
        <p:txBody>
          <a:bodyPr>
            <a:normAutofit fontScale="90000"/>
          </a:bodyPr>
          <a:lstStyle/>
          <a:p>
            <a:r>
              <a:rPr lang="en-US" dirty="0">
                <a:solidFill>
                  <a:srgbClr val="D3159D"/>
                </a:solidFill>
              </a:rPr>
              <a:t>Prints one word from the list with its count</a:t>
            </a:r>
          </a:p>
        </p:txBody>
      </p:sp>
      <p:sp>
        <p:nvSpPr>
          <p:cNvPr id="5" name="Content Placeholder 4">
            <a:extLst>
              <a:ext uri="{FF2B5EF4-FFF2-40B4-BE49-F238E27FC236}">
                <a16:creationId xmlns:a16="http://schemas.microsoft.com/office/drawing/2014/main" id="{C0F42D43-BB20-4ECA-946A-9FE676D4BA0A}"/>
              </a:ext>
            </a:extLst>
          </p:cNvPr>
          <p:cNvSpPr>
            <a:spLocks noGrp="1"/>
          </p:cNvSpPr>
          <p:nvPr>
            <p:ph idx="1"/>
          </p:nvPr>
        </p:nvSpPr>
        <p:spPr/>
        <p:txBody>
          <a:bodyPr/>
          <a:lstStyle/>
          <a:p>
            <a:pPr marL="0" indent="0">
              <a:buNone/>
            </a:pPr>
            <a:r>
              <a:rPr lang="en-US" dirty="0"/>
              <a:t>case 6:</a:t>
            </a:r>
          </a:p>
          <a:p>
            <a:pPr marL="0" indent="0">
              <a:buNone/>
            </a:pPr>
            <a:r>
              <a:rPr lang="en-US" dirty="0"/>
              <a:t>{</a:t>
            </a:r>
          </a:p>
          <a:p>
            <a:pPr marL="0" indent="0">
              <a:buNone/>
            </a:pPr>
            <a:r>
              <a:rPr lang="en-US" dirty="0"/>
              <a:t> </a:t>
            </a:r>
            <a:r>
              <a:rPr lang="en-US" dirty="0" err="1"/>
              <a:t>printf</a:t>
            </a:r>
            <a:r>
              <a:rPr lang="en-US" dirty="0"/>
              <a:t>("Word \'%s\' is found \'%d\' times in the file\n\n",</a:t>
            </a:r>
            <a:r>
              <a:rPr lang="en-US" dirty="0" err="1"/>
              <a:t>word,cc</a:t>
            </a:r>
            <a:r>
              <a:rPr lang="en-US" dirty="0"/>
              <a:t>); </a:t>
            </a:r>
          </a:p>
          <a:p>
            <a:pPr marL="0" indent="0">
              <a:buNone/>
            </a:pPr>
            <a:r>
              <a:rPr lang="en-US" dirty="0" err="1"/>
              <a:t>printf</a:t>
            </a:r>
            <a:r>
              <a:rPr lang="en-US" dirty="0"/>
              <a:t>("If you are not yet satisfied with our project then proceed with another function:\n"); </a:t>
            </a:r>
          </a:p>
          <a:p>
            <a:pPr marL="0" indent="0">
              <a:buNone/>
            </a:pPr>
            <a:r>
              <a:rPr lang="en-US" dirty="0"/>
              <a:t>break;</a:t>
            </a:r>
          </a:p>
          <a:p>
            <a:pPr marL="0" indent="0">
              <a:buNone/>
            </a:pPr>
            <a:r>
              <a:rPr lang="en-US" dirty="0"/>
              <a:t>}</a:t>
            </a:r>
          </a:p>
        </p:txBody>
      </p:sp>
    </p:spTree>
    <p:extLst>
      <p:ext uri="{BB962C8B-B14F-4D97-AF65-F5344CB8AC3E}">
        <p14:creationId xmlns:p14="http://schemas.microsoft.com/office/powerpoint/2010/main" val="244275986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49DE-D46F-4D05-8C27-6FD80FE4B720}"/>
              </a:ext>
            </a:extLst>
          </p:cNvPr>
          <p:cNvSpPr>
            <a:spLocks noGrp="1"/>
          </p:cNvSpPr>
          <p:nvPr>
            <p:ph type="title"/>
          </p:nvPr>
        </p:nvSpPr>
        <p:spPr>
          <a:xfrm>
            <a:off x="677334" y="227632"/>
            <a:ext cx="8596668" cy="5765395"/>
          </a:xfrm>
        </p:spPr>
        <p:txBody>
          <a:bodyPr>
            <a:normAutofit/>
          </a:bodyPr>
          <a:lstStyle/>
          <a:p>
            <a:r>
              <a:rPr lang="en-US" sz="10000" dirty="0">
                <a:solidFill>
                  <a:srgbClr val="D3159D"/>
                </a:solidFill>
              </a:rPr>
              <a:t>SOURCE CODE TO EXECUTE ALL MODULES</a:t>
            </a:r>
          </a:p>
        </p:txBody>
      </p:sp>
    </p:spTree>
    <p:extLst>
      <p:ext uri="{BB962C8B-B14F-4D97-AF65-F5344CB8AC3E}">
        <p14:creationId xmlns:p14="http://schemas.microsoft.com/office/powerpoint/2010/main" val="3987166778"/>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BF5FB-ACF3-4DBE-85A0-A97771071429}"/>
              </a:ext>
            </a:extLst>
          </p:cNvPr>
          <p:cNvSpPr>
            <a:spLocks noGrp="1"/>
          </p:cNvSpPr>
          <p:nvPr>
            <p:ph idx="1"/>
          </p:nvPr>
        </p:nvSpPr>
        <p:spPr>
          <a:xfrm>
            <a:off x="677334" y="1"/>
            <a:ext cx="8596668" cy="6771502"/>
          </a:xfrm>
        </p:spPr>
        <p:txBody>
          <a:bodyPr>
            <a:normAutofit fontScale="62500" lnSpcReduction="20000"/>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stdlib.h</a:t>
            </a:r>
            <a:r>
              <a:rPr lang="en-US" dirty="0"/>
              <a:t>&gt;</a:t>
            </a:r>
          </a:p>
          <a:p>
            <a:pPr marL="0" indent="0">
              <a:buNone/>
            </a:pPr>
            <a:r>
              <a:rPr lang="en-US" dirty="0"/>
              <a:t>#include&lt;</a:t>
            </a:r>
            <a:r>
              <a:rPr lang="en-US" dirty="0" err="1"/>
              <a:t>string.h</a:t>
            </a:r>
            <a:r>
              <a:rPr lang="en-US" dirty="0"/>
              <a:t>&gt; </a:t>
            </a:r>
          </a:p>
          <a:p>
            <a:pPr marL="0" indent="0">
              <a:buNone/>
            </a:pPr>
            <a:r>
              <a:rPr lang="en-US" dirty="0"/>
              <a:t>struct Node { </a:t>
            </a:r>
          </a:p>
          <a:p>
            <a:pPr marL="0" indent="0">
              <a:buNone/>
            </a:pPr>
            <a:r>
              <a:rPr lang="en-US" dirty="0"/>
              <a:t>char *s;</a:t>
            </a:r>
          </a:p>
          <a:p>
            <a:pPr marL="0" indent="0">
              <a:buNone/>
            </a:pPr>
            <a:r>
              <a:rPr lang="en-US" dirty="0"/>
              <a:t> struct Node *left; </a:t>
            </a:r>
          </a:p>
          <a:p>
            <a:pPr marL="0" indent="0">
              <a:buNone/>
            </a:pPr>
            <a:r>
              <a:rPr lang="en-US" dirty="0"/>
              <a:t>struct Node *right; </a:t>
            </a:r>
          </a:p>
          <a:p>
            <a:pPr marL="0" indent="0">
              <a:buNone/>
            </a:pPr>
            <a:r>
              <a:rPr lang="en-US" dirty="0"/>
              <a:t>int height; </a:t>
            </a:r>
          </a:p>
          <a:p>
            <a:pPr marL="0" indent="0">
              <a:buNone/>
            </a:pPr>
            <a:r>
              <a:rPr lang="en-US" dirty="0"/>
              <a:t>int count;</a:t>
            </a:r>
          </a:p>
          <a:p>
            <a:pPr marL="0" indent="0">
              <a:buNone/>
            </a:pPr>
            <a:r>
              <a:rPr lang="en-US" dirty="0"/>
              <a:t> };</a:t>
            </a:r>
          </a:p>
          <a:p>
            <a:pPr marL="0" indent="0">
              <a:buNone/>
            </a:pPr>
            <a:r>
              <a:rPr lang="en-US" dirty="0"/>
              <a:t> struct node{</a:t>
            </a:r>
          </a:p>
          <a:p>
            <a:pPr marL="0" indent="0">
              <a:buNone/>
            </a:pPr>
            <a:r>
              <a:rPr lang="en-US" dirty="0"/>
              <a:t> char *s; </a:t>
            </a:r>
          </a:p>
          <a:p>
            <a:pPr marL="0" indent="0">
              <a:buNone/>
            </a:pPr>
            <a:r>
              <a:rPr lang="en-US" dirty="0"/>
              <a:t>};</a:t>
            </a:r>
          </a:p>
          <a:p>
            <a:pPr marL="0" indent="0">
              <a:buNone/>
            </a:pPr>
            <a:r>
              <a:rPr lang="en-US" dirty="0"/>
              <a:t>int count(char s[],char word[]) {</a:t>
            </a:r>
          </a:p>
          <a:p>
            <a:pPr marL="0" indent="0">
              <a:buNone/>
            </a:pPr>
            <a:r>
              <a:rPr lang="en-US" dirty="0"/>
              <a:t> char temp[1000]="";</a:t>
            </a:r>
          </a:p>
          <a:p>
            <a:pPr marL="0" indent="0">
              <a:buNone/>
            </a:pPr>
            <a:r>
              <a:rPr lang="en-US" dirty="0"/>
              <a:t> int j=0,c=0;</a:t>
            </a:r>
          </a:p>
          <a:p>
            <a:pPr marL="0" indent="0">
              <a:buNone/>
            </a:pPr>
            <a:r>
              <a:rPr lang="en-US" dirty="0"/>
              <a:t> int </a:t>
            </a:r>
            <a:r>
              <a:rPr lang="en-US" dirty="0" err="1"/>
              <a:t>i</a:t>
            </a:r>
            <a:r>
              <a:rPr lang="en-US" dirty="0"/>
              <a:t>; </a:t>
            </a:r>
          </a:p>
          <a:p>
            <a:pPr marL="0" indent="0">
              <a:buNone/>
            </a:pPr>
            <a:r>
              <a:rPr lang="en-US" dirty="0"/>
              <a:t>for(</a:t>
            </a:r>
            <a:r>
              <a:rPr lang="en-US" dirty="0" err="1"/>
              <a:t>i</a:t>
            </a:r>
            <a:r>
              <a:rPr lang="en-US" dirty="0"/>
              <a:t>=0;s[</a:t>
            </a:r>
            <a:r>
              <a:rPr lang="en-US" dirty="0" err="1"/>
              <a:t>i</a:t>
            </a:r>
            <a:r>
              <a:rPr lang="en-US" dirty="0"/>
              <a:t>]!='\0';i++) {</a:t>
            </a:r>
          </a:p>
          <a:p>
            <a:pPr marL="0" indent="0">
              <a:buNone/>
            </a:pPr>
            <a:r>
              <a:rPr lang="en-US" dirty="0"/>
              <a:t> if(s[</a:t>
            </a:r>
            <a:r>
              <a:rPr lang="en-US" dirty="0" err="1"/>
              <a:t>i</a:t>
            </a:r>
            <a:r>
              <a:rPr lang="en-US" dirty="0"/>
              <a:t>]==' '||s[</a:t>
            </a:r>
            <a:r>
              <a:rPr lang="en-US" dirty="0" err="1"/>
              <a:t>i</a:t>
            </a:r>
            <a:r>
              <a:rPr lang="en-US" dirty="0"/>
              <a:t>]=='\0'){</a:t>
            </a:r>
          </a:p>
          <a:p>
            <a:pPr marL="0" indent="0">
              <a:buNone/>
            </a:pPr>
            <a:r>
              <a:rPr lang="en-US" dirty="0"/>
              <a:t> temp[</a:t>
            </a:r>
            <a:r>
              <a:rPr lang="en-US" dirty="0" err="1"/>
              <a:t>i</a:t>
            </a:r>
            <a:r>
              <a:rPr lang="en-US" dirty="0"/>
              <a:t>]='\0'; </a:t>
            </a:r>
          </a:p>
          <a:p>
            <a:pPr marL="0" indent="0">
              <a:buNone/>
            </a:pPr>
            <a:r>
              <a:rPr lang="en-US" dirty="0"/>
              <a:t>if(</a:t>
            </a:r>
            <a:r>
              <a:rPr lang="en-US" dirty="0" err="1"/>
              <a:t>strcmp</a:t>
            </a:r>
            <a:r>
              <a:rPr lang="en-US" dirty="0"/>
              <a:t>(</a:t>
            </a:r>
            <a:r>
              <a:rPr lang="en-US" dirty="0" err="1"/>
              <a:t>word,temp</a:t>
            </a:r>
            <a:r>
              <a:rPr lang="en-US" dirty="0"/>
              <a:t>)==0)</a:t>
            </a:r>
          </a:p>
          <a:p>
            <a:pPr marL="0" indent="0">
              <a:buNone/>
            </a:pPr>
            <a:r>
              <a:rPr lang="en-US" dirty="0"/>
              <a:t> </a:t>
            </a:r>
            <a:r>
              <a:rPr lang="en-US" dirty="0" err="1"/>
              <a:t>c++</a:t>
            </a:r>
            <a:r>
              <a:rPr lang="en-US" dirty="0"/>
              <a:t>; </a:t>
            </a:r>
          </a:p>
          <a:p>
            <a:pPr marL="0" indent="0">
              <a:buNone/>
            </a:pPr>
            <a:r>
              <a:rPr lang="en-US" dirty="0"/>
              <a:t>j=0;</a:t>
            </a:r>
          </a:p>
          <a:p>
            <a:pPr marL="0" indent="0">
              <a:buNone/>
            </a:pPr>
            <a:r>
              <a:rPr lang="en-US" dirty="0"/>
              <a:t> }</a:t>
            </a:r>
          </a:p>
        </p:txBody>
      </p:sp>
    </p:spTree>
    <p:extLst>
      <p:ext uri="{BB962C8B-B14F-4D97-AF65-F5344CB8AC3E}">
        <p14:creationId xmlns:p14="http://schemas.microsoft.com/office/powerpoint/2010/main" val="278697396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E8C61-3078-416A-AEF6-E5E13FA04FF2}"/>
              </a:ext>
            </a:extLst>
          </p:cNvPr>
          <p:cNvSpPr>
            <a:spLocks noGrp="1"/>
          </p:cNvSpPr>
          <p:nvPr>
            <p:ph idx="1"/>
          </p:nvPr>
        </p:nvSpPr>
        <p:spPr>
          <a:xfrm>
            <a:off x="677334" y="0"/>
            <a:ext cx="8596668" cy="6857999"/>
          </a:xfrm>
        </p:spPr>
        <p:txBody>
          <a:bodyPr>
            <a:normAutofit fontScale="70000" lnSpcReduction="20000"/>
          </a:bodyPr>
          <a:lstStyle/>
          <a:p>
            <a:pPr marL="0" indent="0">
              <a:buNone/>
            </a:pPr>
            <a:r>
              <a:rPr lang="en-US" dirty="0"/>
              <a:t>else{</a:t>
            </a:r>
          </a:p>
          <a:p>
            <a:pPr marL="0" indent="0">
              <a:buNone/>
            </a:pPr>
            <a:r>
              <a:rPr lang="en-US" dirty="0"/>
              <a:t> temp[j]=s[</a:t>
            </a:r>
            <a:r>
              <a:rPr lang="en-US" dirty="0" err="1"/>
              <a:t>i</a:t>
            </a:r>
            <a:r>
              <a:rPr lang="en-US" dirty="0"/>
              <a:t>]; </a:t>
            </a:r>
          </a:p>
          <a:p>
            <a:pPr marL="0" indent="0">
              <a:buNone/>
            </a:pPr>
            <a:r>
              <a:rPr lang="en-US" dirty="0" err="1"/>
              <a:t>j++</a:t>
            </a:r>
            <a:r>
              <a:rPr lang="en-US" dirty="0"/>
              <a:t>;</a:t>
            </a:r>
          </a:p>
          <a:p>
            <a:pPr marL="0" indent="0">
              <a:buNone/>
            </a:pPr>
            <a:r>
              <a:rPr lang="en-US" dirty="0"/>
              <a:t> }</a:t>
            </a:r>
          </a:p>
          <a:p>
            <a:pPr marL="0" indent="0">
              <a:buNone/>
            </a:pPr>
            <a:r>
              <a:rPr lang="en-US" dirty="0"/>
              <a:t> }</a:t>
            </a:r>
          </a:p>
          <a:p>
            <a:pPr marL="0" indent="0">
              <a:buNone/>
            </a:pPr>
            <a:r>
              <a:rPr lang="en-US" dirty="0"/>
              <a:t> return c;</a:t>
            </a:r>
          </a:p>
          <a:p>
            <a:pPr marL="0" indent="0">
              <a:buNone/>
            </a:pPr>
            <a:r>
              <a:rPr lang="en-US" dirty="0"/>
              <a:t> }</a:t>
            </a:r>
          </a:p>
          <a:p>
            <a:pPr marL="0" indent="0">
              <a:buNone/>
            </a:pPr>
            <a:r>
              <a:rPr lang="en-US" dirty="0"/>
              <a:t> </a:t>
            </a:r>
          </a:p>
          <a:p>
            <a:pPr marL="0" indent="0">
              <a:buNone/>
            </a:pPr>
            <a:r>
              <a:rPr lang="en-US" dirty="0"/>
              <a:t> int height(struct Node *N) {</a:t>
            </a:r>
          </a:p>
          <a:p>
            <a:pPr marL="0" indent="0">
              <a:buNone/>
            </a:pPr>
            <a:r>
              <a:rPr lang="en-US" dirty="0"/>
              <a:t> if(N==NULL) return 0; </a:t>
            </a:r>
          </a:p>
          <a:p>
            <a:pPr marL="0" indent="0">
              <a:buNone/>
            </a:pPr>
            <a:r>
              <a:rPr lang="en-US" dirty="0"/>
              <a:t>return N-&gt;height;</a:t>
            </a:r>
          </a:p>
          <a:p>
            <a:pPr marL="0" indent="0">
              <a:buNone/>
            </a:pPr>
            <a:r>
              <a:rPr lang="en-US" dirty="0"/>
              <a:t> }</a:t>
            </a:r>
          </a:p>
          <a:p>
            <a:pPr marL="0" indent="0">
              <a:buNone/>
            </a:pPr>
            <a:r>
              <a:rPr lang="en-US" dirty="0"/>
              <a:t> int max(int </a:t>
            </a:r>
            <a:r>
              <a:rPr lang="en-US" dirty="0" err="1"/>
              <a:t>a,int</a:t>
            </a:r>
            <a:r>
              <a:rPr lang="en-US" dirty="0"/>
              <a:t> b) { </a:t>
            </a:r>
          </a:p>
          <a:p>
            <a:pPr marL="0" indent="0">
              <a:buNone/>
            </a:pPr>
            <a:r>
              <a:rPr lang="en-US" dirty="0"/>
              <a:t>return (a&gt;b)?</a:t>
            </a:r>
            <a:r>
              <a:rPr lang="en-US" dirty="0" err="1"/>
              <a:t>a:b</a:t>
            </a:r>
            <a:r>
              <a:rPr lang="en-US" dirty="0"/>
              <a:t>;</a:t>
            </a:r>
          </a:p>
          <a:p>
            <a:pPr marL="0" indent="0">
              <a:buNone/>
            </a:pPr>
            <a:r>
              <a:rPr lang="en-US" dirty="0"/>
              <a:t> } </a:t>
            </a:r>
          </a:p>
          <a:p>
            <a:pPr marL="0" indent="0">
              <a:buNone/>
            </a:pPr>
            <a:r>
              <a:rPr lang="en-US" dirty="0"/>
              <a:t>struct Node* </a:t>
            </a:r>
            <a:r>
              <a:rPr lang="en-US" dirty="0" err="1"/>
              <a:t>newNode</a:t>
            </a:r>
            <a:r>
              <a:rPr lang="en-US" dirty="0"/>
              <a:t>(char *</a:t>
            </a:r>
            <a:r>
              <a:rPr lang="en-US" dirty="0" err="1"/>
              <a:t>s,int</a:t>
            </a:r>
            <a:r>
              <a:rPr lang="en-US" dirty="0"/>
              <a:t> count) { </a:t>
            </a:r>
          </a:p>
          <a:p>
            <a:pPr marL="0" indent="0">
              <a:buNone/>
            </a:pPr>
            <a:r>
              <a:rPr lang="en-US" dirty="0"/>
              <a:t>struct Node*node=(struct Node*)malloc(</a:t>
            </a:r>
            <a:r>
              <a:rPr lang="en-US" dirty="0" err="1"/>
              <a:t>sizeof</a:t>
            </a:r>
            <a:r>
              <a:rPr lang="en-US" dirty="0"/>
              <a:t>(struct Node));</a:t>
            </a:r>
          </a:p>
          <a:p>
            <a:pPr marL="0" indent="0">
              <a:buNone/>
            </a:pPr>
            <a:r>
              <a:rPr lang="en-US" dirty="0"/>
              <a:t> node-&gt;s=s; </a:t>
            </a:r>
          </a:p>
          <a:p>
            <a:pPr marL="0" indent="0">
              <a:buNone/>
            </a:pPr>
            <a:r>
              <a:rPr lang="en-US" dirty="0"/>
              <a:t>node-&gt;count=count; </a:t>
            </a:r>
          </a:p>
          <a:p>
            <a:pPr marL="0" indent="0">
              <a:buNone/>
            </a:pPr>
            <a:r>
              <a:rPr lang="en-US" dirty="0"/>
              <a:t>node-&gt;left= NULL; </a:t>
            </a:r>
          </a:p>
          <a:p>
            <a:pPr marL="0" indent="0">
              <a:buNone/>
            </a:pPr>
            <a:r>
              <a:rPr lang="en-US" dirty="0"/>
              <a:t>node-&gt;right=NULL; </a:t>
            </a:r>
          </a:p>
          <a:p>
            <a:pPr marL="0" indent="0">
              <a:buNone/>
            </a:pPr>
            <a:r>
              <a:rPr lang="en-US" dirty="0"/>
              <a:t>node-&gt;height=1;</a:t>
            </a:r>
          </a:p>
          <a:p>
            <a:pPr marL="0" indent="0">
              <a:buNone/>
            </a:pPr>
            <a:r>
              <a:rPr lang="en-US" dirty="0"/>
              <a:t> return(node); </a:t>
            </a:r>
          </a:p>
          <a:p>
            <a:pPr marL="0" indent="0">
              <a:buNone/>
            </a:pPr>
            <a:r>
              <a:rPr lang="en-US" dirty="0"/>
              <a:t>} </a:t>
            </a:r>
          </a:p>
        </p:txBody>
      </p:sp>
    </p:spTree>
    <p:extLst>
      <p:ext uri="{BB962C8B-B14F-4D97-AF65-F5344CB8AC3E}">
        <p14:creationId xmlns:p14="http://schemas.microsoft.com/office/powerpoint/2010/main" val="140253024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44B65-F752-440D-8AE3-0B577B84542F}"/>
              </a:ext>
            </a:extLst>
          </p:cNvPr>
          <p:cNvSpPr>
            <a:spLocks noGrp="1"/>
          </p:cNvSpPr>
          <p:nvPr>
            <p:ph idx="1"/>
          </p:nvPr>
        </p:nvSpPr>
        <p:spPr>
          <a:xfrm>
            <a:off x="677334" y="0"/>
            <a:ext cx="8596668" cy="6857999"/>
          </a:xfrm>
        </p:spPr>
        <p:txBody>
          <a:bodyPr>
            <a:normAutofit fontScale="70000" lnSpcReduction="20000"/>
          </a:bodyPr>
          <a:lstStyle/>
          <a:p>
            <a:pPr marL="0" indent="0">
              <a:buNone/>
            </a:pPr>
            <a:r>
              <a:rPr lang="en-US" dirty="0"/>
              <a:t>struct Node *</a:t>
            </a:r>
            <a:r>
              <a:rPr lang="en-US" dirty="0" err="1"/>
              <a:t>rightRotate</a:t>
            </a:r>
            <a:r>
              <a:rPr lang="en-US" dirty="0"/>
              <a:t>(struct Node *y) { </a:t>
            </a:r>
          </a:p>
          <a:p>
            <a:pPr marL="0" indent="0">
              <a:buNone/>
            </a:pPr>
            <a:r>
              <a:rPr lang="en-US" dirty="0"/>
              <a:t>struct Node *x=y-&gt;left; </a:t>
            </a:r>
          </a:p>
          <a:p>
            <a:pPr marL="0" indent="0">
              <a:buNone/>
            </a:pPr>
            <a:r>
              <a:rPr lang="en-US" dirty="0"/>
              <a:t>struct Node *T2=x-&gt;right;</a:t>
            </a:r>
          </a:p>
          <a:p>
            <a:pPr marL="0" indent="0">
              <a:buNone/>
            </a:pPr>
            <a:r>
              <a:rPr lang="en-US" dirty="0"/>
              <a:t> x-&gt;right=y; </a:t>
            </a:r>
          </a:p>
          <a:p>
            <a:pPr marL="0" indent="0">
              <a:buNone/>
            </a:pPr>
            <a:r>
              <a:rPr lang="en-US" dirty="0"/>
              <a:t>y-&gt;left=T2;</a:t>
            </a:r>
          </a:p>
          <a:p>
            <a:pPr marL="0" indent="0">
              <a:buNone/>
            </a:pPr>
            <a:r>
              <a:rPr lang="en-US" dirty="0"/>
              <a:t> y-&gt;height=max(height(y-&gt;left),height(y-&gt;right))+1;</a:t>
            </a:r>
          </a:p>
          <a:p>
            <a:pPr marL="0" indent="0">
              <a:buNone/>
            </a:pPr>
            <a:r>
              <a:rPr lang="en-US" dirty="0"/>
              <a:t> x-&gt;height=max(height(x-&gt;left),height(x-&gt;right))+1; </a:t>
            </a:r>
          </a:p>
          <a:p>
            <a:pPr marL="0" indent="0">
              <a:buNone/>
            </a:pPr>
            <a:r>
              <a:rPr lang="en-US" dirty="0"/>
              <a:t>return x; </a:t>
            </a:r>
          </a:p>
          <a:p>
            <a:pPr marL="0" indent="0">
              <a:buNone/>
            </a:pPr>
            <a:r>
              <a:rPr lang="en-US" dirty="0"/>
              <a:t>} </a:t>
            </a:r>
          </a:p>
          <a:p>
            <a:pPr marL="0" indent="0">
              <a:buNone/>
            </a:pPr>
            <a:r>
              <a:rPr lang="en-US" dirty="0"/>
              <a:t>struct Node *</a:t>
            </a:r>
            <a:r>
              <a:rPr lang="en-US" dirty="0" err="1"/>
              <a:t>leftRotate</a:t>
            </a:r>
            <a:r>
              <a:rPr lang="en-US" dirty="0"/>
              <a:t>(struct Node *x) {</a:t>
            </a:r>
          </a:p>
          <a:p>
            <a:pPr marL="0" indent="0">
              <a:buNone/>
            </a:pPr>
            <a:r>
              <a:rPr lang="en-US" dirty="0"/>
              <a:t> struct Node *y=x-&gt;right; </a:t>
            </a:r>
          </a:p>
          <a:p>
            <a:pPr marL="0" indent="0">
              <a:buNone/>
            </a:pPr>
            <a:r>
              <a:rPr lang="en-US" dirty="0"/>
              <a:t>struct Node *T2=y-&gt;left; </a:t>
            </a:r>
          </a:p>
          <a:p>
            <a:pPr marL="0" indent="0">
              <a:buNone/>
            </a:pPr>
            <a:r>
              <a:rPr lang="en-US" dirty="0"/>
              <a:t>y-&gt;left=x; x-&gt;right=T2;</a:t>
            </a:r>
          </a:p>
          <a:p>
            <a:pPr marL="0" indent="0">
              <a:buNone/>
            </a:pPr>
            <a:r>
              <a:rPr lang="en-US" dirty="0"/>
              <a:t> x-&gt;height=max(height(x-&gt;left),height(x-&gt;right))+1;</a:t>
            </a:r>
          </a:p>
          <a:p>
            <a:pPr marL="0" indent="0">
              <a:buNone/>
            </a:pPr>
            <a:r>
              <a:rPr lang="en-US" dirty="0"/>
              <a:t> y-&gt;height=max(height(y-&gt;left),height(y-&gt;right))+1; </a:t>
            </a:r>
          </a:p>
          <a:p>
            <a:pPr marL="0" indent="0">
              <a:buNone/>
            </a:pPr>
            <a:r>
              <a:rPr lang="en-US" dirty="0"/>
              <a:t>return y;</a:t>
            </a:r>
          </a:p>
          <a:p>
            <a:pPr marL="0" indent="0">
              <a:buNone/>
            </a:pPr>
            <a:r>
              <a:rPr lang="en-US" dirty="0"/>
              <a:t> }</a:t>
            </a:r>
          </a:p>
          <a:p>
            <a:pPr marL="0" indent="0">
              <a:buNone/>
            </a:pPr>
            <a:r>
              <a:rPr lang="en-US" dirty="0"/>
              <a:t> int </a:t>
            </a:r>
            <a:r>
              <a:rPr lang="en-US" dirty="0" err="1"/>
              <a:t>getBalance</a:t>
            </a:r>
            <a:r>
              <a:rPr lang="en-US" dirty="0"/>
              <a:t>(struct Node *N) { </a:t>
            </a:r>
          </a:p>
          <a:p>
            <a:pPr marL="0" indent="0">
              <a:buNone/>
            </a:pPr>
            <a:r>
              <a:rPr lang="en-US" dirty="0"/>
              <a:t>if (N==NULL) return 0;</a:t>
            </a:r>
          </a:p>
          <a:p>
            <a:pPr marL="0" indent="0">
              <a:buNone/>
            </a:pPr>
            <a:r>
              <a:rPr lang="en-US" dirty="0"/>
              <a:t> return height(N-&gt;left)-height(N-&gt;right);</a:t>
            </a:r>
          </a:p>
          <a:p>
            <a:pPr marL="0" indent="0">
              <a:buNone/>
            </a:pPr>
            <a:r>
              <a:rPr lang="en-US" dirty="0"/>
              <a:t> } </a:t>
            </a:r>
          </a:p>
          <a:p>
            <a:pPr marL="0" indent="0">
              <a:buNone/>
            </a:pPr>
            <a:r>
              <a:rPr lang="en-US" dirty="0"/>
              <a:t>struct Node* insert(struct Node* node, char *</a:t>
            </a:r>
            <a:r>
              <a:rPr lang="en-US" dirty="0" err="1"/>
              <a:t>s,int</a:t>
            </a:r>
            <a:r>
              <a:rPr lang="en-US" dirty="0"/>
              <a:t> count) { </a:t>
            </a:r>
          </a:p>
          <a:p>
            <a:pPr marL="0" indent="0">
              <a:buNone/>
            </a:pPr>
            <a:r>
              <a:rPr lang="en-US" dirty="0"/>
              <a:t>if (node==NULL)</a:t>
            </a:r>
          </a:p>
          <a:p>
            <a:pPr marL="0" indent="0">
              <a:buNone/>
            </a:pPr>
            <a:r>
              <a:rPr lang="en-US" dirty="0"/>
              <a:t> return(</a:t>
            </a:r>
            <a:r>
              <a:rPr lang="en-US" dirty="0" err="1"/>
              <a:t>newNode</a:t>
            </a:r>
            <a:r>
              <a:rPr lang="en-US" dirty="0"/>
              <a:t>(</a:t>
            </a:r>
            <a:r>
              <a:rPr lang="en-US" dirty="0" err="1"/>
              <a:t>s,count</a:t>
            </a:r>
            <a:r>
              <a:rPr lang="en-US" dirty="0"/>
              <a:t>));</a:t>
            </a:r>
          </a:p>
        </p:txBody>
      </p:sp>
    </p:spTree>
    <p:extLst>
      <p:ext uri="{BB962C8B-B14F-4D97-AF65-F5344CB8AC3E}">
        <p14:creationId xmlns:p14="http://schemas.microsoft.com/office/powerpoint/2010/main" val="363197137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A0CE3-E980-4F6D-99DA-F1253E596BDF}"/>
              </a:ext>
            </a:extLst>
          </p:cNvPr>
          <p:cNvSpPr>
            <a:spLocks noGrp="1"/>
          </p:cNvSpPr>
          <p:nvPr>
            <p:ph idx="1"/>
          </p:nvPr>
        </p:nvSpPr>
        <p:spPr>
          <a:xfrm>
            <a:off x="677334" y="0"/>
            <a:ext cx="8596668" cy="6857999"/>
          </a:xfrm>
        </p:spPr>
        <p:txBody>
          <a:bodyPr>
            <a:normAutofit fontScale="47500" lnSpcReduction="20000"/>
          </a:bodyPr>
          <a:lstStyle/>
          <a:p>
            <a:pPr marL="0" indent="0">
              <a:buNone/>
            </a:pPr>
            <a:r>
              <a:rPr lang="en-US" dirty="0"/>
              <a:t> if (</a:t>
            </a:r>
            <a:r>
              <a:rPr lang="en-US" dirty="0" err="1"/>
              <a:t>strcmp</a:t>
            </a:r>
            <a:r>
              <a:rPr lang="en-US" dirty="0"/>
              <a:t>(</a:t>
            </a:r>
            <a:r>
              <a:rPr lang="en-US" dirty="0" err="1"/>
              <a:t>s,node</a:t>
            </a:r>
            <a:r>
              <a:rPr lang="en-US" dirty="0"/>
              <a:t>-&gt;s)&lt;0) </a:t>
            </a:r>
          </a:p>
          <a:p>
            <a:pPr marL="0" indent="0">
              <a:buNone/>
            </a:pPr>
            <a:r>
              <a:rPr lang="en-US" dirty="0"/>
              <a:t>node-&gt;left=insert(node-&gt;</a:t>
            </a:r>
            <a:r>
              <a:rPr lang="en-US" dirty="0" err="1"/>
              <a:t>left,s,count</a:t>
            </a:r>
            <a:r>
              <a:rPr lang="en-US" dirty="0"/>
              <a:t>); </a:t>
            </a:r>
          </a:p>
          <a:p>
            <a:pPr marL="0" indent="0">
              <a:buNone/>
            </a:pPr>
            <a:r>
              <a:rPr lang="en-US" dirty="0"/>
              <a:t>else if (</a:t>
            </a:r>
            <a:r>
              <a:rPr lang="en-US" dirty="0" err="1"/>
              <a:t>strcmp</a:t>
            </a:r>
            <a:r>
              <a:rPr lang="en-US" dirty="0"/>
              <a:t>(</a:t>
            </a:r>
            <a:r>
              <a:rPr lang="en-US" dirty="0" err="1"/>
              <a:t>s,node</a:t>
            </a:r>
            <a:r>
              <a:rPr lang="en-US" dirty="0"/>
              <a:t>-&gt;s)&gt;0) </a:t>
            </a:r>
          </a:p>
          <a:p>
            <a:pPr marL="0" indent="0">
              <a:buNone/>
            </a:pPr>
            <a:r>
              <a:rPr lang="en-US" dirty="0"/>
              <a:t>node-&gt;right=insert(node-&gt;</a:t>
            </a:r>
            <a:r>
              <a:rPr lang="en-US" dirty="0" err="1"/>
              <a:t>right,s,count</a:t>
            </a:r>
            <a:r>
              <a:rPr lang="en-US" dirty="0"/>
              <a:t>); </a:t>
            </a:r>
          </a:p>
          <a:p>
            <a:pPr marL="0" indent="0">
              <a:buNone/>
            </a:pPr>
            <a:r>
              <a:rPr lang="en-US" dirty="0"/>
              <a:t>else return node; </a:t>
            </a:r>
          </a:p>
          <a:p>
            <a:pPr marL="0" indent="0">
              <a:buNone/>
            </a:pPr>
            <a:r>
              <a:rPr lang="en-US" dirty="0"/>
              <a:t>node-&gt;height=1+ max(height(node-&gt;left),height(node-&gt;right));</a:t>
            </a:r>
          </a:p>
          <a:p>
            <a:pPr marL="0" indent="0">
              <a:buNone/>
            </a:pPr>
            <a:r>
              <a:rPr lang="en-US" dirty="0"/>
              <a:t> int balance=</a:t>
            </a:r>
            <a:r>
              <a:rPr lang="en-US" dirty="0" err="1"/>
              <a:t>getBalance</a:t>
            </a:r>
            <a:r>
              <a:rPr lang="en-US" dirty="0"/>
              <a:t>(node);</a:t>
            </a:r>
          </a:p>
          <a:p>
            <a:pPr marL="0" indent="0">
              <a:buNone/>
            </a:pPr>
            <a:r>
              <a:rPr lang="en-US" dirty="0"/>
              <a:t> if(balance&gt;1&amp;&amp;</a:t>
            </a:r>
            <a:r>
              <a:rPr lang="en-US" dirty="0" err="1"/>
              <a:t>strcmp</a:t>
            </a:r>
            <a:r>
              <a:rPr lang="en-US" dirty="0"/>
              <a:t>(</a:t>
            </a:r>
            <a:r>
              <a:rPr lang="en-US" dirty="0" err="1"/>
              <a:t>s,node</a:t>
            </a:r>
            <a:r>
              <a:rPr lang="en-US" dirty="0"/>
              <a:t>-&gt;left-&gt;s)&lt;0)</a:t>
            </a:r>
          </a:p>
          <a:p>
            <a:pPr marL="0" indent="0">
              <a:buNone/>
            </a:pPr>
            <a:r>
              <a:rPr lang="en-US" dirty="0"/>
              <a:t> return </a:t>
            </a:r>
            <a:r>
              <a:rPr lang="en-US" dirty="0" err="1"/>
              <a:t>rightRotate</a:t>
            </a:r>
            <a:r>
              <a:rPr lang="en-US" dirty="0"/>
              <a:t>(node);</a:t>
            </a:r>
          </a:p>
          <a:p>
            <a:pPr marL="0" indent="0">
              <a:buNone/>
            </a:pPr>
            <a:r>
              <a:rPr lang="en-US" dirty="0"/>
              <a:t> if(balance&lt;-1&amp;&amp;</a:t>
            </a:r>
            <a:r>
              <a:rPr lang="en-US" dirty="0" err="1"/>
              <a:t>strcmp</a:t>
            </a:r>
            <a:r>
              <a:rPr lang="en-US" dirty="0"/>
              <a:t>(</a:t>
            </a:r>
            <a:r>
              <a:rPr lang="en-US" dirty="0" err="1"/>
              <a:t>s,node</a:t>
            </a:r>
            <a:r>
              <a:rPr lang="en-US" dirty="0"/>
              <a:t>-&gt;right-&gt;s)&gt;0) </a:t>
            </a:r>
          </a:p>
          <a:p>
            <a:pPr marL="0" indent="0">
              <a:buNone/>
            </a:pPr>
            <a:r>
              <a:rPr lang="en-US" dirty="0"/>
              <a:t>return </a:t>
            </a:r>
            <a:r>
              <a:rPr lang="en-US" dirty="0" err="1"/>
              <a:t>leftRotate</a:t>
            </a:r>
            <a:r>
              <a:rPr lang="en-US" dirty="0"/>
              <a:t>(node); </a:t>
            </a:r>
          </a:p>
          <a:p>
            <a:pPr marL="0" indent="0">
              <a:buNone/>
            </a:pPr>
            <a:r>
              <a:rPr lang="en-US" dirty="0"/>
              <a:t>if(balance&gt;1&amp;&amp;</a:t>
            </a:r>
            <a:r>
              <a:rPr lang="en-US" dirty="0" err="1"/>
              <a:t>strcmp</a:t>
            </a:r>
            <a:r>
              <a:rPr lang="en-US" dirty="0"/>
              <a:t>(</a:t>
            </a:r>
            <a:r>
              <a:rPr lang="en-US" dirty="0" err="1"/>
              <a:t>s,node</a:t>
            </a:r>
            <a:r>
              <a:rPr lang="en-US" dirty="0"/>
              <a:t>-&gt;left-&gt;s)&gt;0) {</a:t>
            </a:r>
          </a:p>
          <a:p>
            <a:pPr marL="0" indent="0">
              <a:buNone/>
            </a:pPr>
            <a:r>
              <a:rPr lang="en-US" dirty="0"/>
              <a:t> node-&gt;left=</a:t>
            </a:r>
            <a:r>
              <a:rPr lang="en-US" dirty="0" err="1"/>
              <a:t>leftRotate</a:t>
            </a:r>
            <a:r>
              <a:rPr lang="en-US" dirty="0"/>
              <a:t>(node-&gt;left);</a:t>
            </a:r>
          </a:p>
          <a:p>
            <a:pPr marL="0" indent="0">
              <a:buNone/>
            </a:pPr>
            <a:r>
              <a:rPr lang="en-US" dirty="0"/>
              <a:t> return </a:t>
            </a:r>
            <a:r>
              <a:rPr lang="en-US" dirty="0" err="1"/>
              <a:t>rightRotate</a:t>
            </a:r>
            <a:r>
              <a:rPr lang="en-US" dirty="0"/>
              <a:t>(node); </a:t>
            </a:r>
          </a:p>
          <a:p>
            <a:pPr marL="0" indent="0">
              <a:buNone/>
            </a:pPr>
            <a:r>
              <a:rPr lang="en-US" dirty="0"/>
              <a:t>}</a:t>
            </a:r>
          </a:p>
          <a:p>
            <a:pPr marL="0" indent="0">
              <a:buNone/>
            </a:pPr>
            <a:r>
              <a:rPr lang="en-US" dirty="0"/>
              <a:t> if(balance&lt;-1&amp;&amp;</a:t>
            </a:r>
            <a:r>
              <a:rPr lang="en-US" dirty="0" err="1"/>
              <a:t>strcmp</a:t>
            </a:r>
            <a:r>
              <a:rPr lang="en-US" dirty="0"/>
              <a:t>(</a:t>
            </a:r>
            <a:r>
              <a:rPr lang="en-US" dirty="0" err="1"/>
              <a:t>s,node</a:t>
            </a:r>
            <a:r>
              <a:rPr lang="en-US" dirty="0"/>
              <a:t>-&gt;right-&gt;s)&lt;0) {</a:t>
            </a:r>
          </a:p>
          <a:p>
            <a:pPr marL="0" indent="0">
              <a:buNone/>
            </a:pPr>
            <a:r>
              <a:rPr lang="en-US" dirty="0"/>
              <a:t> node-&gt;right=</a:t>
            </a:r>
            <a:r>
              <a:rPr lang="en-US" dirty="0" err="1"/>
              <a:t>rightRotate</a:t>
            </a:r>
            <a:r>
              <a:rPr lang="en-US" dirty="0"/>
              <a:t>(node-&gt;right); </a:t>
            </a:r>
          </a:p>
          <a:p>
            <a:pPr marL="0" indent="0">
              <a:buNone/>
            </a:pPr>
            <a:r>
              <a:rPr lang="en-US" dirty="0"/>
              <a:t>return </a:t>
            </a:r>
            <a:r>
              <a:rPr lang="en-US" dirty="0" err="1"/>
              <a:t>leftRotate</a:t>
            </a:r>
            <a:r>
              <a:rPr lang="en-US" dirty="0"/>
              <a:t>(node);</a:t>
            </a:r>
          </a:p>
          <a:p>
            <a:pPr marL="0" indent="0">
              <a:buNone/>
            </a:pPr>
            <a:r>
              <a:rPr lang="en-US" dirty="0"/>
              <a:t> }</a:t>
            </a:r>
          </a:p>
          <a:p>
            <a:pPr marL="0" indent="0">
              <a:buNone/>
            </a:pPr>
            <a:r>
              <a:rPr lang="en-US" dirty="0"/>
              <a:t> return node; </a:t>
            </a:r>
          </a:p>
          <a:p>
            <a:pPr marL="0" indent="0">
              <a:buNone/>
            </a:pPr>
            <a:r>
              <a:rPr lang="en-US" dirty="0"/>
              <a:t>}</a:t>
            </a:r>
          </a:p>
          <a:p>
            <a:pPr marL="0" indent="0">
              <a:buNone/>
            </a:pPr>
            <a:r>
              <a:rPr lang="en-US" dirty="0"/>
              <a:t> void </a:t>
            </a:r>
            <a:r>
              <a:rPr lang="en-US" dirty="0" err="1"/>
              <a:t>inOrder</a:t>
            </a:r>
            <a:r>
              <a:rPr lang="en-US" dirty="0"/>
              <a:t>(struct Node *root) {</a:t>
            </a:r>
          </a:p>
          <a:p>
            <a:pPr marL="0" indent="0">
              <a:buNone/>
            </a:pPr>
            <a:r>
              <a:rPr lang="en-US" dirty="0"/>
              <a:t> if(root != NULL) { </a:t>
            </a:r>
          </a:p>
          <a:p>
            <a:pPr marL="0" indent="0">
              <a:buNone/>
            </a:pPr>
            <a:r>
              <a:rPr lang="en-US" dirty="0" err="1"/>
              <a:t>inOrder</a:t>
            </a:r>
            <a:r>
              <a:rPr lang="en-US" dirty="0"/>
              <a:t>(root-&gt;left);</a:t>
            </a:r>
          </a:p>
          <a:p>
            <a:pPr marL="0" indent="0">
              <a:buNone/>
            </a:pPr>
            <a:r>
              <a:rPr lang="en-US" dirty="0"/>
              <a:t> </a:t>
            </a:r>
            <a:r>
              <a:rPr lang="en-US" dirty="0" err="1"/>
              <a:t>printf</a:t>
            </a:r>
            <a:r>
              <a:rPr lang="en-US" dirty="0"/>
              <a:t>("%s : %d\n", root-&gt;</a:t>
            </a:r>
            <a:r>
              <a:rPr lang="en-US" dirty="0" err="1"/>
              <a:t>s,root</a:t>
            </a:r>
            <a:r>
              <a:rPr lang="en-US" dirty="0"/>
              <a:t>-&gt;count);</a:t>
            </a:r>
          </a:p>
          <a:p>
            <a:pPr marL="0" indent="0">
              <a:buNone/>
            </a:pPr>
            <a:r>
              <a:rPr lang="en-US" dirty="0"/>
              <a:t> </a:t>
            </a:r>
            <a:r>
              <a:rPr lang="en-US" dirty="0" err="1"/>
              <a:t>inOrder</a:t>
            </a:r>
            <a:r>
              <a:rPr lang="en-US" dirty="0"/>
              <a:t>(root-&gt;right); </a:t>
            </a:r>
          </a:p>
          <a:p>
            <a:pPr marL="0" indent="0">
              <a:buNone/>
            </a:pPr>
            <a:r>
              <a:rPr lang="en-US" dirty="0"/>
              <a:t>}</a:t>
            </a:r>
          </a:p>
          <a:p>
            <a:pPr marL="0" indent="0">
              <a:buNone/>
            </a:pPr>
            <a:r>
              <a:rPr lang="en-US" dirty="0"/>
              <a:t> }</a:t>
            </a:r>
          </a:p>
        </p:txBody>
      </p:sp>
    </p:spTree>
    <p:extLst>
      <p:ext uri="{BB962C8B-B14F-4D97-AF65-F5344CB8AC3E}">
        <p14:creationId xmlns:p14="http://schemas.microsoft.com/office/powerpoint/2010/main" val="31338010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97DFE-C9AF-44C4-88D5-91B0FEBE2EE6}"/>
              </a:ext>
            </a:extLst>
          </p:cNvPr>
          <p:cNvSpPr>
            <a:spLocks noGrp="1"/>
          </p:cNvSpPr>
          <p:nvPr>
            <p:ph idx="1"/>
          </p:nvPr>
        </p:nvSpPr>
        <p:spPr>
          <a:xfrm>
            <a:off x="677334" y="0"/>
            <a:ext cx="8596668" cy="6857999"/>
          </a:xfrm>
        </p:spPr>
        <p:txBody>
          <a:bodyPr>
            <a:normAutofit fontScale="77500" lnSpcReduction="20000"/>
          </a:bodyPr>
          <a:lstStyle/>
          <a:p>
            <a:pPr marL="0" indent="0">
              <a:buNone/>
            </a:pPr>
            <a:r>
              <a:rPr lang="en-US" dirty="0"/>
              <a:t>int main(){</a:t>
            </a:r>
          </a:p>
          <a:p>
            <a:pPr marL="0" indent="0">
              <a:buNone/>
            </a:pPr>
            <a:r>
              <a:rPr lang="en-US" dirty="0"/>
              <a:t>{</a:t>
            </a:r>
          </a:p>
          <a:p>
            <a:pPr marL="0" indent="0">
              <a:buNone/>
            </a:pPr>
            <a:r>
              <a:rPr lang="en-US" dirty="0"/>
              <a:t> struct Node *root=NULL; </a:t>
            </a:r>
          </a:p>
          <a:p>
            <a:pPr marL="0" indent="0">
              <a:buNone/>
            </a:pPr>
            <a:r>
              <a:rPr lang="en-US" dirty="0"/>
              <a:t>int </a:t>
            </a:r>
            <a:r>
              <a:rPr lang="en-US" dirty="0" err="1"/>
              <a:t>func,cc</a:t>
            </a:r>
            <a:r>
              <a:rPr lang="en-US" dirty="0"/>
              <a:t>=0;</a:t>
            </a:r>
          </a:p>
          <a:p>
            <a:pPr marL="0" indent="0">
              <a:buNone/>
            </a:pPr>
            <a:r>
              <a:rPr lang="en-US" dirty="0"/>
              <a:t> FILE *</a:t>
            </a:r>
            <a:r>
              <a:rPr lang="en-US" dirty="0" err="1"/>
              <a:t>fptr</a:t>
            </a:r>
            <a:r>
              <a:rPr lang="en-US" dirty="0"/>
              <a:t>;</a:t>
            </a:r>
          </a:p>
          <a:p>
            <a:pPr marL="0" indent="0">
              <a:buNone/>
            </a:pPr>
            <a:r>
              <a:rPr lang="en-US" dirty="0"/>
              <a:t> char s[1000],word[100]; </a:t>
            </a:r>
          </a:p>
          <a:p>
            <a:pPr marL="0" indent="0">
              <a:buNone/>
            </a:pPr>
            <a:r>
              <a:rPr lang="en-US" dirty="0"/>
              <a:t>char temp[100][100]; </a:t>
            </a:r>
          </a:p>
          <a:p>
            <a:pPr marL="0" indent="0">
              <a:buNone/>
            </a:pPr>
            <a:r>
              <a:rPr lang="en-US" dirty="0"/>
              <a:t>while(1){ </a:t>
            </a:r>
          </a:p>
          <a:p>
            <a:pPr marL="0" indent="0">
              <a:buNone/>
            </a:pPr>
            <a:r>
              <a:rPr lang="en-US" dirty="0" err="1"/>
              <a:t>printf</a:t>
            </a:r>
            <a:r>
              <a:rPr lang="en-US" dirty="0"/>
              <a:t>("\n------------------------------------------------------\n"); </a:t>
            </a:r>
          </a:p>
          <a:p>
            <a:pPr marL="0" indent="0">
              <a:buNone/>
            </a:pPr>
            <a:r>
              <a:rPr lang="en-US" dirty="0" err="1"/>
              <a:t>printf</a:t>
            </a:r>
            <a:r>
              <a:rPr lang="en-US" dirty="0"/>
              <a:t>("1.Reads file and creates AVL tree containing list of all words used in the file with count of the number of times each word is found in the file. \n");</a:t>
            </a:r>
          </a:p>
          <a:p>
            <a:pPr marL="0" indent="0">
              <a:buNone/>
            </a:pPr>
            <a:r>
              <a:rPr lang="en-US" dirty="0"/>
              <a:t> </a:t>
            </a:r>
            <a:r>
              <a:rPr lang="en-US" dirty="0" err="1"/>
              <a:t>printf</a:t>
            </a:r>
            <a:r>
              <a:rPr lang="en-US" dirty="0"/>
              <a:t>("2.Reads one word from file.\n");</a:t>
            </a:r>
          </a:p>
          <a:p>
            <a:pPr marL="0" indent="0">
              <a:buNone/>
            </a:pPr>
            <a:r>
              <a:rPr lang="en-US" dirty="0"/>
              <a:t> </a:t>
            </a:r>
            <a:r>
              <a:rPr lang="en-US" dirty="0" err="1"/>
              <a:t>printf</a:t>
            </a:r>
            <a:r>
              <a:rPr lang="en-US" dirty="0"/>
              <a:t>("3.Compares two integers identified by pointers to integers.\n");</a:t>
            </a:r>
          </a:p>
          <a:p>
            <a:pPr marL="0" indent="0">
              <a:buNone/>
            </a:pPr>
            <a:r>
              <a:rPr lang="en-US" dirty="0"/>
              <a:t> </a:t>
            </a:r>
            <a:r>
              <a:rPr lang="en-US" dirty="0" err="1"/>
              <a:t>printf</a:t>
            </a:r>
            <a:r>
              <a:rPr lang="en-US" dirty="0"/>
              <a:t>("4.Display top element\n");</a:t>
            </a:r>
          </a:p>
          <a:p>
            <a:pPr marL="0" indent="0">
              <a:buNone/>
            </a:pPr>
            <a:r>
              <a:rPr lang="en-US" dirty="0"/>
              <a:t> </a:t>
            </a:r>
            <a:r>
              <a:rPr lang="en-US" dirty="0" err="1"/>
              <a:t>printf</a:t>
            </a:r>
            <a:r>
              <a:rPr lang="en-US" dirty="0"/>
              <a:t>("5.Prints the list with the count for each word.\n"); </a:t>
            </a:r>
          </a:p>
          <a:p>
            <a:pPr marL="0" indent="0">
              <a:buNone/>
            </a:pPr>
            <a:r>
              <a:rPr lang="en-US" dirty="0" err="1"/>
              <a:t>printf</a:t>
            </a:r>
            <a:r>
              <a:rPr lang="en-US" dirty="0"/>
              <a:t>("6:Prints one word from the list with its count.\n"); </a:t>
            </a:r>
          </a:p>
          <a:p>
            <a:pPr marL="0" indent="0">
              <a:buNone/>
            </a:pPr>
            <a:r>
              <a:rPr lang="en-US" dirty="0" err="1"/>
              <a:t>printf</a:t>
            </a:r>
            <a:r>
              <a:rPr lang="en-US" dirty="0"/>
              <a:t>("7.Exit function\n"); </a:t>
            </a:r>
          </a:p>
          <a:p>
            <a:pPr marL="0" indent="0">
              <a:buNone/>
            </a:pPr>
            <a:r>
              <a:rPr lang="en-US" dirty="0" err="1"/>
              <a:t>printf</a:t>
            </a:r>
            <a:r>
              <a:rPr lang="en-US" dirty="0"/>
              <a:t>("\n------------------------------------------------------\n"); </a:t>
            </a:r>
          </a:p>
          <a:p>
            <a:pPr marL="0" indent="0">
              <a:buNone/>
            </a:pPr>
            <a:r>
              <a:rPr lang="en-US" dirty="0" err="1"/>
              <a:t>printf</a:t>
            </a:r>
            <a:r>
              <a:rPr lang="en-US" dirty="0"/>
              <a:t>("Enter function number:"); </a:t>
            </a:r>
          </a:p>
          <a:p>
            <a:pPr marL="0" indent="0">
              <a:buNone/>
            </a:pPr>
            <a:r>
              <a:rPr lang="en-US" dirty="0" err="1"/>
              <a:t>scanf</a:t>
            </a:r>
            <a:r>
              <a:rPr lang="en-US" dirty="0"/>
              <a:t>("%d",&amp;</a:t>
            </a:r>
            <a:r>
              <a:rPr lang="en-US" dirty="0" err="1"/>
              <a:t>func</a:t>
            </a:r>
            <a:r>
              <a:rPr lang="en-US" dirty="0"/>
              <a:t>);</a:t>
            </a:r>
          </a:p>
          <a:p>
            <a:pPr marL="0" indent="0">
              <a:buNone/>
            </a:pPr>
            <a:r>
              <a:rPr lang="en-US" dirty="0"/>
              <a:t> </a:t>
            </a:r>
            <a:r>
              <a:rPr lang="en-US" dirty="0" err="1"/>
              <a:t>printf</a:t>
            </a:r>
            <a:r>
              <a:rPr lang="en-US" dirty="0"/>
              <a:t>("\n"); </a:t>
            </a:r>
          </a:p>
          <a:p>
            <a:pPr marL="0" indent="0">
              <a:buNone/>
            </a:pPr>
            <a:r>
              <a:rPr lang="en-US" dirty="0"/>
              <a:t>if(</a:t>
            </a:r>
            <a:r>
              <a:rPr lang="en-US" dirty="0" err="1"/>
              <a:t>func</a:t>
            </a:r>
            <a:r>
              <a:rPr lang="en-US" dirty="0"/>
              <a:t>==7) break; </a:t>
            </a:r>
          </a:p>
          <a:p>
            <a:pPr marL="0" indent="0">
              <a:buNone/>
            </a:pPr>
            <a:r>
              <a:rPr lang="en-US" dirty="0"/>
              <a:t>switch(</a:t>
            </a:r>
            <a:r>
              <a:rPr lang="en-US" dirty="0" err="1"/>
              <a:t>func</a:t>
            </a:r>
            <a:r>
              <a:rPr lang="en-US" dirty="0"/>
              <a:t>){ </a:t>
            </a:r>
          </a:p>
        </p:txBody>
      </p:sp>
    </p:spTree>
    <p:extLst>
      <p:ext uri="{BB962C8B-B14F-4D97-AF65-F5344CB8AC3E}">
        <p14:creationId xmlns:p14="http://schemas.microsoft.com/office/powerpoint/2010/main" val="297302018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77177-9924-41FB-B3BC-0416BB60200E}"/>
              </a:ext>
            </a:extLst>
          </p:cNvPr>
          <p:cNvSpPr>
            <a:spLocks noGrp="1"/>
          </p:cNvSpPr>
          <p:nvPr>
            <p:ph idx="1"/>
          </p:nvPr>
        </p:nvSpPr>
        <p:spPr>
          <a:xfrm>
            <a:off x="677334" y="0"/>
            <a:ext cx="8596668" cy="6857999"/>
          </a:xfrm>
        </p:spPr>
        <p:txBody>
          <a:bodyPr>
            <a:normAutofit fontScale="55000" lnSpcReduction="20000"/>
          </a:bodyPr>
          <a:lstStyle/>
          <a:p>
            <a:pPr marL="0" indent="0">
              <a:buNone/>
            </a:pPr>
            <a:r>
              <a:rPr lang="en-US" dirty="0"/>
              <a:t>case 1:{ </a:t>
            </a:r>
          </a:p>
          <a:p>
            <a:pPr marL="0" indent="0">
              <a:buNone/>
            </a:pPr>
            <a:r>
              <a:rPr lang="en-US" dirty="0" err="1"/>
              <a:t>fptr</a:t>
            </a:r>
            <a:r>
              <a:rPr lang="en-US" dirty="0"/>
              <a:t>=</a:t>
            </a:r>
            <a:r>
              <a:rPr lang="en-US" dirty="0" err="1"/>
              <a:t>fopen</a:t>
            </a:r>
            <a:r>
              <a:rPr lang="en-US" dirty="0"/>
              <a:t>("skills33.txt","r"); </a:t>
            </a:r>
          </a:p>
          <a:p>
            <a:pPr marL="0" indent="0">
              <a:buNone/>
            </a:pPr>
            <a:r>
              <a:rPr lang="en-US" dirty="0"/>
              <a:t>while(!</a:t>
            </a:r>
            <a:r>
              <a:rPr lang="en-US" dirty="0" err="1"/>
              <a:t>feof</a:t>
            </a:r>
            <a:r>
              <a:rPr lang="en-US" dirty="0"/>
              <a:t>(</a:t>
            </a:r>
            <a:r>
              <a:rPr lang="en-US" dirty="0" err="1"/>
              <a:t>fptr</a:t>
            </a:r>
            <a:r>
              <a:rPr lang="en-US" dirty="0"/>
              <a:t>)){ </a:t>
            </a:r>
          </a:p>
          <a:p>
            <a:pPr marL="0" indent="0">
              <a:buNone/>
            </a:pPr>
            <a:r>
              <a:rPr lang="en-US" dirty="0" err="1"/>
              <a:t>fgets</a:t>
            </a:r>
            <a:r>
              <a:rPr lang="en-US" dirty="0"/>
              <a:t>(s,1000,fptr);</a:t>
            </a:r>
          </a:p>
          <a:p>
            <a:pPr marL="0" indent="0">
              <a:buNone/>
            </a:pPr>
            <a:r>
              <a:rPr lang="en-US" dirty="0"/>
              <a:t> }</a:t>
            </a:r>
          </a:p>
          <a:p>
            <a:pPr marL="0" indent="0">
              <a:buNone/>
            </a:pPr>
            <a:r>
              <a:rPr lang="en-US" dirty="0"/>
              <a:t> int j=0,ctr=0;</a:t>
            </a:r>
          </a:p>
          <a:p>
            <a:pPr marL="0" indent="0">
              <a:buNone/>
            </a:pPr>
            <a:r>
              <a:rPr lang="en-US" dirty="0"/>
              <a:t> int </a:t>
            </a:r>
            <a:r>
              <a:rPr lang="en-US" dirty="0" err="1"/>
              <a:t>i</a:t>
            </a:r>
            <a:r>
              <a:rPr lang="en-US" dirty="0"/>
              <a:t>; </a:t>
            </a:r>
          </a:p>
          <a:p>
            <a:pPr marL="0" indent="0">
              <a:buNone/>
            </a:pPr>
            <a:r>
              <a:rPr lang="en-US" dirty="0"/>
              <a:t>for(</a:t>
            </a:r>
            <a:r>
              <a:rPr lang="en-US" dirty="0" err="1"/>
              <a:t>i</a:t>
            </a:r>
            <a:r>
              <a:rPr lang="en-US" dirty="0"/>
              <a:t>=0;s[</a:t>
            </a:r>
            <a:r>
              <a:rPr lang="en-US" dirty="0" err="1"/>
              <a:t>i</a:t>
            </a:r>
            <a:r>
              <a:rPr lang="en-US" dirty="0"/>
              <a:t>]!='\0';i++) { </a:t>
            </a:r>
          </a:p>
          <a:p>
            <a:pPr marL="0" indent="0">
              <a:buNone/>
            </a:pPr>
            <a:r>
              <a:rPr lang="en-US" dirty="0"/>
              <a:t>if(s[</a:t>
            </a:r>
            <a:r>
              <a:rPr lang="en-US" dirty="0" err="1"/>
              <a:t>i</a:t>
            </a:r>
            <a:r>
              <a:rPr lang="en-US" dirty="0"/>
              <a:t>]==' ') {</a:t>
            </a:r>
          </a:p>
          <a:p>
            <a:pPr marL="0" indent="0">
              <a:buNone/>
            </a:pPr>
            <a:r>
              <a:rPr lang="en-US" dirty="0"/>
              <a:t> temp[ctr][j]='\0'; </a:t>
            </a:r>
          </a:p>
          <a:p>
            <a:pPr marL="0" indent="0">
              <a:buNone/>
            </a:pPr>
            <a:r>
              <a:rPr lang="en-US" dirty="0"/>
              <a:t>ctr++;</a:t>
            </a:r>
          </a:p>
          <a:p>
            <a:pPr marL="0" indent="0">
              <a:buNone/>
            </a:pPr>
            <a:r>
              <a:rPr lang="en-US" dirty="0"/>
              <a:t> j=0; </a:t>
            </a:r>
          </a:p>
          <a:p>
            <a:pPr marL="0" indent="0">
              <a:buNone/>
            </a:pPr>
            <a:r>
              <a:rPr lang="en-US" dirty="0"/>
              <a:t>}</a:t>
            </a:r>
          </a:p>
          <a:p>
            <a:pPr marL="0" indent="0">
              <a:buNone/>
            </a:pPr>
            <a:r>
              <a:rPr lang="en-US" dirty="0"/>
              <a:t> else { </a:t>
            </a:r>
          </a:p>
          <a:p>
            <a:pPr marL="0" indent="0">
              <a:buNone/>
            </a:pPr>
            <a:r>
              <a:rPr lang="en-US" dirty="0"/>
              <a:t>temp[ctr][j]=s[</a:t>
            </a:r>
            <a:r>
              <a:rPr lang="en-US" dirty="0" err="1"/>
              <a:t>i</a:t>
            </a:r>
            <a:r>
              <a:rPr lang="en-US" dirty="0"/>
              <a:t>];</a:t>
            </a:r>
          </a:p>
          <a:p>
            <a:pPr marL="0" indent="0">
              <a:buNone/>
            </a:pPr>
            <a:r>
              <a:rPr lang="en-US" dirty="0"/>
              <a:t> </a:t>
            </a:r>
            <a:r>
              <a:rPr lang="en-US" dirty="0" err="1"/>
              <a:t>j++</a:t>
            </a:r>
            <a:r>
              <a:rPr lang="en-US" dirty="0"/>
              <a:t>;</a:t>
            </a:r>
          </a:p>
          <a:p>
            <a:pPr marL="0" indent="0">
              <a:buNone/>
            </a:pPr>
            <a:r>
              <a:rPr lang="en-US" dirty="0"/>
              <a:t> }</a:t>
            </a:r>
          </a:p>
          <a:p>
            <a:pPr marL="0" indent="0">
              <a:buNone/>
            </a:pPr>
            <a:r>
              <a:rPr lang="en-US" dirty="0"/>
              <a:t> }</a:t>
            </a:r>
          </a:p>
          <a:p>
            <a:pPr marL="0" indent="0">
              <a:buNone/>
            </a:pPr>
            <a:r>
              <a:rPr lang="en-US" dirty="0"/>
              <a:t> for(</a:t>
            </a:r>
            <a:r>
              <a:rPr lang="en-US" dirty="0" err="1"/>
              <a:t>i</a:t>
            </a:r>
            <a:r>
              <a:rPr lang="en-US" dirty="0"/>
              <a:t>=0;i&lt;</a:t>
            </a:r>
            <a:r>
              <a:rPr lang="en-US" dirty="0" err="1"/>
              <a:t>ctr;i</a:t>
            </a:r>
            <a:r>
              <a:rPr lang="en-US" dirty="0"/>
              <a:t>++) {</a:t>
            </a:r>
          </a:p>
          <a:p>
            <a:pPr marL="0" indent="0">
              <a:buNone/>
            </a:pPr>
            <a:r>
              <a:rPr lang="en-US" dirty="0"/>
              <a:t> int c=count(</a:t>
            </a:r>
            <a:r>
              <a:rPr lang="en-US" dirty="0" err="1"/>
              <a:t>s,temp</a:t>
            </a:r>
            <a:r>
              <a:rPr lang="en-US" dirty="0"/>
              <a:t>[</a:t>
            </a:r>
            <a:r>
              <a:rPr lang="en-US" dirty="0" err="1"/>
              <a:t>i</a:t>
            </a:r>
            <a:r>
              <a:rPr lang="en-US" dirty="0"/>
              <a:t>]); </a:t>
            </a:r>
          </a:p>
          <a:p>
            <a:pPr marL="0" indent="0">
              <a:buNone/>
            </a:pPr>
            <a:r>
              <a:rPr lang="en-US" dirty="0"/>
              <a:t>root=insert(</a:t>
            </a:r>
            <a:r>
              <a:rPr lang="en-US" dirty="0" err="1"/>
              <a:t>root,temp</a:t>
            </a:r>
            <a:r>
              <a:rPr lang="en-US" dirty="0"/>
              <a:t>[</a:t>
            </a:r>
            <a:r>
              <a:rPr lang="en-US" dirty="0" err="1"/>
              <a:t>i</a:t>
            </a:r>
            <a:r>
              <a:rPr lang="en-US" dirty="0"/>
              <a:t>],c); </a:t>
            </a:r>
          </a:p>
          <a:p>
            <a:pPr marL="0" indent="0">
              <a:buNone/>
            </a:pPr>
            <a:r>
              <a:rPr lang="en-US" dirty="0"/>
              <a:t>}</a:t>
            </a:r>
          </a:p>
          <a:p>
            <a:pPr marL="0" indent="0">
              <a:buNone/>
            </a:pPr>
            <a:r>
              <a:rPr lang="en-US" dirty="0"/>
              <a:t> </a:t>
            </a:r>
            <a:r>
              <a:rPr lang="en-US" dirty="0" err="1"/>
              <a:t>printf</a:t>
            </a:r>
            <a:r>
              <a:rPr lang="en-US" dirty="0"/>
              <a:t>("Data in file is \"%s\"\</a:t>
            </a:r>
            <a:r>
              <a:rPr lang="en-US" dirty="0" err="1"/>
              <a:t>n",s</a:t>
            </a:r>
            <a:r>
              <a:rPr lang="en-US" dirty="0"/>
              <a:t>);</a:t>
            </a:r>
          </a:p>
          <a:p>
            <a:pPr marL="0" indent="0">
              <a:buNone/>
            </a:pPr>
            <a:r>
              <a:rPr lang="en-US" dirty="0"/>
              <a:t> </a:t>
            </a:r>
            <a:r>
              <a:rPr lang="en-US" dirty="0" err="1"/>
              <a:t>printf</a:t>
            </a:r>
            <a:r>
              <a:rPr lang="en-US" dirty="0"/>
              <a:t>("AVL tree is created\n");</a:t>
            </a:r>
          </a:p>
          <a:p>
            <a:pPr marL="0" indent="0">
              <a:buNone/>
            </a:pPr>
            <a:r>
              <a:rPr lang="en-US" dirty="0"/>
              <a:t> </a:t>
            </a:r>
            <a:r>
              <a:rPr lang="en-US" dirty="0" err="1"/>
              <a:t>printf</a:t>
            </a:r>
            <a:r>
              <a:rPr lang="en-US" dirty="0"/>
              <a:t>("Go to function 5 to check whether AVL tree is created or not\n"); </a:t>
            </a:r>
          </a:p>
          <a:p>
            <a:pPr marL="0" indent="0">
              <a:buNone/>
            </a:pPr>
            <a:r>
              <a:rPr lang="en-US" dirty="0"/>
              <a:t>break; </a:t>
            </a:r>
          </a:p>
          <a:p>
            <a:pPr marL="0" indent="0">
              <a:buNone/>
            </a:pPr>
            <a:r>
              <a:rPr lang="en-US" dirty="0"/>
              <a:t>}</a:t>
            </a:r>
          </a:p>
        </p:txBody>
      </p:sp>
    </p:spTree>
    <p:extLst>
      <p:ext uri="{BB962C8B-B14F-4D97-AF65-F5344CB8AC3E}">
        <p14:creationId xmlns:p14="http://schemas.microsoft.com/office/powerpoint/2010/main" val="257463957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53D4-39F3-4E8E-8AE1-0C5C84524A5A}"/>
              </a:ext>
            </a:extLst>
          </p:cNvPr>
          <p:cNvSpPr>
            <a:spLocks noGrp="1"/>
          </p:cNvSpPr>
          <p:nvPr>
            <p:ph type="title"/>
          </p:nvPr>
        </p:nvSpPr>
        <p:spPr>
          <a:xfrm>
            <a:off x="677334" y="609600"/>
            <a:ext cx="8596668" cy="811427"/>
          </a:xfrm>
        </p:spPr>
        <p:txBody>
          <a:bodyPr/>
          <a:lstStyle/>
          <a:p>
            <a:r>
              <a:rPr lang="en-US" dirty="0">
                <a:solidFill>
                  <a:srgbClr val="D3159D"/>
                </a:solidFill>
              </a:rPr>
              <a:t>Abstract</a:t>
            </a:r>
          </a:p>
        </p:txBody>
      </p:sp>
      <p:sp>
        <p:nvSpPr>
          <p:cNvPr id="3" name="Content Placeholder 2">
            <a:extLst>
              <a:ext uri="{FF2B5EF4-FFF2-40B4-BE49-F238E27FC236}">
                <a16:creationId xmlns:a16="http://schemas.microsoft.com/office/drawing/2014/main" id="{32C9516B-B8E8-4C84-9024-10BEBF946EEF}"/>
              </a:ext>
            </a:extLst>
          </p:cNvPr>
          <p:cNvSpPr>
            <a:spLocks noGrp="1"/>
          </p:cNvSpPr>
          <p:nvPr>
            <p:ph idx="1"/>
          </p:nvPr>
        </p:nvSpPr>
        <p:spPr>
          <a:xfrm>
            <a:off x="677334" y="1248033"/>
            <a:ext cx="8596668" cy="4793330"/>
          </a:xfrm>
        </p:spPr>
        <p:txBody>
          <a:bodyPr>
            <a:normAutofit/>
          </a:bodyPr>
          <a:lstStyle/>
          <a:p>
            <a:pPr marL="0" indent="0">
              <a:buNone/>
            </a:pPr>
            <a:endParaRPr lang="en-US" dirty="0"/>
          </a:p>
          <a:p>
            <a:pPr algn="just"/>
            <a:r>
              <a:rPr lang="en-IN" dirty="0"/>
              <a:t>The aim of this project is meant for creating an AVL tree application that uses a tree structure containing all of the words in a document, with a count of the number of times each word is used. Each entry in the AVL tree contains a word from the document and a pointer to an integer that contains a count of the number of times the word appears in the document.</a:t>
            </a:r>
            <a:endParaRPr lang="en-US" dirty="0"/>
          </a:p>
          <a:p>
            <a:r>
              <a:rPr lang="en-IN" dirty="0"/>
              <a:t>The project mainly consists of the different functions mentioned below, they are:</a:t>
            </a:r>
            <a:endParaRPr lang="en-US" dirty="0"/>
          </a:p>
          <a:p>
            <a:pPr marL="0" indent="0" algn="just">
              <a:buNone/>
            </a:pPr>
            <a:r>
              <a:rPr lang="en-IN" dirty="0"/>
              <a:t>  Counts the words in a file, reads file and creates AVL tree containing list of all words used in the file with count of the number of times each word is found in the file, Reads one word from file, compares two integers identified by pointers to integers, Prints the list with the count for each word, Prints one word from the list with its count.</a:t>
            </a:r>
            <a:endParaRPr lang="en-US" dirty="0"/>
          </a:p>
          <a:p>
            <a:endParaRPr lang="en-US" dirty="0"/>
          </a:p>
        </p:txBody>
      </p:sp>
    </p:spTree>
    <p:extLst>
      <p:ext uri="{BB962C8B-B14F-4D97-AF65-F5344CB8AC3E}">
        <p14:creationId xmlns:p14="http://schemas.microsoft.com/office/powerpoint/2010/main" val="4201802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14A26-C023-4B45-9473-ECE30A1B678D}"/>
              </a:ext>
            </a:extLst>
          </p:cNvPr>
          <p:cNvSpPr>
            <a:spLocks noGrp="1"/>
          </p:cNvSpPr>
          <p:nvPr>
            <p:ph idx="1"/>
          </p:nvPr>
        </p:nvSpPr>
        <p:spPr>
          <a:xfrm>
            <a:off x="677334" y="0"/>
            <a:ext cx="8596668" cy="6857999"/>
          </a:xfrm>
        </p:spPr>
        <p:txBody>
          <a:bodyPr>
            <a:normAutofit fontScale="92500" lnSpcReduction="20000"/>
          </a:bodyPr>
          <a:lstStyle/>
          <a:p>
            <a:pPr marL="0" indent="0">
              <a:buNone/>
            </a:pPr>
            <a:r>
              <a:rPr lang="en-US" dirty="0"/>
              <a:t> case 2:{ </a:t>
            </a:r>
          </a:p>
          <a:p>
            <a:pPr marL="0" indent="0">
              <a:buNone/>
            </a:pPr>
            <a:r>
              <a:rPr lang="en-US" dirty="0" err="1"/>
              <a:t>fptr</a:t>
            </a:r>
            <a:r>
              <a:rPr lang="en-US" dirty="0"/>
              <a:t>=</a:t>
            </a:r>
            <a:r>
              <a:rPr lang="en-US" dirty="0" err="1"/>
              <a:t>fopen</a:t>
            </a:r>
            <a:r>
              <a:rPr lang="en-US" dirty="0"/>
              <a:t>("skills33.txt","r"); </a:t>
            </a:r>
          </a:p>
          <a:p>
            <a:pPr marL="0" indent="0">
              <a:buNone/>
            </a:pPr>
            <a:r>
              <a:rPr lang="en-US" dirty="0"/>
              <a:t>while(!</a:t>
            </a:r>
            <a:r>
              <a:rPr lang="en-US" dirty="0" err="1"/>
              <a:t>feof</a:t>
            </a:r>
            <a:r>
              <a:rPr lang="en-US" dirty="0"/>
              <a:t>(</a:t>
            </a:r>
            <a:r>
              <a:rPr lang="en-US" dirty="0" err="1"/>
              <a:t>fptr</a:t>
            </a:r>
            <a:r>
              <a:rPr lang="en-US" dirty="0"/>
              <a:t>)){ </a:t>
            </a:r>
          </a:p>
          <a:p>
            <a:pPr marL="0" indent="0">
              <a:buNone/>
            </a:pPr>
            <a:r>
              <a:rPr lang="en-US" dirty="0" err="1"/>
              <a:t>fgets</a:t>
            </a:r>
            <a:r>
              <a:rPr lang="en-US" dirty="0"/>
              <a:t>(s,1000,fptr);</a:t>
            </a:r>
          </a:p>
          <a:p>
            <a:pPr marL="0" indent="0">
              <a:buNone/>
            </a:pPr>
            <a:r>
              <a:rPr lang="en-US" dirty="0"/>
              <a:t> }</a:t>
            </a:r>
          </a:p>
          <a:p>
            <a:pPr marL="0" indent="0">
              <a:buNone/>
            </a:pPr>
            <a:r>
              <a:rPr lang="en-US" dirty="0"/>
              <a:t> </a:t>
            </a:r>
            <a:r>
              <a:rPr lang="en-US" dirty="0" err="1"/>
              <a:t>printf</a:t>
            </a:r>
            <a:r>
              <a:rPr lang="en-US" dirty="0"/>
              <a:t>("Enter the word to find :"); </a:t>
            </a:r>
          </a:p>
          <a:p>
            <a:pPr marL="0" indent="0">
              <a:buNone/>
            </a:pPr>
            <a:r>
              <a:rPr lang="en-US" dirty="0" err="1"/>
              <a:t>scanf</a:t>
            </a:r>
            <a:r>
              <a:rPr lang="en-US" dirty="0"/>
              <a:t>("%</a:t>
            </a:r>
            <a:r>
              <a:rPr lang="en-US" dirty="0" err="1"/>
              <a:t>s",word</a:t>
            </a:r>
            <a:r>
              <a:rPr lang="en-US" dirty="0"/>
              <a:t>);</a:t>
            </a:r>
          </a:p>
          <a:p>
            <a:pPr marL="0" indent="0">
              <a:buNone/>
            </a:pPr>
            <a:r>
              <a:rPr lang="en-US" dirty="0"/>
              <a:t> int j=0,ctr=0; </a:t>
            </a:r>
          </a:p>
          <a:p>
            <a:pPr marL="0" indent="0">
              <a:buNone/>
            </a:pPr>
            <a:r>
              <a:rPr lang="en-US" dirty="0"/>
              <a:t>cc=count(</a:t>
            </a:r>
            <a:r>
              <a:rPr lang="en-US" dirty="0" err="1"/>
              <a:t>s,word</a:t>
            </a:r>
            <a:r>
              <a:rPr lang="en-US" dirty="0"/>
              <a:t>); </a:t>
            </a:r>
          </a:p>
          <a:p>
            <a:pPr marL="0" indent="0">
              <a:buNone/>
            </a:pPr>
            <a:r>
              <a:rPr lang="en-US" dirty="0"/>
              <a:t>if(cc==0){ </a:t>
            </a:r>
          </a:p>
          <a:p>
            <a:pPr marL="0" indent="0">
              <a:buNone/>
            </a:pPr>
            <a:r>
              <a:rPr lang="en-US" dirty="0" err="1"/>
              <a:t>printf</a:t>
            </a:r>
            <a:r>
              <a:rPr lang="en-US" dirty="0"/>
              <a:t>("Word is present in the FILE \n");</a:t>
            </a:r>
          </a:p>
          <a:p>
            <a:pPr marL="0" indent="0">
              <a:buNone/>
            </a:pPr>
            <a:r>
              <a:rPr lang="en-US" dirty="0"/>
              <a:t> </a:t>
            </a:r>
            <a:r>
              <a:rPr lang="en-US" dirty="0" err="1"/>
              <a:t>printf</a:t>
            </a:r>
            <a:r>
              <a:rPr lang="en-US" dirty="0"/>
              <a:t>("Go to function 6 to check how many times the word is repeated in the file\n");</a:t>
            </a:r>
          </a:p>
          <a:p>
            <a:pPr marL="0" indent="0">
              <a:buNone/>
            </a:pPr>
            <a:r>
              <a:rPr lang="en-US" dirty="0"/>
              <a:t> }</a:t>
            </a:r>
          </a:p>
          <a:p>
            <a:pPr marL="0" indent="0">
              <a:buNone/>
            </a:pPr>
            <a:r>
              <a:rPr lang="en-US" dirty="0"/>
              <a:t> else{ </a:t>
            </a:r>
          </a:p>
          <a:p>
            <a:pPr marL="0" indent="0">
              <a:buNone/>
            </a:pPr>
            <a:r>
              <a:rPr lang="en-US" dirty="0" err="1"/>
              <a:t>printf</a:t>
            </a:r>
            <a:r>
              <a:rPr lang="en-US" dirty="0"/>
              <a:t>("Word is not found in the FILE\n");</a:t>
            </a:r>
          </a:p>
          <a:p>
            <a:pPr marL="0" indent="0">
              <a:buNone/>
            </a:pPr>
            <a:r>
              <a:rPr lang="en-US" dirty="0"/>
              <a:t> </a:t>
            </a:r>
            <a:r>
              <a:rPr lang="en-US" dirty="0" err="1"/>
              <a:t>printf</a:t>
            </a:r>
            <a:r>
              <a:rPr lang="en-US" dirty="0"/>
              <a:t>("If you are not yet satisfied with our project then proceed with another function:\n");</a:t>
            </a:r>
          </a:p>
          <a:p>
            <a:pPr marL="0" indent="0">
              <a:buNone/>
            </a:pPr>
            <a:r>
              <a:rPr lang="en-US" dirty="0"/>
              <a:t> }</a:t>
            </a:r>
          </a:p>
          <a:p>
            <a:pPr marL="0" indent="0">
              <a:buNone/>
            </a:pPr>
            <a:r>
              <a:rPr lang="en-US" dirty="0"/>
              <a:t> </a:t>
            </a:r>
            <a:r>
              <a:rPr lang="en-US" dirty="0" err="1"/>
              <a:t>printf</a:t>
            </a:r>
            <a:r>
              <a:rPr lang="en-US" dirty="0"/>
              <a:t>("\n");</a:t>
            </a:r>
          </a:p>
          <a:p>
            <a:pPr marL="0" indent="0">
              <a:buNone/>
            </a:pPr>
            <a:r>
              <a:rPr lang="en-US" dirty="0"/>
              <a:t>  break;</a:t>
            </a:r>
          </a:p>
          <a:p>
            <a:pPr marL="0" indent="0">
              <a:buNone/>
            </a:pPr>
            <a:r>
              <a:rPr lang="en-US" dirty="0"/>
              <a:t> }</a:t>
            </a:r>
          </a:p>
        </p:txBody>
      </p:sp>
    </p:spTree>
    <p:extLst>
      <p:ext uri="{BB962C8B-B14F-4D97-AF65-F5344CB8AC3E}">
        <p14:creationId xmlns:p14="http://schemas.microsoft.com/office/powerpoint/2010/main" val="91701812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B3510-E888-46A5-B971-A006E7E9CEFC}"/>
              </a:ext>
            </a:extLst>
          </p:cNvPr>
          <p:cNvSpPr>
            <a:spLocks noGrp="1"/>
          </p:cNvSpPr>
          <p:nvPr>
            <p:ph idx="1"/>
          </p:nvPr>
        </p:nvSpPr>
        <p:spPr>
          <a:xfrm>
            <a:off x="677334" y="0"/>
            <a:ext cx="8596668" cy="6857999"/>
          </a:xfrm>
        </p:spPr>
        <p:txBody>
          <a:bodyPr>
            <a:normAutofit fontScale="62500" lnSpcReduction="20000"/>
          </a:bodyPr>
          <a:lstStyle/>
          <a:p>
            <a:pPr marL="0" indent="0">
              <a:buNone/>
            </a:pPr>
            <a:r>
              <a:rPr lang="en-US" dirty="0"/>
              <a:t> case 3:</a:t>
            </a:r>
          </a:p>
          <a:p>
            <a:pPr marL="0" indent="0">
              <a:buNone/>
            </a:pPr>
            <a:r>
              <a:rPr lang="en-US" dirty="0"/>
              <a:t>{</a:t>
            </a:r>
          </a:p>
          <a:p>
            <a:pPr marL="0" indent="0">
              <a:buNone/>
            </a:pPr>
            <a:r>
              <a:rPr lang="en-US" dirty="0"/>
              <a:t> int m=0; </a:t>
            </a:r>
          </a:p>
          <a:p>
            <a:pPr marL="0" indent="0">
              <a:buNone/>
            </a:pPr>
            <a:r>
              <a:rPr lang="en-US" dirty="0"/>
              <a:t>char w[100]; </a:t>
            </a:r>
          </a:p>
          <a:p>
            <a:pPr marL="0" indent="0">
              <a:buNone/>
            </a:pPr>
            <a:r>
              <a:rPr lang="en-US" dirty="0" err="1"/>
              <a:t>fptr</a:t>
            </a:r>
            <a:r>
              <a:rPr lang="en-US" dirty="0"/>
              <a:t>=</a:t>
            </a:r>
            <a:r>
              <a:rPr lang="en-US" dirty="0" err="1"/>
              <a:t>fopen</a:t>
            </a:r>
            <a:r>
              <a:rPr lang="en-US" dirty="0"/>
              <a:t>("skills33.txt","r");</a:t>
            </a:r>
          </a:p>
          <a:p>
            <a:pPr marL="0" indent="0">
              <a:buNone/>
            </a:pPr>
            <a:r>
              <a:rPr lang="en-US" dirty="0"/>
              <a:t> while(!</a:t>
            </a:r>
            <a:r>
              <a:rPr lang="en-US" dirty="0" err="1"/>
              <a:t>feof</a:t>
            </a:r>
            <a:r>
              <a:rPr lang="en-US" dirty="0"/>
              <a:t>(</a:t>
            </a:r>
            <a:r>
              <a:rPr lang="en-US" dirty="0" err="1"/>
              <a:t>fptr</a:t>
            </a:r>
            <a:r>
              <a:rPr lang="en-US" dirty="0"/>
              <a:t>)){</a:t>
            </a:r>
          </a:p>
          <a:p>
            <a:pPr marL="0" indent="0">
              <a:buNone/>
            </a:pPr>
            <a:r>
              <a:rPr lang="en-US" dirty="0"/>
              <a:t> </a:t>
            </a:r>
            <a:r>
              <a:rPr lang="en-US" dirty="0" err="1"/>
              <a:t>fgets</a:t>
            </a:r>
            <a:r>
              <a:rPr lang="en-US" dirty="0"/>
              <a:t>(s,1000,fptr);</a:t>
            </a:r>
          </a:p>
          <a:p>
            <a:pPr marL="0" indent="0">
              <a:buNone/>
            </a:pPr>
            <a:r>
              <a:rPr lang="en-US" dirty="0"/>
              <a:t> } </a:t>
            </a:r>
          </a:p>
          <a:p>
            <a:pPr marL="0" indent="0">
              <a:buNone/>
            </a:pPr>
            <a:r>
              <a:rPr lang="en-US" dirty="0"/>
              <a:t>int </a:t>
            </a:r>
            <a:r>
              <a:rPr lang="en-US" dirty="0" err="1"/>
              <a:t>i,j</a:t>
            </a:r>
            <a:r>
              <a:rPr lang="en-US" dirty="0"/>
              <a:t>=0,ctr=0;</a:t>
            </a:r>
          </a:p>
          <a:p>
            <a:pPr marL="0" indent="0">
              <a:buNone/>
            </a:pPr>
            <a:r>
              <a:rPr lang="en-US" dirty="0"/>
              <a:t> for(</a:t>
            </a:r>
            <a:r>
              <a:rPr lang="en-US" dirty="0" err="1"/>
              <a:t>i</a:t>
            </a:r>
            <a:r>
              <a:rPr lang="en-US" dirty="0"/>
              <a:t>=0;s[</a:t>
            </a:r>
            <a:r>
              <a:rPr lang="en-US" dirty="0" err="1"/>
              <a:t>i</a:t>
            </a:r>
            <a:r>
              <a:rPr lang="en-US" dirty="0"/>
              <a:t>]!='\0';i++) {</a:t>
            </a:r>
          </a:p>
          <a:p>
            <a:pPr marL="0" indent="0">
              <a:buNone/>
            </a:pPr>
            <a:r>
              <a:rPr lang="en-US" dirty="0"/>
              <a:t> if(s[</a:t>
            </a:r>
            <a:r>
              <a:rPr lang="en-US" dirty="0" err="1"/>
              <a:t>i</a:t>
            </a:r>
            <a:r>
              <a:rPr lang="en-US" dirty="0"/>
              <a:t>]==' ')</a:t>
            </a:r>
          </a:p>
          <a:p>
            <a:pPr marL="0" indent="0">
              <a:buNone/>
            </a:pPr>
            <a:r>
              <a:rPr lang="en-US" dirty="0"/>
              <a:t> {</a:t>
            </a:r>
          </a:p>
          <a:p>
            <a:pPr marL="0" indent="0">
              <a:buNone/>
            </a:pPr>
            <a:r>
              <a:rPr lang="en-US" dirty="0"/>
              <a:t> temp[ctr][j]='\0'; </a:t>
            </a:r>
          </a:p>
          <a:p>
            <a:pPr marL="0" indent="0">
              <a:buNone/>
            </a:pPr>
            <a:r>
              <a:rPr lang="en-US" dirty="0"/>
              <a:t>ctr++; </a:t>
            </a:r>
          </a:p>
          <a:p>
            <a:pPr marL="0" indent="0">
              <a:buNone/>
            </a:pPr>
            <a:r>
              <a:rPr lang="en-US" dirty="0"/>
              <a:t>j=0; </a:t>
            </a:r>
          </a:p>
          <a:p>
            <a:pPr marL="0" indent="0">
              <a:buNone/>
            </a:pPr>
            <a:r>
              <a:rPr lang="en-US" dirty="0"/>
              <a:t>}</a:t>
            </a:r>
          </a:p>
          <a:p>
            <a:pPr marL="0" indent="0">
              <a:buNone/>
            </a:pPr>
            <a:r>
              <a:rPr lang="en-US" dirty="0"/>
              <a:t> else </a:t>
            </a:r>
          </a:p>
          <a:p>
            <a:pPr marL="0" indent="0">
              <a:buNone/>
            </a:pPr>
            <a:r>
              <a:rPr lang="en-US" dirty="0"/>
              <a:t>{ </a:t>
            </a:r>
          </a:p>
          <a:p>
            <a:pPr marL="0" indent="0">
              <a:buNone/>
            </a:pPr>
            <a:r>
              <a:rPr lang="en-US" dirty="0"/>
              <a:t>temp[ctr][j]=s[</a:t>
            </a:r>
            <a:r>
              <a:rPr lang="en-US" dirty="0" err="1"/>
              <a:t>i</a:t>
            </a:r>
            <a:r>
              <a:rPr lang="en-US" dirty="0"/>
              <a:t>]; </a:t>
            </a:r>
          </a:p>
          <a:p>
            <a:pPr marL="0" indent="0">
              <a:buNone/>
            </a:pPr>
            <a:r>
              <a:rPr lang="en-US" dirty="0" err="1"/>
              <a:t>j++</a:t>
            </a:r>
            <a:r>
              <a:rPr lang="en-US" dirty="0"/>
              <a:t>;</a:t>
            </a:r>
          </a:p>
          <a:p>
            <a:pPr marL="0" indent="0">
              <a:buNone/>
            </a:pPr>
            <a:r>
              <a:rPr lang="en-US" dirty="0"/>
              <a:t> }</a:t>
            </a:r>
          </a:p>
          <a:p>
            <a:pPr marL="0" indent="0">
              <a:buNone/>
            </a:pPr>
            <a:r>
              <a:rPr lang="en-US" dirty="0"/>
              <a:t> }</a:t>
            </a:r>
          </a:p>
          <a:p>
            <a:pPr marL="0" indent="0">
              <a:buNone/>
            </a:pPr>
            <a:r>
              <a:rPr lang="en-US" dirty="0"/>
              <a:t> for(</a:t>
            </a:r>
            <a:r>
              <a:rPr lang="en-US" dirty="0" err="1"/>
              <a:t>i</a:t>
            </a:r>
            <a:r>
              <a:rPr lang="en-US" dirty="0"/>
              <a:t>=0;i&lt;</a:t>
            </a:r>
            <a:r>
              <a:rPr lang="en-US" dirty="0" err="1"/>
              <a:t>ctr;i</a:t>
            </a:r>
            <a:r>
              <a:rPr lang="en-US" dirty="0"/>
              <a:t>++) </a:t>
            </a:r>
          </a:p>
          <a:p>
            <a:pPr marL="0" indent="0">
              <a:buNone/>
            </a:pPr>
            <a:r>
              <a:rPr lang="en-US" dirty="0"/>
              <a:t>{</a:t>
            </a:r>
          </a:p>
          <a:p>
            <a:pPr marL="0" indent="0">
              <a:buNone/>
            </a:pPr>
            <a:r>
              <a:rPr lang="en-US" dirty="0"/>
              <a:t> int c=count(</a:t>
            </a:r>
            <a:r>
              <a:rPr lang="en-US" dirty="0" err="1"/>
              <a:t>s,temp</a:t>
            </a:r>
            <a:r>
              <a:rPr lang="en-US" dirty="0"/>
              <a:t>[</a:t>
            </a:r>
            <a:r>
              <a:rPr lang="en-US" dirty="0" err="1"/>
              <a:t>i</a:t>
            </a:r>
            <a:r>
              <a:rPr lang="en-US" dirty="0"/>
              <a:t>]);</a:t>
            </a:r>
          </a:p>
        </p:txBody>
      </p:sp>
    </p:spTree>
    <p:extLst>
      <p:ext uri="{BB962C8B-B14F-4D97-AF65-F5344CB8AC3E}">
        <p14:creationId xmlns:p14="http://schemas.microsoft.com/office/powerpoint/2010/main" val="204711456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86E142-90FB-4E08-8966-19D49953C70D}"/>
              </a:ext>
            </a:extLst>
          </p:cNvPr>
          <p:cNvSpPr>
            <a:spLocks noGrp="1"/>
          </p:cNvSpPr>
          <p:nvPr>
            <p:ph idx="1"/>
          </p:nvPr>
        </p:nvSpPr>
        <p:spPr>
          <a:xfrm>
            <a:off x="677863" y="0"/>
            <a:ext cx="8596312" cy="6042025"/>
          </a:xfrm>
        </p:spPr>
        <p:txBody>
          <a:bodyPr>
            <a:normAutofit fontScale="85000" lnSpcReduction="20000"/>
          </a:bodyPr>
          <a:lstStyle/>
          <a:p>
            <a:pPr marL="0" indent="0">
              <a:buNone/>
            </a:pPr>
            <a:r>
              <a:rPr lang="en-US" dirty="0"/>
              <a:t> if(c&gt;m){</a:t>
            </a:r>
          </a:p>
          <a:p>
            <a:pPr marL="0" indent="0">
              <a:buNone/>
            </a:pPr>
            <a:r>
              <a:rPr lang="en-US" dirty="0"/>
              <a:t> m=c;</a:t>
            </a:r>
          </a:p>
          <a:p>
            <a:pPr marL="0" indent="0">
              <a:buNone/>
            </a:pPr>
            <a:r>
              <a:rPr lang="en-US" dirty="0"/>
              <a:t> </a:t>
            </a:r>
            <a:r>
              <a:rPr lang="en-US" dirty="0" err="1"/>
              <a:t>strcpy</a:t>
            </a:r>
            <a:r>
              <a:rPr lang="en-US" dirty="0"/>
              <a:t>(</a:t>
            </a:r>
            <a:r>
              <a:rPr lang="en-US" dirty="0" err="1"/>
              <a:t>w,temp</a:t>
            </a:r>
            <a:r>
              <a:rPr lang="en-US" dirty="0"/>
              <a:t>[</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printf</a:t>
            </a:r>
            <a:r>
              <a:rPr lang="en-US" dirty="0"/>
              <a:t>("The most frequent word in the file is \'%s\' and it is repeated \'%d\' times\n\n",</a:t>
            </a:r>
            <a:r>
              <a:rPr lang="en-US" dirty="0" err="1"/>
              <a:t>w,m</a:t>
            </a:r>
            <a:r>
              <a:rPr lang="en-US" dirty="0"/>
              <a:t>);</a:t>
            </a:r>
          </a:p>
          <a:p>
            <a:pPr marL="0" indent="0">
              <a:buNone/>
            </a:pPr>
            <a:r>
              <a:rPr lang="en-US" dirty="0"/>
              <a:t> </a:t>
            </a:r>
            <a:r>
              <a:rPr lang="en-US" dirty="0" err="1"/>
              <a:t>printf</a:t>
            </a:r>
            <a:r>
              <a:rPr lang="en-US" dirty="0"/>
              <a:t>("If you are not yet satisfied with our project then proceed with another function:\n"); </a:t>
            </a:r>
          </a:p>
          <a:p>
            <a:pPr marL="0" indent="0">
              <a:buNone/>
            </a:pPr>
            <a:r>
              <a:rPr lang="en-US" dirty="0"/>
              <a:t>break;</a:t>
            </a:r>
          </a:p>
          <a:p>
            <a:pPr marL="0" indent="0">
              <a:buNone/>
            </a:pPr>
            <a:r>
              <a:rPr lang="en-US" dirty="0"/>
              <a:t> }</a:t>
            </a:r>
          </a:p>
          <a:p>
            <a:pPr marL="0" indent="0">
              <a:buNone/>
            </a:pPr>
            <a:r>
              <a:rPr lang="en-US" dirty="0"/>
              <a:t> case 4:</a:t>
            </a:r>
          </a:p>
          <a:p>
            <a:pPr marL="0" indent="0">
              <a:buNone/>
            </a:pPr>
            <a:r>
              <a:rPr lang="en-US" dirty="0"/>
              <a:t>{ </a:t>
            </a:r>
          </a:p>
          <a:p>
            <a:pPr marL="0" indent="0">
              <a:buNone/>
            </a:pPr>
            <a:r>
              <a:rPr lang="en-US" dirty="0"/>
              <a:t>if(root==NULL) </a:t>
            </a:r>
          </a:p>
          <a:p>
            <a:pPr marL="0" indent="0">
              <a:buNone/>
            </a:pPr>
            <a:r>
              <a:rPr lang="en-US" dirty="0" err="1"/>
              <a:t>printf</a:t>
            </a:r>
            <a:r>
              <a:rPr lang="en-US" dirty="0"/>
              <a:t>("AVL tree is not constructed\n");</a:t>
            </a:r>
          </a:p>
          <a:p>
            <a:pPr marL="0" indent="0">
              <a:buNone/>
            </a:pPr>
            <a:r>
              <a:rPr lang="en-US" dirty="0"/>
              <a:t> else </a:t>
            </a:r>
          </a:p>
          <a:p>
            <a:pPr marL="0" indent="0">
              <a:buNone/>
            </a:pPr>
            <a:r>
              <a:rPr lang="en-US" dirty="0" err="1"/>
              <a:t>printf</a:t>
            </a:r>
            <a:r>
              <a:rPr lang="en-US" dirty="0"/>
              <a:t>("The top element is: \"%s\" and its count is \'%d\' \</a:t>
            </a:r>
            <a:r>
              <a:rPr lang="en-US" dirty="0" err="1"/>
              <a:t>n",root</a:t>
            </a:r>
            <a:r>
              <a:rPr lang="en-US" dirty="0"/>
              <a:t>-&gt;</a:t>
            </a:r>
            <a:r>
              <a:rPr lang="en-US" dirty="0" err="1"/>
              <a:t>s,root</a:t>
            </a:r>
            <a:r>
              <a:rPr lang="en-US" dirty="0"/>
              <a:t>-&gt;count);</a:t>
            </a:r>
          </a:p>
          <a:p>
            <a:pPr marL="0" indent="0">
              <a:buNone/>
            </a:pPr>
            <a:r>
              <a:rPr lang="en-US" dirty="0"/>
              <a:t> </a:t>
            </a:r>
            <a:r>
              <a:rPr lang="en-US" dirty="0" err="1"/>
              <a:t>printf</a:t>
            </a:r>
            <a:r>
              <a:rPr lang="en-US" dirty="0"/>
              <a:t>("\n");</a:t>
            </a:r>
          </a:p>
          <a:p>
            <a:pPr marL="0" indent="0">
              <a:buNone/>
            </a:pPr>
            <a:r>
              <a:rPr lang="en-US" dirty="0"/>
              <a:t> </a:t>
            </a:r>
            <a:r>
              <a:rPr lang="en-US" dirty="0" err="1"/>
              <a:t>printf</a:t>
            </a:r>
            <a:r>
              <a:rPr lang="en-US" dirty="0"/>
              <a:t>("If you are not yet satisfied with our project then proceed with another function:\n");</a:t>
            </a:r>
          </a:p>
          <a:p>
            <a:pPr marL="0" indent="0">
              <a:buNone/>
            </a:pPr>
            <a:r>
              <a:rPr lang="en-US" dirty="0"/>
              <a:t> break; </a:t>
            </a:r>
          </a:p>
          <a:p>
            <a:pPr marL="0" indent="0">
              <a:buNone/>
            </a:pPr>
            <a:r>
              <a:rPr lang="en-US" dirty="0"/>
              <a:t>}</a:t>
            </a:r>
          </a:p>
        </p:txBody>
      </p:sp>
    </p:spTree>
    <p:extLst>
      <p:ext uri="{BB962C8B-B14F-4D97-AF65-F5344CB8AC3E}">
        <p14:creationId xmlns:p14="http://schemas.microsoft.com/office/powerpoint/2010/main" val="7190546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6057E-8239-430B-A55F-F9C733006912}"/>
              </a:ext>
            </a:extLst>
          </p:cNvPr>
          <p:cNvSpPr>
            <a:spLocks noGrp="1"/>
          </p:cNvSpPr>
          <p:nvPr>
            <p:ph idx="1"/>
          </p:nvPr>
        </p:nvSpPr>
        <p:spPr>
          <a:xfrm>
            <a:off x="677334" y="0"/>
            <a:ext cx="8596668" cy="6857999"/>
          </a:xfrm>
        </p:spPr>
        <p:txBody>
          <a:bodyPr>
            <a:normAutofit fontScale="77500" lnSpcReduction="20000"/>
          </a:bodyPr>
          <a:lstStyle/>
          <a:p>
            <a:pPr marL="0" indent="0">
              <a:buNone/>
            </a:pPr>
            <a:r>
              <a:rPr lang="en-US" dirty="0"/>
              <a:t>case 5:</a:t>
            </a:r>
          </a:p>
          <a:p>
            <a:pPr marL="0" indent="0">
              <a:buNone/>
            </a:pPr>
            <a:r>
              <a:rPr lang="en-US" dirty="0"/>
              <a:t>{ </a:t>
            </a:r>
          </a:p>
          <a:p>
            <a:pPr marL="0" indent="0">
              <a:buNone/>
            </a:pPr>
            <a:r>
              <a:rPr lang="en-US" dirty="0"/>
              <a:t>if(root==NULL)</a:t>
            </a:r>
          </a:p>
          <a:p>
            <a:pPr marL="0" indent="0">
              <a:buNone/>
            </a:pPr>
            <a:r>
              <a:rPr lang="en-US" dirty="0"/>
              <a:t> </a:t>
            </a:r>
            <a:r>
              <a:rPr lang="en-US" dirty="0" err="1"/>
              <a:t>printf</a:t>
            </a:r>
            <a:r>
              <a:rPr lang="en-US" dirty="0"/>
              <a:t>("AVL tree is not constructed\n"); </a:t>
            </a:r>
          </a:p>
          <a:p>
            <a:pPr marL="0" indent="0">
              <a:buNone/>
            </a:pPr>
            <a:r>
              <a:rPr lang="en-US" dirty="0"/>
              <a:t>else</a:t>
            </a:r>
          </a:p>
          <a:p>
            <a:pPr marL="0" indent="0">
              <a:buNone/>
            </a:pPr>
            <a:r>
              <a:rPr lang="en-US" dirty="0"/>
              <a:t>{</a:t>
            </a:r>
          </a:p>
          <a:p>
            <a:pPr marL="0" indent="0">
              <a:buNone/>
            </a:pPr>
            <a:r>
              <a:rPr lang="en-US" dirty="0"/>
              <a:t> </a:t>
            </a:r>
            <a:r>
              <a:rPr lang="en-US" dirty="0" err="1"/>
              <a:t>printf</a:t>
            </a:r>
            <a:r>
              <a:rPr lang="en-US" dirty="0"/>
              <a:t>("Words in the file and their count is :\n");</a:t>
            </a:r>
          </a:p>
          <a:p>
            <a:pPr marL="0" indent="0">
              <a:buNone/>
            </a:pPr>
            <a:r>
              <a:rPr lang="en-US" dirty="0"/>
              <a:t> </a:t>
            </a:r>
            <a:r>
              <a:rPr lang="en-US" dirty="0" err="1"/>
              <a:t>inOrder</a:t>
            </a:r>
            <a:r>
              <a:rPr lang="en-US" dirty="0"/>
              <a:t>(root);</a:t>
            </a:r>
          </a:p>
          <a:p>
            <a:pPr marL="0" indent="0">
              <a:buNone/>
            </a:pPr>
            <a:r>
              <a:rPr lang="en-US" dirty="0"/>
              <a:t> } </a:t>
            </a:r>
          </a:p>
          <a:p>
            <a:pPr marL="0" indent="0">
              <a:buNone/>
            </a:pPr>
            <a:r>
              <a:rPr lang="en-US" dirty="0" err="1"/>
              <a:t>printf</a:t>
            </a:r>
            <a:r>
              <a:rPr lang="en-US" dirty="0"/>
              <a:t>("\n");</a:t>
            </a:r>
          </a:p>
          <a:p>
            <a:pPr marL="0" indent="0">
              <a:buNone/>
            </a:pPr>
            <a:r>
              <a:rPr lang="en-US" dirty="0"/>
              <a:t> </a:t>
            </a:r>
            <a:r>
              <a:rPr lang="en-US" dirty="0" err="1"/>
              <a:t>printf</a:t>
            </a:r>
            <a:r>
              <a:rPr lang="en-US" dirty="0"/>
              <a:t>("If you are not yet satisfied with our project then proceed with another function:\n");</a:t>
            </a:r>
          </a:p>
          <a:p>
            <a:pPr marL="0" indent="0">
              <a:buNone/>
            </a:pPr>
            <a:r>
              <a:rPr lang="en-US" dirty="0"/>
              <a:t> break; </a:t>
            </a:r>
          </a:p>
          <a:p>
            <a:pPr marL="0" indent="0">
              <a:buNone/>
            </a:pPr>
            <a:r>
              <a:rPr lang="en-US" dirty="0"/>
              <a:t>} </a:t>
            </a:r>
          </a:p>
          <a:p>
            <a:pPr marL="0" indent="0">
              <a:buNone/>
            </a:pPr>
            <a:r>
              <a:rPr lang="en-US" dirty="0"/>
              <a:t>case 6:</a:t>
            </a:r>
          </a:p>
          <a:p>
            <a:pPr marL="0" indent="0">
              <a:buNone/>
            </a:pPr>
            <a:r>
              <a:rPr lang="en-US" dirty="0"/>
              <a:t>{</a:t>
            </a:r>
          </a:p>
          <a:p>
            <a:pPr marL="0" indent="0">
              <a:buNone/>
            </a:pPr>
            <a:r>
              <a:rPr lang="en-US" dirty="0"/>
              <a:t> </a:t>
            </a:r>
            <a:r>
              <a:rPr lang="en-US" dirty="0" err="1"/>
              <a:t>printf</a:t>
            </a:r>
            <a:r>
              <a:rPr lang="en-US" dirty="0"/>
              <a:t>("Word \'%s\' is found \'%d\' times in the file\n\n",</a:t>
            </a:r>
            <a:r>
              <a:rPr lang="en-US" dirty="0" err="1"/>
              <a:t>word,cc</a:t>
            </a:r>
            <a:r>
              <a:rPr lang="en-US" dirty="0"/>
              <a:t>); </a:t>
            </a:r>
          </a:p>
          <a:p>
            <a:pPr marL="0" indent="0">
              <a:buNone/>
            </a:pPr>
            <a:r>
              <a:rPr lang="en-US" dirty="0" err="1"/>
              <a:t>printf</a:t>
            </a:r>
            <a:r>
              <a:rPr lang="en-US" dirty="0"/>
              <a:t>("If you are not yet satisfied with our project then proceed with another function:\n"); </a:t>
            </a:r>
          </a:p>
          <a:p>
            <a:pPr marL="0" indent="0">
              <a:buNone/>
            </a:pPr>
            <a:r>
              <a:rPr lang="en-US" dirty="0"/>
              <a:t>break;</a:t>
            </a:r>
          </a:p>
          <a:p>
            <a:pPr marL="0" indent="0">
              <a:buNone/>
            </a:pPr>
            <a:r>
              <a:rPr lang="en-US" dirty="0"/>
              <a:t>}</a:t>
            </a:r>
          </a:p>
          <a:p>
            <a:pPr marL="0" indent="0">
              <a:buNone/>
            </a:pPr>
            <a:r>
              <a:rPr lang="en-US" dirty="0"/>
              <a:t>} </a:t>
            </a:r>
          </a:p>
          <a:p>
            <a:pPr marL="0" indent="0">
              <a:buNone/>
            </a:pP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19925592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99A9-9789-47B3-94F5-177DE3687093}"/>
              </a:ext>
            </a:extLst>
          </p:cNvPr>
          <p:cNvSpPr>
            <a:spLocks noGrp="1"/>
          </p:cNvSpPr>
          <p:nvPr>
            <p:ph type="title"/>
          </p:nvPr>
        </p:nvSpPr>
        <p:spPr>
          <a:xfrm>
            <a:off x="677334" y="609599"/>
            <a:ext cx="8596668" cy="4988011"/>
          </a:xfrm>
        </p:spPr>
        <p:txBody>
          <a:bodyPr>
            <a:normAutofit/>
          </a:bodyPr>
          <a:lstStyle/>
          <a:p>
            <a:r>
              <a:rPr lang="en-US" sz="9600" dirty="0">
                <a:solidFill>
                  <a:srgbClr val="D3159D"/>
                </a:solidFill>
              </a:rPr>
              <a:t>Output screen shots </a:t>
            </a:r>
          </a:p>
        </p:txBody>
      </p:sp>
    </p:spTree>
    <p:extLst>
      <p:ext uri="{BB962C8B-B14F-4D97-AF65-F5344CB8AC3E}">
        <p14:creationId xmlns:p14="http://schemas.microsoft.com/office/powerpoint/2010/main" val="366072196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1AA2DC-B6F6-48D6-91F6-4B72EEFFC5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692" y="840260"/>
            <a:ext cx="9008076" cy="5338118"/>
          </a:xfrm>
        </p:spPr>
      </p:pic>
    </p:spTree>
    <p:extLst>
      <p:ext uri="{BB962C8B-B14F-4D97-AF65-F5344CB8AC3E}">
        <p14:creationId xmlns:p14="http://schemas.microsoft.com/office/powerpoint/2010/main" val="3760541382"/>
      </p:ext>
    </p:extLst>
  </p:cSld>
  <p:clrMapOvr>
    <a:masterClrMapping/>
  </p:clrMapOvr>
  <p:transition spd="slow">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AE5C1D-15BA-4B0E-964E-B8D1EA652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411" y="902044"/>
            <a:ext cx="9082216" cy="5139982"/>
          </a:xfrm>
        </p:spPr>
      </p:pic>
    </p:spTree>
    <p:extLst>
      <p:ext uri="{BB962C8B-B14F-4D97-AF65-F5344CB8AC3E}">
        <p14:creationId xmlns:p14="http://schemas.microsoft.com/office/powerpoint/2010/main" val="312175287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F14FED-ED7A-4477-9E67-3A2BAB55B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550" y="1050324"/>
            <a:ext cx="9119287" cy="4991701"/>
          </a:xfrm>
        </p:spPr>
      </p:pic>
    </p:spTree>
    <p:extLst>
      <p:ext uri="{BB962C8B-B14F-4D97-AF65-F5344CB8AC3E}">
        <p14:creationId xmlns:p14="http://schemas.microsoft.com/office/powerpoint/2010/main" val="20973730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4F6F9E-3D35-496D-9771-664F8B523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79622"/>
            <a:ext cx="9502346" cy="5362403"/>
          </a:xfrm>
        </p:spPr>
      </p:pic>
    </p:spTree>
    <p:extLst>
      <p:ext uri="{BB962C8B-B14F-4D97-AF65-F5344CB8AC3E}">
        <p14:creationId xmlns:p14="http://schemas.microsoft.com/office/powerpoint/2010/main" val="27991832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0F8499-A9E2-4470-B757-2EE29B9859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57" y="951470"/>
            <a:ext cx="9452919" cy="5090555"/>
          </a:xfrm>
        </p:spPr>
      </p:pic>
    </p:spTree>
    <p:extLst>
      <p:ext uri="{BB962C8B-B14F-4D97-AF65-F5344CB8AC3E}">
        <p14:creationId xmlns:p14="http://schemas.microsoft.com/office/powerpoint/2010/main" val="10272178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30F6-4FCA-4EBA-B809-8F7BD8C5ECEE}"/>
              </a:ext>
            </a:extLst>
          </p:cNvPr>
          <p:cNvSpPr>
            <a:spLocks noGrp="1"/>
          </p:cNvSpPr>
          <p:nvPr>
            <p:ph type="title"/>
          </p:nvPr>
        </p:nvSpPr>
        <p:spPr/>
        <p:txBody>
          <a:bodyPr/>
          <a:lstStyle/>
          <a:p>
            <a:r>
              <a:rPr lang="en-US" dirty="0">
                <a:solidFill>
                  <a:srgbClr val="D3159D"/>
                </a:solidFill>
              </a:rPr>
              <a:t>Introduction on AVL TREES</a:t>
            </a:r>
          </a:p>
        </p:txBody>
      </p:sp>
      <p:sp>
        <p:nvSpPr>
          <p:cNvPr id="3" name="Content Placeholder 2">
            <a:extLst>
              <a:ext uri="{FF2B5EF4-FFF2-40B4-BE49-F238E27FC236}">
                <a16:creationId xmlns:a16="http://schemas.microsoft.com/office/drawing/2014/main" id="{B1BDA12A-ED2B-4BE8-92B1-E4AF9CF9CC8E}"/>
              </a:ext>
            </a:extLst>
          </p:cNvPr>
          <p:cNvSpPr>
            <a:spLocks noGrp="1"/>
          </p:cNvSpPr>
          <p:nvPr>
            <p:ph idx="1"/>
          </p:nvPr>
        </p:nvSpPr>
        <p:spPr>
          <a:xfrm>
            <a:off x="677334" y="1930401"/>
            <a:ext cx="8596668" cy="3766064"/>
          </a:xfrm>
        </p:spPr>
        <p:txBody>
          <a:bodyPr/>
          <a:lstStyle/>
          <a:p>
            <a:r>
              <a:rPr lang="en-US" dirty="0">
                <a:solidFill>
                  <a:srgbClr val="000000"/>
                </a:solidFill>
              </a:rPr>
              <a:t>The AVL tree was introduced in the year of 1962 by G.M. Adelson-</a:t>
            </a:r>
            <a:r>
              <a:rPr lang="en-US" dirty="0" err="1">
                <a:solidFill>
                  <a:srgbClr val="000000"/>
                </a:solidFill>
              </a:rPr>
              <a:t>Velsky</a:t>
            </a:r>
            <a:r>
              <a:rPr lang="en-US" dirty="0">
                <a:solidFill>
                  <a:srgbClr val="000000"/>
                </a:solidFill>
              </a:rPr>
              <a:t> and E.M. Landis.</a:t>
            </a:r>
            <a:endParaRPr lang="en-US" dirty="0"/>
          </a:p>
          <a:p>
            <a:r>
              <a:rPr lang="en-US" dirty="0">
                <a:solidFill>
                  <a:srgbClr val="000000"/>
                </a:solidFill>
              </a:rPr>
              <a:t>AVL tree is a self balanced binary search tree.</a:t>
            </a:r>
            <a:endParaRPr lang="en-US" dirty="0"/>
          </a:p>
          <a:p>
            <a:r>
              <a:rPr lang="en-US" b="1" dirty="0">
                <a:solidFill>
                  <a:srgbClr val="000000"/>
                </a:solidFill>
              </a:rPr>
              <a:t>AVL trees</a:t>
            </a:r>
            <a:r>
              <a:rPr lang="en-US" dirty="0">
                <a:solidFill>
                  <a:srgbClr val="000000"/>
                </a:solidFill>
              </a:rPr>
              <a:t> are height balancing binary search tree.</a:t>
            </a:r>
            <a:endParaRPr lang="en-US" dirty="0"/>
          </a:p>
          <a:p>
            <a:r>
              <a:rPr lang="en-US" dirty="0">
                <a:solidFill>
                  <a:srgbClr val="000000"/>
                </a:solidFill>
              </a:rPr>
              <a:t>A binary tree is said to be balanced, if the difference between the heights of left and right subtrees of every node in the tree is either -1, 0 or +1.</a:t>
            </a:r>
            <a:endParaRPr lang="en-US" dirty="0"/>
          </a:p>
          <a:p>
            <a:r>
              <a:rPr lang="en-US" dirty="0">
                <a:solidFill>
                  <a:srgbClr val="000000"/>
                </a:solidFill>
              </a:rPr>
              <a:t>In an AVL tree, every node maintains a extra information known as </a:t>
            </a:r>
            <a:r>
              <a:rPr lang="en-US" b="1" dirty="0">
                <a:solidFill>
                  <a:srgbClr val="000000"/>
                </a:solidFill>
              </a:rPr>
              <a:t>balance factor</a:t>
            </a:r>
            <a:endParaRPr lang="en-US" dirty="0"/>
          </a:p>
          <a:p>
            <a:r>
              <a:rPr lang="en-US" b="1" dirty="0">
                <a:solidFill>
                  <a:srgbClr val="000000"/>
                </a:solidFill>
              </a:rPr>
              <a:t>Balance factor = height Of Left Subtree – height Of Right Subtree</a:t>
            </a:r>
            <a:endParaRPr lang="en-US" dirty="0"/>
          </a:p>
          <a:p>
            <a:endParaRPr lang="en-US" dirty="0"/>
          </a:p>
        </p:txBody>
      </p:sp>
    </p:spTree>
    <p:extLst>
      <p:ext uri="{BB962C8B-B14F-4D97-AF65-F5344CB8AC3E}">
        <p14:creationId xmlns:p14="http://schemas.microsoft.com/office/powerpoint/2010/main" val="2315473094"/>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418430-4904-438C-A5E3-248679F1E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130" y="642551"/>
            <a:ext cx="9625913" cy="5214123"/>
          </a:xfrm>
        </p:spPr>
      </p:pic>
    </p:spTree>
    <p:extLst>
      <p:ext uri="{BB962C8B-B14F-4D97-AF65-F5344CB8AC3E}">
        <p14:creationId xmlns:p14="http://schemas.microsoft.com/office/powerpoint/2010/main" val="18427583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938C9-8F5E-42FB-B869-F9142606464A}"/>
              </a:ext>
            </a:extLst>
          </p:cNvPr>
          <p:cNvSpPr>
            <a:spLocks noGrp="1"/>
          </p:cNvSpPr>
          <p:nvPr>
            <p:ph idx="1"/>
          </p:nvPr>
        </p:nvSpPr>
        <p:spPr>
          <a:xfrm>
            <a:off x="652620" y="2661959"/>
            <a:ext cx="10369607" cy="1534081"/>
          </a:xfrm>
        </p:spPr>
        <p:txBody>
          <a:bodyPr>
            <a:normAutofit lnSpcReduction="10000"/>
          </a:bodyPr>
          <a:lstStyle/>
          <a:p>
            <a:pPr marL="0" indent="0">
              <a:buNone/>
            </a:pPr>
            <a:r>
              <a:rPr lang="en-US" sz="9600" dirty="0">
                <a:solidFill>
                  <a:srgbClr val="FF0000"/>
                </a:solidFill>
              </a:rPr>
              <a:t>END OF PROJECT</a:t>
            </a:r>
          </a:p>
        </p:txBody>
      </p:sp>
    </p:spTree>
    <p:extLst>
      <p:ext uri="{BB962C8B-B14F-4D97-AF65-F5344CB8AC3E}">
        <p14:creationId xmlns:p14="http://schemas.microsoft.com/office/powerpoint/2010/main" val="101105832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thank you images">
            <a:extLst>
              <a:ext uri="{FF2B5EF4-FFF2-40B4-BE49-F238E27FC236}">
                <a16:creationId xmlns:a16="http://schemas.microsoft.com/office/drawing/2014/main" id="{14A92C5C-B984-48E6-A23E-A9EEF4CF88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016" y="1519882"/>
            <a:ext cx="7228703" cy="365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6084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BD99C7-5C09-499F-967E-C8533262CB55}"/>
              </a:ext>
            </a:extLst>
          </p:cNvPr>
          <p:cNvSpPr>
            <a:spLocks noGrp="1"/>
          </p:cNvSpPr>
          <p:nvPr>
            <p:ph idx="1"/>
          </p:nvPr>
        </p:nvSpPr>
        <p:spPr>
          <a:xfrm>
            <a:off x="677863" y="630238"/>
            <a:ext cx="8596312" cy="5411787"/>
          </a:xfrm>
        </p:spPr>
        <p:txBody>
          <a:bodyPr>
            <a:normAutofit/>
          </a:bodyPr>
          <a:lstStyle/>
          <a:p>
            <a:pPr marL="0" indent="0">
              <a:buNone/>
            </a:pPr>
            <a:endParaRPr lang="en-US" sz="1200" b="1" dirty="0">
              <a:solidFill>
                <a:srgbClr val="D3159D"/>
              </a:solidFill>
            </a:endParaRPr>
          </a:p>
          <a:p>
            <a:endParaRPr lang="en-US" sz="1200" b="1" dirty="0">
              <a:solidFill>
                <a:srgbClr val="D3159D"/>
              </a:solidFill>
            </a:endParaRPr>
          </a:p>
        </p:txBody>
      </p:sp>
      <p:pic>
        <p:nvPicPr>
          <p:cNvPr id="5" name="Picture 2" descr="http://btechsmartclass.com/DS/images/AVL%20Example.png">
            <a:extLst>
              <a:ext uri="{FF2B5EF4-FFF2-40B4-BE49-F238E27FC236}">
                <a16:creationId xmlns:a16="http://schemas.microsoft.com/office/drawing/2014/main" id="{F91DCEBE-E72E-4C4C-BFF6-F8D598BD77F7}"/>
              </a:ext>
            </a:extLst>
          </p:cNvPr>
          <p:cNvPicPr>
            <a:picLocks noChangeAspect="1" noChangeArrowheads="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831272" y="1285875"/>
            <a:ext cx="9753600"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85972B-BA45-4CCA-8125-E0210EFF7365}"/>
              </a:ext>
            </a:extLst>
          </p:cNvPr>
          <p:cNvSpPr/>
          <p:nvPr/>
        </p:nvSpPr>
        <p:spPr>
          <a:xfrm>
            <a:off x="831272" y="6052524"/>
            <a:ext cx="11000509" cy="646331"/>
          </a:xfrm>
          <a:prstGeom prst="rect">
            <a:avLst/>
          </a:prstGeom>
        </p:spPr>
        <p:txBody>
          <a:bodyPr wrap="square">
            <a:spAutoFit/>
          </a:bodyPr>
          <a:lstStyle/>
          <a:p>
            <a:pPr algn="ctr"/>
            <a:r>
              <a:rPr lang="en-US" dirty="0">
                <a:solidFill>
                  <a:srgbClr val="000000"/>
                </a:solidFill>
                <a:latin typeface="Trebuchet MS" panose="020B0603020202020204" pitchFamily="34" charset="0"/>
              </a:rPr>
              <a:t>The above tree is a binary search tree and every node is satisfying balance factor condition. So this tree is said to be an AVL tree.</a:t>
            </a:r>
            <a:endParaRPr lang="en-US" dirty="0"/>
          </a:p>
        </p:txBody>
      </p:sp>
      <p:sp>
        <p:nvSpPr>
          <p:cNvPr id="7" name="Rectangle 6">
            <a:extLst>
              <a:ext uri="{FF2B5EF4-FFF2-40B4-BE49-F238E27FC236}">
                <a16:creationId xmlns:a16="http://schemas.microsoft.com/office/drawing/2014/main" id="{A4CFD236-A3C0-4D5E-9434-32C86F0DCD19}"/>
              </a:ext>
            </a:extLst>
          </p:cNvPr>
          <p:cNvSpPr/>
          <p:nvPr/>
        </p:nvSpPr>
        <p:spPr>
          <a:xfrm>
            <a:off x="568036" y="159145"/>
            <a:ext cx="11000508"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altLang="en-US" sz="2400" b="1" dirty="0">
                <a:solidFill>
                  <a:schemeClr val="bg1"/>
                </a:solidFill>
              </a:rPr>
              <a:t>Every AVL Tree is a binary search tree but all the Binary Search Trees need not to be AVL trees.</a:t>
            </a:r>
            <a:endParaRPr lang="en-US" sz="2400" dirty="0">
              <a:solidFill>
                <a:schemeClr val="bg1"/>
              </a:solidFill>
            </a:endParaRPr>
          </a:p>
        </p:txBody>
      </p:sp>
    </p:spTree>
    <p:extLst>
      <p:ext uri="{BB962C8B-B14F-4D97-AF65-F5344CB8AC3E}">
        <p14:creationId xmlns:p14="http://schemas.microsoft.com/office/powerpoint/2010/main" val="1401240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83A4-08ED-4DEF-9CDA-ADA974F2F6EA}"/>
              </a:ext>
            </a:extLst>
          </p:cNvPr>
          <p:cNvSpPr>
            <a:spLocks noGrp="1"/>
          </p:cNvSpPr>
          <p:nvPr>
            <p:ph type="title"/>
          </p:nvPr>
        </p:nvSpPr>
        <p:spPr/>
        <p:txBody>
          <a:bodyPr/>
          <a:lstStyle/>
          <a:p>
            <a:r>
              <a:rPr lang="en-US" dirty="0">
                <a:solidFill>
                  <a:srgbClr val="D3159D"/>
                </a:solidFill>
              </a:rPr>
              <a:t>AVL</a:t>
            </a:r>
            <a:r>
              <a:rPr lang="en-US" b="1" dirty="0">
                <a:solidFill>
                  <a:srgbClr val="D3159D"/>
                </a:solidFill>
              </a:rPr>
              <a:t> Tree Rotations</a:t>
            </a:r>
            <a:br>
              <a:rPr lang="en-US" b="1" dirty="0">
                <a:solidFill>
                  <a:srgbClr val="D3159D"/>
                </a:solidFill>
              </a:rPr>
            </a:br>
            <a:endParaRPr lang="en-US" dirty="0">
              <a:solidFill>
                <a:srgbClr val="D3159D"/>
              </a:solidFill>
            </a:endParaRPr>
          </a:p>
        </p:txBody>
      </p:sp>
      <p:sp>
        <p:nvSpPr>
          <p:cNvPr id="3" name="Content Placeholder 2">
            <a:extLst>
              <a:ext uri="{FF2B5EF4-FFF2-40B4-BE49-F238E27FC236}">
                <a16:creationId xmlns:a16="http://schemas.microsoft.com/office/drawing/2014/main" id="{5A3E5448-6945-4E01-933D-BE3B25D5DB4C}"/>
              </a:ext>
            </a:extLst>
          </p:cNvPr>
          <p:cNvSpPr>
            <a:spLocks noGrp="1"/>
          </p:cNvSpPr>
          <p:nvPr>
            <p:ph idx="1"/>
          </p:nvPr>
        </p:nvSpPr>
        <p:spPr>
          <a:xfrm>
            <a:off x="677334" y="1618735"/>
            <a:ext cx="8596668" cy="4422627"/>
          </a:xfrm>
        </p:spPr>
        <p:txBody>
          <a:bodyPr/>
          <a:lstStyle/>
          <a:p>
            <a:r>
              <a:rPr lang="en-US" b="1" dirty="0">
                <a:solidFill>
                  <a:srgbClr val="000000"/>
                </a:solidFill>
              </a:rPr>
              <a:t>Rotation is the process of moving the nodes to either left or right to make tree balanced.</a:t>
            </a:r>
          </a:p>
          <a:p>
            <a:endParaRPr lang="en-US" dirty="0"/>
          </a:p>
        </p:txBody>
      </p:sp>
      <p:pic>
        <p:nvPicPr>
          <p:cNvPr id="4" name="Picture 2" descr="http://btechsmartclass.com/DS/images/AVL%20Rotations.png">
            <a:extLst>
              <a:ext uri="{FF2B5EF4-FFF2-40B4-BE49-F238E27FC236}">
                <a16:creationId xmlns:a16="http://schemas.microsoft.com/office/drawing/2014/main" id="{DF27845C-C808-486B-A929-40B9AC59AF25}"/>
              </a:ext>
            </a:extLst>
          </p:cNvPr>
          <p:cNvPicPr>
            <a:picLocks noChangeAspect="1" noChangeArrowheads="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156854" y="2466109"/>
            <a:ext cx="97536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06811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6177-8145-4770-AEE5-31E9E0370FB5}"/>
              </a:ext>
            </a:extLst>
          </p:cNvPr>
          <p:cNvSpPr>
            <a:spLocks noGrp="1"/>
          </p:cNvSpPr>
          <p:nvPr>
            <p:ph type="title"/>
          </p:nvPr>
        </p:nvSpPr>
        <p:spPr>
          <a:xfrm>
            <a:off x="677334" y="609600"/>
            <a:ext cx="8596668" cy="996778"/>
          </a:xfrm>
        </p:spPr>
        <p:txBody>
          <a:bodyPr>
            <a:normAutofit fontScale="90000"/>
          </a:bodyPr>
          <a:lstStyle/>
          <a:p>
            <a:r>
              <a:rPr lang="en-US" b="1" dirty="0">
                <a:solidFill>
                  <a:srgbClr val="D3159D"/>
                </a:solidFill>
              </a:rPr>
              <a:t>Single Left Rotation (LL Rotation)</a:t>
            </a:r>
            <a:br>
              <a:rPr lang="en-US" b="1" dirty="0">
                <a:solidFill>
                  <a:srgbClr val="D3159D"/>
                </a:solidFill>
              </a:rPr>
            </a:br>
            <a:endParaRPr lang="en-US" dirty="0">
              <a:solidFill>
                <a:srgbClr val="D3159D"/>
              </a:solidFill>
            </a:endParaRPr>
          </a:p>
        </p:txBody>
      </p:sp>
      <p:pic>
        <p:nvPicPr>
          <p:cNvPr id="4" name="Picture 2" descr="http://btechsmartclass.com/DS/images/LL%20Rotation.png">
            <a:extLst>
              <a:ext uri="{FF2B5EF4-FFF2-40B4-BE49-F238E27FC236}">
                <a16:creationId xmlns:a16="http://schemas.microsoft.com/office/drawing/2014/main" id="{1F51B24A-EED9-4E46-BA19-3314E824F902}"/>
              </a:ext>
            </a:extLst>
          </p:cNvPr>
          <p:cNvPicPr>
            <a:picLocks noGrp="1" noChangeAspect="1" noChangeArrowheads="1"/>
          </p:cNvPicPr>
          <p:nvPr>
            <p:ph idx="1"/>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77334" y="1717589"/>
            <a:ext cx="9603488" cy="409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5147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039A-5BD8-4698-8751-DB1DFC18CA01}"/>
              </a:ext>
            </a:extLst>
          </p:cNvPr>
          <p:cNvSpPr>
            <a:spLocks noGrp="1"/>
          </p:cNvSpPr>
          <p:nvPr>
            <p:ph type="title"/>
          </p:nvPr>
        </p:nvSpPr>
        <p:spPr>
          <a:xfrm>
            <a:off x="677334" y="609600"/>
            <a:ext cx="8596668" cy="897924"/>
          </a:xfrm>
        </p:spPr>
        <p:txBody>
          <a:bodyPr>
            <a:normAutofit fontScale="90000"/>
          </a:bodyPr>
          <a:lstStyle/>
          <a:p>
            <a:r>
              <a:rPr lang="en-US" b="1" dirty="0">
                <a:solidFill>
                  <a:srgbClr val="D3159D"/>
                </a:solidFill>
              </a:rPr>
              <a:t>Single Right Rotation (RR Rotation)</a:t>
            </a:r>
            <a:br>
              <a:rPr lang="en-US" b="1" dirty="0">
                <a:solidFill>
                  <a:srgbClr val="D3159D"/>
                </a:solidFill>
              </a:rPr>
            </a:br>
            <a:endParaRPr lang="en-US" dirty="0">
              <a:solidFill>
                <a:srgbClr val="D3159D"/>
              </a:solidFill>
            </a:endParaRPr>
          </a:p>
        </p:txBody>
      </p:sp>
      <p:pic>
        <p:nvPicPr>
          <p:cNvPr id="4" name="Picture 2" descr="http://btechsmartclass.com/DS/images/RR%20Rotation.png">
            <a:extLst>
              <a:ext uri="{FF2B5EF4-FFF2-40B4-BE49-F238E27FC236}">
                <a16:creationId xmlns:a16="http://schemas.microsoft.com/office/drawing/2014/main" id="{202474B6-657D-4836-B1C0-0AE7B55B9BC0}"/>
              </a:ext>
            </a:extLst>
          </p:cNvPr>
          <p:cNvPicPr>
            <a:picLocks noGrp="1" noChangeAspect="1" noChangeArrowheads="1"/>
          </p:cNvPicPr>
          <p:nvPr>
            <p:ph idx="1"/>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68411" y="2187146"/>
            <a:ext cx="9502346" cy="342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63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3325-8DCA-4F15-963C-5D834849125E}"/>
              </a:ext>
            </a:extLst>
          </p:cNvPr>
          <p:cNvSpPr>
            <a:spLocks noGrp="1"/>
          </p:cNvSpPr>
          <p:nvPr>
            <p:ph type="title"/>
          </p:nvPr>
        </p:nvSpPr>
        <p:spPr>
          <a:xfrm>
            <a:off x="677334" y="609600"/>
            <a:ext cx="8596668" cy="984422"/>
          </a:xfrm>
        </p:spPr>
        <p:txBody>
          <a:bodyPr>
            <a:normAutofit fontScale="90000"/>
          </a:bodyPr>
          <a:lstStyle/>
          <a:p>
            <a:r>
              <a:rPr lang="en-US" b="1" dirty="0">
                <a:solidFill>
                  <a:srgbClr val="D3159D"/>
                </a:solidFill>
              </a:rPr>
              <a:t>Left Right Rotation (LR Rotation)</a:t>
            </a:r>
            <a:br>
              <a:rPr lang="en-US" b="1" dirty="0">
                <a:solidFill>
                  <a:srgbClr val="D3159D"/>
                </a:solidFill>
              </a:rPr>
            </a:br>
            <a:endParaRPr lang="en-US" dirty="0">
              <a:solidFill>
                <a:srgbClr val="D3159D"/>
              </a:solidFill>
            </a:endParaRPr>
          </a:p>
        </p:txBody>
      </p:sp>
      <p:pic>
        <p:nvPicPr>
          <p:cNvPr id="4" name="Picture 2" descr="http://btechsmartclass.com/DS/images/LR%20Rotation.png">
            <a:extLst>
              <a:ext uri="{FF2B5EF4-FFF2-40B4-BE49-F238E27FC236}">
                <a16:creationId xmlns:a16="http://schemas.microsoft.com/office/drawing/2014/main" id="{C3ABC243-0D61-4796-B766-4BE554461576}"/>
              </a:ext>
            </a:extLst>
          </p:cNvPr>
          <p:cNvPicPr>
            <a:picLocks noGrp="1" noChangeAspect="1" noChangeArrowheads="1"/>
          </p:cNvPicPr>
          <p:nvPr>
            <p:ph idx="1"/>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77334" y="1927654"/>
            <a:ext cx="9119287" cy="39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5494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1914</TotalTime>
  <Words>3418</Words>
  <Application>Microsoft Office PowerPoint</Application>
  <PresentationFormat>Widescreen</PresentationFormat>
  <Paragraphs>434</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Trebuchet MS</vt:lpstr>
      <vt:lpstr>Wingdings 3</vt:lpstr>
      <vt:lpstr>Facet</vt:lpstr>
      <vt:lpstr>WORD FREQUENCY COUNT APPLICATION</vt:lpstr>
      <vt:lpstr>Group Members</vt:lpstr>
      <vt:lpstr>Abstract</vt:lpstr>
      <vt:lpstr>Introduction on AVL TREES</vt:lpstr>
      <vt:lpstr>PowerPoint Presentation</vt:lpstr>
      <vt:lpstr>AVL Tree Rotations </vt:lpstr>
      <vt:lpstr>Single Left Rotation (LL Rotation) </vt:lpstr>
      <vt:lpstr>Single Right Rotation (RR Rotation) </vt:lpstr>
      <vt:lpstr>Left Right Rotation (LR Rotation) </vt:lpstr>
      <vt:lpstr>Right Left Rotation (RL Rotation) </vt:lpstr>
      <vt:lpstr>Modules </vt:lpstr>
      <vt:lpstr>Counts the words in a file</vt:lpstr>
      <vt:lpstr> Reads file and creates AVL tree containing list of all words used in the file with count of the number of times each word is found in the file.</vt:lpstr>
      <vt:lpstr>code</vt:lpstr>
      <vt:lpstr>PowerPoint Presentation</vt:lpstr>
      <vt:lpstr>PowerPoint Presentation</vt:lpstr>
      <vt:lpstr>Reads one word from file</vt:lpstr>
      <vt:lpstr>compares two integers identified by pointers to integers</vt:lpstr>
      <vt:lpstr>PowerPoint Presentation</vt:lpstr>
      <vt:lpstr>Display top element</vt:lpstr>
      <vt:lpstr>Prints the list with the count for each word</vt:lpstr>
      <vt:lpstr>Prints one word from the list with its count</vt:lpstr>
      <vt:lpstr>SOURCE CODE TO EXECUTE ALL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screen 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FREQUENCY COUNT APPLICATION</dc:title>
  <dc:creator>utlapally mahesh</dc:creator>
  <cp:lastModifiedBy>utlapally mahesh</cp:lastModifiedBy>
  <cp:revision>48</cp:revision>
  <dcterms:created xsi:type="dcterms:W3CDTF">2018-11-12T06:33:34Z</dcterms:created>
  <dcterms:modified xsi:type="dcterms:W3CDTF">2018-11-22T23:47:27Z</dcterms:modified>
</cp:coreProperties>
</file>