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9" r:id="rId14"/>
    <p:sldId id="268"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1D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2C1770-9FCE-4E65-B1A5-94FAC61B016D}"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C48F6-0DEF-4F73-9201-348E2CDAEF9E}" type="slidenum">
              <a:rPr lang="en-US" smtClean="0"/>
              <a:t>‹#›</a:t>
            </a:fld>
            <a:endParaRPr lang="en-US"/>
          </a:p>
        </p:txBody>
      </p:sp>
    </p:spTree>
    <p:extLst>
      <p:ext uri="{BB962C8B-B14F-4D97-AF65-F5344CB8AC3E}">
        <p14:creationId xmlns:p14="http://schemas.microsoft.com/office/powerpoint/2010/main" val="258358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2C1770-9FCE-4E65-B1A5-94FAC61B016D}"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C48F6-0DEF-4F73-9201-348E2CDAEF9E}" type="slidenum">
              <a:rPr lang="en-US" smtClean="0"/>
              <a:t>‹#›</a:t>
            </a:fld>
            <a:endParaRPr lang="en-US"/>
          </a:p>
        </p:txBody>
      </p:sp>
    </p:spTree>
    <p:extLst>
      <p:ext uri="{BB962C8B-B14F-4D97-AF65-F5344CB8AC3E}">
        <p14:creationId xmlns:p14="http://schemas.microsoft.com/office/powerpoint/2010/main" val="137951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2C1770-9FCE-4E65-B1A5-94FAC61B016D}"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C48F6-0DEF-4F73-9201-348E2CDAEF9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92670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2C1770-9FCE-4E65-B1A5-94FAC61B016D}"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C48F6-0DEF-4F73-9201-348E2CDAEF9E}" type="slidenum">
              <a:rPr lang="en-US" smtClean="0"/>
              <a:t>‹#›</a:t>
            </a:fld>
            <a:endParaRPr lang="en-US"/>
          </a:p>
        </p:txBody>
      </p:sp>
    </p:spTree>
    <p:extLst>
      <p:ext uri="{BB962C8B-B14F-4D97-AF65-F5344CB8AC3E}">
        <p14:creationId xmlns:p14="http://schemas.microsoft.com/office/powerpoint/2010/main" val="3397929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2C1770-9FCE-4E65-B1A5-94FAC61B016D}"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C48F6-0DEF-4F73-9201-348E2CDAEF9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9714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2C1770-9FCE-4E65-B1A5-94FAC61B016D}"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C48F6-0DEF-4F73-9201-348E2CDAEF9E}" type="slidenum">
              <a:rPr lang="en-US" smtClean="0"/>
              <a:t>‹#›</a:t>
            </a:fld>
            <a:endParaRPr lang="en-US"/>
          </a:p>
        </p:txBody>
      </p:sp>
    </p:spTree>
    <p:extLst>
      <p:ext uri="{BB962C8B-B14F-4D97-AF65-F5344CB8AC3E}">
        <p14:creationId xmlns:p14="http://schemas.microsoft.com/office/powerpoint/2010/main" val="864342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C1770-9FCE-4E65-B1A5-94FAC61B016D}"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C48F6-0DEF-4F73-9201-348E2CDAEF9E}" type="slidenum">
              <a:rPr lang="en-US" smtClean="0"/>
              <a:t>‹#›</a:t>
            </a:fld>
            <a:endParaRPr lang="en-US"/>
          </a:p>
        </p:txBody>
      </p:sp>
    </p:spTree>
    <p:extLst>
      <p:ext uri="{BB962C8B-B14F-4D97-AF65-F5344CB8AC3E}">
        <p14:creationId xmlns:p14="http://schemas.microsoft.com/office/powerpoint/2010/main" val="3477504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C1770-9FCE-4E65-B1A5-94FAC61B016D}"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C48F6-0DEF-4F73-9201-348E2CDAEF9E}" type="slidenum">
              <a:rPr lang="en-US" smtClean="0"/>
              <a:t>‹#›</a:t>
            </a:fld>
            <a:endParaRPr lang="en-US"/>
          </a:p>
        </p:txBody>
      </p:sp>
    </p:spTree>
    <p:extLst>
      <p:ext uri="{BB962C8B-B14F-4D97-AF65-F5344CB8AC3E}">
        <p14:creationId xmlns:p14="http://schemas.microsoft.com/office/powerpoint/2010/main" val="4294367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C1770-9FCE-4E65-B1A5-94FAC61B016D}"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C48F6-0DEF-4F73-9201-348E2CDAEF9E}" type="slidenum">
              <a:rPr lang="en-US" smtClean="0"/>
              <a:t>‹#›</a:t>
            </a:fld>
            <a:endParaRPr lang="en-US"/>
          </a:p>
        </p:txBody>
      </p:sp>
    </p:spTree>
    <p:extLst>
      <p:ext uri="{BB962C8B-B14F-4D97-AF65-F5344CB8AC3E}">
        <p14:creationId xmlns:p14="http://schemas.microsoft.com/office/powerpoint/2010/main" val="3945709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2C1770-9FCE-4E65-B1A5-94FAC61B016D}"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C48F6-0DEF-4F73-9201-348E2CDAEF9E}" type="slidenum">
              <a:rPr lang="en-US" smtClean="0"/>
              <a:t>‹#›</a:t>
            </a:fld>
            <a:endParaRPr lang="en-US"/>
          </a:p>
        </p:txBody>
      </p:sp>
    </p:spTree>
    <p:extLst>
      <p:ext uri="{BB962C8B-B14F-4D97-AF65-F5344CB8AC3E}">
        <p14:creationId xmlns:p14="http://schemas.microsoft.com/office/powerpoint/2010/main" val="3798413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2C1770-9FCE-4E65-B1A5-94FAC61B016D}"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C48F6-0DEF-4F73-9201-348E2CDAEF9E}" type="slidenum">
              <a:rPr lang="en-US" smtClean="0"/>
              <a:t>‹#›</a:t>
            </a:fld>
            <a:endParaRPr lang="en-US"/>
          </a:p>
        </p:txBody>
      </p:sp>
    </p:spTree>
    <p:extLst>
      <p:ext uri="{BB962C8B-B14F-4D97-AF65-F5344CB8AC3E}">
        <p14:creationId xmlns:p14="http://schemas.microsoft.com/office/powerpoint/2010/main" val="3321105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2C1770-9FCE-4E65-B1A5-94FAC61B016D}" type="datetimeFigureOut">
              <a:rPr lang="en-US" smtClean="0"/>
              <a:t>9/25/2020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8C48F6-0DEF-4F73-9201-348E2CDAEF9E}" type="slidenum">
              <a:rPr lang="en-US" smtClean="0"/>
              <a:t>‹#›</a:t>
            </a:fld>
            <a:endParaRPr lang="en-US"/>
          </a:p>
        </p:txBody>
      </p:sp>
    </p:spTree>
    <p:extLst>
      <p:ext uri="{BB962C8B-B14F-4D97-AF65-F5344CB8AC3E}">
        <p14:creationId xmlns:p14="http://schemas.microsoft.com/office/powerpoint/2010/main" val="2686077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2C1770-9FCE-4E65-B1A5-94FAC61B016D}" type="datetimeFigureOut">
              <a:rPr lang="en-US" smtClean="0"/>
              <a:t>9/25/2020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8C48F6-0DEF-4F73-9201-348E2CDAEF9E}" type="slidenum">
              <a:rPr lang="en-US" smtClean="0"/>
              <a:t>‹#›</a:t>
            </a:fld>
            <a:endParaRPr lang="en-US"/>
          </a:p>
        </p:txBody>
      </p:sp>
    </p:spTree>
    <p:extLst>
      <p:ext uri="{BB962C8B-B14F-4D97-AF65-F5344CB8AC3E}">
        <p14:creationId xmlns:p14="http://schemas.microsoft.com/office/powerpoint/2010/main" val="3436695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2C1770-9FCE-4E65-B1A5-94FAC61B016D}" type="datetimeFigureOut">
              <a:rPr lang="en-US" smtClean="0"/>
              <a:t>9/25/2020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8C48F6-0DEF-4F73-9201-348E2CDAEF9E}" type="slidenum">
              <a:rPr lang="en-US" smtClean="0"/>
              <a:t>‹#›</a:t>
            </a:fld>
            <a:endParaRPr lang="en-US"/>
          </a:p>
        </p:txBody>
      </p:sp>
    </p:spTree>
    <p:extLst>
      <p:ext uri="{BB962C8B-B14F-4D97-AF65-F5344CB8AC3E}">
        <p14:creationId xmlns:p14="http://schemas.microsoft.com/office/powerpoint/2010/main" val="3574478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2C1770-9FCE-4E65-B1A5-94FAC61B016D}"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C48F6-0DEF-4F73-9201-348E2CDAEF9E}" type="slidenum">
              <a:rPr lang="en-US" smtClean="0"/>
              <a:t>‹#›</a:t>
            </a:fld>
            <a:endParaRPr lang="en-US"/>
          </a:p>
        </p:txBody>
      </p:sp>
    </p:spTree>
    <p:extLst>
      <p:ext uri="{BB962C8B-B14F-4D97-AF65-F5344CB8AC3E}">
        <p14:creationId xmlns:p14="http://schemas.microsoft.com/office/powerpoint/2010/main" val="3562035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32C1770-9FCE-4E65-B1A5-94FAC61B016D}"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C48F6-0DEF-4F73-9201-348E2CDAEF9E}" type="slidenum">
              <a:rPr lang="en-US" smtClean="0"/>
              <a:t>‹#›</a:t>
            </a:fld>
            <a:endParaRPr lang="en-US"/>
          </a:p>
        </p:txBody>
      </p:sp>
    </p:spTree>
    <p:extLst>
      <p:ext uri="{BB962C8B-B14F-4D97-AF65-F5344CB8AC3E}">
        <p14:creationId xmlns:p14="http://schemas.microsoft.com/office/powerpoint/2010/main" val="4238678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32C1770-9FCE-4E65-B1A5-94FAC61B016D}" type="datetimeFigureOut">
              <a:rPr lang="en-US" smtClean="0"/>
              <a:t>9/25/2020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F8C48F6-0DEF-4F73-9201-348E2CDAEF9E}" type="slidenum">
              <a:rPr lang="en-US" smtClean="0"/>
              <a:t>‹#›</a:t>
            </a:fld>
            <a:endParaRPr lang="en-US"/>
          </a:p>
        </p:txBody>
      </p:sp>
    </p:spTree>
    <p:extLst>
      <p:ext uri="{BB962C8B-B14F-4D97-AF65-F5344CB8AC3E}">
        <p14:creationId xmlns:p14="http://schemas.microsoft.com/office/powerpoint/2010/main" val="1384669383"/>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730E0-D393-45E8-9AA3-0B0E5386F1B3}"/>
              </a:ext>
            </a:extLst>
          </p:cNvPr>
          <p:cNvSpPr>
            <a:spLocks noGrp="1"/>
          </p:cNvSpPr>
          <p:nvPr>
            <p:ph type="ctrTitle"/>
          </p:nvPr>
        </p:nvSpPr>
        <p:spPr>
          <a:xfrm>
            <a:off x="852616" y="179216"/>
            <a:ext cx="8353168" cy="2465130"/>
          </a:xfrm>
        </p:spPr>
        <p:txBody>
          <a:bodyPr>
            <a:normAutofit/>
          </a:bodyPr>
          <a:lstStyle/>
          <a:p>
            <a:r>
              <a:rPr lang="en-IN" b="1" dirty="0">
                <a:solidFill>
                  <a:srgbClr val="CB1D91"/>
                </a:solidFill>
              </a:rPr>
              <a:t>Perfect hash table based Telephone Directory </a:t>
            </a:r>
            <a:br>
              <a:rPr lang="en-US" dirty="0"/>
            </a:br>
            <a:endParaRPr lang="en-US" sz="25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C15894A-1A4D-44B6-98B0-4BD5644AA60E}"/>
              </a:ext>
            </a:extLst>
          </p:cNvPr>
          <p:cNvSpPr>
            <a:spLocks noGrp="1"/>
          </p:cNvSpPr>
          <p:nvPr>
            <p:ph type="subTitle" idx="1"/>
          </p:nvPr>
        </p:nvSpPr>
        <p:spPr>
          <a:xfrm>
            <a:off x="1524000" y="2792670"/>
            <a:ext cx="8353168" cy="2465130"/>
          </a:xfrm>
        </p:spPr>
        <p:txBody>
          <a:bodyPr/>
          <a:lstStyle/>
          <a:p>
            <a:pPr algn="r"/>
            <a:r>
              <a:rPr lang="en-US" dirty="0">
                <a:solidFill>
                  <a:srgbClr val="FF0000"/>
                </a:solidFill>
              </a:rPr>
              <a:t>project Number: 04 </a:t>
            </a:r>
          </a:p>
          <a:p>
            <a:pPr algn="r"/>
            <a:r>
              <a:rPr lang="en-US" dirty="0">
                <a:solidFill>
                  <a:srgbClr val="FF0000"/>
                </a:solidFill>
              </a:rPr>
              <a:t>Module Number: 04</a:t>
            </a:r>
          </a:p>
          <a:p>
            <a:pPr algn="r"/>
            <a:r>
              <a:rPr lang="en-US" dirty="0">
                <a:solidFill>
                  <a:srgbClr val="FF0000"/>
                </a:solidFill>
              </a:rPr>
              <a:t>    Name: U. Mahesh</a:t>
            </a:r>
          </a:p>
          <a:p>
            <a:pPr algn="r"/>
            <a:r>
              <a:rPr lang="en-US" dirty="0">
                <a:solidFill>
                  <a:srgbClr val="FF0000"/>
                </a:solidFill>
              </a:rPr>
              <a:t>Roll Number: 49</a:t>
            </a:r>
          </a:p>
          <a:p>
            <a:pPr algn="r"/>
            <a:r>
              <a:rPr lang="en-US" dirty="0">
                <a:solidFill>
                  <a:srgbClr val="FF0000"/>
                </a:solidFill>
              </a:rPr>
              <a:t>Id Number: 170031326</a:t>
            </a:r>
          </a:p>
        </p:txBody>
      </p:sp>
    </p:spTree>
    <p:extLst>
      <p:ext uri="{BB962C8B-B14F-4D97-AF65-F5344CB8AC3E}">
        <p14:creationId xmlns:p14="http://schemas.microsoft.com/office/powerpoint/2010/main" val="1960858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C2DB168-D221-4040-AC74-8E744C57CD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552" y="691978"/>
            <a:ext cx="8563232" cy="5350048"/>
          </a:xfrm>
        </p:spPr>
      </p:pic>
    </p:spTree>
    <p:extLst>
      <p:ext uri="{BB962C8B-B14F-4D97-AF65-F5344CB8AC3E}">
        <p14:creationId xmlns:p14="http://schemas.microsoft.com/office/powerpoint/2010/main" val="120486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022FE8-6740-4165-976E-67D3D4D3A1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2681" y="1248032"/>
            <a:ext cx="8402595" cy="4967417"/>
          </a:xfrm>
        </p:spPr>
      </p:pic>
    </p:spTree>
    <p:extLst>
      <p:ext uri="{BB962C8B-B14F-4D97-AF65-F5344CB8AC3E}">
        <p14:creationId xmlns:p14="http://schemas.microsoft.com/office/powerpoint/2010/main" val="2614838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641A7-A81E-43A4-81F7-28B1CFEB8D6F}"/>
              </a:ext>
            </a:extLst>
          </p:cNvPr>
          <p:cNvSpPr>
            <a:spLocks noGrp="1"/>
          </p:cNvSpPr>
          <p:nvPr>
            <p:ph type="title"/>
          </p:nvPr>
        </p:nvSpPr>
        <p:spPr>
          <a:xfrm>
            <a:off x="677334" y="167952"/>
            <a:ext cx="8596668" cy="783770"/>
          </a:xfrm>
        </p:spPr>
        <p:txBody>
          <a:bodyPr/>
          <a:lstStyle/>
          <a:p>
            <a:r>
              <a:rPr lang="en-US" dirty="0">
                <a:solidFill>
                  <a:srgbClr val="CB1D91"/>
                </a:solidFill>
              </a:rPr>
              <a:t>Inserting element into a TBT</a:t>
            </a:r>
          </a:p>
        </p:txBody>
      </p:sp>
      <p:sp>
        <p:nvSpPr>
          <p:cNvPr id="3" name="Content Placeholder 2">
            <a:extLst>
              <a:ext uri="{FF2B5EF4-FFF2-40B4-BE49-F238E27FC236}">
                <a16:creationId xmlns:a16="http://schemas.microsoft.com/office/drawing/2014/main" id="{1A637B1C-E9E9-4AAF-938D-D98A071ABC54}"/>
              </a:ext>
            </a:extLst>
          </p:cNvPr>
          <p:cNvSpPr>
            <a:spLocks noGrp="1"/>
          </p:cNvSpPr>
          <p:nvPr>
            <p:ph idx="1"/>
          </p:nvPr>
        </p:nvSpPr>
        <p:spPr>
          <a:xfrm>
            <a:off x="677334" y="951722"/>
            <a:ext cx="8596668" cy="5738325"/>
          </a:xfrm>
        </p:spPr>
        <p:txBody>
          <a:bodyPr>
            <a:normAutofit fontScale="92500" lnSpcReduction="10000"/>
          </a:bodyPr>
          <a:lstStyle/>
          <a:p>
            <a:pPr marL="0" indent="0">
              <a:buNone/>
            </a:pPr>
            <a:r>
              <a:rPr lang="en-US" dirty="0"/>
              <a:t>Void </a:t>
            </a:r>
            <a:r>
              <a:rPr lang="en-US" dirty="0" err="1"/>
              <a:t>InserRightInorderTBT</a:t>
            </a:r>
            <a:r>
              <a:rPr lang="en-US" dirty="0"/>
              <a:t>(struct </a:t>
            </a:r>
            <a:r>
              <a:rPr lang="en-US" dirty="0" err="1"/>
              <a:t>ThreadedBinaryTreeNode</a:t>
            </a:r>
            <a:r>
              <a:rPr lang="en-US" dirty="0"/>
              <a:t> *p, struct </a:t>
            </a:r>
            <a:r>
              <a:rPr lang="en-US" dirty="0" err="1"/>
              <a:t>ThreadedBinaryTreeNode</a:t>
            </a:r>
            <a:r>
              <a:rPr lang="en-US" dirty="0"/>
              <a:t> *Q){</a:t>
            </a:r>
          </a:p>
          <a:p>
            <a:pPr marL="0" indent="0">
              <a:buNone/>
            </a:pPr>
            <a:r>
              <a:rPr lang="en-US" dirty="0"/>
              <a:t> struct </a:t>
            </a:r>
            <a:r>
              <a:rPr lang="en-US" dirty="0" err="1"/>
              <a:t>ThreadedBinaryTreeNode</a:t>
            </a:r>
            <a:r>
              <a:rPr lang="en-US" dirty="0"/>
              <a:t> *Temp;</a:t>
            </a:r>
          </a:p>
          <a:p>
            <a:pPr marL="0" indent="0">
              <a:buNone/>
            </a:pPr>
            <a:r>
              <a:rPr lang="en-US" dirty="0"/>
              <a:t>Q-&gt;RIGHT=P-&gt;RIGHT;</a:t>
            </a:r>
          </a:p>
          <a:p>
            <a:pPr marL="0" indent="0">
              <a:buNone/>
            </a:pPr>
            <a:r>
              <a:rPr lang="en-US" dirty="0"/>
              <a:t>Q-&gt;RTAG=P-&gt;RTAG;</a:t>
            </a:r>
          </a:p>
          <a:p>
            <a:pPr marL="0" indent="0">
              <a:buNone/>
            </a:pPr>
            <a:r>
              <a:rPr lang="en-US" dirty="0"/>
              <a:t>Q-&gt;LEFT=P;</a:t>
            </a:r>
          </a:p>
          <a:p>
            <a:pPr marL="0" indent="0">
              <a:buNone/>
            </a:pPr>
            <a:r>
              <a:rPr lang="en-US" dirty="0"/>
              <a:t>Q-&gt;LTAG=0;</a:t>
            </a:r>
          </a:p>
          <a:p>
            <a:pPr marL="0" indent="0">
              <a:buNone/>
            </a:pPr>
            <a:r>
              <a:rPr lang="en-US" dirty="0"/>
              <a:t>P-&gt;RIGHT=Q;</a:t>
            </a:r>
          </a:p>
          <a:p>
            <a:pPr marL="0" indent="0">
              <a:buNone/>
            </a:pPr>
            <a:r>
              <a:rPr lang="en-US" dirty="0"/>
              <a:t>P-&gt;RTAG=1;</a:t>
            </a:r>
          </a:p>
          <a:p>
            <a:pPr marL="0" indent="0">
              <a:buNone/>
            </a:pPr>
            <a:r>
              <a:rPr lang="en-US" dirty="0"/>
              <a:t>If(Q-&gt;RTAG==1)</a:t>
            </a:r>
          </a:p>
          <a:p>
            <a:pPr marL="0" indent="0">
              <a:buNone/>
            </a:pPr>
            <a:r>
              <a:rPr lang="en-US" dirty="0"/>
              <a:t>Temp=Q-&gt;RIGHT;</a:t>
            </a:r>
          </a:p>
          <a:p>
            <a:pPr marL="0" indent="0">
              <a:buNone/>
            </a:pPr>
            <a:r>
              <a:rPr lang="en-US" dirty="0"/>
              <a:t>While(Temp-&gt;LTAG)</a:t>
            </a:r>
          </a:p>
          <a:p>
            <a:pPr marL="0" indent="0">
              <a:buNone/>
            </a:pPr>
            <a:r>
              <a:rPr lang="en-US" dirty="0"/>
              <a:t>Temp=Temp-&gt;LEFT;</a:t>
            </a:r>
          </a:p>
          <a:p>
            <a:pPr marL="0" indent="0">
              <a:buNone/>
            </a:pPr>
            <a:r>
              <a:rPr lang="en-US" dirty="0"/>
              <a:t>Temp-&gt;LEFT=Q;</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1267685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92053-EDBD-4A7D-B769-FE1FF7B03E36}"/>
              </a:ext>
            </a:extLst>
          </p:cNvPr>
          <p:cNvSpPr>
            <a:spLocks noGrp="1"/>
          </p:cNvSpPr>
          <p:nvPr>
            <p:ph type="title"/>
          </p:nvPr>
        </p:nvSpPr>
        <p:spPr/>
        <p:txBody>
          <a:bodyPr/>
          <a:lstStyle/>
          <a:p>
            <a:r>
              <a:rPr lang="en-US" dirty="0">
                <a:solidFill>
                  <a:srgbClr val="CB1D91"/>
                </a:solidFill>
              </a:rPr>
              <a:t>InsertionSort3 to sort parallel arrays</a:t>
            </a:r>
            <a:br>
              <a:rPr lang="en-US" dirty="0">
                <a:solidFill>
                  <a:srgbClr val="CB1D91"/>
                </a:solidFill>
              </a:rPr>
            </a:br>
            <a:r>
              <a:rPr lang="en-US" dirty="0">
                <a:solidFill>
                  <a:srgbClr val="CB1D91"/>
                </a:solidFill>
              </a:rPr>
              <a:t>(Sorting An Array Of Strings)</a:t>
            </a:r>
          </a:p>
        </p:txBody>
      </p:sp>
      <p:pic>
        <p:nvPicPr>
          <p:cNvPr id="5" name="Content Placeholder 4">
            <a:extLst>
              <a:ext uri="{FF2B5EF4-FFF2-40B4-BE49-F238E27FC236}">
                <a16:creationId xmlns:a16="http://schemas.microsoft.com/office/drawing/2014/main" id="{AA221CD2-ADB4-4625-B04A-82DEB8AC05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2831" y="1930400"/>
            <a:ext cx="8053956" cy="4186194"/>
          </a:xfrm>
        </p:spPr>
      </p:pic>
    </p:spTree>
    <p:extLst>
      <p:ext uri="{BB962C8B-B14F-4D97-AF65-F5344CB8AC3E}">
        <p14:creationId xmlns:p14="http://schemas.microsoft.com/office/powerpoint/2010/main" val="2017189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04B5AC-734C-4F30-B793-3CDC64DCC68C}"/>
              </a:ext>
            </a:extLst>
          </p:cNvPr>
          <p:cNvSpPr>
            <a:spLocks noGrp="1"/>
          </p:cNvSpPr>
          <p:nvPr>
            <p:ph idx="1"/>
          </p:nvPr>
        </p:nvSpPr>
        <p:spPr>
          <a:xfrm>
            <a:off x="677333" y="679622"/>
            <a:ext cx="9362405" cy="4956067"/>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To cater for longer names, we can increase 15, and to cater for more names, we can increase 8. The process of sorting list is essentially the same as sorting an array of integers. The major difference is that whereas we use &lt; to compare two numbers, we must use </a:t>
            </a:r>
            <a:r>
              <a:rPr lang="en-US" sz="2000" dirty="0" err="1">
                <a:latin typeface="Times New Roman" panose="02020603050405020304" pitchFamily="18" charset="0"/>
                <a:cs typeface="Times New Roman" panose="02020603050405020304" pitchFamily="18" charset="0"/>
              </a:rPr>
              <a:t>strcmp</a:t>
            </a:r>
            <a:r>
              <a:rPr lang="en-US" sz="2000" dirty="0">
                <a:latin typeface="Times New Roman" panose="02020603050405020304" pitchFamily="18" charset="0"/>
                <a:cs typeface="Times New Roman" panose="02020603050405020304" pitchFamily="18" charset="0"/>
              </a:rPr>
              <a:t> to compare two names. In the function </a:t>
            </a:r>
            <a:r>
              <a:rPr lang="en-US" sz="2000" dirty="0" err="1">
                <a:latin typeface="Times New Roman" panose="02020603050405020304" pitchFamily="18" charset="0"/>
                <a:cs typeface="Times New Roman" panose="02020603050405020304" pitchFamily="18" charset="0"/>
              </a:rPr>
              <a:t>insertionSort</a:t>
            </a:r>
            <a:r>
              <a:rPr lang="en-US" sz="2000" dirty="0">
                <a:latin typeface="Times New Roman" panose="02020603050405020304" pitchFamily="18" charset="0"/>
                <a:cs typeface="Times New Roman" panose="02020603050405020304" pitchFamily="18" charset="0"/>
              </a:rPr>
              <a:t> shown at the end of Section 1.3, the while condition changes from this:</a:t>
            </a:r>
          </a:p>
          <a:p>
            <a:pPr marL="0" indent="0">
              <a:buNone/>
            </a:pPr>
            <a:r>
              <a:rPr lang="en-US" sz="2000" dirty="0">
                <a:latin typeface="Times New Roman" panose="02020603050405020304" pitchFamily="18" charset="0"/>
                <a:cs typeface="Times New Roman" panose="02020603050405020304" pitchFamily="18" charset="0"/>
              </a:rPr>
              <a:t>        while (k &gt;= lo &amp;&amp; key &lt; list[k])</a:t>
            </a:r>
          </a:p>
          <a:p>
            <a:pPr marL="0" indent="0">
              <a:buNone/>
            </a:pPr>
            <a:r>
              <a:rPr lang="en-US" sz="2000" dirty="0">
                <a:latin typeface="Times New Roman" panose="02020603050405020304" pitchFamily="18" charset="0"/>
                <a:cs typeface="Times New Roman" panose="02020603050405020304" pitchFamily="18" charset="0"/>
              </a:rPr>
              <a:t>to the following, where key is now declared as char key[15]:</a:t>
            </a:r>
          </a:p>
          <a:p>
            <a:pPr marL="0" indent="0">
              <a:buNone/>
            </a:pPr>
            <a:r>
              <a:rPr lang="en-US" sz="2000" dirty="0">
                <a:latin typeface="Times New Roman" panose="02020603050405020304" pitchFamily="18" charset="0"/>
                <a:cs typeface="Times New Roman" panose="02020603050405020304" pitchFamily="18" charset="0"/>
              </a:rPr>
              <a:t>        while (k &gt;= lo &amp;&amp; </a:t>
            </a:r>
            <a:r>
              <a:rPr lang="en-US" sz="2000" dirty="0" err="1">
                <a:latin typeface="Times New Roman" panose="02020603050405020304" pitchFamily="18" charset="0"/>
                <a:cs typeface="Times New Roman" panose="02020603050405020304" pitchFamily="18" charset="0"/>
              </a:rPr>
              <a:t>strcmp</a:t>
            </a:r>
            <a:r>
              <a:rPr lang="en-US" sz="2000" dirty="0">
                <a:latin typeface="Times New Roman" panose="02020603050405020304" pitchFamily="18" charset="0"/>
                <a:cs typeface="Times New Roman" panose="02020603050405020304" pitchFamily="18" charset="0"/>
              </a:rPr>
              <a:t>(key, list[k]) &lt; 0)    </a:t>
            </a:r>
          </a:p>
          <a:p>
            <a:pPr marL="0" indent="0">
              <a:buNone/>
            </a:pPr>
            <a:r>
              <a:rPr lang="en-US" sz="2000" dirty="0">
                <a:latin typeface="Times New Roman" panose="02020603050405020304" pitchFamily="18" charset="0"/>
                <a:cs typeface="Times New Roman" panose="02020603050405020304" pitchFamily="18" charset="0"/>
              </a:rPr>
              <a:t>Also, we must now use </a:t>
            </a:r>
            <a:r>
              <a:rPr lang="en-US" sz="2000" dirty="0" err="1">
                <a:latin typeface="Times New Roman" panose="02020603050405020304" pitchFamily="18" charset="0"/>
                <a:cs typeface="Times New Roman" panose="02020603050405020304" pitchFamily="18" charset="0"/>
              </a:rPr>
              <a:t>strcpy</a:t>
            </a:r>
            <a:r>
              <a:rPr lang="en-US" sz="2000" dirty="0">
                <a:latin typeface="Times New Roman" panose="02020603050405020304" pitchFamily="18" charset="0"/>
                <a:cs typeface="Times New Roman" panose="02020603050405020304" pitchFamily="18" charset="0"/>
              </a:rPr>
              <a:t> (since we can’t use = for strings) to assign a name to another location. Here is the complete function:</a:t>
            </a:r>
          </a:p>
          <a:p>
            <a:pPr marL="0" indent="0">
              <a:buNone/>
            </a:pP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38327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2B3E-5214-41BF-9AC0-3BB74898B2D7}"/>
              </a:ext>
            </a:extLst>
          </p:cNvPr>
          <p:cNvSpPr>
            <a:spLocks noGrp="1"/>
          </p:cNvSpPr>
          <p:nvPr>
            <p:ph type="title"/>
          </p:nvPr>
        </p:nvSpPr>
        <p:spPr>
          <a:xfrm>
            <a:off x="677334" y="609600"/>
            <a:ext cx="8596668" cy="799070"/>
          </a:xfrm>
        </p:spPr>
        <p:txBody>
          <a:bodyPr/>
          <a:lstStyle/>
          <a:p>
            <a:r>
              <a:rPr lang="en-US" dirty="0">
                <a:solidFill>
                  <a:srgbClr val="CB1D91"/>
                </a:solidFill>
              </a:rPr>
              <a:t>insertionSort3 code</a:t>
            </a:r>
          </a:p>
        </p:txBody>
      </p:sp>
      <p:sp>
        <p:nvSpPr>
          <p:cNvPr id="3" name="Content Placeholder 2">
            <a:extLst>
              <a:ext uri="{FF2B5EF4-FFF2-40B4-BE49-F238E27FC236}">
                <a16:creationId xmlns:a16="http://schemas.microsoft.com/office/drawing/2014/main" id="{22D74B26-87E5-4EBC-9AF9-06A0E155B57F}"/>
              </a:ext>
            </a:extLst>
          </p:cNvPr>
          <p:cNvSpPr>
            <a:spLocks noGrp="1"/>
          </p:cNvSpPr>
          <p:nvPr>
            <p:ph idx="1"/>
          </p:nvPr>
        </p:nvSpPr>
        <p:spPr>
          <a:xfrm>
            <a:off x="677334" y="1285103"/>
            <a:ext cx="8596668" cy="4756259"/>
          </a:xfrm>
        </p:spPr>
        <p:txBody>
          <a:bodyPr>
            <a:normAutofit fontScale="92500" lnSpcReduction="20000"/>
          </a:bodyPr>
          <a:lstStyle/>
          <a:p>
            <a:pPr marL="0" indent="0">
              <a:buNone/>
            </a:pPr>
            <a:r>
              <a:rPr lang="en-US" dirty="0"/>
              <a:t> void insertionSort3(int lo, int hi, int max, char list[][max]) {  </a:t>
            </a:r>
          </a:p>
          <a:p>
            <a:pPr marL="0" indent="0">
              <a:buNone/>
            </a:pPr>
            <a:r>
              <a:rPr lang="en-US" dirty="0"/>
              <a:t> //Sort the strings in list[lo] to list[hi] in alphabetical order.</a:t>
            </a:r>
          </a:p>
          <a:p>
            <a:pPr marL="0" indent="0">
              <a:buNone/>
            </a:pPr>
            <a:r>
              <a:rPr lang="en-US" dirty="0"/>
              <a:t>//The maximum string size is max - 1 (one char taken up by \0</a:t>
            </a:r>
          </a:p>
          <a:p>
            <a:pPr marL="0" indent="0">
              <a:buNone/>
            </a:pPr>
            <a:r>
              <a:rPr lang="en-US" dirty="0"/>
              <a:t>char key[max];     </a:t>
            </a:r>
          </a:p>
          <a:p>
            <a:pPr marL="0" indent="0">
              <a:buNone/>
            </a:pPr>
            <a:r>
              <a:rPr lang="en-US" dirty="0"/>
              <a:t>for (int h = lo + 1; h &lt;= hi; h++) { </a:t>
            </a:r>
          </a:p>
          <a:p>
            <a:pPr marL="0" indent="0">
              <a:buNone/>
            </a:pPr>
            <a:r>
              <a:rPr lang="en-US" dirty="0" err="1"/>
              <a:t>strcpy</a:t>
            </a:r>
            <a:r>
              <a:rPr lang="en-US" dirty="0"/>
              <a:t>(key, list[h]);  </a:t>
            </a:r>
          </a:p>
          <a:p>
            <a:pPr marL="0" indent="0">
              <a:buNone/>
            </a:pPr>
            <a:r>
              <a:rPr lang="en-US" dirty="0"/>
              <a:t>int k = h - 1; //start comparing with previous item </a:t>
            </a:r>
          </a:p>
          <a:p>
            <a:pPr marL="0" indent="0">
              <a:buNone/>
            </a:pPr>
            <a:r>
              <a:rPr lang="en-US" dirty="0"/>
              <a:t> while (k &gt;= lo &amp;&amp; </a:t>
            </a:r>
            <a:r>
              <a:rPr lang="en-US" dirty="0" err="1"/>
              <a:t>strcmp</a:t>
            </a:r>
            <a:r>
              <a:rPr lang="en-US" dirty="0"/>
              <a:t>(key, list[k]) &lt; 0) { </a:t>
            </a:r>
          </a:p>
          <a:p>
            <a:pPr marL="0" indent="0">
              <a:buNone/>
            </a:pPr>
            <a:r>
              <a:rPr lang="en-US" dirty="0" err="1"/>
              <a:t>strcpy</a:t>
            </a:r>
            <a:r>
              <a:rPr lang="en-US" dirty="0"/>
              <a:t>(list[k + 1], list[k]);</a:t>
            </a:r>
          </a:p>
          <a:p>
            <a:pPr marL="0" indent="0">
              <a:buNone/>
            </a:pPr>
            <a:r>
              <a:rPr lang="en-US" dirty="0"/>
              <a:t>--k; </a:t>
            </a:r>
          </a:p>
          <a:p>
            <a:pPr marL="0" indent="0">
              <a:buNone/>
            </a:pPr>
            <a:r>
              <a:rPr lang="en-US" dirty="0"/>
              <a:t>} </a:t>
            </a:r>
          </a:p>
          <a:p>
            <a:pPr marL="0" indent="0">
              <a:buNone/>
            </a:pPr>
            <a:r>
              <a:rPr lang="en-US" dirty="0" err="1"/>
              <a:t>strcpy</a:t>
            </a:r>
            <a:r>
              <a:rPr lang="en-US" dirty="0"/>
              <a:t>(list[k + 1], key);</a:t>
            </a:r>
          </a:p>
          <a:p>
            <a:pPr marL="0" indent="0">
              <a:buNone/>
            </a:pPr>
            <a:r>
              <a:rPr lang="en-US" dirty="0"/>
              <a:t>} //end for</a:t>
            </a:r>
          </a:p>
          <a:p>
            <a:pPr marL="0" indent="0">
              <a:buNone/>
            </a:pPr>
            <a:r>
              <a:rPr lang="en-US" dirty="0"/>
              <a:t>} //end insertionSort3</a:t>
            </a:r>
          </a:p>
          <a:p>
            <a:pPr marL="0" indent="0">
              <a:buNone/>
            </a:pPr>
            <a:endParaRPr lang="en-US" dirty="0"/>
          </a:p>
        </p:txBody>
      </p:sp>
    </p:spTree>
    <p:extLst>
      <p:ext uri="{BB962C8B-B14F-4D97-AF65-F5344CB8AC3E}">
        <p14:creationId xmlns:p14="http://schemas.microsoft.com/office/powerpoint/2010/main" val="1238043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586CB2-80D2-4816-9774-B5BF15C1C785}"/>
              </a:ext>
            </a:extLst>
          </p:cNvPr>
          <p:cNvSpPr>
            <a:spLocks noGrp="1"/>
          </p:cNvSpPr>
          <p:nvPr>
            <p:ph idx="1"/>
          </p:nvPr>
        </p:nvSpPr>
        <p:spPr>
          <a:xfrm>
            <a:off x="677334" y="593125"/>
            <a:ext cx="8596668" cy="5448238"/>
          </a:xfrm>
        </p:spPr>
        <p:txBody>
          <a:bodyPr>
            <a:normAutofit fontScale="92500" lnSpcReduction="10000"/>
          </a:bodyPr>
          <a:lstStyle/>
          <a:p>
            <a:pPr marL="0" indent="0">
              <a:buNone/>
            </a:pPr>
            <a:r>
              <a:rPr lang="en-US" dirty="0"/>
              <a:t>#include &lt;</a:t>
            </a:r>
            <a:r>
              <a:rPr lang="en-US" dirty="0" err="1"/>
              <a:t>stdio.h</a:t>
            </a:r>
            <a:r>
              <a:rPr lang="en-US" dirty="0"/>
              <a:t>&gt; </a:t>
            </a:r>
          </a:p>
          <a:p>
            <a:pPr marL="0" indent="0">
              <a:buNone/>
            </a:pPr>
            <a:r>
              <a:rPr lang="en-US" dirty="0"/>
              <a:t>#include &lt;</a:t>
            </a:r>
            <a:r>
              <a:rPr lang="en-US" dirty="0" err="1"/>
              <a:t>string.h</a:t>
            </a:r>
            <a:r>
              <a:rPr lang="en-US" dirty="0"/>
              <a:t>&gt;</a:t>
            </a:r>
          </a:p>
          <a:p>
            <a:pPr marL="0" indent="0">
              <a:buNone/>
            </a:pPr>
            <a:r>
              <a:rPr lang="en-US" dirty="0"/>
              <a:t>#define </a:t>
            </a:r>
            <a:r>
              <a:rPr lang="en-US" dirty="0" err="1"/>
              <a:t>MaxNameSize</a:t>
            </a:r>
            <a:r>
              <a:rPr lang="en-US" dirty="0"/>
              <a:t> 14</a:t>
            </a:r>
          </a:p>
          <a:p>
            <a:pPr marL="0" indent="0">
              <a:buNone/>
            </a:pPr>
            <a:r>
              <a:rPr lang="en-US" dirty="0"/>
              <a:t>#define </a:t>
            </a:r>
            <a:r>
              <a:rPr lang="en-US" dirty="0" err="1"/>
              <a:t>MaxNameBuffer</a:t>
            </a:r>
            <a:r>
              <a:rPr lang="en-US" dirty="0"/>
              <a:t> MaxNameSize+1</a:t>
            </a:r>
          </a:p>
          <a:p>
            <a:pPr marL="0" indent="0">
              <a:buNone/>
            </a:pPr>
            <a:r>
              <a:rPr lang="en-US" dirty="0"/>
              <a:t>#define </a:t>
            </a:r>
            <a:r>
              <a:rPr lang="en-US" dirty="0" err="1"/>
              <a:t>MaxNames</a:t>
            </a:r>
            <a:r>
              <a:rPr lang="en-US" dirty="0"/>
              <a:t> 8</a:t>
            </a:r>
          </a:p>
          <a:p>
            <a:pPr marL="0" indent="0">
              <a:buNone/>
            </a:pPr>
            <a:r>
              <a:rPr lang="en-US" dirty="0"/>
              <a:t>int main() {</a:t>
            </a:r>
          </a:p>
          <a:p>
            <a:pPr marL="0" indent="0">
              <a:buNone/>
            </a:pPr>
            <a:r>
              <a:rPr lang="en-US" dirty="0"/>
              <a:t>void insertionSort3(int, int, int max, char [][max]);</a:t>
            </a:r>
          </a:p>
          <a:p>
            <a:pPr marL="0" indent="0">
              <a:buNone/>
            </a:pPr>
            <a:r>
              <a:rPr lang="en-US" dirty="0"/>
              <a:t>char name[</a:t>
            </a:r>
            <a:r>
              <a:rPr lang="en-US" dirty="0" err="1"/>
              <a:t>MaxNames</a:t>
            </a:r>
            <a:r>
              <a:rPr lang="en-US" dirty="0"/>
              <a:t>][</a:t>
            </a:r>
            <a:r>
              <a:rPr lang="en-US" dirty="0" err="1"/>
              <a:t>MaxNameBuffer</a:t>
            </a:r>
            <a:r>
              <a:rPr lang="en-US" dirty="0"/>
              <a:t>] = {"Taylor, Victor", "Duncan, Denise",              "</a:t>
            </a:r>
            <a:r>
              <a:rPr lang="en-US" dirty="0" err="1"/>
              <a:t>Ramdhan</a:t>
            </a:r>
            <a:r>
              <a:rPr lang="en-US" dirty="0"/>
              <a:t>, Kamal", "Singh, Krishna", "Ali, Michael", "</a:t>
            </a:r>
            <a:r>
              <a:rPr lang="en-US" dirty="0" err="1"/>
              <a:t>Sawh</a:t>
            </a:r>
            <a:r>
              <a:rPr lang="en-US" dirty="0"/>
              <a:t>, Anisa", "Khan, Carol", "Owen, David" };</a:t>
            </a:r>
          </a:p>
          <a:p>
            <a:pPr marL="0" indent="0">
              <a:buNone/>
            </a:pPr>
            <a:r>
              <a:rPr lang="en-US" dirty="0"/>
              <a:t> insertionSort3(0, MaxNames-1, </a:t>
            </a:r>
            <a:r>
              <a:rPr lang="en-US" dirty="0" err="1"/>
              <a:t>MaxNameBuffer</a:t>
            </a:r>
            <a:r>
              <a:rPr lang="en-US" dirty="0"/>
              <a:t>, name);</a:t>
            </a:r>
          </a:p>
          <a:p>
            <a:pPr marL="0" indent="0">
              <a:buNone/>
            </a:pPr>
            <a:r>
              <a:rPr lang="en-US" dirty="0" err="1"/>
              <a:t>printf</a:t>
            </a:r>
            <a:r>
              <a:rPr lang="en-US" dirty="0"/>
              <a:t>("\</a:t>
            </a:r>
            <a:r>
              <a:rPr lang="en-US" dirty="0" err="1"/>
              <a:t>nThe</a:t>
            </a:r>
            <a:r>
              <a:rPr lang="en-US" dirty="0"/>
              <a:t> sorted names are\n\n");</a:t>
            </a:r>
          </a:p>
          <a:p>
            <a:pPr marL="0" indent="0">
              <a:buNone/>
            </a:pPr>
            <a:r>
              <a:rPr lang="en-US" dirty="0"/>
              <a:t>for (int h = 0; h &lt; </a:t>
            </a:r>
            <a:r>
              <a:rPr lang="en-US" dirty="0" err="1"/>
              <a:t>MaxNames</a:t>
            </a:r>
            <a:r>
              <a:rPr lang="en-US" dirty="0"/>
              <a:t>; h++)</a:t>
            </a:r>
          </a:p>
          <a:p>
            <a:pPr marL="0" indent="0">
              <a:buNone/>
            </a:pPr>
            <a:r>
              <a:rPr lang="en-US" dirty="0" err="1"/>
              <a:t>printf</a:t>
            </a:r>
            <a:r>
              <a:rPr lang="en-US" dirty="0"/>
              <a:t>("%s\n", name[h]);</a:t>
            </a:r>
          </a:p>
          <a:p>
            <a:pPr marL="0" indent="0">
              <a:buNone/>
            </a:pPr>
            <a:r>
              <a:rPr lang="en-US" dirty="0"/>
              <a:t>} //end </a:t>
            </a:r>
          </a:p>
        </p:txBody>
      </p:sp>
    </p:spTree>
    <p:extLst>
      <p:ext uri="{BB962C8B-B14F-4D97-AF65-F5344CB8AC3E}">
        <p14:creationId xmlns:p14="http://schemas.microsoft.com/office/powerpoint/2010/main" val="3775966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DC03-7A09-4603-BFEF-F43A705ED4B5}"/>
              </a:ext>
            </a:extLst>
          </p:cNvPr>
          <p:cNvSpPr>
            <a:spLocks noGrp="1"/>
          </p:cNvSpPr>
          <p:nvPr>
            <p:ph type="title"/>
          </p:nvPr>
        </p:nvSpPr>
        <p:spPr>
          <a:xfrm>
            <a:off x="677334" y="156238"/>
            <a:ext cx="8596668" cy="869373"/>
          </a:xfrm>
        </p:spPr>
        <p:txBody>
          <a:bodyPr/>
          <a:lstStyle/>
          <a:p>
            <a:r>
              <a:rPr lang="en-US" dirty="0">
                <a:solidFill>
                  <a:srgbClr val="CB1D91"/>
                </a:solidFill>
              </a:rPr>
              <a:t>Output:</a:t>
            </a:r>
          </a:p>
        </p:txBody>
      </p:sp>
      <p:pic>
        <p:nvPicPr>
          <p:cNvPr id="5" name="Content Placeholder 4">
            <a:extLst>
              <a:ext uri="{FF2B5EF4-FFF2-40B4-BE49-F238E27FC236}">
                <a16:creationId xmlns:a16="http://schemas.microsoft.com/office/drawing/2014/main" id="{20AAEBED-0B8D-46A6-A2C8-1FF844AB55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117242"/>
            <a:ext cx="8596312" cy="4833065"/>
          </a:xfrm>
        </p:spPr>
      </p:pic>
    </p:spTree>
    <p:extLst>
      <p:ext uri="{BB962C8B-B14F-4D97-AF65-F5344CB8AC3E}">
        <p14:creationId xmlns:p14="http://schemas.microsoft.com/office/powerpoint/2010/main" val="2315821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C1303-C7FF-4C77-95C1-FC30F087D518}"/>
              </a:ext>
            </a:extLst>
          </p:cNvPr>
          <p:cNvSpPr>
            <a:spLocks noGrp="1"/>
          </p:cNvSpPr>
          <p:nvPr>
            <p:ph type="title"/>
          </p:nvPr>
        </p:nvSpPr>
        <p:spPr>
          <a:xfrm>
            <a:off x="677334" y="609600"/>
            <a:ext cx="8596668" cy="836141"/>
          </a:xfrm>
        </p:spPr>
        <p:txBody>
          <a:bodyPr/>
          <a:lstStyle/>
          <a:p>
            <a:r>
              <a:rPr lang="en-US" dirty="0">
                <a:solidFill>
                  <a:srgbClr val="CB1D91"/>
                </a:solidFill>
              </a:rPr>
              <a:t>Sorting Parallel Arrays</a:t>
            </a:r>
          </a:p>
        </p:txBody>
      </p:sp>
      <p:sp>
        <p:nvSpPr>
          <p:cNvPr id="3" name="Content Placeholder 2">
            <a:extLst>
              <a:ext uri="{FF2B5EF4-FFF2-40B4-BE49-F238E27FC236}">
                <a16:creationId xmlns:a16="http://schemas.microsoft.com/office/drawing/2014/main" id="{00ACDA25-7690-4AC8-81D1-032CBF702A22}"/>
              </a:ext>
            </a:extLst>
          </p:cNvPr>
          <p:cNvSpPr>
            <a:spLocks noGrp="1"/>
          </p:cNvSpPr>
          <p:nvPr>
            <p:ph idx="1"/>
          </p:nvPr>
        </p:nvSpPr>
        <p:spPr>
          <a:xfrm>
            <a:off x="677334" y="1445741"/>
            <a:ext cx="8596668" cy="4595621"/>
          </a:xfrm>
        </p:spPr>
        <p:txBody>
          <a:bodyPr/>
          <a:lstStyle/>
          <a:p>
            <a:pPr marL="0" indent="0">
              <a:buNone/>
            </a:pPr>
            <a:r>
              <a:rPr lang="en-US" dirty="0"/>
              <a:t>It is quite common to have related information in different arrays. For example, suppose, in addition to name, we have an integer array id such that id[h] is an identification number associated with name[h], as shown in Figure 1-2.</a:t>
            </a:r>
          </a:p>
          <a:p>
            <a:pPr marL="0" indent="0">
              <a:buNone/>
            </a:pPr>
            <a:endParaRPr lang="en-US" dirty="0"/>
          </a:p>
        </p:txBody>
      </p:sp>
      <p:pic>
        <p:nvPicPr>
          <p:cNvPr id="5" name="Picture 4">
            <a:extLst>
              <a:ext uri="{FF2B5EF4-FFF2-40B4-BE49-F238E27FC236}">
                <a16:creationId xmlns:a16="http://schemas.microsoft.com/office/drawing/2014/main" id="{43552E85-E295-45FE-BF63-43EC65EAB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736" y="2629970"/>
            <a:ext cx="5544324" cy="3105583"/>
          </a:xfrm>
          <a:prstGeom prst="rect">
            <a:avLst/>
          </a:prstGeom>
        </p:spPr>
      </p:pic>
    </p:spTree>
    <p:extLst>
      <p:ext uri="{BB962C8B-B14F-4D97-AF65-F5344CB8AC3E}">
        <p14:creationId xmlns:p14="http://schemas.microsoft.com/office/powerpoint/2010/main" val="2193787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37ABF7-6C86-4D18-8CC0-4AA34D609E71}"/>
              </a:ext>
            </a:extLst>
          </p:cNvPr>
          <p:cNvSpPr>
            <a:spLocks noGrp="1"/>
          </p:cNvSpPr>
          <p:nvPr>
            <p:ph idx="1"/>
          </p:nvPr>
        </p:nvSpPr>
        <p:spPr>
          <a:xfrm>
            <a:off x="677334" y="864973"/>
            <a:ext cx="8596668" cy="5176389"/>
          </a:xfrm>
        </p:spPr>
        <p:txBody>
          <a:bodyPr>
            <a:normAutofit/>
          </a:bodyPr>
          <a:lstStyle/>
          <a:p>
            <a:pPr marL="0" indent="0">
              <a:buNone/>
            </a:pPr>
            <a:r>
              <a:rPr lang="en-US" sz="2200" dirty="0"/>
              <a:t>Consider the problem of sorting the names in alphabetical order. At the end, we would want each name to have its correct ID number. So, for example, after the sorting is done, name[0] should contain “Ali, Michael” and id[0] should contain 6669. </a:t>
            </a:r>
          </a:p>
          <a:p>
            <a:pPr marL="0" indent="0">
              <a:buNone/>
            </a:pPr>
            <a:r>
              <a:rPr lang="en-US" sz="2200" dirty="0"/>
              <a:t>To achieve this, each time a name is moved during the sorting process, the corresponding ID number must also be moved. Since the name and ID number must be moved “in parallel,” we say we are doing a parallel sort or we are sorting parallel arrays.</a:t>
            </a:r>
          </a:p>
          <a:p>
            <a:pPr marL="0" indent="0">
              <a:buNone/>
            </a:pPr>
            <a:r>
              <a:rPr lang="en-US" sz="2200" dirty="0"/>
              <a:t> We rewrite insertionSort3 to illustrate how to sort parallel arrays. We simply add the code to move an ID whenever a name is moved. We call it parallelSort</a:t>
            </a:r>
          </a:p>
        </p:txBody>
      </p:sp>
    </p:spTree>
    <p:extLst>
      <p:ext uri="{BB962C8B-B14F-4D97-AF65-F5344CB8AC3E}">
        <p14:creationId xmlns:p14="http://schemas.microsoft.com/office/powerpoint/2010/main" val="3925498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E9A7-EFC0-4999-9802-862617B53CD4}"/>
              </a:ext>
            </a:extLst>
          </p:cNvPr>
          <p:cNvSpPr>
            <a:spLocks noGrp="1"/>
          </p:cNvSpPr>
          <p:nvPr>
            <p:ph type="title"/>
          </p:nvPr>
        </p:nvSpPr>
        <p:spPr>
          <a:xfrm>
            <a:off x="677334" y="609600"/>
            <a:ext cx="8596668" cy="1046205"/>
          </a:xfrm>
        </p:spPr>
        <p:txBody>
          <a:bodyPr/>
          <a:lstStyle/>
          <a:p>
            <a:r>
              <a:rPr lang="en-US" dirty="0">
                <a:solidFill>
                  <a:srgbClr val="CB1D91"/>
                </a:solidFill>
              </a:rPr>
              <a:t>Introduction:</a:t>
            </a:r>
          </a:p>
        </p:txBody>
      </p:sp>
      <p:sp>
        <p:nvSpPr>
          <p:cNvPr id="3" name="Content Placeholder 2">
            <a:extLst>
              <a:ext uri="{FF2B5EF4-FFF2-40B4-BE49-F238E27FC236}">
                <a16:creationId xmlns:a16="http://schemas.microsoft.com/office/drawing/2014/main" id="{0DFCFE66-7E34-4B88-B50A-236935611378}"/>
              </a:ext>
            </a:extLst>
          </p:cNvPr>
          <p:cNvSpPr>
            <a:spLocks noGrp="1"/>
          </p:cNvSpPr>
          <p:nvPr>
            <p:ph idx="1"/>
          </p:nvPr>
        </p:nvSpPr>
        <p:spPr>
          <a:xfrm>
            <a:off x="677334" y="1655806"/>
            <a:ext cx="8596668" cy="3558746"/>
          </a:xfrm>
        </p:spPr>
        <p:txBody>
          <a:bodyPr>
            <a:normAutofit lnSpcReduction="10000"/>
          </a:bodyPr>
          <a:lstStyle/>
          <a:p>
            <a:r>
              <a:rPr lang="en-US" dirty="0"/>
              <a:t>This module is purely based on the </a:t>
            </a:r>
            <a:r>
              <a:rPr lang="en-IN" dirty="0"/>
              <a:t>Threaded Binary Tree ADT and Rewriting the  insertionSort3 to illustrate how to sort the parallel arrays.</a:t>
            </a:r>
          </a:p>
          <a:p>
            <a:r>
              <a:rPr lang="en-IN" dirty="0"/>
              <a:t> Here some of the  Threaded Binary Tree ADT concepts will be used in this module.</a:t>
            </a:r>
          </a:p>
          <a:p>
            <a:pPr marL="0" indent="0">
              <a:buNone/>
            </a:pPr>
            <a:r>
              <a:rPr lang="en-IN" dirty="0"/>
              <a:t>      some of the functions are:</a:t>
            </a:r>
          </a:p>
          <a:p>
            <a:pPr marL="0" indent="0">
              <a:buNone/>
            </a:pPr>
            <a:r>
              <a:rPr lang="en-IN" dirty="0"/>
              <a:t>          Function: Insert </a:t>
            </a:r>
            <a:endParaRPr lang="en-US" dirty="0"/>
          </a:p>
          <a:p>
            <a:pPr marL="0" indent="0">
              <a:buNone/>
            </a:pPr>
            <a:r>
              <a:rPr lang="en-IN" dirty="0"/>
              <a:t>          Function: Delete </a:t>
            </a:r>
            <a:endParaRPr lang="en-US" dirty="0"/>
          </a:p>
          <a:p>
            <a:pPr marL="0" indent="0">
              <a:buNone/>
            </a:pPr>
            <a:r>
              <a:rPr lang="en-IN" dirty="0"/>
              <a:t>          Function: Search </a:t>
            </a:r>
            <a:endParaRPr lang="en-US" dirty="0"/>
          </a:p>
          <a:p>
            <a:pPr marL="0" indent="0">
              <a:buNone/>
            </a:pPr>
            <a:r>
              <a:rPr lang="en-IN" dirty="0"/>
              <a:t>          Function: In order traversal </a:t>
            </a:r>
            <a:endParaRPr lang="en-US" dirty="0"/>
          </a:p>
          <a:p>
            <a:pPr marL="0" indent="0">
              <a:buNone/>
            </a:pPr>
            <a:r>
              <a:rPr lang="en-IN" dirty="0"/>
              <a:t>  </a:t>
            </a:r>
            <a:endParaRPr lang="en-US" dirty="0"/>
          </a:p>
        </p:txBody>
      </p:sp>
    </p:spTree>
    <p:extLst>
      <p:ext uri="{BB962C8B-B14F-4D97-AF65-F5344CB8AC3E}">
        <p14:creationId xmlns:p14="http://schemas.microsoft.com/office/powerpoint/2010/main" val="135964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0971D-0303-4FDB-AA3B-AC88F48F8792}"/>
              </a:ext>
            </a:extLst>
          </p:cNvPr>
          <p:cNvSpPr>
            <a:spLocks noGrp="1"/>
          </p:cNvSpPr>
          <p:nvPr>
            <p:ph type="title"/>
          </p:nvPr>
        </p:nvSpPr>
        <p:spPr>
          <a:xfrm>
            <a:off x="677334" y="284205"/>
            <a:ext cx="8596668" cy="605481"/>
          </a:xfrm>
        </p:spPr>
        <p:txBody>
          <a:bodyPr>
            <a:normAutofit fontScale="90000"/>
          </a:bodyPr>
          <a:lstStyle/>
          <a:p>
            <a:r>
              <a:rPr lang="en-US" dirty="0">
                <a:solidFill>
                  <a:srgbClr val="CB1D91"/>
                </a:solidFill>
              </a:rPr>
              <a:t>Parallel Sort</a:t>
            </a:r>
          </a:p>
        </p:txBody>
      </p:sp>
      <p:sp>
        <p:nvSpPr>
          <p:cNvPr id="3" name="Content Placeholder 2">
            <a:extLst>
              <a:ext uri="{FF2B5EF4-FFF2-40B4-BE49-F238E27FC236}">
                <a16:creationId xmlns:a16="http://schemas.microsoft.com/office/drawing/2014/main" id="{BA9B3226-E8D1-4551-AFD2-707AC247F6BA}"/>
              </a:ext>
            </a:extLst>
          </p:cNvPr>
          <p:cNvSpPr>
            <a:spLocks noGrp="1"/>
          </p:cNvSpPr>
          <p:nvPr>
            <p:ph idx="1"/>
          </p:nvPr>
        </p:nvSpPr>
        <p:spPr>
          <a:xfrm>
            <a:off x="677334" y="1037968"/>
            <a:ext cx="8596668" cy="5535827"/>
          </a:xfrm>
        </p:spPr>
        <p:txBody>
          <a:bodyPr>
            <a:normAutofit fontScale="85000" lnSpcReduction="20000"/>
          </a:bodyPr>
          <a:lstStyle/>
          <a:p>
            <a:pPr marL="0" indent="0">
              <a:buNone/>
            </a:pPr>
            <a:r>
              <a:rPr lang="en-US" dirty="0"/>
              <a:t>void parallelSort(int lo, int hi, int max, char list[][max], int id[]) { </a:t>
            </a:r>
          </a:p>
          <a:p>
            <a:pPr marL="0" indent="0">
              <a:buNone/>
            </a:pPr>
            <a:r>
              <a:rPr lang="en-US" dirty="0"/>
              <a:t>//Sort the names in list[lo] to list[hi] in alphabetical order, ensuring that        //each name remains with its original id number.</a:t>
            </a:r>
          </a:p>
          <a:p>
            <a:pPr marL="0" indent="0">
              <a:buNone/>
            </a:pPr>
            <a:r>
              <a:rPr lang="en-US" dirty="0"/>
              <a:t>//The maximum string size is max - 1 (one char taken up by \0).</a:t>
            </a:r>
          </a:p>
          <a:p>
            <a:pPr marL="0" indent="0">
              <a:buNone/>
            </a:pPr>
            <a:r>
              <a:rPr lang="en-US" dirty="0"/>
              <a:t>char key[max];</a:t>
            </a:r>
          </a:p>
          <a:p>
            <a:pPr marL="0" indent="0">
              <a:buNone/>
            </a:pPr>
            <a:r>
              <a:rPr lang="en-US" dirty="0"/>
              <a:t>for (int h = lo + 1; h &lt;= hi; h++) {</a:t>
            </a:r>
          </a:p>
          <a:p>
            <a:pPr marL="0" indent="0">
              <a:buNone/>
            </a:pPr>
            <a:r>
              <a:rPr lang="en-US" dirty="0" err="1"/>
              <a:t>strcpy</a:t>
            </a:r>
            <a:r>
              <a:rPr lang="en-US" dirty="0"/>
              <a:t>(key, list[h]);</a:t>
            </a:r>
          </a:p>
          <a:p>
            <a:pPr marL="0" indent="0">
              <a:buNone/>
            </a:pPr>
            <a:r>
              <a:rPr lang="en-US" dirty="0"/>
              <a:t>int m = id[h];        // extract the id number              </a:t>
            </a:r>
          </a:p>
          <a:p>
            <a:pPr marL="0" indent="0">
              <a:buNone/>
            </a:pPr>
            <a:r>
              <a:rPr lang="en-US" dirty="0"/>
              <a:t>int k = h - 1;        //start comparing with previous item              </a:t>
            </a:r>
          </a:p>
          <a:p>
            <a:pPr marL="0" indent="0">
              <a:buNone/>
            </a:pPr>
            <a:r>
              <a:rPr lang="en-US" dirty="0"/>
              <a:t>while (k &gt;= lo &amp;&amp; </a:t>
            </a:r>
            <a:r>
              <a:rPr lang="en-US" dirty="0" err="1"/>
              <a:t>strcmp</a:t>
            </a:r>
            <a:r>
              <a:rPr lang="en-US" dirty="0"/>
              <a:t>(key, list[k]) &lt; 0) {                 </a:t>
            </a:r>
          </a:p>
          <a:p>
            <a:pPr marL="0" indent="0">
              <a:buNone/>
            </a:pPr>
            <a:r>
              <a:rPr lang="en-US" dirty="0" err="1"/>
              <a:t>strcpy</a:t>
            </a:r>
            <a:r>
              <a:rPr lang="en-US" dirty="0"/>
              <a:t>(list[k + 1], list[k]);                 </a:t>
            </a:r>
          </a:p>
          <a:p>
            <a:pPr marL="0" indent="0">
              <a:buNone/>
            </a:pPr>
            <a:r>
              <a:rPr lang="en-US" dirty="0"/>
              <a:t>id[k + 1] = id[k];  // move up id number when we move a name                 </a:t>
            </a:r>
          </a:p>
          <a:p>
            <a:pPr marL="0" indent="0">
              <a:buNone/>
            </a:pPr>
            <a:r>
              <a:rPr lang="en-US" dirty="0"/>
              <a:t>--k;</a:t>
            </a:r>
          </a:p>
          <a:p>
            <a:pPr marL="0" indent="0">
              <a:buNone/>
            </a:pPr>
            <a:r>
              <a:rPr lang="en-US" dirty="0"/>
              <a:t>}              </a:t>
            </a:r>
          </a:p>
          <a:p>
            <a:pPr marL="0" indent="0">
              <a:buNone/>
            </a:pPr>
            <a:r>
              <a:rPr lang="en-US" dirty="0" err="1"/>
              <a:t>strcpy</a:t>
            </a:r>
            <a:r>
              <a:rPr lang="en-US" dirty="0"/>
              <a:t>(list[k + 1], key);</a:t>
            </a:r>
          </a:p>
          <a:p>
            <a:pPr marL="0" indent="0">
              <a:buNone/>
            </a:pPr>
            <a:r>
              <a:rPr lang="en-US" dirty="0"/>
              <a:t>id[k + 1] = m;        // store the id number in the same position as the name           </a:t>
            </a:r>
          </a:p>
          <a:p>
            <a:pPr marL="0" indent="0">
              <a:buNone/>
            </a:pPr>
            <a:r>
              <a:rPr lang="en-US" dirty="0"/>
              <a:t>} //end for        </a:t>
            </a:r>
          </a:p>
          <a:p>
            <a:pPr marL="0" indent="0">
              <a:buNone/>
            </a:pPr>
            <a:r>
              <a:rPr lang="en-US" dirty="0"/>
              <a:t>} //end </a:t>
            </a:r>
          </a:p>
        </p:txBody>
      </p:sp>
    </p:spTree>
    <p:extLst>
      <p:ext uri="{BB962C8B-B14F-4D97-AF65-F5344CB8AC3E}">
        <p14:creationId xmlns:p14="http://schemas.microsoft.com/office/powerpoint/2010/main" val="402649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566791-6C6A-4F3F-8F07-0B01F82B40C8}"/>
              </a:ext>
            </a:extLst>
          </p:cNvPr>
          <p:cNvSpPr>
            <a:spLocks noGrp="1"/>
          </p:cNvSpPr>
          <p:nvPr>
            <p:ph idx="1"/>
          </p:nvPr>
        </p:nvSpPr>
        <p:spPr>
          <a:xfrm>
            <a:off x="677334" y="531341"/>
            <a:ext cx="8596668" cy="6017740"/>
          </a:xfrm>
        </p:spPr>
        <p:txBody>
          <a:bodyPr>
            <a:normAutofit fontScale="92500" lnSpcReduction="10000"/>
          </a:bodyPr>
          <a:lstStyle/>
          <a:p>
            <a:pPr marL="0" indent="0">
              <a:buNone/>
            </a:pPr>
            <a:r>
              <a:rPr lang="en-US" dirty="0"/>
              <a:t> #include &lt;</a:t>
            </a:r>
            <a:r>
              <a:rPr lang="en-US" dirty="0" err="1"/>
              <a:t>stdio.h</a:t>
            </a:r>
            <a:r>
              <a:rPr lang="en-US" dirty="0"/>
              <a:t>&gt;        </a:t>
            </a:r>
          </a:p>
          <a:p>
            <a:pPr marL="0" indent="0">
              <a:buNone/>
            </a:pPr>
            <a:r>
              <a:rPr lang="en-US" dirty="0"/>
              <a:t>#include &lt;</a:t>
            </a:r>
            <a:r>
              <a:rPr lang="en-US" dirty="0" err="1"/>
              <a:t>string.h</a:t>
            </a:r>
            <a:r>
              <a:rPr lang="en-US" dirty="0"/>
              <a:t>&gt;        </a:t>
            </a:r>
          </a:p>
          <a:p>
            <a:pPr marL="0" indent="0">
              <a:buNone/>
            </a:pPr>
            <a:r>
              <a:rPr lang="en-US" dirty="0"/>
              <a:t>#define </a:t>
            </a:r>
            <a:r>
              <a:rPr lang="en-US" dirty="0" err="1"/>
              <a:t>MaxNameSize</a:t>
            </a:r>
            <a:r>
              <a:rPr lang="en-US" dirty="0"/>
              <a:t> 14        </a:t>
            </a:r>
          </a:p>
          <a:p>
            <a:pPr marL="0" indent="0">
              <a:buNone/>
            </a:pPr>
            <a:r>
              <a:rPr lang="en-US" dirty="0"/>
              <a:t>#define </a:t>
            </a:r>
            <a:r>
              <a:rPr lang="en-US" dirty="0" err="1"/>
              <a:t>MaxNameBuffer</a:t>
            </a:r>
            <a:r>
              <a:rPr lang="en-US" dirty="0"/>
              <a:t> MaxNameSize+1        </a:t>
            </a:r>
          </a:p>
          <a:p>
            <a:pPr marL="0" indent="0">
              <a:buNone/>
            </a:pPr>
            <a:r>
              <a:rPr lang="en-US" dirty="0"/>
              <a:t>#define </a:t>
            </a:r>
            <a:r>
              <a:rPr lang="en-US" dirty="0" err="1"/>
              <a:t>MaxNames</a:t>
            </a:r>
            <a:r>
              <a:rPr lang="en-US" dirty="0"/>
              <a:t> 8        </a:t>
            </a:r>
          </a:p>
          <a:p>
            <a:pPr marL="0" indent="0">
              <a:buNone/>
            </a:pPr>
            <a:r>
              <a:rPr lang="en-US" dirty="0"/>
              <a:t>int main() {           </a:t>
            </a:r>
          </a:p>
          <a:p>
            <a:pPr marL="0" indent="0">
              <a:buNone/>
            </a:pPr>
            <a:r>
              <a:rPr lang="en-US" dirty="0"/>
              <a:t>void parallelSort(int, int, int max, char [][max], int[]);           </a:t>
            </a:r>
          </a:p>
          <a:p>
            <a:pPr marL="0" indent="0">
              <a:buNone/>
            </a:pPr>
            <a:r>
              <a:rPr lang="en-US" dirty="0"/>
              <a:t>char name[</a:t>
            </a:r>
            <a:r>
              <a:rPr lang="en-US" dirty="0" err="1"/>
              <a:t>MaxNames</a:t>
            </a:r>
            <a:r>
              <a:rPr lang="en-US" dirty="0"/>
              <a:t>][</a:t>
            </a:r>
            <a:r>
              <a:rPr lang="en-US" dirty="0" err="1"/>
              <a:t>MaxNameBuffer</a:t>
            </a:r>
            <a:r>
              <a:rPr lang="en-US" dirty="0"/>
              <a:t>] = {"Taylor, Victor", "Duncan, Denise",              "</a:t>
            </a:r>
            <a:r>
              <a:rPr lang="en-US" dirty="0" err="1"/>
              <a:t>Ramdhan</a:t>
            </a:r>
            <a:r>
              <a:rPr lang="en-US" dirty="0"/>
              <a:t>, Kamal", "Singh, Krishna", "Ali, Michael", "</a:t>
            </a:r>
            <a:r>
              <a:rPr lang="en-US" dirty="0" err="1"/>
              <a:t>Sawh</a:t>
            </a:r>
            <a:r>
              <a:rPr lang="en-US" dirty="0"/>
              <a:t>, Anisa", "Khan, Carol", "Owen, David" };           </a:t>
            </a:r>
          </a:p>
          <a:p>
            <a:pPr marL="0" indent="0">
              <a:buNone/>
            </a:pPr>
            <a:r>
              <a:rPr lang="en-US" dirty="0"/>
              <a:t>int id[</a:t>
            </a:r>
            <a:r>
              <a:rPr lang="en-US" dirty="0" err="1"/>
              <a:t>MaxNames</a:t>
            </a:r>
            <a:r>
              <a:rPr lang="en-US" dirty="0"/>
              <a:t>] = {3050,2795,4455,7824,6669,5000,5464,6050};</a:t>
            </a:r>
          </a:p>
          <a:p>
            <a:pPr marL="0" indent="0">
              <a:buNone/>
            </a:pPr>
            <a:r>
              <a:rPr lang="en-US" dirty="0"/>
              <a:t> parallelSort(0, MaxNames-1, </a:t>
            </a:r>
            <a:r>
              <a:rPr lang="en-US" dirty="0" err="1"/>
              <a:t>MaxNameBuffer</a:t>
            </a:r>
            <a:r>
              <a:rPr lang="en-US" dirty="0"/>
              <a:t>, name, id);           </a:t>
            </a:r>
          </a:p>
          <a:p>
            <a:pPr marL="0" indent="0">
              <a:buNone/>
            </a:pPr>
            <a:r>
              <a:rPr lang="en-US" dirty="0" err="1"/>
              <a:t>printf</a:t>
            </a:r>
            <a:r>
              <a:rPr lang="en-US" dirty="0"/>
              <a:t>("\</a:t>
            </a:r>
            <a:r>
              <a:rPr lang="en-US" dirty="0" err="1"/>
              <a:t>nThe</a:t>
            </a:r>
            <a:r>
              <a:rPr lang="en-US" dirty="0"/>
              <a:t> sorted names and IDs are\n\n");           </a:t>
            </a:r>
          </a:p>
          <a:p>
            <a:pPr marL="0" indent="0">
              <a:buNone/>
            </a:pPr>
            <a:r>
              <a:rPr lang="en-US" dirty="0"/>
              <a:t>for (int h = 0; h &lt; </a:t>
            </a:r>
            <a:r>
              <a:rPr lang="en-US" dirty="0" err="1"/>
              <a:t>MaxNames</a:t>
            </a:r>
            <a:r>
              <a:rPr lang="en-US" dirty="0"/>
              <a:t>; h++) </a:t>
            </a:r>
          </a:p>
          <a:p>
            <a:pPr marL="0" indent="0">
              <a:buNone/>
            </a:pPr>
            <a:r>
              <a:rPr lang="en-US" dirty="0" err="1"/>
              <a:t>printf</a:t>
            </a:r>
            <a:r>
              <a:rPr lang="en-US" dirty="0"/>
              <a:t>("%-18s %d\n", name[h], id[h]);        </a:t>
            </a:r>
          </a:p>
          <a:p>
            <a:pPr marL="0" indent="0">
              <a:buNone/>
            </a:pPr>
            <a:r>
              <a:rPr lang="en-US" dirty="0"/>
              <a:t>} //end main</a:t>
            </a:r>
          </a:p>
          <a:p>
            <a:pPr marL="0" indent="0">
              <a:buNone/>
            </a:pPr>
            <a:r>
              <a:rPr lang="en-US" dirty="0"/>
              <a:t> </a:t>
            </a:r>
          </a:p>
        </p:txBody>
      </p:sp>
    </p:spTree>
    <p:extLst>
      <p:ext uri="{BB962C8B-B14F-4D97-AF65-F5344CB8AC3E}">
        <p14:creationId xmlns:p14="http://schemas.microsoft.com/office/powerpoint/2010/main" val="2980053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04446-A90A-4CDB-8B8F-C812220B98B9}"/>
              </a:ext>
            </a:extLst>
          </p:cNvPr>
          <p:cNvSpPr>
            <a:spLocks noGrp="1"/>
          </p:cNvSpPr>
          <p:nvPr>
            <p:ph type="title"/>
          </p:nvPr>
        </p:nvSpPr>
        <p:spPr>
          <a:xfrm>
            <a:off x="677334" y="609600"/>
            <a:ext cx="8596668" cy="663146"/>
          </a:xfrm>
        </p:spPr>
        <p:txBody>
          <a:bodyPr/>
          <a:lstStyle/>
          <a:p>
            <a:r>
              <a:rPr lang="en-US" dirty="0">
                <a:solidFill>
                  <a:srgbClr val="CB1D91"/>
                </a:solidFill>
              </a:rPr>
              <a:t>Output:</a:t>
            </a:r>
          </a:p>
        </p:txBody>
      </p:sp>
      <p:pic>
        <p:nvPicPr>
          <p:cNvPr id="5" name="Content Placeholder 4">
            <a:extLst>
              <a:ext uri="{FF2B5EF4-FFF2-40B4-BE49-F238E27FC236}">
                <a16:creationId xmlns:a16="http://schemas.microsoft.com/office/drawing/2014/main" id="{3A0F0988-918B-47DF-9A81-0393DFCC08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558" y="1272746"/>
            <a:ext cx="8933934" cy="4769279"/>
          </a:xfrm>
        </p:spPr>
      </p:pic>
    </p:spTree>
    <p:extLst>
      <p:ext uri="{BB962C8B-B14F-4D97-AF65-F5344CB8AC3E}">
        <p14:creationId xmlns:p14="http://schemas.microsoft.com/office/powerpoint/2010/main" val="2623788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63D7B-13D1-42BF-86E5-FD1F4AE5834F}"/>
              </a:ext>
            </a:extLst>
          </p:cNvPr>
          <p:cNvSpPr>
            <a:spLocks noGrp="1"/>
          </p:cNvSpPr>
          <p:nvPr>
            <p:ph type="title"/>
          </p:nvPr>
        </p:nvSpPr>
        <p:spPr>
          <a:xfrm>
            <a:off x="677334" y="310293"/>
            <a:ext cx="8596668" cy="1320800"/>
          </a:xfrm>
        </p:spPr>
        <p:txBody>
          <a:bodyPr/>
          <a:lstStyle/>
          <a:p>
            <a:r>
              <a:rPr lang="en-US" dirty="0">
                <a:solidFill>
                  <a:srgbClr val="CB1D91"/>
                </a:solidFill>
              </a:rPr>
              <a:t>Merging ordered lists</a:t>
            </a:r>
            <a:br>
              <a:rPr lang="en-US" dirty="0">
                <a:solidFill>
                  <a:srgbClr val="CB1D91"/>
                </a:solidFill>
              </a:rPr>
            </a:br>
            <a:r>
              <a:rPr lang="en-US" dirty="0">
                <a:solidFill>
                  <a:srgbClr val="CB1D91"/>
                </a:solidFill>
              </a:rPr>
              <a:t>code</a:t>
            </a:r>
          </a:p>
        </p:txBody>
      </p:sp>
      <p:sp>
        <p:nvSpPr>
          <p:cNvPr id="3" name="Content Placeholder 2">
            <a:extLst>
              <a:ext uri="{FF2B5EF4-FFF2-40B4-BE49-F238E27FC236}">
                <a16:creationId xmlns:a16="http://schemas.microsoft.com/office/drawing/2014/main" id="{9D2E0CDB-8D2A-48BC-9959-DFD4474462E2}"/>
              </a:ext>
            </a:extLst>
          </p:cNvPr>
          <p:cNvSpPr>
            <a:spLocks noGrp="1"/>
          </p:cNvSpPr>
          <p:nvPr>
            <p:ph idx="1"/>
          </p:nvPr>
        </p:nvSpPr>
        <p:spPr>
          <a:xfrm>
            <a:off x="677334" y="1631093"/>
            <a:ext cx="8596668" cy="4410270"/>
          </a:xfrm>
        </p:spPr>
        <p:txBody>
          <a:bodyPr>
            <a:normAutofit fontScale="85000" lnSpcReduction="20000"/>
          </a:bodyPr>
          <a:lstStyle/>
          <a:p>
            <a:pPr marL="0" indent="0">
              <a:buNone/>
            </a:pPr>
            <a:r>
              <a:rPr lang="en-US" dirty="0"/>
              <a:t>#include&lt;bits/</a:t>
            </a:r>
            <a:r>
              <a:rPr lang="en-US" dirty="0" err="1"/>
              <a:t>stdc</a:t>
            </a:r>
            <a:r>
              <a:rPr lang="en-US" dirty="0"/>
              <a:t>++.h&gt; </a:t>
            </a:r>
          </a:p>
          <a:p>
            <a:pPr marL="0" indent="0">
              <a:buNone/>
            </a:pPr>
            <a:r>
              <a:rPr lang="en-US" dirty="0"/>
              <a:t>using namespace std; </a:t>
            </a:r>
          </a:p>
          <a:p>
            <a:pPr marL="0" indent="0">
              <a:buNone/>
            </a:pPr>
            <a:r>
              <a:rPr lang="en-US" dirty="0"/>
              <a:t>struct Node </a:t>
            </a:r>
          </a:p>
          <a:p>
            <a:pPr marL="0" indent="0">
              <a:buNone/>
            </a:pPr>
            <a:r>
              <a:rPr lang="en-US" dirty="0"/>
              <a:t>{ </a:t>
            </a:r>
          </a:p>
          <a:p>
            <a:pPr marL="0" indent="0">
              <a:buNone/>
            </a:pPr>
            <a:r>
              <a:rPr lang="en-US" dirty="0"/>
              <a:t>	int data; </a:t>
            </a:r>
          </a:p>
          <a:p>
            <a:pPr marL="0" indent="0">
              <a:buNone/>
            </a:pPr>
            <a:r>
              <a:rPr lang="en-US" dirty="0"/>
              <a:t>	struct Node *next; </a:t>
            </a:r>
          </a:p>
          <a:p>
            <a:pPr marL="0" indent="0">
              <a:buNone/>
            </a:pPr>
            <a:r>
              <a:rPr lang="en-US" dirty="0"/>
              <a:t>}; </a:t>
            </a:r>
          </a:p>
          <a:p>
            <a:pPr marL="0" indent="0">
              <a:buNone/>
            </a:pPr>
            <a:r>
              <a:rPr lang="en-US" dirty="0"/>
              <a:t>Node *</a:t>
            </a:r>
            <a:r>
              <a:rPr lang="en-US" dirty="0" err="1"/>
              <a:t>newNode</a:t>
            </a:r>
            <a:r>
              <a:rPr lang="en-US" dirty="0"/>
              <a:t>(int key) </a:t>
            </a:r>
          </a:p>
          <a:p>
            <a:pPr marL="0" indent="0">
              <a:buNone/>
            </a:pPr>
            <a:r>
              <a:rPr lang="en-US" dirty="0"/>
              <a:t>{ </a:t>
            </a:r>
          </a:p>
          <a:p>
            <a:pPr marL="0" indent="0">
              <a:buNone/>
            </a:pPr>
            <a:r>
              <a:rPr lang="en-US" dirty="0"/>
              <a:t>	struct Node *temp = new Node; </a:t>
            </a:r>
          </a:p>
          <a:p>
            <a:pPr marL="0" indent="0">
              <a:buNone/>
            </a:pPr>
            <a:r>
              <a:rPr lang="en-US" dirty="0"/>
              <a:t>	temp-&gt;data = key; </a:t>
            </a:r>
          </a:p>
          <a:p>
            <a:pPr marL="0" indent="0">
              <a:buNone/>
            </a:pPr>
            <a:r>
              <a:rPr lang="en-US" dirty="0"/>
              <a:t>	temp-&gt;next = NULL; </a:t>
            </a:r>
          </a:p>
          <a:p>
            <a:pPr marL="0" indent="0">
              <a:buNone/>
            </a:pPr>
            <a:r>
              <a:rPr lang="en-US" dirty="0"/>
              <a:t>	return temp; </a:t>
            </a:r>
          </a:p>
          <a:p>
            <a:pPr marL="0" indent="0">
              <a:buNone/>
            </a:pPr>
            <a:r>
              <a:rPr lang="en-US" dirty="0"/>
              <a:t>}</a:t>
            </a:r>
          </a:p>
        </p:txBody>
      </p:sp>
    </p:spTree>
    <p:extLst>
      <p:ext uri="{BB962C8B-B14F-4D97-AF65-F5344CB8AC3E}">
        <p14:creationId xmlns:p14="http://schemas.microsoft.com/office/powerpoint/2010/main" val="3818383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042B3C-E70C-4FAF-90AC-4A4B656ADF2F}"/>
              </a:ext>
            </a:extLst>
          </p:cNvPr>
          <p:cNvSpPr>
            <a:spLocks noGrp="1"/>
          </p:cNvSpPr>
          <p:nvPr>
            <p:ph idx="1"/>
          </p:nvPr>
        </p:nvSpPr>
        <p:spPr>
          <a:xfrm>
            <a:off x="677334" y="148281"/>
            <a:ext cx="8596668" cy="6400800"/>
          </a:xfrm>
        </p:spPr>
        <p:txBody>
          <a:bodyPr>
            <a:normAutofit fontScale="92500" lnSpcReduction="20000"/>
          </a:bodyPr>
          <a:lstStyle/>
          <a:p>
            <a:pPr marL="0" indent="0">
              <a:buNone/>
            </a:pPr>
            <a:r>
              <a:rPr lang="en-US" dirty="0"/>
              <a:t>void </a:t>
            </a:r>
            <a:r>
              <a:rPr lang="en-US" dirty="0" err="1"/>
              <a:t>printList</a:t>
            </a:r>
            <a:r>
              <a:rPr lang="en-US" dirty="0"/>
              <a:t>(Node *node) </a:t>
            </a:r>
          </a:p>
          <a:p>
            <a:pPr marL="0" indent="0">
              <a:buNone/>
            </a:pPr>
            <a:r>
              <a:rPr lang="en-US" dirty="0"/>
              <a:t>{ 	while (node != NULL) 	{ </a:t>
            </a:r>
          </a:p>
          <a:p>
            <a:pPr marL="0" indent="0">
              <a:buNone/>
            </a:pPr>
            <a:r>
              <a:rPr lang="en-US" dirty="0"/>
              <a:t>		</a:t>
            </a:r>
            <a:r>
              <a:rPr lang="en-US" dirty="0" err="1"/>
              <a:t>printf</a:t>
            </a:r>
            <a:r>
              <a:rPr lang="en-US" dirty="0"/>
              <a:t>("-&gt;%d", node-&gt;data); </a:t>
            </a:r>
          </a:p>
          <a:p>
            <a:pPr marL="0" indent="0">
              <a:buNone/>
            </a:pPr>
            <a:r>
              <a:rPr lang="en-US" dirty="0"/>
              <a:t>		node = node-&gt;next; </a:t>
            </a:r>
          </a:p>
          <a:p>
            <a:pPr marL="0" indent="0">
              <a:buNone/>
            </a:pPr>
            <a:r>
              <a:rPr lang="en-US" dirty="0"/>
              <a:t>	} } </a:t>
            </a:r>
          </a:p>
          <a:p>
            <a:pPr marL="0" indent="0">
              <a:buNone/>
            </a:pPr>
            <a:r>
              <a:rPr lang="en-US" dirty="0"/>
              <a:t>Node *merge(Node *h1, Node *h2) </a:t>
            </a:r>
          </a:p>
          <a:p>
            <a:pPr marL="0" indent="0">
              <a:buNone/>
            </a:pPr>
            <a:r>
              <a:rPr lang="en-US" dirty="0"/>
              <a:t>{	if (!h1) </a:t>
            </a:r>
          </a:p>
          <a:p>
            <a:pPr marL="0" indent="0">
              <a:buNone/>
            </a:pPr>
            <a:r>
              <a:rPr lang="en-US" dirty="0"/>
              <a:t>		return h2; </a:t>
            </a:r>
          </a:p>
          <a:p>
            <a:pPr marL="0" indent="0">
              <a:buNone/>
            </a:pPr>
            <a:r>
              <a:rPr lang="en-US" dirty="0"/>
              <a:t>	if (!h2) </a:t>
            </a:r>
          </a:p>
          <a:p>
            <a:pPr marL="0" indent="0">
              <a:buNone/>
            </a:pPr>
            <a:r>
              <a:rPr lang="en-US" dirty="0"/>
              <a:t>		return h1;  </a:t>
            </a:r>
          </a:p>
          <a:p>
            <a:pPr marL="0" indent="0">
              <a:buNone/>
            </a:pPr>
            <a:r>
              <a:rPr lang="en-US" dirty="0"/>
              <a:t>	if (h1-&gt;data &lt; h2-&gt;data) { </a:t>
            </a:r>
          </a:p>
          <a:p>
            <a:pPr marL="0" indent="0">
              <a:buNone/>
            </a:pPr>
            <a:r>
              <a:rPr lang="en-US" dirty="0"/>
              <a:t>		h1-&gt;next = merge(h1-&gt;next, h2); </a:t>
            </a:r>
          </a:p>
          <a:p>
            <a:pPr marL="0" indent="0">
              <a:buNone/>
            </a:pPr>
            <a:r>
              <a:rPr lang="en-US" dirty="0"/>
              <a:t>		return h1; </a:t>
            </a:r>
          </a:p>
          <a:p>
            <a:pPr marL="0" indent="0">
              <a:buNone/>
            </a:pPr>
            <a:r>
              <a:rPr lang="en-US" dirty="0"/>
              <a:t>	} </a:t>
            </a:r>
          </a:p>
          <a:p>
            <a:pPr marL="0" indent="0">
              <a:buNone/>
            </a:pPr>
            <a:r>
              <a:rPr lang="en-US" dirty="0"/>
              <a:t>	else { </a:t>
            </a:r>
          </a:p>
          <a:p>
            <a:pPr marL="0" indent="0">
              <a:buNone/>
            </a:pPr>
            <a:r>
              <a:rPr lang="en-US" dirty="0"/>
              <a:t>		h2-&gt;next = merge(h1, h2-&gt;next); </a:t>
            </a:r>
          </a:p>
          <a:p>
            <a:pPr marL="0" indent="0">
              <a:buNone/>
            </a:pPr>
            <a:r>
              <a:rPr lang="en-US" dirty="0"/>
              <a:t>		return h2; </a:t>
            </a:r>
          </a:p>
          <a:p>
            <a:pPr marL="0" indent="0">
              <a:buNone/>
            </a:pPr>
            <a:r>
              <a:rPr lang="en-US" dirty="0"/>
              <a:t>	}  } </a:t>
            </a:r>
          </a:p>
        </p:txBody>
      </p:sp>
    </p:spTree>
    <p:extLst>
      <p:ext uri="{BB962C8B-B14F-4D97-AF65-F5344CB8AC3E}">
        <p14:creationId xmlns:p14="http://schemas.microsoft.com/office/powerpoint/2010/main" val="3583008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809F01-E079-4043-A403-58205CF6F071}"/>
              </a:ext>
            </a:extLst>
          </p:cNvPr>
          <p:cNvSpPr>
            <a:spLocks noGrp="1"/>
          </p:cNvSpPr>
          <p:nvPr>
            <p:ph idx="1"/>
          </p:nvPr>
        </p:nvSpPr>
        <p:spPr>
          <a:xfrm>
            <a:off x="677334" y="864973"/>
            <a:ext cx="8596668" cy="5176389"/>
          </a:xfrm>
        </p:spPr>
        <p:txBody>
          <a:bodyPr/>
          <a:lstStyle/>
          <a:p>
            <a:pPr marL="0" indent="0">
              <a:buNone/>
            </a:pPr>
            <a:r>
              <a:rPr lang="en-US" dirty="0"/>
              <a:t>int main() </a:t>
            </a:r>
          </a:p>
          <a:p>
            <a:pPr marL="0" indent="0">
              <a:buNone/>
            </a:pPr>
            <a:r>
              <a:rPr lang="en-US" dirty="0"/>
              <a:t>{ </a:t>
            </a:r>
          </a:p>
          <a:p>
            <a:pPr marL="0" indent="0">
              <a:buNone/>
            </a:pPr>
            <a:r>
              <a:rPr lang="en-US" dirty="0"/>
              <a:t>	Node *head1 = </a:t>
            </a:r>
            <a:r>
              <a:rPr lang="en-US" dirty="0" err="1"/>
              <a:t>newNode</a:t>
            </a:r>
            <a:r>
              <a:rPr lang="en-US" dirty="0"/>
              <a:t>(1); </a:t>
            </a:r>
          </a:p>
          <a:p>
            <a:pPr marL="0" indent="0">
              <a:buNone/>
            </a:pPr>
            <a:r>
              <a:rPr lang="en-US" dirty="0"/>
              <a:t>	head1-&gt;next = </a:t>
            </a:r>
            <a:r>
              <a:rPr lang="en-US" dirty="0" err="1"/>
              <a:t>newNode</a:t>
            </a:r>
            <a:r>
              <a:rPr lang="en-US" dirty="0"/>
              <a:t>(3); </a:t>
            </a:r>
          </a:p>
          <a:p>
            <a:pPr marL="0" indent="0">
              <a:buNone/>
            </a:pPr>
            <a:r>
              <a:rPr lang="en-US" dirty="0"/>
              <a:t>	head1-&gt;next-&gt;next = </a:t>
            </a:r>
            <a:r>
              <a:rPr lang="en-US" dirty="0" err="1"/>
              <a:t>newNode</a:t>
            </a:r>
            <a:r>
              <a:rPr lang="en-US" dirty="0"/>
              <a:t>(5); </a:t>
            </a:r>
          </a:p>
          <a:p>
            <a:pPr marL="0" indent="0">
              <a:buNone/>
            </a:pPr>
            <a:r>
              <a:rPr lang="en-US" dirty="0"/>
              <a:t>	Node *head2 = </a:t>
            </a:r>
            <a:r>
              <a:rPr lang="en-US" dirty="0" err="1"/>
              <a:t>newNode</a:t>
            </a:r>
            <a:r>
              <a:rPr lang="en-US" dirty="0"/>
              <a:t>(0); </a:t>
            </a:r>
          </a:p>
          <a:p>
            <a:pPr marL="0" indent="0">
              <a:buNone/>
            </a:pPr>
            <a:r>
              <a:rPr lang="en-US" dirty="0"/>
              <a:t>	head2-&gt;next = </a:t>
            </a:r>
            <a:r>
              <a:rPr lang="en-US" dirty="0" err="1"/>
              <a:t>newNode</a:t>
            </a:r>
            <a:r>
              <a:rPr lang="en-US" dirty="0"/>
              <a:t>(2); </a:t>
            </a:r>
          </a:p>
          <a:p>
            <a:pPr marL="0" indent="0">
              <a:buNone/>
            </a:pPr>
            <a:r>
              <a:rPr lang="en-US" dirty="0"/>
              <a:t>	head2-&gt;next-&gt;next = </a:t>
            </a:r>
            <a:r>
              <a:rPr lang="en-US" dirty="0" err="1"/>
              <a:t>newNode</a:t>
            </a:r>
            <a:r>
              <a:rPr lang="en-US" dirty="0"/>
              <a:t>(4); </a:t>
            </a:r>
          </a:p>
          <a:p>
            <a:pPr marL="0" indent="0">
              <a:buNone/>
            </a:pPr>
            <a:r>
              <a:rPr lang="en-US" dirty="0"/>
              <a:t>	Node *</a:t>
            </a:r>
            <a:r>
              <a:rPr lang="en-US" dirty="0" err="1"/>
              <a:t>mergedhead</a:t>
            </a:r>
            <a:r>
              <a:rPr lang="en-US" dirty="0"/>
              <a:t> = merge(head1, head2); </a:t>
            </a:r>
          </a:p>
          <a:p>
            <a:pPr marL="0" indent="0">
              <a:buNone/>
            </a:pPr>
            <a:r>
              <a:rPr lang="en-US" dirty="0"/>
              <a:t>	</a:t>
            </a:r>
            <a:r>
              <a:rPr lang="en-US" dirty="0" err="1"/>
              <a:t>printList</a:t>
            </a:r>
            <a:r>
              <a:rPr lang="en-US" dirty="0"/>
              <a:t>(</a:t>
            </a:r>
            <a:r>
              <a:rPr lang="en-US" dirty="0" err="1"/>
              <a:t>mergedhead</a:t>
            </a:r>
            <a:r>
              <a:rPr lang="en-US" dirty="0"/>
              <a:t>); </a:t>
            </a:r>
          </a:p>
          <a:p>
            <a:pPr marL="0" indent="0">
              <a:buNone/>
            </a:pPr>
            <a:r>
              <a:rPr lang="en-US" dirty="0"/>
              <a:t>	return 0; </a:t>
            </a:r>
          </a:p>
          <a:p>
            <a:pPr marL="0" indent="0">
              <a:buNone/>
            </a:pPr>
            <a:r>
              <a:rPr lang="en-US" dirty="0"/>
              <a:t>}</a:t>
            </a:r>
          </a:p>
        </p:txBody>
      </p:sp>
    </p:spTree>
    <p:extLst>
      <p:ext uri="{BB962C8B-B14F-4D97-AF65-F5344CB8AC3E}">
        <p14:creationId xmlns:p14="http://schemas.microsoft.com/office/powerpoint/2010/main" val="1960255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B0D9-E9ED-459C-A14A-E7A1A628F1B9}"/>
              </a:ext>
            </a:extLst>
          </p:cNvPr>
          <p:cNvSpPr>
            <a:spLocks noGrp="1"/>
          </p:cNvSpPr>
          <p:nvPr>
            <p:ph type="title"/>
          </p:nvPr>
        </p:nvSpPr>
        <p:spPr/>
        <p:txBody>
          <a:bodyPr/>
          <a:lstStyle/>
          <a:p>
            <a:r>
              <a:rPr lang="en-US" dirty="0">
                <a:solidFill>
                  <a:srgbClr val="CB1D91"/>
                </a:solidFill>
              </a:rPr>
              <a:t>output</a:t>
            </a:r>
          </a:p>
        </p:txBody>
      </p:sp>
      <p:pic>
        <p:nvPicPr>
          <p:cNvPr id="5" name="Content Placeholder 4">
            <a:extLst>
              <a:ext uri="{FF2B5EF4-FFF2-40B4-BE49-F238E27FC236}">
                <a16:creationId xmlns:a16="http://schemas.microsoft.com/office/drawing/2014/main" id="{6165E644-4419-48A3-89B0-E8347B2D8F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8883" y="1421027"/>
            <a:ext cx="5788912" cy="4410933"/>
          </a:xfrm>
        </p:spPr>
      </p:pic>
    </p:spTree>
    <p:extLst>
      <p:ext uri="{BB962C8B-B14F-4D97-AF65-F5344CB8AC3E}">
        <p14:creationId xmlns:p14="http://schemas.microsoft.com/office/powerpoint/2010/main" val="4015757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9911F-FB12-47CD-B5F4-DD6B52E517FE}"/>
              </a:ext>
            </a:extLst>
          </p:cNvPr>
          <p:cNvSpPr>
            <a:spLocks noGrp="1"/>
          </p:cNvSpPr>
          <p:nvPr>
            <p:ph type="title"/>
          </p:nvPr>
        </p:nvSpPr>
        <p:spPr/>
        <p:txBody>
          <a:bodyPr/>
          <a:lstStyle/>
          <a:p>
            <a:r>
              <a:rPr lang="en-IN" dirty="0">
                <a:solidFill>
                  <a:srgbClr val="CB1D91"/>
                </a:solidFill>
              </a:rPr>
              <a:t>Threaded Binary Tree ADT</a:t>
            </a:r>
            <a:endParaRPr lang="en-US" dirty="0">
              <a:solidFill>
                <a:srgbClr val="CB1D91"/>
              </a:solidFill>
            </a:endParaRPr>
          </a:p>
        </p:txBody>
      </p:sp>
      <p:sp>
        <p:nvSpPr>
          <p:cNvPr id="3" name="Content Placeholder 2">
            <a:extLst>
              <a:ext uri="{FF2B5EF4-FFF2-40B4-BE49-F238E27FC236}">
                <a16:creationId xmlns:a16="http://schemas.microsoft.com/office/drawing/2014/main" id="{FBE8DF36-CC97-491A-A0D5-FCD178F64142}"/>
              </a:ext>
            </a:extLst>
          </p:cNvPr>
          <p:cNvSpPr>
            <a:spLocks noGrp="1"/>
          </p:cNvSpPr>
          <p:nvPr>
            <p:ph idx="1"/>
          </p:nvPr>
        </p:nvSpPr>
        <p:spPr>
          <a:xfrm>
            <a:off x="677334" y="1668163"/>
            <a:ext cx="8596668" cy="4373200"/>
          </a:xfrm>
        </p:spPr>
        <p:txBody>
          <a:bodyPr/>
          <a:lstStyle/>
          <a:p>
            <a:pPr algn="just"/>
            <a:r>
              <a:rPr lang="en-IN" dirty="0"/>
              <a:t>Threaded Binary Tree ADT or also known as Threaded Binary Tree Traversals.</a:t>
            </a:r>
          </a:p>
          <a:p>
            <a:pPr algn="just"/>
            <a:r>
              <a:rPr lang="en-US" dirty="0"/>
              <a:t>Threaded Binary Tree Traversals also called as the stack/queue – less	traversals.</a:t>
            </a:r>
          </a:p>
          <a:p>
            <a:pPr marL="0" indent="0" algn="just">
              <a:buNone/>
            </a:pPr>
            <a:r>
              <a:rPr lang="en-US" dirty="0"/>
              <a:t>      why because, this new traversal algorithms which do not need both stacks and queues.</a:t>
            </a:r>
          </a:p>
          <a:p>
            <a:pPr algn="just"/>
            <a:r>
              <a:rPr lang="en-US" dirty="0"/>
              <a:t>The binary trees which store such information in NULL	 pointers are	called	threaded binary trees.</a:t>
            </a:r>
          </a:p>
          <a:p>
            <a:pPr algn="just"/>
            <a:r>
              <a:rPr lang="en-US" dirty="0"/>
              <a:t>The common convention is to put predecessor/successor information. That	means, if we	are dealing with preorder	traversals, then for a	given node,	NULL left pointer	will	contain	preorder predecessor	information	and	NULL	right pointer	will	contain	preorder	successor information. These special	pointers	are	called threads.</a:t>
            </a:r>
          </a:p>
          <a:p>
            <a:pPr algn="just"/>
            <a:endParaRPr lang="en-US" dirty="0"/>
          </a:p>
        </p:txBody>
      </p:sp>
    </p:spTree>
    <p:extLst>
      <p:ext uri="{BB962C8B-B14F-4D97-AF65-F5344CB8AC3E}">
        <p14:creationId xmlns:p14="http://schemas.microsoft.com/office/powerpoint/2010/main" val="1273543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19EF4-6DBA-4AAD-92DE-2D6351580242}"/>
              </a:ext>
            </a:extLst>
          </p:cNvPr>
          <p:cNvSpPr>
            <a:spLocks noGrp="1"/>
          </p:cNvSpPr>
          <p:nvPr>
            <p:ph type="title"/>
          </p:nvPr>
        </p:nvSpPr>
        <p:spPr/>
        <p:txBody>
          <a:bodyPr/>
          <a:lstStyle/>
          <a:p>
            <a:r>
              <a:rPr lang="en-US" dirty="0">
                <a:solidFill>
                  <a:srgbClr val="CB1D91"/>
                </a:solidFill>
              </a:rPr>
              <a:t>Classifying	Threaded	Binary	Trees</a:t>
            </a:r>
            <a:br>
              <a:rPr lang="en-US" dirty="0"/>
            </a:br>
            <a:endParaRPr lang="en-US" dirty="0"/>
          </a:p>
        </p:txBody>
      </p:sp>
      <p:sp>
        <p:nvSpPr>
          <p:cNvPr id="3" name="Content Placeholder 2">
            <a:extLst>
              <a:ext uri="{FF2B5EF4-FFF2-40B4-BE49-F238E27FC236}">
                <a16:creationId xmlns:a16="http://schemas.microsoft.com/office/drawing/2014/main" id="{3BFE3103-8628-4817-9702-9539125BAE4E}"/>
              </a:ext>
            </a:extLst>
          </p:cNvPr>
          <p:cNvSpPr>
            <a:spLocks noGrp="1"/>
          </p:cNvSpPr>
          <p:nvPr>
            <p:ph idx="1"/>
          </p:nvPr>
        </p:nvSpPr>
        <p:spPr>
          <a:xfrm>
            <a:off x="677334" y="1930401"/>
            <a:ext cx="8596668" cy="4110962"/>
          </a:xfrm>
        </p:spPr>
        <p:txBody>
          <a:bodyPr/>
          <a:lstStyle/>
          <a:p>
            <a:pPr marL="0" indent="0" algn="just">
              <a:buNone/>
            </a:pPr>
            <a:r>
              <a:rPr lang="en-US" dirty="0"/>
              <a:t>The classification	is based	on whether we are storing useful information in	both NULL pointers or only	in one of them. </a:t>
            </a:r>
          </a:p>
          <a:p>
            <a:pPr marL="0" indent="0" algn="just">
              <a:buNone/>
            </a:pPr>
            <a:r>
              <a:rPr lang="en-US" dirty="0"/>
              <a:t>• If	we store	predecessor	information in NULL left pointers only, then	we	can   call such	binary trees	left	threaded binary trees. </a:t>
            </a:r>
          </a:p>
          <a:p>
            <a:pPr marL="0" indent="0" algn="just">
              <a:buNone/>
            </a:pPr>
            <a:r>
              <a:rPr lang="en-US" dirty="0"/>
              <a:t>• If	we	store successor information in	NULL right pointers only, then	we	can call	such binary trees	right threaded binary	trees. </a:t>
            </a:r>
          </a:p>
          <a:p>
            <a:pPr marL="0" indent="0" algn="just">
              <a:buNone/>
            </a:pPr>
            <a:r>
              <a:rPr lang="en-US" dirty="0"/>
              <a:t>• If	we	store predecessor	 information	in NULL	left	pointers	and	successor information in NULL right	pointers, then we	can	call	such binary trees	fully threaded binary trees	or simply threaded binary	trees.</a:t>
            </a:r>
          </a:p>
          <a:p>
            <a:pPr algn="just"/>
            <a:endParaRPr lang="en-US" dirty="0"/>
          </a:p>
        </p:txBody>
      </p:sp>
    </p:spTree>
    <p:extLst>
      <p:ext uri="{BB962C8B-B14F-4D97-AF65-F5344CB8AC3E}">
        <p14:creationId xmlns:p14="http://schemas.microsoft.com/office/powerpoint/2010/main" val="2911622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8AD49-24DB-4848-B985-7210483C8672}"/>
              </a:ext>
            </a:extLst>
          </p:cNvPr>
          <p:cNvSpPr>
            <a:spLocks noGrp="1"/>
          </p:cNvSpPr>
          <p:nvPr>
            <p:ph type="title"/>
          </p:nvPr>
        </p:nvSpPr>
        <p:spPr/>
        <p:txBody>
          <a:bodyPr/>
          <a:lstStyle/>
          <a:p>
            <a:r>
              <a:rPr lang="en-US" dirty="0">
                <a:solidFill>
                  <a:srgbClr val="CB1D91"/>
                </a:solidFill>
              </a:rPr>
              <a:t>Types	of	Threaded	Binary	Trees</a:t>
            </a:r>
            <a:br>
              <a:rPr lang="en-US" dirty="0"/>
            </a:br>
            <a:endParaRPr lang="en-US" dirty="0"/>
          </a:p>
        </p:txBody>
      </p:sp>
      <p:sp>
        <p:nvSpPr>
          <p:cNvPr id="3" name="Content Placeholder 2">
            <a:extLst>
              <a:ext uri="{FF2B5EF4-FFF2-40B4-BE49-F238E27FC236}">
                <a16:creationId xmlns:a16="http://schemas.microsoft.com/office/drawing/2014/main" id="{D9765B6B-557B-4FBD-845D-083AD453F49F}"/>
              </a:ext>
            </a:extLst>
          </p:cNvPr>
          <p:cNvSpPr>
            <a:spLocks noGrp="1"/>
          </p:cNvSpPr>
          <p:nvPr>
            <p:ph idx="1"/>
          </p:nvPr>
        </p:nvSpPr>
        <p:spPr/>
        <p:txBody>
          <a:bodyPr/>
          <a:lstStyle/>
          <a:p>
            <a:pPr marL="0" indent="0" algn="just">
              <a:buNone/>
            </a:pPr>
            <a:r>
              <a:rPr lang="en-US" dirty="0"/>
              <a:t>Based	on	above	discussion	we	get	three	representations	for	threaded	binary	trees. </a:t>
            </a:r>
          </a:p>
          <a:p>
            <a:pPr marL="0" indent="0" algn="just">
              <a:buNone/>
            </a:pPr>
            <a:r>
              <a:rPr lang="en-US" dirty="0"/>
              <a:t>• Preorder	Threaded	Binary	Trees:	NULL	left	pointer	will	contain	</a:t>
            </a:r>
            <a:r>
              <a:rPr lang="en-US" dirty="0" err="1"/>
              <a:t>PreOrder</a:t>
            </a:r>
            <a:r>
              <a:rPr lang="en-US" dirty="0"/>
              <a:t> predecessor	information	and	NULL	right	pointer	will	contain	</a:t>
            </a:r>
            <a:r>
              <a:rPr lang="en-US" dirty="0" err="1"/>
              <a:t>PreOrder</a:t>
            </a:r>
            <a:r>
              <a:rPr lang="en-US" dirty="0"/>
              <a:t>	successor information. </a:t>
            </a:r>
          </a:p>
          <a:p>
            <a:pPr marL="0" indent="0" algn="just">
              <a:buNone/>
            </a:pPr>
            <a:r>
              <a:rPr lang="en-US" dirty="0"/>
              <a:t>• </a:t>
            </a:r>
            <a:r>
              <a:rPr lang="en-US" dirty="0" err="1"/>
              <a:t>Inorder</a:t>
            </a:r>
            <a:r>
              <a:rPr lang="en-US" dirty="0"/>
              <a:t>	Threaded	Binary	Trees:	NULL	left	pointer	will	contain	</a:t>
            </a:r>
            <a:r>
              <a:rPr lang="en-US" dirty="0" err="1"/>
              <a:t>InOrder</a:t>
            </a:r>
            <a:r>
              <a:rPr lang="en-US" dirty="0"/>
              <a:t> predecessor	information	and	NULL	right	pointer	will	contain	</a:t>
            </a:r>
            <a:r>
              <a:rPr lang="en-US" dirty="0" err="1"/>
              <a:t>InOrder</a:t>
            </a:r>
            <a:r>
              <a:rPr lang="en-US" dirty="0"/>
              <a:t>	successor information. </a:t>
            </a:r>
          </a:p>
          <a:p>
            <a:pPr marL="0" indent="0" algn="just">
              <a:buNone/>
            </a:pPr>
            <a:r>
              <a:rPr lang="en-US" dirty="0"/>
              <a:t>• </a:t>
            </a:r>
            <a:r>
              <a:rPr lang="en-US" dirty="0" err="1"/>
              <a:t>Postorder</a:t>
            </a:r>
            <a:r>
              <a:rPr lang="en-US" dirty="0"/>
              <a:t>	Threaded	Binary	Trees:	NULL	left	pointer	will	contain	</a:t>
            </a:r>
            <a:r>
              <a:rPr lang="en-US" dirty="0" err="1"/>
              <a:t>PostOrder</a:t>
            </a:r>
            <a:r>
              <a:rPr lang="en-US" dirty="0"/>
              <a:t> predecessor	information	and	NULL	right	pointer	will	contain	</a:t>
            </a:r>
            <a:r>
              <a:rPr lang="en-US" dirty="0" err="1"/>
              <a:t>PostOrder</a:t>
            </a:r>
            <a:r>
              <a:rPr lang="en-US" dirty="0"/>
              <a:t>	successor information.</a:t>
            </a:r>
          </a:p>
        </p:txBody>
      </p:sp>
    </p:spTree>
    <p:extLst>
      <p:ext uri="{BB962C8B-B14F-4D97-AF65-F5344CB8AC3E}">
        <p14:creationId xmlns:p14="http://schemas.microsoft.com/office/powerpoint/2010/main" val="1356975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D9835-0D39-47A8-AF37-E1E4A53D1C88}"/>
              </a:ext>
            </a:extLst>
          </p:cNvPr>
          <p:cNvSpPr>
            <a:spLocks noGrp="1"/>
          </p:cNvSpPr>
          <p:nvPr>
            <p:ph type="title"/>
          </p:nvPr>
        </p:nvSpPr>
        <p:spPr>
          <a:xfrm>
            <a:off x="677334" y="234779"/>
            <a:ext cx="8596668" cy="939114"/>
          </a:xfrm>
        </p:spPr>
        <p:txBody>
          <a:bodyPr>
            <a:normAutofit fontScale="90000"/>
          </a:bodyPr>
          <a:lstStyle/>
          <a:p>
            <a:r>
              <a:rPr lang="en-US" dirty="0">
                <a:solidFill>
                  <a:srgbClr val="CB1D91"/>
                </a:solidFill>
              </a:rPr>
              <a:t>Threaded	Binary	Tree	structure</a:t>
            </a:r>
            <a:br>
              <a:rPr lang="en-US" dirty="0"/>
            </a:br>
            <a:endParaRPr lang="en-US" dirty="0"/>
          </a:p>
        </p:txBody>
      </p:sp>
      <p:sp>
        <p:nvSpPr>
          <p:cNvPr id="3" name="Content Placeholder 2">
            <a:extLst>
              <a:ext uri="{FF2B5EF4-FFF2-40B4-BE49-F238E27FC236}">
                <a16:creationId xmlns:a16="http://schemas.microsoft.com/office/drawing/2014/main" id="{C54FDFB2-A00D-471C-9791-9A91D65D3E14}"/>
              </a:ext>
            </a:extLst>
          </p:cNvPr>
          <p:cNvSpPr>
            <a:spLocks noGrp="1"/>
          </p:cNvSpPr>
          <p:nvPr>
            <p:ph idx="1"/>
          </p:nvPr>
        </p:nvSpPr>
        <p:spPr>
          <a:xfrm>
            <a:off x="677333" y="1173892"/>
            <a:ext cx="8794835" cy="5288691"/>
          </a:xfrm>
        </p:spPr>
        <p:txBody>
          <a:bodyPr>
            <a:normAutofit/>
          </a:bodyPr>
          <a:lstStyle/>
          <a:p>
            <a:r>
              <a:rPr lang="en-US" dirty="0"/>
              <a:t>Any	program	examining	the	tree	must	be	able	to	differentiate	between	a	regular	left/right	pointer and	a	thread.	To	do	this,	we	use	two	additional	fields	in	each	node,	giving	us,	for	threaded	trees, nodes	of	the	following	form:</a:t>
            </a:r>
          </a:p>
          <a:p>
            <a:endParaRPr lang="en-US" dirty="0"/>
          </a:p>
          <a:p>
            <a:pPr marL="0" indent="0" algn="ctr">
              <a:buNone/>
            </a:pPr>
            <a:endParaRPr lang="en-US" dirty="0"/>
          </a:p>
          <a:p>
            <a:pPr marL="0" indent="0" algn="ctr">
              <a:buNone/>
            </a:pPr>
            <a:r>
              <a:rPr lang="en-US" dirty="0"/>
              <a:t>Struct node{</a:t>
            </a:r>
          </a:p>
          <a:p>
            <a:pPr marL="0" indent="0" algn="ctr">
              <a:buNone/>
            </a:pPr>
            <a:r>
              <a:rPr lang="en-US" dirty="0"/>
              <a:t>            Struct node *LEFT;</a:t>
            </a:r>
          </a:p>
          <a:p>
            <a:pPr marL="0" indent="0" algn="ctr">
              <a:buNone/>
            </a:pPr>
            <a:r>
              <a:rPr lang="en-US" dirty="0"/>
              <a:t>Int LTAG;</a:t>
            </a:r>
          </a:p>
          <a:p>
            <a:pPr marL="0" indent="0" algn="ctr">
              <a:buNone/>
            </a:pPr>
            <a:r>
              <a:rPr lang="en-US" dirty="0"/>
              <a:t>Int DATA;</a:t>
            </a:r>
          </a:p>
          <a:p>
            <a:pPr marL="0" indent="0" algn="ctr">
              <a:buNone/>
            </a:pPr>
            <a:r>
              <a:rPr lang="en-US" dirty="0"/>
              <a:t>Int RTAG;</a:t>
            </a:r>
          </a:p>
          <a:p>
            <a:pPr marL="0" indent="0" algn="ctr">
              <a:buNone/>
            </a:pPr>
            <a:r>
              <a:rPr lang="en-US" dirty="0"/>
              <a:t>              Struct node *RIGHT; </a:t>
            </a:r>
          </a:p>
          <a:p>
            <a:pPr marL="0" indent="0" algn="ctr">
              <a:buNone/>
            </a:pPr>
            <a:r>
              <a:rPr lang="en-US" dirty="0"/>
              <a:t>};    </a:t>
            </a:r>
          </a:p>
        </p:txBody>
      </p:sp>
      <p:graphicFrame>
        <p:nvGraphicFramePr>
          <p:cNvPr id="4" name="Table 3">
            <a:extLst>
              <a:ext uri="{FF2B5EF4-FFF2-40B4-BE49-F238E27FC236}">
                <a16:creationId xmlns:a16="http://schemas.microsoft.com/office/drawing/2014/main" id="{E75C2D7E-3A94-4BE5-80E0-7EBEC20D144A}"/>
              </a:ext>
            </a:extLst>
          </p:cNvPr>
          <p:cNvGraphicFramePr>
            <a:graphicFrameLocks noGrp="1"/>
          </p:cNvGraphicFramePr>
          <p:nvPr>
            <p:extLst>
              <p:ext uri="{D42A27DB-BD31-4B8C-83A1-F6EECF244321}">
                <p14:modId xmlns:p14="http://schemas.microsoft.com/office/powerpoint/2010/main" val="1927919507"/>
              </p:ext>
            </p:extLst>
          </p:nvPr>
        </p:nvGraphicFramePr>
        <p:xfrm>
          <a:off x="1073669" y="2477939"/>
          <a:ext cx="6735801" cy="623607"/>
        </p:xfrm>
        <a:graphic>
          <a:graphicData uri="http://schemas.openxmlformats.org/drawingml/2006/table">
            <a:tbl>
              <a:tblPr firstRow="1" bandRow="1">
                <a:tableStyleId>{5C22544A-7EE6-4342-B048-85BDC9FD1C3A}</a:tableStyleId>
              </a:tblPr>
              <a:tblGrid>
                <a:gridCol w="1221516">
                  <a:extLst>
                    <a:ext uri="{9D8B030D-6E8A-4147-A177-3AD203B41FA5}">
                      <a16:colId xmlns:a16="http://schemas.microsoft.com/office/drawing/2014/main" val="3250452288"/>
                    </a:ext>
                  </a:extLst>
                </a:gridCol>
                <a:gridCol w="1349299">
                  <a:extLst>
                    <a:ext uri="{9D8B030D-6E8A-4147-A177-3AD203B41FA5}">
                      <a16:colId xmlns:a16="http://schemas.microsoft.com/office/drawing/2014/main" val="2068175714"/>
                    </a:ext>
                  </a:extLst>
                </a:gridCol>
                <a:gridCol w="1384452">
                  <a:extLst>
                    <a:ext uri="{9D8B030D-6E8A-4147-A177-3AD203B41FA5}">
                      <a16:colId xmlns:a16="http://schemas.microsoft.com/office/drawing/2014/main" val="2954731216"/>
                    </a:ext>
                  </a:extLst>
                </a:gridCol>
                <a:gridCol w="1407941">
                  <a:extLst>
                    <a:ext uri="{9D8B030D-6E8A-4147-A177-3AD203B41FA5}">
                      <a16:colId xmlns:a16="http://schemas.microsoft.com/office/drawing/2014/main" val="3640605734"/>
                    </a:ext>
                  </a:extLst>
                </a:gridCol>
                <a:gridCol w="1372593">
                  <a:extLst>
                    <a:ext uri="{9D8B030D-6E8A-4147-A177-3AD203B41FA5}">
                      <a16:colId xmlns:a16="http://schemas.microsoft.com/office/drawing/2014/main" val="2797579940"/>
                    </a:ext>
                  </a:extLst>
                </a:gridCol>
              </a:tblGrid>
              <a:tr h="623607">
                <a:tc>
                  <a:txBody>
                    <a:bodyPr/>
                    <a:lstStyle/>
                    <a:p>
                      <a:r>
                        <a:rPr lang="en-US" sz="2500" dirty="0">
                          <a:solidFill>
                            <a:srgbClr val="FF0000"/>
                          </a:solidFill>
                        </a:rPr>
                        <a:t>LEFT</a:t>
                      </a:r>
                    </a:p>
                  </a:txBody>
                  <a:tcPr/>
                </a:tc>
                <a:tc>
                  <a:txBody>
                    <a:bodyPr/>
                    <a:lstStyle/>
                    <a:p>
                      <a:r>
                        <a:rPr lang="en-US" sz="2500" dirty="0">
                          <a:solidFill>
                            <a:srgbClr val="FF0000"/>
                          </a:solidFill>
                        </a:rPr>
                        <a:t>LTAG</a:t>
                      </a:r>
                    </a:p>
                  </a:txBody>
                  <a:tcPr/>
                </a:tc>
                <a:tc>
                  <a:txBody>
                    <a:bodyPr/>
                    <a:lstStyle/>
                    <a:p>
                      <a:r>
                        <a:rPr lang="en-US" sz="2500" dirty="0">
                          <a:solidFill>
                            <a:srgbClr val="FF0000"/>
                          </a:solidFill>
                        </a:rPr>
                        <a:t>DATA</a:t>
                      </a:r>
                    </a:p>
                  </a:txBody>
                  <a:tcPr/>
                </a:tc>
                <a:tc>
                  <a:txBody>
                    <a:bodyPr/>
                    <a:lstStyle/>
                    <a:p>
                      <a:r>
                        <a:rPr lang="en-US" sz="2500" dirty="0">
                          <a:solidFill>
                            <a:srgbClr val="FF0000"/>
                          </a:solidFill>
                        </a:rPr>
                        <a:t>RTAG</a:t>
                      </a:r>
                    </a:p>
                  </a:txBody>
                  <a:tcPr/>
                </a:tc>
                <a:tc>
                  <a:txBody>
                    <a:bodyPr/>
                    <a:lstStyle/>
                    <a:p>
                      <a:r>
                        <a:rPr lang="en-US" sz="2500" dirty="0">
                          <a:solidFill>
                            <a:srgbClr val="FF0000"/>
                          </a:solidFill>
                        </a:rPr>
                        <a:t>RIGHT</a:t>
                      </a:r>
                    </a:p>
                  </a:txBody>
                  <a:tcPr/>
                </a:tc>
                <a:extLst>
                  <a:ext uri="{0D108BD9-81ED-4DB2-BD59-A6C34878D82A}">
                    <a16:rowId xmlns:a16="http://schemas.microsoft.com/office/drawing/2014/main" val="3759634643"/>
                  </a:ext>
                </a:extLst>
              </a:tr>
            </a:tbl>
          </a:graphicData>
        </a:graphic>
      </p:graphicFrame>
      <p:cxnSp>
        <p:nvCxnSpPr>
          <p:cNvPr id="6" name="Straight Arrow Connector 5">
            <a:extLst>
              <a:ext uri="{FF2B5EF4-FFF2-40B4-BE49-F238E27FC236}">
                <a16:creationId xmlns:a16="http://schemas.microsoft.com/office/drawing/2014/main" id="{E0C4A5DD-CE20-459C-BF83-D50283119BE4}"/>
              </a:ext>
            </a:extLst>
          </p:cNvPr>
          <p:cNvCxnSpPr/>
          <p:nvPr/>
        </p:nvCxnSpPr>
        <p:spPr>
          <a:xfrm>
            <a:off x="7480850" y="2854411"/>
            <a:ext cx="988541" cy="64255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F5065DF-CF96-455D-823F-96AC8C7AEB3B}"/>
              </a:ext>
            </a:extLst>
          </p:cNvPr>
          <p:cNvCxnSpPr/>
          <p:nvPr/>
        </p:nvCxnSpPr>
        <p:spPr>
          <a:xfrm flipH="1">
            <a:off x="598179" y="2838964"/>
            <a:ext cx="724902" cy="79083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572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3F625-6AF2-40D4-8CF9-D73053003E21}"/>
              </a:ext>
            </a:extLst>
          </p:cNvPr>
          <p:cNvSpPr>
            <a:spLocks noGrp="1"/>
          </p:cNvSpPr>
          <p:nvPr>
            <p:ph type="title"/>
          </p:nvPr>
        </p:nvSpPr>
        <p:spPr>
          <a:xfrm>
            <a:off x="677334" y="609600"/>
            <a:ext cx="8596668" cy="799070"/>
          </a:xfrm>
        </p:spPr>
        <p:txBody>
          <a:bodyPr/>
          <a:lstStyle/>
          <a:p>
            <a:r>
              <a:rPr lang="en-US" dirty="0"/>
              <a:t>Example image</a:t>
            </a:r>
          </a:p>
        </p:txBody>
      </p:sp>
      <p:pic>
        <p:nvPicPr>
          <p:cNvPr id="5" name="Content Placeholder 4">
            <a:extLst>
              <a:ext uri="{FF2B5EF4-FFF2-40B4-BE49-F238E27FC236}">
                <a16:creationId xmlns:a16="http://schemas.microsoft.com/office/drawing/2014/main" id="{577A8F7F-E311-46AB-823D-359F16632C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342" y="1272746"/>
            <a:ext cx="8596668" cy="4975654"/>
          </a:xfrm>
        </p:spPr>
      </p:pic>
    </p:spTree>
    <p:extLst>
      <p:ext uri="{BB962C8B-B14F-4D97-AF65-F5344CB8AC3E}">
        <p14:creationId xmlns:p14="http://schemas.microsoft.com/office/powerpoint/2010/main" val="3482134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303E1-ACD5-465C-B16A-CE54183DF458}"/>
              </a:ext>
            </a:extLst>
          </p:cNvPr>
          <p:cNvSpPr>
            <a:spLocks noGrp="1"/>
          </p:cNvSpPr>
          <p:nvPr>
            <p:ph type="title"/>
          </p:nvPr>
        </p:nvSpPr>
        <p:spPr>
          <a:xfrm>
            <a:off x="677334" y="609600"/>
            <a:ext cx="8596668" cy="848497"/>
          </a:xfrm>
        </p:spPr>
        <p:txBody>
          <a:bodyPr>
            <a:normAutofit fontScale="90000"/>
          </a:bodyPr>
          <a:lstStyle/>
          <a:p>
            <a:r>
              <a:rPr lang="en-US" dirty="0">
                <a:solidFill>
                  <a:srgbClr val="CB1D91"/>
                </a:solidFill>
              </a:rPr>
              <a:t>Finding	</a:t>
            </a:r>
            <a:r>
              <a:rPr lang="en-US" dirty="0" err="1">
                <a:solidFill>
                  <a:srgbClr val="CB1D91"/>
                </a:solidFill>
              </a:rPr>
              <a:t>Inorder</a:t>
            </a:r>
            <a:r>
              <a:rPr lang="en-US" dirty="0">
                <a:solidFill>
                  <a:srgbClr val="CB1D91"/>
                </a:solidFill>
              </a:rPr>
              <a:t>	Successor	in	</a:t>
            </a:r>
            <a:r>
              <a:rPr lang="en-US" dirty="0" err="1">
                <a:solidFill>
                  <a:srgbClr val="CB1D91"/>
                </a:solidFill>
              </a:rPr>
              <a:t>Inorder</a:t>
            </a:r>
            <a:r>
              <a:rPr lang="en-US" dirty="0">
                <a:solidFill>
                  <a:srgbClr val="CB1D91"/>
                </a:solidFill>
              </a:rPr>
              <a:t>	Threaded	Binary	Tree</a:t>
            </a:r>
          </a:p>
        </p:txBody>
      </p:sp>
      <p:sp>
        <p:nvSpPr>
          <p:cNvPr id="3" name="Content Placeholder 2">
            <a:extLst>
              <a:ext uri="{FF2B5EF4-FFF2-40B4-BE49-F238E27FC236}">
                <a16:creationId xmlns:a16="http://schemas.microsoft.com/office/drawing/2014/main" id="{6D3B4156-327A-413C-A470-8A29716DAECF}"/>
              </a:ext>
            </a:extLst>
          </p:cNvPr>
          <p:cNvSpPr>
            <a:spLocks noGrp="1"/>
          </p:cNvSpPr>
          <p:nvPr>
            <p:ph idx="1"/>
          </p:nvPr>
        </p:nvSpPr>
        <p:spPr>
          <a:xfrm>
            <a:off x="677334" y="1705232"/>
            <a:ext cx="8596668" cy="4882181"/>
          </a:xfrm>
        </p:spPr>
        <p:txBody>
          <a:bodyPr>
            <a:normAutofit lnSpcReduction="10000"/>
          </a:bodyPr>
          <a:lstStyle/>
          <a:p>
            <a:r>
              <a:rPr lang="en-US" dirty="0"/>
              <a:t>Strategy:	If	P	has	a	no	right	subtree,	then	return	the	right	child	of	P.	If	P	has	right	subtree,	then return	the	left	of	the	nearest	node	whose	left	subtree	contains	P.</a:t>
            </a:r>
          </a:p>
          <a:p>
            <a:pPr marL="0" indent="0">
              <a:buNone/>
            </a:pPr>
            <a:r>
              <a:rPr lang="en-US" dirty="0"/>
              <a:t>Struct node *</a:t>
            </a:r>
            <a:r>
              <a:rPr lang="en-US" dirty="0" err="1"/>
              <a:t>InorderSuccessor</a:t>
            </a:r>
            <a:r>
              <a:rPr lang="en-US" dirty="0"/>
              <a:t>(Struct node *p){</a:t>
            </a:r>
          </a:p>
          <a:p>
            <a:pPr marL="0" indent="0">
              <a:buNone/>
            </a:pPr>
            <a:r>
              <a:rPr lang="en-US" dirty="0"/>
              <a:t>Struct node *position;</a:t>
            </a:r>
          </a:p>
          <a:p>
            <a:pPr marL="0" indent="0">
              <a:buNone/>
            </a:pPr>
            <a:r>
              <a:rPr lang="en-US" dirty="0"/>
              <a:t>If(p-&gt;RTAG==0)</a:t>
            </a:r>
          </a:p>
          <a:p>
            <a:pPr marL="0" indent="0">
              <a:buNone/>
            </a:pPr>
            <a:r>
              <a:rPr lang="en-US" dirty="0"/>
              <a:t> return p-&gt;RIGHT;</a:t>
            </a:r>
          </a:p>
          <a:p>
            <a:pPr marL="0" indent="0">
              <a:buNone/>
            </a:pPr>
            <a:r>
              <a:rPr lang="en-US" dirty="0"/>
              <a:t> else{</a:t>
            </a:r>
          </a:p>
          <a:p>
            <a:pPr marL="0" indent="0">
              <a:buNone/>
            </a:pPr>
            <a:r>
              <a:rPr lang="en-US" dirty="0"/>
              <a:t>position=p-&gt;RIGHT;</a:t>
            </a:r>
          </a:p>
          <a:p>
            <a:pPr marL="0" indent="0">
              <a:buNone/>
            </a:pPr>
            <a:r>
              <a:rPr lang="en-US" dirty="0"/>
              <a:t> while(position-&gt;LTAG==1)</a:t>
            </a:r>
          </a:p>
          <a:p>
            <a:pPr marL="0" indent="0">
              <a:buNone/>
            </a:pPr>
            <a:r>
              <a:rPr lang="en-US" dirty="0"/>
              <a:t> position=position-&gt;LEFT;</a:t>
            </a:r>
          </a:p>
          <a:p>
            <a:pPr marL="0" indent="0">
              <a:buNone/>
            </a:pPr>
            <a:r>
              <a:rPr lang="en-US" dirty="0"/>
              <a:t> return position;}</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994412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6908E-9737-4482-A0F3-B953AC22FF79}"/>
              </a:ext>
            </a:extLst>
          </p:cNvPr>
          <p:cNvSpPr>
            <a:spLocks noGrp="1"/>
          </p:cNvSpPr>
          <p:nvPr>
            <p:ph type="title"/>
          </p:nvPr>
        </p:nvSpPr>
        <p:spPr>
          <a:xfrm>
            <a:off x="677334" y="609600"/>
            <a:ext cx="8596668" cy="1145059"/>
          </a:xfrm>
        </p:spPr>
        <p:txBody>
          <a:bodyPr>
            <a:normAutofit fontScale="90000"/>
          </a:bodyPr>
          <a:lstStyle/>
          <a:p>
            <a:r>
              <a:rPr lang="en-US" dirty="0" err="1">
                <a:solidFill>
                  <a:srgbClr val="CB1D91"/>
                </a:solidFill>
              </a:rPr>
              <a:t>Inorder</a:t>
            </a:r>
            <a:r>
              <a:rPr lang="en-US" dirty="0">
                <a:solidFill>
                  <a:srgbClr val="CB1D91"/>
                </a:solidFill>
              </a:rPr>
              <a:t>	Traversal	in	</a:t>
            </a:r>
            <a:r>
              <a:rPr lang="en-US" dirty="0" err="1">
                <a:solidFill>
                  <a:srgbClr val="CB1D91"/>
                </a:solidFill>
              </a:rPr>
              <a:t>Inorder</a:t>
            </a:r>
            <a:r>
              <a:rPr lang="en-US" dirty="0">
                <a:solidFill>
                  <a:srgbClr val="CB1D91"/>
                </a:solidFill>
              </a:rPr>
              <a:t>	Threaded	Binary	Tree</a:t>
            </a:r>
            <a:br>
              <a:rPr lang="en-US" dirty="0">
                <a:solidFill>
                  <a:srgbClr val="CB1D91"/>
                </a:solidFill>
              </a:rPr>
            </a:br>
            <a:endParaRPr lang="en-US" dirty="0">
              <a:solidFill>
                <a:srgbClr val="CB1D91"/>
              </a:solidFill>
            </a:endParaRPr>
          </a:p>
        </p:txBody>
      </p:sp>
      <p:sp>
        <p:nvSpPr>
          <p:cNvPr id="3" name="Content Placeholder 2">
            <a:extLst>
              <a:ext uri="{FF2B5EF4-FFF2-40B4-BE49-F238E27FC236}">
                <a16:creationId xmlns:a16="http://schemas.microsoft.com/office/drawing/2014/main" id="{E2A96F74-985F-4B5F-A8C4-A9DBE563B0AC}"/>
              </a:ext>
            </a:extLst>
          </p:cNvPr>
          <p:cNvSpPr>
            <a:spLocks noGrp="1"/>
          </p:cNvSpPr>
          <p:nvPr>
            <p:ph idx="1"/>
          </p:nvPr>
        </p:nvSpPr>
        <p:spPr>
          <a:xfrm>
            <a:off x="677334" y="1915297"/>
            <a:ext cx="8596668" cy="4126065"/>
          </a:xfrm>
        </p:spPr>
        <p:txBody>
          <a:bodyPr/>
          <a:lstStyle/>
          <a:p>
            <a:r>
              <a:rPr lang="en-US" dirty="0"/>
              <a:t>We	can	start	with 	dummy	node	and	call	</a:t>
            </a:r>
            <a:r>
              <a:rPr lang="en-US" dirty="0" err="1"/>
              <a:t>Inordersuccessor</a:t>
            </a:r>
            <a:r>
              <a:rPr lang="en-US" dirty="0"/>
              <a:t>()	to	visit	each	node	until	we	reach dummy	node.</a:t>
            </a:r>
          </a:p>
          <a:p>
            <a:pPr marL="0" indent="0">
              <a:buNone/>
            </a:pPr>
            <a:r>
              <a:rPr lang="en-US" dirty="0"/>
              <a:t> void </a:t>
            </a:r>
            <a:r>
              <a:rPr lang="en-US" dirty="0" err="1"/>
              <a:t>inordertraversal</a:t>
            </a:r>
            <a:r>
              <a:rPr lang="en-US" dirty="0"/>
              <a:t>(Struct node *root){</a:t>
            </a:r>
          </a:p>
          <a:p>
            <a:pPr marL="0" indent="0">
              <a:buNone/>
            </a:pPr>
            <a:r>
              <a:rPr lang="en-US" dirty="0"/>
              <a:t>  Struct node *p= </a:t>
            </a:r>
            <a:r>
              <a:rPr lang="en-US" dirty="0" err="1"/>
              <a:t>InorderSuccessor</a:t>
            </a:r>
            <a:r>
              <a:rPr lang="en-US" dirty="0"/>
              <a:t>(root);</a:t>
            </a:r>
          </a:p>
          <a:p>
            <a:pPr marL="0" indent="0">
              <a:buNone/>
            </a:pPr>
            <a:r>
              <a:rPr lang="en-US" dirty="0"/>
              <a:t>   while(p!=root){</a:t>
            </a:r>
          </a:p>
          <a:p>
            <a:pPr marL="0" indent="0">
              <a:buNone/>
            </a:pPr>
            <a:r>
              <a:rPr lang="en-US" dirty="0"/>
              <a:t>  p= </a:t>
            </a:r>
            <a:r>
              <a:rPr lang="en-US" dirty="0" err="1"/>
              <a:t>InorderSuccessor</a:t>
            </a:r>
            <a:r>
              <a:rPr lang="en-US" dirty="0"/>
              <a:t>(p);</a:t>
            </a:r>
          </a:p>
          <a:p>
            <a:pPr marL="0" indent="0">
              <a:buNone/>
            </a:pPr>
            <a:r>
              <a:rPr lang="en-US" dirty="0"/>
              <a:t> </a:t>
            </a:r>
            <a:r>
              <a:rPr lang="en-US" dirty="0" err="1"/>
              <a:t>printf</a:t>
            </a:r>
            <a:r>
              <a:rPr lang="en-US" dirty="0"/>
              <a:t>(“%</a:t>
            </a:r>
            <a:r>
              <a:rPr lang="en-US" dirty="0" err="1"/>
              <a:t>d”,p</a:t>
            </a:r>
            <a:r>
              <a:rPr lang="en-US" dirty="0"/>
              <a:t>-&gt;DATA);</a:t>
            </a:r>
          </a:p>
          <a:p>
            <a:pPr marL="0" indent="0">
              <a:buNone/>
            </a:pPr>
            <a:r>
              <a:rPr lang="en-US" dirty="0"/>
              <a: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2691663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514</TotalTime>
  <Words>2335</Words>
  <Application>Microsoft Office PowerPoint</Application>
  <PresentationFormat>Widescreen</PresentationFormat>
  <Paragraphs>206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Times New Roman</vt:lpstr>
      <vt:lpstr>Trebuchet MS</vt:lpstr>
      <vt:lpstr>Wingdings 3</vt:lpstr>
      <vt:lpstr>Facet</vt:lpstr>
      <vt:lpstr>Perfect hash table based Telephone Directory  </vt:lpstr>
      <vt:lpstr>Introduction:</vt:lpstr>
      <vt:lpstr>Threaded Binary Tree ADT</vt:lpstr>
      <vt:lpstr>Classifying Threaded Binary Trees </vt:lpstr>
      <vt:lpstr>Types of Threaded Binary Trees </vt:lpstr>
      <vt:lpstr>Threaded Binary Tree structure </vt:lpstr>
      <vt:lpstr>Example image</vt:lpstr>
      <vt:lpstr>Finding Inorder Successor in Inorder Threaded Binary Tree</vt:lpstr>
      <vt:lpstr>Inorder Traversal in Inorder Threaded Binary Tree </vt:lpstr>
      <vt:lpstr>PowerPoint Presentation</vt:lpstr>
      <vt:lpstr>PowerPoint Presentation</vt:lpstr>
      <vt:lpstr>Inserting element into a TBT</vt:lpstr>
      <vt:lpstr>InsertionSort3 to sort parallel arrays (Sorting An Array Of Strings)</vt:lpstr>
      <vt:lpstr>PowerPoint Presentation</vt:lpstr>
      <vt:lpstr>insertionSort3 code</vt:lpstr>
      <vt:lpstr>PowerPoint Presentation</vt:lpstr>
      <vt:lpstr>Output:</vt:lpstr>
      <vt:lpstr>Sorting Parallel Arrays</vt:lpstr>
      <vt:lpstr>PowerPoint Presentation</vt:lpstr>
      <vt:lpstr>Parallel Sort</vt:lpstr>
      <vt:lpstr>PowerPoint Presentation</vt:lpstr>
      <vt:lpstr>Output:</vt:lpstr>
      <vt:lpstr>Merging ordered lists code</vt:lpstr>
      <vt:lpstr>PowerPoint Presentation</vt:lpstr>
      <vt:lpstr>PowerPoint Presentation</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Perfect hash table based Telephone Directory  </dc:title>
  <dc:creator>utlapally mahesh</dc:creator>
  <cp:lastModifiedBy>utlapally mahesh</cp:lastModifiedBy>
  <cp:revision>38</cp:revision>
  <dcterms:created xsi:type="dcterms:W3CDTF">2018-10-08T22:54:05Z</dcterms:created>
  <dcterms:modified xsi:type="dcterms:W3CDTF">2020-09-25T04:34:23Z</dcterms:modified>
</cp:coreProperties>
</file>