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8"/>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4" r:id="rId16"/>
    <p:sldId id="272" r:id="rId17"/>
    <p:sldId id="276" r:id="rId18"/>
    <p:sldId id="273" r:id="rId19"/>
    <p:sldId id="285" r:id="rId20"/>
    <p:sldId id="281" r:id="rId21"/>
    <p:sldId id="286" r:id="rId22"/>
    <p:sldId id="287" r:id="rId23"/>
    <p:sldId id="299" r:id="rId24"/>
    <p:sldId id="300" r:id="rId25"/>
    <p:sldId id="288" r:id="rId26"/>
    <p:sldId id="290" r:id="rId27"/>
    <p:sldId id="292" r:id="rId28"/>
    <p:sldId id="293" r:id="rId29"/>
    <p:sldId id="294" r:id="rId30"/>
    <p:sldId id="295" r:id="rId31"/>
    <p:sldId id="296" r:id="rId32"/>
    <p:sldId id="278" r:id="rId33"/>
    <p:sldId id="279" r:id="rId34"/>
    <p:sldId id="297" r:id="rId35"/>
    <p:sldId id="298" r:id="rId36"/>
    <p:sldId id="27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7B0B583-F9E3-44D3-A5E4-70A590A88B46}">
          <p14:sldIdLst>
            <p14:sldId id="256"/>
            <p14:sldId id="257"/>
            <p14:sldId id="258"/>
            <p14:sldId id="259"/>
            <p14:sldId id="260"/>
            <p14:sldId id="261"/>
            <p14:sldId id="262"/>
            <p14:sldId id="263"/>
            <p14:sldId id="265"/>
            <p14:sldId id="266"/>
            <p14:sldId id="267"/>
            <p14:sldId id="268"/>
            <p14:sldId id="269"/>
            <p14:sldId id="270"/>
            <p14:sldId id="274"/>
            <p14:sldId id="272"/>
            <p14:sldId id="276"/>
            <p14:sldId id="273"/>
            <p14:sldId id="285"/>
            <p14:sldId id="281"/>
            <p14:sldId id="286"/>
            <p14:sldId id="287"/>
            <p14:sldId id="299"/>
            <p14:sldId id="300"/>
            <p14:sldId id="288"/>
            <p14:sldId id="290"/>
            <p14:sldId id="292"/>
            <p14:sldId id="293"/>
            <p14:sldId id="294"/>
            <p14:sldId id="295"/>
            <p14:sldId id="296"/>
            <p14:sldId id="278"/>
            <p14:sldId id="279"/>
            <p14:sldId id="297"/>
            <p14:sldId id="298"/>
            <p14:sldId id="2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Kiran Jonnalagadda" userId="26e66d21-d8cf-44b4-98b2-2d3504ef7861" providerId="ADAL" clId="{01494330-2CE5-4466-8796-EE8BC9557297}"/>
    <pc:docChg chg="undo custSel modSld">
      <pc:chgData name="Surya Kiran Jonnalagadda" userId="26e66d21-d8cf-44b4-98b2-2d3504ef7861" providerId="ADAL" clId="{01494330-2CE5-4466-8796-EE8BC9557297}" dt="2020-12-13T12:45:26.348" v="37" actId="20577"/>
      <pc:docMkLst>
        <pc:docMk/>
      </pc:docMkLst>
      <pc:sldChg chg="modSp mod">
        <pc:chgData name="Surya Kiran Jonnalagadda" userId="26e66d21-d8cf-44b4-98b2-2d3504ef7861" providerId="ADAL" clId="{01494330-2CE5-4466-8796-EE8BC9557297}" dt="2020-12-13T12:42:45.313" v="11" actId="1076"/>
        <pc:sldMkLst>
          <pc:docMk/>
          <pc:sldMk cId="1265368540" sldId="256"/>
        </pc:sldMkLst>
        <pc:spChg chg="mod">
          <ac:chgData name="Surya Kiran Jonnalagadda" userId="26e66d21-d8cf-44b4-98b2-2d3504ef7861" providerId="ADAL" clId="{01494330-2CE5-4466-8796-EE8BC9557297}" dt="2020-12-13T12:42:35.871" v="4" actId="1076"/>
          <ac:spMkLst>
            <pc:docMk/>
            <pc:sldMk cId="1265368540" sldId="256"/>
            <ac:spMk id="2" creationId="{C5D66DD3-D021-4DFD-8390-87B601B9BCFC}"/>
          </ac:spMkLst>
        </pc:spChg>
        <pc:spChg chg="mod">
          <ac:chgData name="Surya Kiran Jonnalagadda" userId="26e66d21-d8cf-44b4-98b2-2d3504ef7861" providerId="ADAL" clId="{01494330-2CE5-4466-8796-EE8BC9557297}" dt="2020-12-13T12:42:45.313" v="11" actId="1076"/>
          <ac:spMkLst>
            <pc:docMk/>
            <pc:sldMk cId="1265368540" sldId="256"/>
            <ac:spMk id="3" creationId="{C3168CB3-0E56-47F8-BCC1-A39AA60F2B4B}"/>
          </ac:spMkLst>
        </pc:spChg>
        <pc:picChg chg="mod">
          <ac:chgData name="Surya Kiran Jonnalagadda" userId="26e66d21-d8cf-44b4-98b2-2d3504ef7861" providerId="ADAL" clId="{01494330-2CE5-4466-8796-EE8BC9557297}" dt="2020-12-13T12:42:32.979" v="3" actId="1076"/>
          <ac:picMkLst>
            <pc:docMk/>
            <pc:sldMk cId="1265368540" sldId="256"/>
            <ac:picMk id="42" creationId="{52C4E0FD-FFEB-4251-BC44-E25C9E018FDD}"/>
          </ac:picMkLst>
        </pc:picChg>
      </pc:sldChg>
      <pc:sldChg chg="modSp mod">
        <pc:chgData name="Surya Kiran Jonnalagadda" userId="26e66d21-d8cf-44b4-98b2-2d3504ef7861" providerId="ADAL" clId="{01494330-2CE5-4466-8796-EE8BC9557297}" dt="2020-12-13T12:45:26.348" v="37" actId="20577"/>
        <pc:sldMkLst>
          <pc:docMk/>
          <pc:sldMk cId="2866424964" sldId="257"/>
        </pc:sldMkLst>
        <pc:spChg chg="mod">
          <ac:chgData name="Surya Kiran Jonnalagadda" userId="26e66d21-d8cf-44b4-98b2-2d3504ef7861" providerId="ADAL" clId="{01494330-2CE5-4466-8796-EE8BC9557297}" dt="2020-12-13T12:45:26.348" v="37" actId="20577"/>
          <ac:spMkLst>
            <pc:docMk/>
            <pc:sldMk cId="2866424964" sldId="257"/>
            <ac:spMk id="34" creationId="{31C83E07-DDE8-4A4E-8590-1300442573B2}"/>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74528D-35D0-4177-B998-44776DFBDDF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3637EBA-634F-42C8-8028-83E722EBE807}">
      <dgm:prSet/>
      <dgm:spPr/>
      <dgm:t>
        <a:bodyPr/>
        <a:lstStyle/>
        <a:p>
          <a:pPr>
            <a:lnSpc>
              <a:spcPct val="100000"/>
            </a:lnSpc>
          </a:pPr>
          <a:r>
            <a:rPr lang="en-US" dirty="0">
              <a:solidFill>
                <a:schemeClr val="bg1"/>
              </a:solidFill>
            </a:rPr>
            <a:t>NextGen Framework consists of 3 Modules:</a:t>
          </a:r>
        </a:p>
      </dgm:t>
    </dgm:pt>
    <dgm:pt modelId="{7885B7A2-FEE4-4529-95D0-8AE8E90E3D39}" type="parTrans" cxnId="{D5E052EA-4626-4845-A5A6-74C66EE742BE}">
      <dgm:prSet/>
      <dgm:spPr/>
      <dgm:t>
        <a:bodyPr/>
        <a:lstStyle/>
        <a:p>
          <a:endParaRPr lang="en-US"/>
        </a:p>
      </dgm:t>
    </dgm:pt>
    <dgm:pt modelId="{0716968A-DF4F-46D8-AE46-E1609753785D}" type="sibTrans" cxnId="{D5E052EA-4626-4845-A5A6-74C66EE742BE}">
      <dgm:prSet/>
      <dgm:spPr/>
      <dgm:t>
        <a:bodyPr/>
        <a:lstStyle/>
        <a:p>
          <a:endParaRPr lang="en-US"/>
        </a:p>
      </dgm:t>
    </dgm:pt>
    <dgm:pt modelId="{0063320A-11CE-4FD7-8438-39FDBC322AD3}">
      <dgm:prSet/>
      <dgm:spPr/>
      <dgm:t>
        <a:bodyPr/>
        <a:lstStyle/>
        <a:p>
          <a:pPr>
            <a:lnSpc>
              <a:spcPct val="100000"/>
            </a:lnSpc>
          </a:pPr>
          <a:r>
            <a:rPr lang="en-US" dirty="0">
              <a:solidFill>
                <a:schemeClr val="bg1"/>
              </a:solidFill>
            </a:rPr>
            <a:t>Profile Management</a:t>
          </a:r>
        </a:p>
      </dgm:t>
    </dgm:pt>
    <dgm:pt modelId="{2B6DF84C-F01F-4285-8FE9-D7EFF8CF5790}" type="parTrans" cxnId="{0568F93A-C6F4-4084-98F5-1615718FFDE0}">
      <dgm:prSet/>
      <dgm:spPr/>
      <dgm:t>
        <a:bodyPr/>
        <a:lstStyle/>
        <a:p>
          <a:endParaRPr lang="en-US"/>
        </a:p>
      </dgm:t>
    </dgm:pt>
    <dgm:pt modelId="{0DDF3B89-141E-4973-8A73-04C53419CB9C}" type="sibTrans" cxnId="{0568F93A-C6F4-4084-98F5-1615718FFDE0}">
      <dgm:prSet/>
      <dgm:spPr/>
      <dgm:t>
        <a:bodyPr/>
        <a:lstStyle/>
        <a:p>
          <a:endParaRPr lang="en-US"/>
        </a:p>
      </dgm:t>
    </dgm:pt>
    <dgm:pt modelId="{1F66B60A-3E04-497C-9949-A23C4043A87D}">
      <dgm:prSet/>
      <dgm:spPr/>
      <dgm:t>
        <a:bodyPr/>
        <a:lstStyle/>
        <a:p>
          <a:pPr>
            <a:lnSpc>
              <a:spcPct val="100000"/>
            </a:lnSpc>
            <a:buFont typeface="Arial" panose="020B0604020202020204" pitchFamily="34" charset="0"/>
            <a:buChar char="•"/>
          </a:pPr>
          <a:r>
            <a:rPr lang="en-US" dirty="0">
              <a:solidFill>
                <a:schemeClr val="bg1"/>
              </a:solidFill>
            </a:rPr>
            <a:t>Academic and  Research Profile</a:t>
          </a:r>
        </a:p>
        <a:p>
          <a:pPr>
            <a:lnSpc>
              <a:spcPct val="100000"/>
            </a:lnSpc>
            <a:buFont typeface="Arial" panose="020B0604020202020204" pitchFamily="34" charset="0"/>
            <a:buChar char="•"/>
          </a:pPr>
          <a:r>
            <a:rPr lang="en-US" dirty="0">
              <a:solidFill>
                <a:schemeClr val="bg1"/>
              </a:solidFill>
            </a:rPr>
            <a:t>Awards/Recognitions</a:t>
          </a:r>
        </a:p>
      </dgm:t>
    </dgm:pt>
    <dgm:pt modelId="{C18A6AE3-7C2D-4386-8B84-7CDDAC4ECCBA}" type="parTrans" cxnId="{E1BA2B73-C8C2-49FF-9562-8FCC9AFF86E9}">
      <dgm:prSet/>
      <dgm:spPr/>
      <dgm:t>
        <a:bodyPr/>
        <a:lstStyle/>
        <a:p>
          <a:endParaRPr lang="en-US"/>
        </a:p>
      </dgm:t>
    </dgm:pt>
    <dgm:pt modelId="{F18F60C5-4E2A-4325-B3D0-C661AAF7C8EB}" type="sibTrans" cxnId="{E1BA2B73-C8C2-49FF-9562-8FCC9AFF86E9}">
      <dgm:prSet/>
      <dgm:spPr/>
      <dgm:t>
        <a:bodyPr/>
        <a:lstStyle/>
        <a:p>
          <a:endParaRPr lang="en-US"/>
        </a:p>
      </dgm:t>
    </dgm:pt>
    <dgm:pt modelId="{B8A0557F-5335-495B-B183-A007B888DDAA}">
      <dgm:prSet/>
      <dgm:spPr/>
      <dgm:t>
        <a:bodyPr/>
        <a:lstStyle/>
        <a:p>
          <a:pPr>
            <a:lnSpc>
              <a:spcPct val="100000"/>
            </a:lnSpc>
            <a:buFont typeface="Arial" panose="020B0604020202020204" pitchFamily="34" charset="0"/>
            <a:buChar char="•"/>
          </a:pPr>
          <a:r>
            <a:rPr lang="en-US" dirty="0">
              <a:solidFill>
                <a:schemeClr val="bg1"/>
              </a:solidFill>
            </a:rPr>
            <a:t>Skills.</a:t>
          </a:r>
        </a:p>
      </dgm:t>
    </dgm:pt>
    <dgm:pt modelId="{C4C38C9F-D18C-4F05-8ADC-6A0F4F5EA91B}" type="parTrans" cxnId="{463FEF72-F1EB-4BA1-8970-1B9A20A31A44}">
      <dgm:prSet/>
      <dgm:spPr/>
      <dgm:t>
        <a:bodyPr/>
        <a:lstStyle/>
        <a:p>
          <a:endParaRPr lang="en-US"/>
        </a:p>
      </dgm:t>
    </dgm:pt>
    <dgm:pt modelId="{45B37CA6-B528-4FD0-9AFA-FFCF21D79DCE}" type="sibTrans" cxnId="{463FEF72-F1EB-4BA1-8970-1B9A20A31A44}">
      <dgm:prSet/>
      <dgm:spPr/>
      <dgm:t>
        <a:bodyPr/>
        <a:lstStyle/>
        <a:p>
          <a:endParaRPr lang="en-US"/>
        </a:p>
      </dgm:t>
    </dgm:pt>
    <dgm:pt modelId="{736E2D91-FA5F-4C31-AA2E-DCB7FA0DA767}">
      <dgm:prSet/>
      <dgm:spPr/>
      <dgm:t>
        <a:bodyPr/>
        <a:lstStyle/>
        <a:p>
          <a:pPr>
            <a:lnSpc>
              <a:spcPct val="100000"/>
            </a:lnSpc>
          </a:pPr>
          <a:r>
            <a:rPr lang="en-US" dirty="0">
              <a:solidFill>
                <a:schemeClr val="bg1"/>
              </a:solidFill>
            </a:rPr>
            <a:t>Timetable Management</a:t>
          </a:r>
        </a:p>
      </dgm:t>
    </dgm:pt>
    <dgm:pt modelId="{1DDD3B19-2430-4484-BBD2-5268A37BDB50}" type="parTrans" cxnId="{4B421E93-6D35-4E02-B1AF-F29F53F6B409}">
      <dgm:prSet/>
      <dgm:spPr/>
      <dgm:t>
        <a:bodyPr/>
        <a:lstStyle/>
        <a:p>
          <a:endParaRPr lang="en-US"/>
        </a:p>
      </dgm:t>
    </dgm:pt>
    <dgm:pt modelId="{545A2F42-B91B-4A83-ACB8-4F19DB7D4DDC}" type="sibTrans" cxnId="{4B421E93-6D35-4E02-B1AF-F29F53F6B409}">
      <dgm:prSet/>
      <dgm:spPr/>
      <dgm:t>
        <a:bodyPr/>
        <a:lstStyle/>
        <a:p>
          <a:endParaRPr lang="en-US"/>
        </a:p>
      </dgm:t>
    </dgm:pt>
    <dgm:pt modelId="{21C03351-6D80-4AE2-A5CE-E9A490A79256}">
      <dgm:prSet/>
      <dgm:spPr/>
      <dgm:t>
        <a:bodyPr/>
        <a:lstStyle/>
        <a:p>
          <a:pPr>
            <a:lnSpc>
              <a:spcPct val="100000"/>
            </a:lnSpc>
          </a:pPr>
          <a:r>
            <a:rPr lang="en-US" dirty="0">
              <a:solidFill>
                <a:schemeClr val="bg1"/>
              </a:solidFill>
            </a:rPr>
            <a:t>Scheduling and Organizing works</a:t>
          </a:r>
        </a:p>
      </dgm:t>
    </dgm:pt>
    <dgm:pt modelId="{1CDC2804-5310-4CE0-90F6-34B39F2D0A0C}" type="parTrans" cxnId="{1B1F92E8-FBD9-412B-A0A6-A3AAA04F8725}">
      <dgm:prSet/>
      <dgm:spPr/>
      <dgm:t>
        <a:bodyPr/>
        <a:lstStyle/>
        <a:p>
          <a:endParaRPr lang="en-US"/>
        </a:p>
      </dgm:t>
    </dgm:pt>
    <dgm:pt modelId="{B9FC213F-2F20-4518-9262-8D9636D08009}" type="sibTrans" cxnId="{1B1F92E8-FBD9-412B-A0A6-A3AAA04F8725}">
      <dgm:prSet/>
      <dgm:spPr/>
      <dgm:t>
        <a:bodyPr/>
        <a:lstStyle/>
        <a:p>
          <a:endParaRPr lang="en-US"/>
        </a:p>
      </dgm:t>
    </dgm:pt>
    <dgm:pt modelId="{E201D441-3EA7-4FAD-98A4-B3B43B5A6332}">
      <dgm:prSet/>
      <dgm:spPr/>
      <dgm:t>
        <a:bodyPr/>
        <a:lstStyle/>
        <a:p>
          <a:pPr>
            <a:lnSpc>
              <a:spcPct val="100000"/>
            </a:lnSpc>
          </a:pPr>
          <a:r>
            <a:rPr lang="en-US" dirty="0">
              <a:solidFill>
                <a:schemeClr val="bg1"/>
              </a:solidFill>
            </a:rPr>
            <a:t>Timely Updates &amp; Notifications</a:t>
          </a:r>
        </a:p>
      </dgm:t>
    </dgm:pt>
    <dgm:pt modelId="{A885B7EA-A58C-44BC-9481-1685F091FEB0}" type="parTrans" cxnId="{70B6C02C-5821-478C-854D-0EA0B1920EF7}">
      <dgm:prSet/>
      <dgm:spPr/>
      <dgm:t>
        <a:bodyPr/>
        <a:lstStyle/>
        <a:p>
          <a:endParaRPr lang="en-US"/>
        </a:p>
      </dgm:t>
    </dgm:pt>
    <dgm:pt modelId="{2F9FD1CB-DFE6-453E-A3A9-BD6A9603A29C}" type="sibTrans" cxnId="{70B6C02C-5821-478C-854D-0EA0B1920EF7}">
      <dgm:prSet/>
      <dgm:spPr/>
      <dgm:t>
        <a:bodyPr/>
        <a:lstStyle/>
        <a:p>
          <a:endParaRPr lang="en-US"/>
        </a:p>
      </dgm:t>
    </dgm:pt>
    <dgm:pt modelId="{C969216E-A263-4C86-B119-7D542416CB7D}">
      <dgm:prSet/>
      <dgm:spPr/>
      <dgm:t>
        <a:bodyPr/>
        <a:lstStyle/>
        <a:p>
          <a:pPr>
            <a:lnSpc>
              <a:spcPct val="100000"/>
            </a:lnSpc>
          </a:pPr>
          <a:r>
            <a:rPr lang="en-US" dirty="0">
              <a:solidFill>
                <a:schemeClr val="bg1"/>
              </a:solidFill>
            </a:rPr>
            <a:t>Goal Tracking</a:t>
          </a:r>
        </a:p>
      </dgm:t>
    </dgm:pt>
    <dgm:pt modelId="{F7EFB856-C395-4883-A070-B3E5EA46E297}" type="parTrans" cxnId="{FBE4277B-6C64-4754-B294-EADB9998DD40}">
      <dgm:prSet/>
      <dgm:spPr/>
      <dgm:t>
        <a:bodyPr/>
        <a:lstStyle/>
        <a:p>
          <a:endParaRPr lang="en-US"/>
        </a:p>
      </dgm:t>
    </dgm:pt>
    <dgm:pt modelId="{371907F8-4B5C-4FD9-AA68-432785DA34FD}" type="sibTrans" cxnId="{FBE4277B-6C64-4754-B294-EADB9998DD40}">
      <dgm:prSet/>
      <dgm:spPr/>
      <dgm:t>
        <a:bodyPr/>
        <a:lstStyle/>
        <a:p>
          <a:endParaRPr lang="en-US"/>
        </a:p>
      </dgm:t>
    </dgm:pt>
    <dgm:pt modelId="{6DD1F5E8-9AE3-431D-BB1B-93970038EF7A}">
      <dgm:prSet/>
      <dgm:spPr/>
      <dgm:t>
        <a:bodyPr/>
        <a:lstStyle/>
        <a:p>
          <a:pPr>
            <a:lnSpc>
              <a:spcPct val="100000"/>
            </a:lnSpc>
          </a:pPr>
          <a:r>
            <a:rPr lang="en-US" dirty="0">
              <a:solidFill>
                <a:schemeClr val="bg1"/>
              </a:solidFill>
            </a:rPr>
            <a:t>Accomplishment of Academic and Research goals as well as</a:t>
          </a:r>
        </a:p>
        <a:p>
          <a:pPr>
            <a:lnSpc>
              <a:spcPct val="100000"/>
            </a:lnSpc>
          </a:pPr>
          <a:r>
            <a:rPr lang="en-US" dirty="0">
              <a:solidFill>
                <a:schemeClr val="bg1"/>
              </a:solidFill>
            </a:rPr>
            <a:t>Timely Management on Administrative tasks</a:t>
          </a:r>
        </a:p>
      </dgm:t>
    </dgm:pt>
    <dgm:pt modelId="{653A7BA0-41B5-41F2-AF56-ECCDDBF112EB}" type="parTrans" cxnId="{D376F7F4-B1BF-4546-9EC7-C4026AADE64D}">
      <dgm:prSet/>
      <dgm:spPr/>
      <dgm:t>
        <a:bodyPr/>
        <a:lstStyle/>
        <a:p>
          <a:endParaRPr lang="en-US"/>
        </a:p>
      </dgm:t>
    </dgm:pt>
    <dgm:pt modelId="{2349BD50-C851-446D-8776-B8D202C880D9}" type="sibTrans" cxnId="{D376F7F4-B1BF-4546-9EC7-C4026AADE64D}">
      <dgm:prSet/>
      <dgm:spPr/>
      <dgm:t>
        <a:bodyPr/>
        <a:lstStyle/>
        <a:p>
          <a:endParaRPr lang="en-US"/>
        </a:p>
      </dgm:t>
    </dgm:pt>
    <dgm:pt modelId="{D079A498-A7D8-4E75-8848-6023D0BFAEB8}" type="pres">
      <dgm:prSet presAssocID="{3874528D-35D0-4177-B998-44776DFBDDFB}" presName="root" presStyleCnt="0">
        <dgm:presLayoutVars>
          <dgm:dir/>
          <dgm:resizeHandles val="exact"/>
        </dgm:presLayoutVars>
      </dgm:prSet>
      <dgm:spPr/>
    </dgm:pt>
    <dgm:pt modelId="{9B3024B9-1D10-43BA-A092-A40B915063B8}" type="pres">
      <dgm:prSet presAssocID="{E3637EBA-634F-42C8-8028-83E722EBE807}" presName="compNode" presStyleCnt="0"/>
      <dgm:spPr/>
    </dgm:pt>
    <dgm:pt modelId="{B76A785F-BF10-44C3-A4A8-D92D30EF192B}" type="pres">
      <dgm:prSet presAssocID="{E3637EBA-634F-42C8-8028-83E722EBE807}" presName="bgRect" presStyleLbl="bgShp" presStyleIdx="0" presStyleCnt="4"/>
      <dgm:spPr/>
    </dgm:pt>
    <dgm:pt modelId="{92A996F2-A512-49E8-8E70-BA764D4AD976}" type="pres">
      <dgm:prSet presAssocID="{E3637EBA-634F-42C8-8028-83E722EBE807}"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D01F4FC5-9007-4C80-9E52-8F53C723E6BE}" type="pres">
      <dgm:prSet presAssocID="{E3637EBA-634F-42C8-8028-83E722EBE807}" presName="spaceRect" presStyleCnt="0"/>
      <dgm:spPr/>
    </dgm:pt>
    <dgm:pt modelId="{00312D6F-8331-4E41-8B32-08A435E73CE8}" type="pres">
      <dgm:prSet presAssocID="{E3637EBA-634F-42C8-8028-83E722EBE807}" presName="parTx" presStyleLbl="revTx" presStyleIdx="0" presStyleCnt="7">
        <dgm:presLayoutVars>
          <dgm:chMax val="0"/>
          <dgm:chPref val="0"/>
        </dgm:presLayoutVars>
      </dgm:prSet>
      <dgm:spPr/>
    </dgm:pt>
    <dgm:pt modelId="{BB9957F3-BC27-4B1B-86E4-EAEA8D1FC3E3}" type="pres">
      <dgm:prSet presAssocID="{0716968A-DF4F-46D8-AE46-E1609753785D}" presName="sibTrans" presStyleCnt="0"/>
      <dgm:spPr/>
    </dgm:pt>
    <dgm:pt modelId="{76BCF727-C10E-463D-9BFB-A14D3499B673}" type="pres">
      <dgm:prSet presAssocID="{0063320A-11CE-4FD7-8438-39FDBC322AD3}" presName="compNode" presStyleCnt="0"/>
      <dgm:spPr/>
    </dgm:pt>
    <dgm:pt modelId="{92B6D371-9D1C-4870-85AA-0321DBC950D1}" type="pres">
      <dgm:prSet presAssocID="{0063320A-11CE-4FD7-8438-39FDBC322AD3}" presName="bgRect" presStyleLbl="bgShp" presStyleIdx="1" presStyleCnt="4"/>
      <dgm:spPr/>
    </dgm:pt>
    <dgm:pt modelId="{9B6544C0-5990-47D7-BA09-71778D359D38}" type="pres">
      <dgm:prSet presAssocID="{0063320A-11CE-4FD7-8438-39FDBC322AD3}"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72BA1CA8-93B3-4EDD-9A5A-C5D1BE9E5C09}" type="pres">
      <dgm:prSet presAssocID="{0063320A-11CE-4FD7-8438-39FDBC322AD3}" presName="spaceRect" presStyleCnt="0"/>
      <dgm:spPr/>
    </dgm:pt>
    <dgm:pt modelId="{9430CB14-5721-4A72-95D2-8AF55896A2D1}" type="pres">
      <dgm:prSet presAssocID="{0063320A-11CE-4FD7-8438-39FDBC322AD3}" presName="parTx" presStyleLbl="revTx" presStyleIdx="1" presStyleCnt="7">
        <dgm:presLayoutVars>
          <dgm:chMax val="0"/>
          <dgm:chPref val="0"/>
        </dgm:presLayoutVars>
      </dgm:prSet>
      <dgm:spPr/>
    </dgm:pt>
    <dgm:pt modelId="{585C0C10-075E-4A04-A3AC-34ABE0A6E4CD}" type="pres">
      <dgm:prSet presAssocID="{0063320A-11CE-4FD7-8438-39FDBC322AD3}" presName="desTx" presStyleLbl="revTx" presStyleIdx="2" presStyleCnt="7">
        <dgm:presLayoutVars/>
      </dgm:prSet>
      <dgm:spPr/>
    </dgm:pt>
    <dgm:pt modelId="{6618042F-9EC6-4062-A095-4A953764D621}" type="pres">
      <dgm:prSet presAssocID="{0DDF3B89-141E-4973-8A73-04C53419CB9C}" presName="sibTrans" presStyleCnt="0"/>
      <dgm:spPr/>
    </dgm:pt>
    <dgm:pt modelId="{54C2F862-4020-4887-B814-13C7A86ED1F9}" type="pres">
      <dgm:prSet presAssocID="{736E2D91-FA5F-4C31-AA2E-DCB7FA0DA767}" presName="compNode" presStyleCnt="0"/>
      <dgm:spPr/>
    </dgm:pt>
    <dgm:pt modelId="{3F64B95D-A39B-40B2-8ACD-D92ADBD7519C}" type="pres">
      <dgm:prSet presAssocID="{736E2D91-FA5F-4C31-AA2E-DCB7FA0DA767}" presName="bgRect" presStyleLbl="bgShp" presStyleIdx="2" presStyleCnt="4"/>
      <dgm:spPr/>
    </dgm:pt>
    <dgm:pt modelId="{463F5780-2436-4D54-AAD2-44C9A2384E65}" type="pres">
      <dgm:prSet presAssocID="{736E2D91-FA5F-4C31-AA2E-DCB7FA0DA767}"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ily Calendar"/>
        </a:ext>
      </dgm:extLst>
    </dgm:pt>
    <dgm:pt modelId="{A285AE10-116F-4984-A911-8B8957DF71DD}" type="pres">
      <dgm:prSet presAssocID="{736E2D91-FA5F-4C31-AA2E-DCB7FA0DA767}" presName="spaceRect" presStyleCnt="0"/>
      <dgm:spPr/>
    </dgm:pt>
    <dgm:pt modelId="{963C9F5D-6DF1-4C85-A122-5A75E06D6517}" type="pres">
      <dgm:prSet presAssocID="{736E2D91-FA5F-4C31-AA2E-DCB7FA0DA767}" presName="parTx" presStyleLbl="revTx" presStyleIdx="3" presStyleCnt="7">
        <dgm:presLayoutVars>
          <dgm:chMax val="0"/>
          <dgm:chPref val="0"/>
        </dgm:presLayoutVars>
      </dgm:prSet>
      <dgm:spPr/>
    </dgm:pt>
    <dgm:pt modelId="{83484D5F-DAFF-495E-A7C4-FF2CD9D914C9}" type="pres">
      <dgm:prSet presAssocID="{736E2D91-FA5F-4C31-AA2E-DCB7FA0DA767}" presName="desTx" presStyleLbl="revTx" presStyleIdx="4" presStyleCnt="7">
        <dgm:presLayoutVars/>
      </dgm:prSet>
      <dgm:spPr/>
    </dgm:pt>
    <dgm:pt modelId="{8BBE5669-E84A-4E07-81DA-CA33777A3546}" type="pres">
      <dgm:prSet presAssocID="{545A2F42-B91B-4A83-ACB8-4F19DB7D4DDC}" presName="sibTrans" presStyleCnt="0"/>
      <dgm:spPr/>
    </dgm:pt>
    <dgm:pt modelId="{14E72B7C-EE46-4A1F-9A8A-A10F833A5787}" type="pres">
      <dgm:prSet presAssocID="{C969216E-A263-4C86-B119-7D542416CB7D}" presName="compNode" presStyleCnt="0"/>
      <dgm:spPr/>
    </dgm:pt>
    <dgm:pt modelId="{B6B221E1-CBFA-4917-A365-C93BA5110EEC}" type="pres">
      <dgm:prSet presAssocID="{C969216E-A263-4C86-B119-7D542416CB7D}" presName="bgRect" presStyleLbl="bgShp" presStyleIdx="3" presStyleCnt="4"/>
      <dgm:spPr/>
    </dgm:pt>
    <dgm:pt modelId="{3102B8B4-B859-418F-A1CA-92296D68E233}" type="pres">
      <dgm:prSet presAssocID="{C969216E-A263-4C86-B119-7D542416CB7D}"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D709759F-1DDD-4B71-B81E-E5FB4C756D45}" type="pres">
      <dgm:prSet presAssocID="{C969216E-A263-4C86-B119-7D542416CB7D}" presName="spaceRect" presStyleCnt="0"/>
      <dgm:spPr/>
    </dgm:pt>
    <dgm:pt modelId="{1822FFBD-5A3B-4CAD-A470-C13DA9214B95}" type="pres">
      <dgm:prSet presAssocID="{C969216E-A263-4C86-B119-7D542416CB7D}" presName="parTx" presStyleLbl="revTx" presStyleIdx="5" presStyleCnt="7">
        <dgm:presLayoutVars>
          <dgm:chMax val="0"/>
          <dgm:chPref val="0"/>
        </dgm:presLayoutVars>
      </dgm:prSet>
      <dgm:spPr/>
    </dgm:pt>
    <dgm:pt modelId="{38634DB4-9702-437B-9DF7-C151B5BDECAA}" type="pres">
      <dgm:prSet presAssocID="{C969216E-A263-4C86-B119-7D542416CB7D}" presName="desTx" presStyleLbl="revTx" presStyleIdx="6" presStyleCnt="7">
        <dgm:presLayoutVars/>
      </dgm:prSet>
      <dgm:spPr/>
    </dgm:pt>
  </dgm:ptLst>
  <dgm:cxnLst>
    <dgm:cxn modelId="{70B6C02C-5821-478C-854D-0EA0B1920EF7}" srcId="{736E2D91-FA5F-4C31-AA2E-DCB7FA0DA767}" destId="{E201D441-3EA7-4FAD-98A4-B3B43B5A6332}" srcOrd="1" destOrd="0" parTransId="{A885B7EA-A58C-44BC-9481-1685F091FEB0}" sibTransId="{2F9FD1CB-DFE6-453E-A3A9-BD6A9603A29C}"/>
    <dgm:cxn modelId="{8ADEC033-36FB-4014-8AE2-24C83C9A634A}" type="presOf" srcId="{6DD1F5E8-9AE3-431D-BB1B-93970038EF7A}" destId="{38634DB4-9702-437B-9DF7-C151B5BDECAA}" srcOrd="0" destOrd="0" presId="urn:microsoft.com/office/officeart/2018/2/layout/IconVerticalSolidList"/>
    <dgm:cxn modelId="{0568F93A-C6F4-4084-98F5-1615718FFDE0}" srcId="{3874528D-35D0-4177-B998-44776DFBDDFB}" destId="{0063320A-11CE-4FD7-8438-39FDBC322AD3}" srcOrd="1" destOrd="0" parTransId="{2B6DF84C-F01F-4285-8FE9-D7EFF8CF5790}" sibTransId="{0DDF3B89-141E-4973-8A73-04C53419CB9C}"/>
    <dgm:cxn modelId="{C33F286C-AE93-4901-958A-4CDA05B92D02}" type="presOf" srcId="{1F66B60A-3E04-497C-9949-A23C4043A87D}" destId="{585C0C10-075E-4A04-A3AC-34ABE0A6E4CD}" srcOrd="0" destOrd="0" presId="urn:microsoft.com/office/officeart/2018/2/layout/IconVerticalSolidList"/>
    <dgm:cxn modelId="{0D7F5D70-D98F-4094-832A-D9E46DEF074D}" type="presOf" srcId="{E3637EBA-634F-42C8-8028-83E722EBE807}" destId="{00312D6F-8331-4E41-8B32-08A435E73CE8}" srcOrd="0" destOrd="0" presId="urn:microsoft.com/office/officeart/2018/2/layout/IconVerticalSolidList"/>
    <dgm:cxn modelId="{463FEF72-F1EB-4BA1-8970-1B9A20A31A44}" srcId="{0063320A-11CE-4FD7-8438-39FDBC322AD3}" destId="{B8A0557F-5335-495B-B183-A007B888DDAA}" srcOrd="1" destOrd="0" parTransId="{C4C38C9F-D18C-4F05-8ADC-6A0F4F5EA91B}" sibTransId="{45B37CA6-B528-4FD0-9AFA-FFCF21D79DCE}"/>
    <dgm:cxn modelId="{E1BA2B73-C8C2-49FF-9562-8FCC9AFF86E9}" srcId="{0063320A-11CE-4FD7-8438-39FDBC322AD3}" destId="{1F66B60A-3E04-497C-9949-A23C4043A87D}" srcOrd="0" destOrd="0" parTransId="{C18A6AE3-7C2D-4386-8B84-7CDDAC4ECCBA}" sibTransId="{F18F60C5-4E2A-4325-B3D0-C661AAF7C8EB}"/>
    <dgm:cxn modelId="{FBE4277B-6C64-4754-B294-EADB9998DD40}" srcId="{3874528D-35D0-4177-B998-44776DFBDDFB}" destId="{C969216E-A263-4C86-B119-7D542416CB7D}" srcOrd="3" destOrd="0" parTransId="{F7EFB856-C395-4883-A070-B3E5EA46E297}" sibTransId="{371907F8-4B5C-4FD9-AA68-432785DA34FD}"/>
    <dgm:cxn modelId="{4B421E93-6D35-4E02-B1AF-F29F53F6B409}" srcId="{3874528D-35D0-4177-B998-44776DFBDDFB}" destId="{736E2D91-FA5F-4C31-AA2E-DCB7FA0DA767}" srcOrd="2" destOrd="0" parTransId="{1DDD3B19-2430-4484-BBD2-5268A37BDB50}" sibTransId="{545A2F42-B91B-4A83-ACB8-4F19DB7D4DDC}"/>
    <dgm:cxn modelId="{3C3F54B2-261C-48B6-B97B-409A1F8AB369}" type="presOf" srcId="{C969216E-A263-4C86-B119-7D542416CB7D}" destId="{1822FFBD-5A3B-4CAD-A470-C13DA9214B95}" srcOrd="0" destOrd="0" presId="urn:microsoft.com/office/officeart/2018/2/layout/IconVerticalSolidList"/>
    <dgm:cxn modelId="{DC5E8CD2-F9BD-46CF-A88C-CADC1E600562}" type="presOf" srcId="{0063320A-11CE-4FD7-8438-39FDBC322AD3}" destId="{9430CB14-5721-4A72-95D2-8AF55896A2D1}" srcOrd="0" destOrd="0" presId="urn:microsoft.com/office/officeart/2018/2/layout/IconVerticalSolidList"/>
    <dgm:cxn modelId="{044697D3-0C52-4942-87ED-26E6ABB3D54B}" type="presOf" srcId="{E201D441-3EA7-4FAD-98A4-B3B43B5A6332}" destId="{83484D5F-DAFF-495E-A7C4-FF2CD9D914C9}" srcOrd="0" destOrd="1" presId="urn:microsoft.com/office/officeart/2018/2/layout/IconVerticalSolidList"/>
    <dgm:cxn modelId="{C6E023D6-4BB6-4B6D-8F0F-4E8ED9A9BC20}" type="presOf" srcId="{21C03351-6D80-4AE2-A5CE-E9A490A79256}" destId="{83484D5F-DAFF-495E-A7C4-FF2CD9D914C9}" srcOrd="0" destOrd="0" presId="urn:microsoft.com/office/officeart/2018/2/layout/IconVerticalSolidList"/>
    <dgm:cxn modelId="{3041C1E5-147C-495A-952F-143ACD2751BD}" type="presOf" srcId="{3874528D-35D0-4177-B998-44776DFBDDFB}" destId="{D079A498-A7D8-4E75-8848-6023D0BFAEB8}" srcOrd="0" destOrd="0" presId="urn:microsoft.com/office/officeart/2018/2/layout/IconVerticalSolidList"/>
    <dgm:cxn modelId="{1B1F92E8-FBD9-412B-A0A6-A3AAA04F8725}" srcId="{736E2D91-FA5F-4C31-AA2E-DCB7FA0DA767}" destId="{21C03351-6D80-4AE2-A5CE-E9A490A79256}" srcOrd="0" destOrd="0" parTransId="{1CDC2804-5310-4CE0-90F6-34B39F2D0A0C}" sibTransId="{B9FC213F-2F20-4518-9262-8D9636D08009}"/>
    <dgm:cxn modelId="{D5E052EA-4626-4845-A5A6-74C66EE742BE}" srcId="{3874528D-35D0-4177-B998-44776DFBDDFB}" destId="{E3637EBA-634F-42C8-8028-83E722EBE807}" srcOrd="0" destOrd="0" parTransId="{7885B7A2-FEE4-4529-95D0-8AE8E90E3D39}" sibTransId="{0716968A-DF4F-46D8-AE46-E1609753785D}"/>
    <dgm:cxn modelId="{749E5AEB-3323-4866-844E-C0AD375DD40A}" type="presOf" srcId="{736E2D91-FA5F-4C31-AA2E-DCB7FA0DA767}" destId="{963C9F5D-6DF1-4C85-A122-5A75E06D6517}" srcOrd="0" destOrd="0" presId="urn:microsoft.com/office/officeart/2018/2/layout/IconVerticalSolidList"/>
    <dgm:cxn modelId="{D376F7F4-B1BF-4546-9EC7-C4026AADE64D}" srcId="{C969216E-A263-4C86-B119-7D542416CB7D}" destId="{6DD1F5E8-9AE3-431D-BB1B-93970038EF7A}" srcOrd="0" destOrd="0" parTransId="{653A7BA0-41B5-41F2-AF56-ECCDDBF112EB}" sibTransId="{2349BD50-C851-446D-8776-B8D202C880D9}"/>
    <dgm:cxn modelId="{50B877FC-4FC8-41AF-B07F-5DEB05AF2C37}" type="presOf" srcId="{B8A0557F-5335-495B-B183-A007B888DDAA}" destId="{585C0C10-075E-4A04-A3AC-34ABE0A6E4CD}" srcOrd="0" destOrd="1" presId="urn:microsoft.com/office/officeart/2018/2/layout/IconVerticalSolidList"/>
    <dgm:cxn modelId="{2CDB811D-E44E-43FD-A74A-2D339CF736A5}" type="presParOf" srcId="{D079A498-A7D8-4E75-8848-6023D0BFAEB8}" destId="{9B3024B9-1D10-43BA-A092-A40B915063B8}" srcOrd="0" destOrd="0" presId="urn:microsoft.com/office/officeart/2018/2/layout/IconVerticalSolidList"/>
    <dgm:cxn modelId="{B93F7E5E-1180-4DDE-BE12-69EE52F35A8E}" type="presParOf" srcId="{9B3024B9-1D10-43BA-A092-A40B915063B8}" destId="{B76A785F-BF10-44C3-A4A8-D92D30EF192B}" srcOrd="0" destOrd="0" presId="urn:microsoft.com/office/officeart/2018/2/layout/IconVerticalSolidList"/>
    <dgm:cxn modelId="{9D2956FE-101B-4B03-9926-2B9296F41FCC}" type="presParOf" srcId="{9B3024B9-1D10-43BA-A092-A40B915063B8}" destId="{92A996F2-A512-49E8-8E70-BA764D4AD976}" srcOrd="1" destOrd="0" presId="urn:microsoft.com/office/officeart/2018/2/layout/IconVerticalSolidList"/>
    <dgm:cxn modelId="{D37C42BC-406C-45D4-BD3B-53E8350E4D14}" type="presParOf" srcId="{9B3024B9-1D10-43BA-A092-A40B915063B8}" destId="{D01F4FC5-9007-4C80-9E52-8F53C723E6BE}" srcOrd="2" destOrd="0" presId="urn:microsoft.com/office/officeart/2018/2/layout/IconVerticalSolidList"/>
    <dgm:cxn modelId="{4DB984AA-B217-482A-84FB-2D6DA66E49A9}" type="presParOf" srcId="{9B3024B9-1D10-43BA-A092-A40B915063B8}" destId="{00312D6F-8331-4E41-8B32-08A435E73CE8}" srcOrd="3" destOrd="0" presId="urn:microsoft.com/office/officeart/2018/2/layout/IconVerticalSolidList"/>
    <dgm:cxn modelId="{15662DA1-69DE-4342-8173-3BA7E8BF1D3F}" type="presParOf" srcId="{D079A498-A7D8-4E75-8848-6023D0BFAEB8}" destId="{BB9957F3-BC27-4B1B-86E4-EAEA8D1FC3E3}" srcOrd="1" destOrd="0" presId="urn:microsoft.com/office/officeart/2018/2/layout/IconVerticalSolidList"/>
    <dgm:cxn modelId="{EE1EBA99-A91C-44DD-9235-A720294AD13D}" type="presParOf" srcId="{D079A498-A7D8-4E75-8848-6023D0BFAEB8}" destId="{76BCF727-C10E-463D-9BFB-A14D3499B673}" srcOrd="2" destOrd="0" presId="urn:microsoft.com/office/officeart/2018/2/layout/IconVerticalSolidList"/>
    <dgm:cxn modelId="{55666EA8-FD14-4FF7-8393-A88FE519A68E}" type="presParOf" srcId="{76BCF727-C10E-463D-9BFB-A14D3499B673}" destId="{92B6D371-9D1C-4870-85AA-0321DBC950D1}" srcOrd="0" destOrd="0" presId="urn:microsoft.com/office/officeart/2018/2/layout/IconVerticalSolidList"/>
    <dgm:cxn modelId="{28EFF8F8-4F99-4E51-807C-9B6A87E8F2F5}" type="presParOf" srcId="{76BCF727-C10E-463D-9BFB-A14D3499B673}" destId="{9B6544C0-5990-47D7-BA09-71778D359D38}" srcOrd="1" destOrd="0" presId="urn:microsoft.com/office/officeart/2018/2/layout/IconVerticalSolidList"/>
    <dgm:cxn modelId="{16EDC9FF-75F6-48F6-88CB-F679E97A30DC}" type="presParOf" srcId="{76BCF727-C10E-463D-9BFB-A14D3499B673}" destId="{72BA1CA8-93B3-4EDD-9A5A-C5D1BE9E5C09}" srcOrd="2" destOrd="0" presId="urn:microsoft.com/office/officeart/2018/2/layout/IconVerticalSolidList"/>
    <dgm:cxn modelId="{B95B9D0B-F103-4739-AB36-61005A246869}" type="presParOf" srcId="{76BCF727-C10E-463D-9BFB-A14D3499B673}" destId="{9430CB14-5721-4A72-95D2-8AF55896A2D1}" srcOrd="3" destOrd="0" presId="urn:microsoft.com/office/officeart/2018/2/layout/IconVerticalSolidList"/>
    <dgm:cxn modelId="{1B7234B4-81AA-43CD-AB61-7BFB77F66602}" type="presParOf" srcId="{76BCF727-C10E-463D-9BFB-A14D3499B673}" destId="{585C0C10-075E-4A04-A3AC-34ABE0A6E4CD}" srcOrd="4" destOrd="0" presId="urn:microsoft.com/office/officeart/2018/2/layout/IconVerticalSolidList"/>
    <dgm:cxn modelId="{2ACFF53A-2ABA-4CBA-9AB6-EF25E04E80BA}" type="presParOf" srcId="{D079A498-A7D8-4E75-8848-6023D0BFAEB8}" destId="{6618042F-9EC6-4062-A095-4A953764D621}" srcOrd="3" destOrd="0" presId="urn:microsoft.com/office/officeart/2018/2/layout/IconVerticalSolidList"/>
    <dgm:cxn modelId="{172DFD2E-563C-4D7B-BF23-3F03B30A0F67}" type="presParOf" srcId="{D079A498-A7D8-4E75-8848-6023D0BFAEB8}" destId="{54C2F862-4020-4887-B814-13C7A86ED1F9}" srcOrd="4" destOrd="0" presId="urn:microsoft.com/office/officeart/2018/2/layout/IconVerticalSolidList"/>
    <dgm:cxn modelId="{0C0CB849-0E90-4CAA-8653-C5BA42DD0218}" type="presParOf" srcId="{54C2F862-4020-4887-B814-13C7A86ED1F9}" destId="{3F64B95D-A39B-40B2-8ACD-D92ADBD7519C}" srcOrd="0" destOrd="0" presId="urn:microsoft.com/office/officeart/2018/2/layout/IconVerticalSolidList"/>
    <dgm:cxn modelId="{F52AAFDE-3949-4ACA-90F5-3310B874A153}" type="presParOf" srcId="{54C2F862-4020-4887-B814-13C7A86ED1F9}" destId="{463F5780-2436-4D54-AAD2-44C9A2384E65}" srcOrd="1" destOrd="0" presId="urn:microsoft.com/office/officeart/2018/2/layout/IconVerticalSolidList"/>
    <dgm:cxn modelId="{814A853C-68A2-4CE1-8065-432BF11F6652}" type="presParOf" srcId="{54C2F862-4020-4887-B814-13C7A86ED1F9}" destId="{A285AE10-116F-4984-A911-8B8957DF71DD}" srcOrd="2" destOrd="0" presId="urn:microsoft.com/office/officeart/2018/2/layout/IconVerticalSolidList"/>
    <dgm:cxn modelId="{C98B56A0-41F8-4D97-9D1A-A0791253AEE3}" type="presParOf" srcId="{54C2F862-4020-4887-B814-13C7A86ED1F9}" destId="{963C9F5D-6DF1-4C85-A122-5A75E06D6517}" srcOrd="3" destOrd="0" presId="urn:microsoft.com/office/officeart/2018/2/layout/IconVerticalSolidList"/>
    <dgm:cxn modelId="{DF0E7A7B-999D-4027-B0BE-31E8F6F5F8A6}" type="presParOf" srcId="{54C2F862-4020-4887-B814-13C7A86ED1F9}" destId="{83484D5F-DAFF-495E-A7C4-FF2CD9D914C9}" srcOrd="4" destOrd="0" presId="urn:microsoft.com/office/officeart/2018/2/layout/IconVerticalSolidList"/>
    <dgm:cxn modelId="{FA3A7672-620C-4668-9255-892D76B65E14}" type="presParOf" srcId="{D079A498-A7D8-4E75-8848-6023D0BFAEB8}" destId="{8BBE5669-E84A-4E07-81DA-CA33777A3546}" srcOrd="5" destOrd="0" presId="urn:microsoft.com/office/officeart/2018/2/layout/IconVerticalSolidList"/>
    <dgm:cxn modelId="{021221AE-6E82-4DBD-A55C-5B1BDE8C5A91}" type="presParOf" srcId="{D079A498-A7D8-4E75-8848-6023D0BFAEB8}" destId="{14E72B7C-EE46-4A1F-9A8A-A10F833A5787}" srcOrd="6" destOrd="0" presId="urn:microsoft.com/office/officeart/2018/2/layout/IconVerticalSolidList"/>
    <dgm:cxn modelId="{0CEA6FF2-4BE9-4B73-8B66-48FFB6252E17}" type="presParOf" srcId="{14E72B7C-EE46-4A1F-9A8A-A10F833A5787}" destId="{B6B221E1-CBFA-4917-A365-C93BA5110EEC}" srcOrd="0" destOrd="0" presId="urn:microsoft.com/office/officeart/2018/2/layout/IconVerticalSolidList"/>
    <dgm:cxn modelId="{70346E77-BC21-4E9B-AC27-4A1C88E34787}" type="presParOf" srcId="{14E72B7C-EE46-4A1F-9A8A-A10F833A5787}" destId="{3102B8B4-B859-418F-A1CA-92296D68E233}" srcOrd="1" destOrd="0" presId="urn:microsoft.com/office/officeart/2018/2/layout/IconVerticalSolidList"/>
    <dgm:cxn modelId="{2D209631-E01A-4103-B830-31E27B3DB3ED}" type="presParOf" srcId="{14E72B7C-EE46-4A1F-9A8A-A10F833A5787}" destId="{D709759F-1DDD-4B71-B81E-E5FB4C756D45}" srcOrd="2" destOrd="0" presId="urn:microsoft.com/office/officeart/2018/2/layout/IconVerticalSolidList"/>
    <dgm:cxn modelId="{DA5D152C-CAD6-414E-85D5-E1E5F4B12D78}" type="presParOf" srcId="{14E72B7C-EE46-4A1F-9A8A-A10F833A5787}" destId="{1822FFBD-5A3B-4CAD-A470-C13DA9214B95}" srcOrd="3" destOrd="0" presId="urn:microsoft.com/office/officeart/2018/2/layout/IconVerticalSolidList"/>
    <dgm:cxn modelId="{684818A7-30FB-4899-BB94-05668E2AE8FC}" type="presParOf" srcId="{14E72B7C-EE46-4A1F-9A8A-A10F833A5787}" destId="{38634DB4-9702-437B-9DF7-C151B5BDECAA}" srcOrd="4"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A785F-BF10-44C3-A4A8-D92D30EF192B}">
      <dsp:nvSpPr>
        <dsp:cNvPr id="0" name=""/>
        <dsp:cNvSpPr/>
      </dsp:nvSpPr>
      <dsp:spPr>
        <a:xfrm>
          <a:off x="0" y="3054"/>
          <a:ext cx="9656618" cy="7110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A996F2-A512-49E8-8E70-BA764D4AD976}">
      <dsp:nvSpPr>
        <dsp:cNvPr id="0" name=""/>
        <dsp:cNvSpPr/>
      </dsp:nvSpPr>
      <dsp:spPr>
        <a:xfrm>
          <a:off x="215079" y="163031"/>
          <a:ext cx="391052" cy="39105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312D6F-8331-4E41-8B32-08A435E73CE8}">
      <dsp:nvSpPr>
        <dsp:cNvPr id="0" name=""/>
        <dsp:cNvSpPr/>
      </dsp:nvSpPr>
      <dsp:spPr>
        <a:xfrm>
          <a:off x="821211" y="3054"/>
          <a:ext cx="8834604" cy="711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48" tIns="75248" rIns="75248" bIns="75248" numCol="1" spcCol="1270" anchor="ctr" anchorCtr="0">
          <a:noAutofit/>
        </a:bodyPr>
        <a:lstStyle/>
        <a:p>
          <a:pPr marL="0" lvl="0" indent="0" algn="l" defTabSz="977900">
            <a:lnSpc>
              <a:spcPct val="100000"/>
            </a:lnSpc>
            <a:spcBef>
              <a:spcPct val="0"/>
            </a:spcBef>
            <a:spcAft>
              <a:spcPct val="35000"/>
            </a:spcAft>
            <a:buNone/>
          </a:pPr>
          <a:r>
            <a:rPr lang="en-US" sz="2200" kern="1200" dirty="0">
              <a:solidFill>
                <a:schemeClr val="bg1"/>
              </a:solidFill>
            </a:rPr>
            <a:t>NextGen Framework consists of 3 Modules:</a:t>
          </a:r>
        </a:p>
      </dsp:txBody>
      <dsp:txXfrm>
        <a:off x="821211" y="3054"/>
        <a:ext cx="8834604" cy="711005"/>
      </dsp:txXfrm>
    </dsp:sp>
    <dsp:sp modelId="{92B6D371-9D1C-4870-85AA-0321DBC950D1}">
      <dsp:nvSpPr>
        <dsp:cNvPr id="0" name=""/>
        <dsp:cNvSpPr/>
      </dsp:nvSpPr>
      <dsp:spPr>
        <a:xfrm>
          <a:off x="0" y="891811"/>
          <a:ext cx="9656618" cy="7110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6544C0-5990-47D7-BA09-71778D359D38}">
      <dsp:nvSpPr>
        <dsp:cNvPr id="0" name=""/>
        <dsp:cNvSpPr/>
      </dsp:nvSpPr>
      <dsp:spPr>
        <a:xfrm>
          <a:off x="215079" y="1051787"/>
          <a:ext cx="391052" cy="39105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30CB14-5721-4A72-95D2-8AF55896A2D1}">
      <dsp:nvSpPr>
        <dsp:cNvPr id="0" name=""/>
        <dsp:cNvSpPr/>
      </dsp:nvSpPr>
      <dsp:spPr>
        <a:xfrm>
          <a:off x="821211" y="891811"/>
          <a:ext cx="4345478" cy="711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48" tIns="75248" rIns="75248" bIns="75248" numCol="1" spcCol="1270" anchor="ctr" anchorCtr="0">
          <a:noAutofit/>
        </a:bodyPr>
        <a:lstStyle/>
        <a:p>
          <a:pPr marL="0" lvl="0" indent="0" algn="l" defTabSz="977900">
            <a:lnSpc>
              <a:spcPct val="100000"/>
            </a:lnSpc>
            <a:spcBef>
              <a:spcPct val="0"/>
            </a:spcBef>
            <a:spcAft>
              <a:spcPct val="35000"/>
            </a:spcAft>
            <a:buNone/>
          </a:pPr>
          <a:r>
            <a:rPr lang="en-US" sz="2200" kern="1200" dirty="0">
              <a:solidFill>
                <a:schemeClr val="bg1"/>
              </a:solidFill>
            </a:rPr>
            <a:t>Profile Management</a:t>
          </a:r>
        </a:p>
      </dsp:txBody>
      <dsp:txXfrm>
        <a:off x="821211" y="891811"/>
        <a:ext cx="4345478" cy="711005"/>
      </dsp:txXfrm>
    </dsp:sp>
    <dsp:sp modelId="{585C0C10-075E-4A04-A3AC-34ABE0A6E4CD}">
      <dsp:nvSpPr>
        <dsp:cNvPr id="0" name=""/>
        <dsp:cNvSpPr/>
      </dsp:nvSpPr>
      <dsp:spPr>
        <a:xfrm>
          <a:off x="5166689" y="891811"/>
          <a:ext cx="4489126" cy="711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48" tIns="75248" rIns="75248" bIns="75248" numCol="1" spcCol="1270" anchor="ctr" anchorCtr="0">
          <a:noAutofit/>
        </a:bodyPr>
        <a:lstStyle/>
        <a:p>
          <a:pPr marL="0" lvl="0" indent="0" algn="l" defTabSz="488950">
            <a:lnSpc>
              <a:spcPct val="100000"/>
            </a:lnSpc>
            <a:spcBef>
              <a:spcPct val="0"/>
            </a:spcBef>
            <a:spcAft>
              <a:spcPct val="35000"/>
            </a:spcAft>
            <a:buFont typeface="Arial" panose="020B0604020202020204" pitchFamily="34" charset="0"/>
            <a:buNone/>
          </a:pPr>
          <a:r>
            <a:rPr lang="en-US" sz="1100" kern="1200" dirty="0">
              <a:solidFill>
                <a:schemeClr val="bg1"/>
              </a:solidFill>
            </a:rPr>
            <a:t>Academic and  Research Profile</a:t>
          </a:r>
        </a:p>
        <a:p>
          <a:pPr marL="0" lvl="0" indent="0" algn="l" defTabSz="488950">
            <a:lnSpc>
              <a:spcPct val="100000"/>
            </a:lnSpc>
            <a:spcBef>
              <a:spcPct val="0"/>
            </a:spcBef>
            <a:spcAft>
              <a:spcPct val="35000"/>
            </a:spcAft>
            <a:buFont typeface="Arial" panose="020B0604020202020204" pitchFamily="34" charset="0"/>
            <a:buNone/>
          </a:pPr>
          <a:r>
            <a:rPr lang="en-US" sz="1100" kern="1200" dirty="0">
              <a:solidFill>
                <a:schemeClr val="bg1"/>
              </a:solidFill>
            </a:rPr>
            <a:t>Awards/Recognitions</a:t>
          </a:r>
        </a:p>
        <a:p>
          <a:pPr marL="0" lvl="0" indent="0" algn="l" defTabSz="488950">
            <a:lnSpc>
              <a:spcPct val="100000"/>
            </a:lnSpc>
            <a:spcBef>
              <a:spcPct val="0"/>
            </a:spcBef>
            <a:spcAft>
              <a:spcPct val="35000"/>
            </a:spcAft>
            <a:buFont typeface="Arial" panose="020B0604020202020204" pitchFamily="34" charset="0"/>
            <a:buNone/>
          </a:pPr>
          <a:r>
            <a:rPr lang="en-US" sz="1100" kern="1200" dirty="0">
              <a:solidFill>
                <a:schemeClr val="bg1"/>
              </a:solidFill>
            </a:rPr>
            <a:t>Skills.</a:t>
          </a:r>
        </a:p>
      </dsp:txBody>
      <dsp:txXfrm>
        <a:off x="5166689" y="891811"/>
        <a:ext cx="4489126" cy="711005"/>
      </dsp:txXfrm>
    </dsp:sp>
    <dsp:sp modelId="{3F64B95D-A39B-40B2-8ACD-D92ADBD7519C}">
      <dsp:nvSpPr>
        <dsp:cNvPr id="0" name=""/>
        <dsp:cNvSpPr/>
      </dsp:nvSpPr>
      <dsp:spPr>
        <a:xfrm>
          <a:off x="0" y="1780568"/>
          <a:ext cx="9656618" cy="7110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3F5780-2436-4D54-AAD2-44C9A2384E65}">
      <dsp:nvSpPr>
        <dsp:cNvPr id="0" name=""/>
        <dsp:cNvSpPr/>
      </dsp:nvSpPr>
      <dsp:spPr>
        <a:xfrm>
          <a:off x="215079" y="1940544"/>
          <a:ext cx="391052" cy="39105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C9F5D-6DF1-4C85-A122-5A75E06D6517}">
      <dsp:nvSpPr>
        <dsp:cNvPr id="0" name=""/>
        <dsp:cNvSpPr/>
      </dsp:nvSpPr>
      <dsp:spPr>
        <a:xfrm>
          <a:off x="821211" y="1780568"/>
          <a:ext cx="4345478" cy="711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48" tIns="75248" rIns="75248" bIns="75248" numCol="1" spcCol="1270" anchor="ctr" anchorCtr="0">
          <a:noAutofit/>
        </a:bodyPr>
        <a:lstStyle/>
        <a:p>
          <a:pPr marL="0" lvl="0" indent="0" algn="l" defTabSz="977900">
            <a:lnSpc>
              <a:spcPct val="100000"/>
            </a:lnSpc>
            <a:spcBef>
              <a:spcPct val="0"/>
            </a:spcBef>
            <a:spcAft>
              <a:spcPct val="35000"/>
            </a:spcAft>
            <a:buNone/>
          </a:pPr>
          <a:r>
            <a:rPr lang="en-US" sz="2200" kern="1200" dirty="0">
              <a:solidFill>
                <a:schemeClr val="bg1"/>
              </a:solidFill>
            </a:rPr>
            <a:t>Timetable Management</a:t>
          </a:r>
        </a:p>
      </dsp:txBody>
      <dsp:txXfrm>
        <a:off x="821211" y="1780568"/>
        <a:ext cx="4345478" cy="711005"/>
      </dsp:txXfrm>
    </dsp:sp>
    <dsp:sp modelId="{83484D5F-DAFF-495E-A7C4-FF2CD9D914C9}">
      <dsp:nvSpPr>
        <dsp:cNvPr id="0" name=""/>
        <dsp:cNvSpPr/>
      </dsp:nvSpPr>
      <dsp:spPr>
        <a:xfrm>
          <a:off x="5166689" y="1780568"/>
          <a:ext cx="4489126" cy="711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48" tIns="75248" rIns="75248" bIns="75248"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bg1"/>
              </a:solidFill>
            </a:rPr>
            <a:t>Scheduling and Organizing works</a:t>
          </a:r>
        </a:p>
        <a:p>
          <a:pPr marL="0" lvl="0" indent="0" algn="l" defTabSz="488950">
            <a:lnSpc>
              <a:spcPct val="100000"/>
            </a:lnSpc>
            <a:spcBef>
              <a:spcPct val="0"/>
            </a:spcBef>
            <a:spcAft>
              <a:spcPct val="35000"/>
            </a:spcAft>
            <a:buNone/>
          </a:pPr>
          <a:r>
            <a:rPr lang="en-US" sz="1100" kern="1200" dirty="0">
              <a:solidFill>
                <a:schemeClr val="bg1"/>
              </a:solidFill>
            </a:rPr>
            <a:t>Timely Updates &amp; Notifications</a:t>
          </a:r>
        </a:p>
      </dsp:txBody>
      <dsp:txXfrm>
        <a:off x="5166689" y="1780568"/>
        <a:ext cx="4489126" cy="711005"/>
      </dsp:txXfrm>
    </dsp:sp>
    <dsp:sp modelId="{B6B221E1-CBFA-4917-A365-C93BA5110EEC}">
      <dsp:nvSpPr>
        <dsp:cNvPr id="0" name=""/>
        <dsp:cNvSpPr/>
      </dsp:nvSpPr>
      <dsp:spPr>
        <a:xfrm>
          <a:off x="0" y="2669324"/>
          <a:ext cx="9656618" cy="7110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02B8B4-B859-418F-A1CA-92296D68E233}">
      <dsp:nvSpPr>
        <dsp:cNvPr id="0" name=""/>
        <dsp:cNvSpPr/>
      </dsp:nvSpPr>
      <dsp:spPr>
        <a:xfrm>
          <a:off x="215079" y="2829300"/>
          <a:ext cx="391052" cy="391052"/>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22FFBD-5A3B-4CAD-A470-C13DA9214B95}">
      <dsp:nvSpPr>
        <dsp:cNvPr id="0" name=""/>
        <dsp:cNvSpPr/>
      </dsp:nvSpPr>
      <dsp:spPr>
        <a:xfrm>
          <a:off x="821211" y="2669324"/>
          <a:ext cx="4345478" cy="711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48" tIns="75248" rIns="75248" bIns="75248" numCol="1" spcCol="1270" anchor="ctr" anchorCtr="0">
          <a:noAutofit/>
        </a:bodyPr>
        <a:lstStyle/>
        <a:p>
          <a:pPr marL="0" lvl="0" indent="0" algn="l" defTabSz="977900">
            <a:lnSpc>
              <a:spcPct val="100000"/>
            </a:lnSpc>
            <a:spcBef>
              <a:spcPct val="0"/>
            </a:spcBef>
            <a:spcAft>
              <a:spcPct val="35000"/>
            </a:spcAft>
            <a:buNone/>
          </a:pPr>
          <a:r>
            <a:rPr lang="en-US" sz="2200" kern="1200" dirty="0">
              <a:solidFill>
                <a:schemeClr val="bg1"/>
              </a:solidFill>
            </a:rPr>
            <a:t>Goal Tracking</a:t>
          </a:r>
        </a:p>
      </dsp:txBody>
      <dsp:txXfrm>
        <a:off x="821211" y="2669324"/>
        <a:ext cx="4345478" cy="711005"/>
      </dsp:txXfrm>
    </dsp:sp>
    <dsp:sp modelId="{38634DB4-9702-437B-9DF7-C151B5BDECAA}">
      <dsp:nvSpPr>
        <dsp:cNvPr id="0" name=""/>
        <dsp:cNvSpPr/>
      </dsp:nvSpPr>
      <dsp:spPr>
        <a:xfrm>
          <a:off x="5166689" y="2669324"/>
          <a:ext cx="4489126" cy="711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48" tIns="75248" rIns="75248" bIns="75248" numCol="1" spcCol="1270" anchor="ctr" anchorCtr="0">
          <a:noAutofit/>
        </a:bodyPr>
        <a:lstStyle/>
        <a:p>
          <a:pPr marL="0" lvl="0" indent="0" algn="l" defTabSz="488950">
            <a:lnSpc>
              <a:spcPct val="100000"/>
            </a:lnSpc>
            <a:spcBef>
              <a:spcPct val="0"/>
            </a:spcBef>
            <a:spcAft>
              <a:spcPct val="35000"/>
            </a:spcAft>
            <a:buNone/>
          </a:pPr>
          <a:r>
            <a:rPr lang="en-US" sz="1100" kern="1200" dirty="0">
              <a:solidFill>
                <a:schemeClr val="bg1"/>
              </a:solidFill>
            </a:rPr>
            <a:t>Accomplishment of Academic and Research goals as well as</a:t>
          </a:r>
        </a:p>
        <a:p>
          <a:pPr marL="0" lvl="0" indent="0" algn="l" defTabSz="488950">
            <a:lnSpc>
              <a:spcPct val="100000"/>
            </a:lnSpc>
            <a:spcBef>
              <a:spcPct val="0"/>
            </a:spcBef>
            <a:spcAft>
              <a:spcPct val="35000"/>
            </a:spcAft>
            <a:buNone/>
          </a:pPr>
          <a:r>
            <a:rPr lang="en-US" sz="1100" kern="1200" dirty="0">
              <a:solidFill>
                <a:schemeClr val="bg1"/>
              </a:solidFill>
            </a:rPr>
            <a:t>Timely Management on Administrative tasks</a:t>
          </a:r>
        </a:p>
      </dsp:txBody>
      <dsp:txXfrm>
        <a:off x="5166689" y="2669324"/>
        <a:ext cx="4489126" cy="7110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DBFDE-7009-479E-B1A1-0F525C6EC582}" type="datetimeFigureOut">
              <a:rPr lang="en-IN" smtClean="0"/>
              <a:t>13-12-2020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9DBB1-9F44-4255-8374-BEA3F33A8157}" type="slidenum">
              <a:rPr lang="en-IN" smtClean="0"/>
              <a:t>‹#›</a:t>
            </a:fld>
            <a:endParaRPr lang="en-IN"/>
          </a:p>
        </p:txBody>
      </p:sp>
    </p:spTree>
    <p:extLst>
      <p:ext uri="{BB962C8B-B14F-4D97-AF65-F5344CB8AC3E}">
        <p14:creationId xmlns:p14="http://schemas.microsoft.com/office/powerpoint/2010/main" val="362192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E6B6E5-EF9D-49B1-BFE3-FCF0EDCB6E2B}"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4398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E6B6E5-EF9D-49B1-BFE3-FCF0EDCB6E2B}"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157329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E6B6E5-EF9D-49B1-BFE3-FCF0EDCB6E2B}"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3614106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E6B6E5-EF9D-49B1-BFE3-FCF0EDCB6E2B}"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6B77B-6112-4480-A805-94BA86DC079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55499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6B6E5-EF9D-49B1-BFE3-FCF0EDCB6E2B}"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1214236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E6B6E5-EF9D-49B1-BFE3-FCF0EDCB6E2B}" type="datetimeFigureOut">
              <a:rPr lang="en-IN" smtClean="0"/>
              <a:t>13-12-2020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3224700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E6B6E5-EF9D-49B1-BFE3-FCF0EDCB6E2B}" type="datetimeFigureOut">
              <a:rPr lang="en-IN" smtClean="0"/>
              <a:t>13-12-2020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3521891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6B6E5-EF9D-49B1-BFE3-FCF0EDCB6E2B}"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295553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6B6E5-EF9D-49B1-BFE3-FCF0EDCB6E2B}"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1491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FE6B6E5-EF9D-49B1-BFE3-FCF0EDCB6E2B}"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188952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6B6E5-EF9D-49B1-BFE3-FCF0EDCB6E2B}"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228508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6B6E5-EF9D-49B1-BFE3-FCF0EDCB6E2B}"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264188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E6B6E5-EF9D-49B1-BFE3-FCF0EDCB6E2B}" type="datetimeFigureOut">
              <a:rPr lang="en-IN" smtClean="0"/>
              <a:t>13-12-2020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226015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E6B6E5-EF9D-49B1-BFE3-FCF0EDCB6E2B}" type="datetimeFigureOut">
              <a:rPr lang="en-IN" smtClean="0"/>
              <a:t>13-12-2020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268506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FE6B6E5-EF9D-49B1-BFE3-FCF0EDCB6E2B}" type="datetimeFigureOut">
              <a:rPr lang="en-IN" smtClean="0"/>
              <a:t>13-12-2020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194370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FE6B6E5-EF9D-49B1-BFE3-FCF0EDCB6E2B}" type="datetimeFigureOut">
              <a:rPr lang="en-IN" smtClean="0"/>
              <a:t>13-12-2020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3081590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E6B6E5-EF9D-49B1-BFE3-FCF0EDCB6E2B}"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36B77B-6112-4480-A805-94BA86DC079C}" type="slidenum">
              <a:rPr lang="en-IN" smtClean="0"/>
              <a:t>‹#›</a:t>
            </a:fld>
            <a:endParaRPr lang="en-IN"/>
          </a:p>
        </p:txBody>
      </p:sp>
    </p:spTree>
    <p:extLst>
      <p:ext uri="{BB962C8B-B14F-4D97-AF65-F5344CB8AC3E}">
        <p14:creationId xmlns:p14="http://schemas.microsoft.com/office/powerpoint/2010/main" val="383776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FE6B6E5-EF9D-49B1-BFE3-FCF0EDCB6E2B}" type="datetimeFigureOut">
              <a:rPr lang="en-IN" smtClean="0"/>
              <a:t>13-12-2020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36B77B-6112-4480-A805-94BA86DC079C}" type="slidenum">
              <a:rPr lang="en-IN" smtClean="0"/>
              <a:t>‹#›</a:t>
            </a:fld>
            <a:endParaRPr lang="en-IN"/>
          </a:p>
        </p:txBody>
      </p:sp>
    </p:spTree>
    <p:extLst>
      <p:ext uri="{BB962C8B-B14F-4D97-AF65-F5344CB8AC3E}">
        <p14:creationId xmlns:p14="http://schemas.microsoft.com/office/powerpoint/2010/main" val="2136045259"/>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1.wdp"/><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3.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3.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5.jp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descr="A picture containing table, sitting, large, blue&#10;&#10;Description automatically generated">
            <a:extLst>
              <a:ext uri="{FF2B5EF4-FFF2-40B4-BE49-F238E27FC236}">
                <a16:creationId xmlns:a16="http://schemas.microsoft.com/office/drawing/2014/main" id="{52C4E0FD-FFEB-4251-BC44-E25C9E018FD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r="1779" b="1"/>
          <a:stretch/>
        </p:blipFill>
        <p:spPr>
          <a:xfrm>
            <a:off x="0" y="15752"/>
            <a:ext cx="12191980" cy="6858000"/>
          </a:xfrm>
          <a:prstGeom prst="rect">
            <a:avLst/>
          </a:prstGeom>
        </p:spPr>
      </p:pic>
      <p:sp>
        <p:nvSpPr>
          <p:cNvPr id="2" name="Title 1">
            <a:extLst>
              <a:ext uri="{FF2B5EF4-FFF2-40B4-BE49-F238E27FC236}">
                <a16:creationId xmlns:a16="http://schemas.microsoft.com/office/drawing/2014/main" id="{C5D66DD3-D021-4DFD-8390-87B601B9BCFC}"/>
              </a:ext>
            </a:extLst>
          </p:cNvPr>
          <p:cNvSpPr>
            <a:spLocks noGrp="1"/>
          </p:cNvSpPr>
          <p:nvPr>
            <p:ph type="ctrTitle"/>
          </p:nvPr>
        </p:nvSpPr>
        <p:spPr>
          <a:xfrm>
            <a:off x="591951" y="1416282"/>
            <a:ext cx="11055406" cy="1400530"/>
          </a:xfrm>
        </p:spPr>
        <p:txBody>
          <a:bodyPr vert="horz" lIns="91440" tIns="45720" rIns="91440" bIns="45720" rtlCol="0" anchor="t">
            <a:normAutofit/>
          </a:bodyPr>
          <a:lstStyle/>
          <a:p>
            <a:pPr algn="ct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A NextGen Bot - A Novel Approach for Assisting Faculty in Tracking Goals</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C3168CB3-0E56-47F8-BCC1-A39AA60F2B4B}"/>
              </a:ext>
            </a:extLst>
          </p:cNvPr>
          <p:cNvSpPr>
            <a:spLocks noGrp="1"/>
          </p:cNvSpPr>
          <p:nvPr>
            <p:ph type="subTitle" idx="1"/>
          </p:nvPr>
        </p:nvSpPr>
        <p:spPr>
          <a:xfrm>
            <a:off x="1028556" y="2913453"/>
            <a:ext cx="10478124" cy="4195481"/>
          </a:xfrm>
        </p:spPr>
        <p:txBody>
          <a:bodyPr vert="horz" lIns="91440" tIns="45720" rIns="91440" bIns="45720" rtlCol="0">
            <a:normAutofit/>
          </a:bodyPr>
          <a:lstStyle/>
          <a:p>
            <a:pPr>
              <a:lnSpc>
                <a:spcPct val="150000"/>
              </a:lnSpc>
            </a:pPr>
            <a:r>
              <a:rPr lang="en-US" b="1" dirty="0">
                <a:solidFill>
                  <a:schemeClr val="tx1"/>
                </a:solidFill>
                <a:latin typeface="Times New Roman" panose="02020603050405020304" pitchFamily="18" charset="0"/>
                <a:cs typeface="Times New Roman" panose="02020603050405020304" pitchFamily="18" charset="0"/>
              </a:rPr>
              <a:t>Supervisor                                                                                             By</a:t>
            </a:r>
          </a:p>
          <a:p>
            <a:pPr>
              <a:lnSpc>
                <a:spcPct val="150000"/>
              </a:lnSpc>
            </a:pPr>
            <a:r>
              <a:rPr lang="en-US" b="1" dirty="0">
                <a:solidFill>
                  <a:schemeClr val="tx1"/>
                </a:solidFill>
                <a:latin typeface="Times New Roman" panose="02020603050405020304" pitchFamily="18" charset="0"/>
                <a:cs typeface="Times New Roman" panose="02020603050405020304" pitchFamily="18" charset="0"/>
              </a:rPr>
              <a:t>J. S</a:t>
            </a:r>
            <a:r>
              <a:rPr lang="en-US" b="1" cap="none" dirty="0">
                <a:solidFill>
                  <a:schemeClr val="tx1"/>
                </a:solidFill>
                <a:latin typeface="Times New Roman" panose="02020603050405020304" pitchFamily="18" charset="0"/>
                <a:cs typeface="Times New Roman" panose="02020603050405020304" pitchFamily="18" charset="0"/>
              </a:rPr>
              <a:t>urya</a:t>
            </a:r>
            <a:r>
              <a:rPr lang="en-US" b="1" dirty="0">
                <a:solidFill>
                  <a:schemeClr val="tx1"/>
                </a:solidFill>
                <a:latin typeface="Times New Roman" panose="02020603050405020304" pitchFamily="18" charset="0"/>
                <a:cs typeface="Times New Roman" panose="02020603050405020304" pitchFamily="18" charset="0"/>
              </a:rPr>
              <a:t> </a:t>
            </a:r>
            <a:r>
              <a:rPr lang="en-US" b="1" cap="none" dirty="0">
                <a:solidFill>
                  <a:schemeClr val="tx1"/>
                </a:solidFill>
                <a:latin typeface="Times New Roman" panose="02020603050405020304" pitchFamily="18" charset="0"/>
                <a:cs typeface="Times New Roman" panose="02020603050405020304" pitchFamily="18" charset="0"/>
              </a:rPr>
              <a:t>Kiran</a:t>
            </a:r>
            <a:r>
              <a:rPr lang="en-US" b="1" dirty="0">
                <a:solidFill>
                  <a:schemeClr val="tx1"/>
                </a:solidFill>
                <a:latin typeface="Times New Roman" panose="02020603050405020304" pitchFamily="18" charset="0"/>
                <a:cs typeface="Times New Roman" panose="02020603050405020304" pitchFamily="18" charset="0"/>
              </a:rPr>
              <a:t>                                                                            170030161    B. S</a:t>
            </a:r>
            <a:r>
              <a:rPr lang="en-US" b="1" cap="none" dirty="0">
                <a:solidFill>
                  <a:schemeClr val="tx1"/>
                </a:solidFill>
                <a:latin typeface="Times New Roman" panose="02020603050405020304" pitchFamily="18" charset="0"/>
                <a:cs typeface="Times New Roman" panose="02020603050405020304" pitchFamily="18" charset="0"/>
              </a:rPr>
              <a:t>yam</a:t>
            </a:r>
            <a:r>
              <a:rPr lang="en-US" b="1" dirty="0">
                <a:solidFill>
                  <a:schemeClr val="tx1"/>
                </a:solidFill>
                <a:latin typeface="Times New Roman" panose="02020603050405020304" pitchFamily="18" charset="0"/>
                <a:cs typeface="Times New Roman" panose="02020603050405020304" pitchFamily="18" charset="0"/>
              </a:rPr>
              <a:t> J</a:t>
            </a:r>
            <a:r>
              <a:rPr lang="en-US" b="1" cap="none" dirty="0">
                <a:solidFill>
                  <a:schemeClr val="tx1"/>
                </a:solidFill>
                <a:latin typeface="Times New Roman" panose="02020603050405020304" pitchFamily="18" charset="0"/>
                <a:cs typeface="Times New Roman" panose="02020603050405020304" pitchFamily="18" charset="0"/>
              </a:rPr>
              <a:t>ason</a:t>
            </a:r>
            <a:endParaRPr lang="en-US"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b="1" dirty="0">
                <a:solidFill>
                  <a:schemeClr val="tx1"/>
                </a:solidFill>
                <a:latin typeface="Times New Roman" panose="02020603050405020304" pitchFamily="18" charset="0"/>
                <a:cs typeface="Times New Roman" panose="02020603050405020304" pitchFamily="18" charset="0"/>
              </a:rPr>
              <a:t>A</a:t>
            </a:r>
            <a:r>
              <a:rPr lang="en-US" b="1" cap="none" dirty="0">
                <a:solidFill>
                  <a:schemeClr val="tx1"/>
                </a:solidFill>
                <a:latin typeface="Times New Roman" panose="02020603050405020304" pitchFamily="18" charset="0"/>
                <a:cs typeface="Times New Roman" panose="02020603050405020304" pitchFamily="18" charset="0"/>
              </a:rPr>
              <a:t>sst</a:t>
            </a:r>
            <a:r>
              <a:rPr lang="en-US" b="1" dirty="0">
                <a:solidFill>
                  <a:schemeClr val="tx1"/>
                </a:solidFill>
                <a:latin typeface="Times New Roman" panose="02020603050405020304" pitchFamily="18" charset="0"/>
                <a:cs typeface="Times New Roman" panose="02020603050405020304" pitchFamily="18" charset="0"/>
              </a:rPr>
              <a:t>. P</a:t>
            </a:r>
            <a:r>
              <a:rPr lang="en-US" b="1" cap="none" dirty="0">
                <a:solidFill>
                  <a:schemeClr val="tx1"/>
                </a:solidFill>
                <a:latin typeface="Times New Roman" panose="02020603050405020304" pitchFamily="18" charset="0"/>
                <a:cs typeface="Times New Roman" panose="02020603050405020304" pitchFamily="18" charset="0"/>
              </a:rPr>
              <a:t>rofessor</a:t>
            </a:r>
            <a:r>
              <a:rPr lang="en-US" b="1" dirty="0">
                <a:solidFill>
                  <a:schemeClr val="tx1"/>
                </a:solidFill>
                <a:latin typeface="Times New Roman" panose="02020603050405020304" pitchFamily="18" charset="0"/>
                <a:cs typeface="Times New Roman" panose="02020603050405020304" pitchFamily="18" charset="0"/>
              </a:rPr>
              <a:t>                                                                            170030875    N. S</a:t>
            </a:r>
            <a:r>
              <a:rPr lang="en-US" b="1" cap="none" dirty="0">
                <a:solidFill>
                  <a:schemeClr val="tx1"/>
                </a:solidFill>
                <a:latin typeface="Times New Roman" panose="02020603050405020304" pitchFamily="18" charset="0"/>
                <a:cs typeface="Times New Roman" panose="02020603050405020304" pitchFamily="18" charset="0"/>
              </a:rPr>
              <a:t>rujan</a:t>
            </a:r>
            <a:endParaRPr lang="en-US"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b="1" dirty="0">
                <a:solidFill>
                  <a:schemeClr val="tx1"/>
                </a:solidFill>
                <a:latin typeface="Times New Roman" panose="02020603050405020304" pitchFamily="18" charset="0"/>
                <a:cs typeface="Times New Roman" panose="02020603050405020304" pitchFamily="18" charset="0"/>
              </a:rPr>
              <a:t>CSE Dept. , KLEF                                                                    170031326    U. M</a:t>
            </a:r>
            <a:r>
              <a:rPr lang="en-US" b="1" cap="none" dirty="0">
                <a:solidFill>
                  <a:schemeClr val="tx1"/>
                </a:solidFill>
                <a:latin typeface="Times New Roman" panose="02020603050405020304" pitchFamily="18" charset="0"/>
                <a:cs typeface="Times New Roman" panose="02020603050405020304" pitchFamily="18" charset="0"/>
              </a:rPr>
              <a:t>ahesh</a:t>
            </a:r>
            <a:endParaRPr lang="en-US"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b="1" dirty="0">
                <a:solidFill>
                  <a:schemeClr val="tx1"/>
                </a:solidFill>
                <a:latin typeface="Times New Roman" panose="02020603050405020304" pitchFamily="18" charset="0"/>
                <a:cs typeface="Times New Roman" panose="02020603050405020304" pitchFamily="18" charset="0"/>
              </a:rPr>
              <a:t>                                                                                                      170031391    V. P</a:t>
            </a:r>
            <a:r>
              <a:rPr lang="en-US" b="1" cap="none" dirty="0">
                <a:solidFill>
                  <a:schemeClr val="tx1"/>
                </a:solidFill>
                <a:latin typeface="Times New Roman" panose="02020603050405020304" pitchFamily="18" charset="0"/>
                <a:cs typeface="Times New Roman" panose="02020603050405020304" pitchFamily="18" charset="0"/>
              </a:rPr>
              <a:t>oojitha</a:t>
            </a:r>
            <a:r>
              <a:rPr lang="en-US" b="1" dirty="0">
                <a:solidFill>
                  <a:schemeClr val="tx1"/>
                </a:solidFill>
                <a:latin typeface="Times New Roman" panose="02020603050405020304" pitchFamily="18" charset="0"/>
                <a:cs typeface="Times New Roman" panose="02020603050405020304" pitchFamily="18" charset="0"/>
              </a:rPr>
              <a:t>                                                       </a:t>
            </a:r>
          </a:p>
        </p:txBody>
      </p:sp>
      <p:pic>
        <p:nvPicPr>
          <p:cNvPr id="4" name="Content Placeholder 4" descr="A picture containing room, drawing&#10;&#10;Description automatically generated">
            <a:extLst>
              <a:ext uri="{FF2B5EF4-FFF2-40B4-BE49-F238E27FC236}">
                <a16:creationId xmlns:a16="http://schemas.microsoft.com/office/drawing/2014/main" id="{9935687B-D478-40CA-8B62-3F01F3F16D4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046117" y="0"/>
            <a:ext cx="1601240" cy="1400530"/>
          </a:xfrm>
          <a:prstGeom prst="rect">
            <a:avLst/>
          </a:prstGeom>
          <a:noFill/>
          <a:ln>
            <a:noFill/>
            <a:prstDash val="solid"/>
          </a:ln>
        </p:spPr>
      </p:pic>
    </p:spTree>
    <p:extLst>
      <p:ext uri="{BB962C8B-B14F-4D97-AF65-F5344CB8AC3E}">
        <p14:creationId xmlns:p14="http://schemas.microsoft.com/office/powerpoint/2010/main" val="126536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itting, table, computer, holding&#10;&#10;Description automatically generated">
            <a:extLst>
              <a:ext uri="{FF2B5EF4-FFF2-40B4-BE49-F238E27FC236}">
                <a16:creationId xmlns:a16="http://schemas.microsoft.com/office/drawing/2014/main" id="{83D7FCB6-64DB-4456-817B-8541BD7F326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5160" b="18590"/>
          <a:stretch/>
        </p:blipFill>
        <p:spPr>
          <a:xfrm>
            <a:off x="20" y="0"/>
            <a:ext cx="12191980" cy="6858000"/>
          </a:xfrm>
          <a:prstGeom prst="rect">
            <a:avLst/>
          </a:prstGeom>
        </p:spPr>
      </p:pic>
      <p:sp>
        <p:nvSpPr>
          <p:cNvPr id="2" name="Title 1">
            <a:extLst>
              <a:ext uri="{FF2B5EF4-FFF2-40B4-BE49-F238E27FC236}">
                <a16:creationId xmlns:a16="http://schemas.microsoft.com/office/drawing/2014/main" id="{C16D9204-6279-4730-927E-C794EE2A3C8E}"/>
              </a:ext>
            </a:extLst>
          </p:cNvPr>
          <p:cNvSpPr>
            <a:spLocks noGrp="1"/>
          </p:cNvSpPr>
          <p:nvPr>
            <p:ph type="title"/>
          </p:nvPr>
        </p:nvSpPr>
        <p:spPr>
          <a:xfrm>
            <a:off x="646111" y="452718"/>
            <a:ext cx="9404723" cy="1400530"/>
          </a:xfrm>
        </p:spPr>
        <p:txBody>
          <a:bodyPr>
            <a:normAutofit/>
          </a:bodyPr>
          <a:lstStyle/>
          <a:p>
            <a:r>
              <a:rPr lang="en-IN" dirty="0">
                <a:latin typeface="Times New Roman" panose="02020603050405020304" pitchFamily="18" charset="0"/>
                <a:cs typeface="Times New Roman" panose="02020603050405020304" pitchFamily="18" charset="0"/>
              </a:rPr>
              <a:t>Continued ...	</a:t>
            </a:r>
          </a:p>
        </p:txBody>
      </p:sp>
      <p:sp>
        <p:nvSpPr>
          <p:cNvPr id="3" name="Content Placeholder 2">
            <a:extLst>
              <a:ext uri="{FF2B5EF4-FFF2-40B4-BE49-F238E27FC236}">
                <a16:creationId xmlns:a16="http://schemas.microsoft.com/office/drawing/2014/main" id="{32E5115E-2AA9-41D4-9B43-B4CB99C4EC34}"/>
              </a:ext>
            </a:extLst>
          </p:cNvPr>
          <p:cNvSpPr>
            <a:spLocks noGrp="1"/>
          </p:cNvSpPr>
          <p:nvPr>
            <p:ph idx="1"/>
          </p:nvPr>
        </p:nvSpPr>
        <p:spPr>
          <a:xfrm>
            <a:off x="1104293" y="1648184"/>
            <a:ext cx="9898487" cy="4195481"/>
          </a:xfrm>
        </p:spPr>
        <p:txBody>
          <a:bodyPr>
            <a:noAutofit/>
          </a:bodyPr>
          <a:lstStyle/>
          <a:p>
            <a:pPr marL="0" indent="0" algn="just">
              <a:lnSpc>
                <a:spcPct val="150000"/>
              </a:lnSpc>
              <a:buNone/>
            </a:pPr>
            <a:r>
              <a:rPr lang="en-IN" sz="1600" b="1" dirty="0">
                <a:latin typeface="Times New Roman" panose="02020603050405020304" pitchFamily="18" charset="0"/>
                <a:cs typeface="Times New Roman" panose="02020603050405020304" pitchFamily="18" charset="0"/>
              </a:rPr>
              <a:t>6. Title</a:t>
            </a:r>
            <a:r>
              <a:rPr lang="en-IN" sz="160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Possibilities of used intelligence-based agents in instant messaging on e-government services</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Year of Publication </a:t>
            </a:r>
            <a:r>
              <a:rPr lang="en-US" sz="1600" dirty="0">
                <a:latin typeface="Times New Roman" panose="02020603050405020304" pitchFamily="18" charset="0"/>
                <a:cs typeface="Times New Roman" panose="02020603050405020304" pitchFamily="18" charset="0"/>
              </a:rPr>
              <a:t>: 2020</a:t>
            </a:r>
          </a:p>
          <a:p>
            <a:pPr marL="0" indent="0" algn="just">
              <a:lnSpc>
                <a:spcPct val="150000"/>
              </a:lnSpc>
              <a:buNone/>
            </a:pPr>
            <a:r>
              <a:rPr lang="en-IN" sz="1600" b="1" dirty="0">
                <a:latin typeface="Times New Roman" panose="02020603050405020304" pitchFamily="18" charset="0"/>
                <a:cs typeface="Times New Roman" panose="02020603050405020304" pitchFamily="18" charset="0"/>
              </a:rPr>
              <a:t>Objective</a:t>
            </a:r>
            <a:r>
              <a:rPr lang="en-IN" sz="160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This paper investigates technical possibilities of delivery and deployment of Government e-services in Republic of Serbia that will enable citizens and business sector to simplify exercising right and fulfill obligations to the state authorities completely online.</a:t>
            </a:r>
          </a:p>
          <a:p>
            <a:pPr marL="0" indent="0" algn="just">
              <a:lnSpc>
                <a:spcPct val="150000"/>
              </a:lnSpc>
              <a:buNone/>
            </a:pPr>
            <a:r>
              <a:rPr lang="en-IN" sz="1600" b="1" dirty="0">
                <a:latin typeface="Times New Roman" panose="02020603050405020304" pitchFamily="18" charset="0"/>
                <a:cs typeface="Times New Roman" panose="02020603050405020304" pitchFamily="18" charset="0"/>
              </a:rPr>
              <a:t>Limitation</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The users need to ask questions in natural language, and retrieve the answers composed of unstructured text data. </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The systems provide responses with the help of professional experts, Waiting for them to respond can take from a few hours to several days.</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we can even integrate the chatbot with all the time with police.</a:t>
            </a:r>
          </a:p>
          <a:p>
            <a:pPr marL="0" indent="0" algn="just">
              <a:lnSpc>
                <a:spcPct val="150000"/>
              </a:lnSpc>
              <a:buNone/>
            </a:pPr>
            <a:endParaRPr lang="en-IN" sz="1600" dirty="0">
              <a:latin typeface="Times New Roman" panose="02020603050405020304" pitchFamily="18" charset="0"/>
              <a:cs typeface="Times New Roman" panose="02020603050405020304" pitchFamily="18" charset="0"/>
            </a:endParaRPr>
          </a:p>
        </p:txBody>
      </p:sp>
      <p:pic>
        <p:nvPicPr>
          <p:cNvPr id="7" name="Content Placeholder 4" descr="A picture containing room, drawing&#10;&#10;Description automatically generated">
            <a:extLst>
              <a:ext uri="{FF2B5EF4-FFF2-40B4-BE49-F238E27FC236}">
                <a16:creationId xmlns:a16="http://schemas.microsoft.com/office/drawing/2014/main" id="{4E6DF083-295A-4000-AA6D-A3A8585CE35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486932" y="123827"/>
            <a:ext cx="1601240" cy="1400530"/>
          </a:xfrm>
          <a:prstGeom prst="rect">
            <a:avLst/>
          </a:prstGeom>
          <a:noFill/>
          <a:ln>
            <a:noFill/>
            <a:prstDash val="solid"/>
          </a:ln>
        </p:spPr>
      </p:pic>
    </p:spTree>
    <p:extLst>
      <p:ext uri="{BB962C8B-B14F-4D97-AF65-F5344CB8AC3E}">
        <p14:creationId xmlns:p14="http://schemas.microsoft.com/office/powerpoint/2010/main" val="123399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object&#10;&#10;Description automatically generated">
            <a:extLst>
              <a:ext uri="{FF2B5EF4-FFF2-40B4-BE49-F238E27FC236}">
                <a16:creationId xmlns:a16="http://schemas.microsoft.com/office/drawing/2014/main" id="{4D637D46-361C-424D-9074-48BA37499F5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9807" b="50678"/>
          <a:stretch/>
        </p:blipFill>
        <p:spPr>
          <a:xfrm>
            <a:off x="0" y="13855"/>
            <a:ext cx="12191980" cy="6858000"/>
          </a:xfrm>
          <a:prstGeom prst="rect">
            <a:avLst/>
          </a:prstGeom>
        </p:spPr>
      </p:pic>
      <p:sp>
        <p:nvSpPr>
          <p:cNvPr id="2" name="Title 1">
            <a:extLst>
              <a:ext uri="{FF2B5EF4-FFF2-40B4-BE49-F238E27FC236}">
                <a16:creationId xmlns:a16="http://schemas.microsoft.com/office/drawing/2014/main" id="{298F06C4-21EA-4F25-8188-4B1B16117797}"/>
              </a:ext>
            </a:extLst>
          </p:cNvPr>
          <p:cNvSpPr>
            <a:spLocks noGrp="1"/>
          </p:cNvSpPr>
          <p:nvPr>
            <p:ph type="title"/>
          </p:nvPr>
        </p:nvSpPr>
        <p:spPr>
          <a:xfrm>
            <a:off x="345244" y="181706"/>
            <a:ext cx="9404723" cy="1400530"/>
          </a:xfrm>
        </p:spPr>
        <p:txBody>
          <a:bodyPr>
            <a:normAutofit/>
          </a:bodyPr>
          <a:lstStyle/>
          <a:p>
            <a:r>
              <a:rPr lang="en-IN" dirty="0">
                <a:latin typeface="Times New Roman" panose="02020603050405020304" pitchFamily="18" charset="0"/>
                <a:cs typeface="Times New Roman" panose="02020603050405020304" pitchFamily="18" charset="0"/>
              </a:rPr>
              <a:t>Continued ...</a:t>
            </a:r>
          </a:p>
        </p:txBody>
      </p:sp>
      <p:sp>
        <p:nvSpPr>
          <p:cNvPr id="3" name="Content Placeholder 2">
            <a:extLst>
              <a:ext uri="{FF2B5EF4-FFF2-40B4-BE49-F238E27FC236}">
                <a16:creationId xmlns:a16="http://schemas.microsoft.com/office/drawing/2014/main" id="{A92AB09D-EA9E-47DB-A7D4-9100AB8EE403}"/>
              </a:ext>
            </a:extLst>
          </p:cNvPr>
          <p:cNvSpPr>
            <a:spLocks noGrp="1"/>
          </p:cNvSpPr>
          <p:nvPr>
            <p:ph idx="1"/>
          </p:nvPr>
        </p:nvSpPr>
        <p:spPr>
          <a:xfrm>
            <a:off x="978320" y="1152983"/>
            <a:ext cx="9718605" cy="5247817"/>
          </a:xfrm>
        </p:spPr>
        <p:txBody>
          <a:bodyPr>
            <a:noAutofit/>
          </a:bodyPr>
          <a:lstStyle/>
          <a:p>
            <a:pPr marL="0" indent="0" algn="just">
              <a:lnSpc>
                <a:spcPct val="150000"/>
              </a:lnSpc>
              <a:buNone/>
            </a:pPr>
            <a:r>
              <a:rPr lang="en-IN" sz="1600" b="1" dirty="0">
                <a:latin typeface="Times New Roman" panose="02020603050405020304" pitchFamily="18" charset="0"/>
                <a:cs typeface="Times New Roman" panose="02020603050405020304" pitchFamily="18" charset="0"/>
              </a:rPr>
              <a:t>7. Title : </a:t>
            </a:r>
            <a:r>
              <a:rPr lang="en-US" sz="1600" dirty="0">
                <a:latin typeface="Times New Roman" panose="02020603050405020304" pitchFamily="18" charset="0"/>
                <a:cs typeface="Times New Roman" panose="02020603050405020304" pitchFamily="18" charset="0"/>
              </a:rPr>
              <a:t>Chatbot for HR Department Using AIML and LSA</a:t>
            </a:r>
          </a:p>
          <a:p>
            <a:pPr marL="0" indent="0" algn="just">
              <a:lnSpc>
                <a:spcPct val="150000"/>
              </a:lnSpc>
              <a:buNone/>
            </a:pPr>
            <a:r>
              <a:rPr lang="en-IN" sz="1600" b="1" dirty="0">
                <a:latin typeface="Times New Roman" panose="02020603050405020304" pitchFamily="18" charset="0"/>
                <a:cs typeface="Times New Roman" panose="02020603050405020304" pitchFamily="18" charset="0"/>
              </a:rPr>
              <a:t>Year of Publication : </a:t>
            </a:r>
            <a:r>
              <a:rPr lang="en-IN" sz="1600" dirty="0">
                <a:latin typeface="Times New Roman" panose="02020603050405020304" pitchFamily="18" charset="0"/>
                <a:cs typeface="Times New Roman" panose="02020603050405020304" pitchFamily="18" charset="0"/>
              </a:rPr>
              <a:t>2020</a:t>
            </a:r>
          </a:p>
          <a:p>
            <a:pPr marL="0" indent="0" algn="just">
              <a:lnSpc>
                <a:spcPct val="150000"/>
              </a:lnSpc>
              <a:buNone/>
            </a:pPr>
            <a:r>
              <a:rPr lang="en-IN" sz="1600" b="1" dirty="0">
                <a:latin typeface="Times New Roman" panose="02020603050405020304" pitchFamily="18" charset="0"/>
                <a:cs typeface="Times New Roman" panose="02020603050405020304" pitchFamily="18" charset="0"/>
              </a:rPr>
              <a:t>Objective : </a:t>
            </a:r>
            <a:r>
              <a:rPr lang="en-US" sz="1600" dirty="0">
                <a:latin typeface="Times New Roman" panose="02020603050405020304" pitchFamily="18" charset="0"/>
                <a:cs typeface="Times New Roman" panose="02020603050405020304" pitchFamily="18" charset="0"/>
              </a:rPr>
              <a:t>This paper provided an approach for Effective management Of HR Department using Artificial Intelligence Mark up language and Latent Semantic Analysis. Here  they developed a chat bot that categorize whether the input given is a text or an SQL Query. If the input is a text it responds accordingly and if it is SQL Query it will perform the Query operation on that employee database and present the output as a table and graphs. </a:t>
            </a:r>
          </a:p>
          <a:p>
            <a:pPr marL="0" indent="0" algn="just">
              <a:lnSpc>
                <a:spcPct val="150000"/>
              </a:lnSpc>
              <a:buNone/>
            </a:pPr>
            <a:r>
              <a:rPr lang="en-IN" sz="1600" b="1" dirty="0">
                <a:latin typeface="Times New Roman" panose="02020603050405020304" pitchFamily="18" charset="0"/>
                <a:cs typeface="Times New Roman" panose="02020603050405020304" pitchFamily="18" charset="0"/>
              </a:rPr>
              <a:t>Limitation : </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While Using an Intelligent Chatbot Application Providing SQL Queries instead of General text for querying the database.</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For querying the database user need to have a complete knowledge on the database designed. </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Employees related issues or queries are not discussed.</a:t>
            </a:r>
          </a:p>
          <a:p>
            <a:pPr marL="0" indent="0" algn="just">
              <a:lnSpc>
                <a:spcPct val="150000"/>
              </a:lnSpc>
              <a:buNone/>
            </a:pPr>
            <a:endParaRPr lang="en-IN" sz="1600" dirty="0">
              <a:latin typeface="Times New Roman" panose="02020603050405020304" pitchFamily="18" charset="0"/>
              <a:cs typeface="Times New Roman" panose="02020603050405020304" pitchFamily="18" charset="0"/>
            </a:endParaRPr>
          </a:p>
        </p:txBody>
      </p:sp>
      <p:pic>
        <p:nvPicPr>
          <p:cNvPr id="7" name="Content Placeholder 4" descr="A picture containing room, drawing&#10;&#10;Description automatically generated">
            <a:extLst>
              <a:ext uri="{FF2B5EF4-FFF2-40B4-BE49-F238E27FC236}">
                <a16:creationId xmlns:a16="http://schemas.microsoft.com/office/drawing/2014/main" id="{602927A7-FA24-414D-9C8D-7804253D87C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529381" y="109006"/>
            <a:ext cx="1601240" cy="1400530"/>
          </a:xfrm>
          <a:prstGeom prst="rect">
            <a:avLst/>
          </a:prstGeom>
          <a:noFill/>
          <a:ln>
            <a:noFill/>
            <a:prstDash val="solid"/>
          </a:ln>
        </p:spPr>
      </p:pic>
    </p:spTree>
    <p:extLst>
      <p:ext uri="{BB962C8B-B14F-4D97-AF65-F5344CB8AC3E}">
        <p14:creationId xmlns:p14="http://schemas.microsoft.com/office/powerpoint/2010/main" val="299827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itting, computer, table&#10;&#10;Description automatically generated">
            <a:extLst>
              <a:ext uri="{FF2B5EF4-FFF2-40B4-BE49-F238E27FC236}">
                <a16:creationId xmlns:a16="http://schemas.microsoft.com/office/drawing/2014/main" id="{1E195CDF-4E78-4458-96B1-C3F57F30812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5609" b="18141"/>
          <a:stretch/>
        </p:blipFill>
        <p:spPr>
          <a:xfrm>
            <a:off x="20" y="-1"/>
            <a:ext cx="12191980" cy="6858000"/>
          </a:xfrm>
          <a:prstGeom prst="rect">
            <a:avLst/>
          </a:prstGeom>
        </p:spPr>
      </p:pic>
      <p:sp>
        <p:nvSpPr>
          <p:cNvPr id="2" name="Title 1">
            <a:extLst>
              <a:ext uri="{FF2B5EF4-FFF2-40B4-BE49-F238E27FC236}">
                <a16:creationId xmlns:a16="http://schemas.microsoft.com/office/drawing/2014/main" id="{59652CF6-92C6-40ED-BC04-A9FE13A9CFE4}"/>
              </a:ext>
            </a:extLst>
          </p:cNvPr>
          <p:cNvSpPr>
            <a:spLocks noGrp="1"/>
          </p:cNvSpPr>
          <p:nvPr>
            <p:ph type="title"/>
          </p:nvPr>
        </p:nvSpPr>
        <p:spPr>
          <a:xfrm>
            <a:off x="646111" y="452718"/>
            <a:ext cx="9404723" cy="1400530"/>
          </a:xfrm>
        </p:spPr>
        <p:txBody>
          <a:bodyPr>
            <a:normAutofit/>
          </a:bodyPr>
          <a:lstStyle/>
          <a:p>
            <a:r>
              <a:rPr lang="en-IN" dirty="0">
                <a:latin typeface="Times New Roman" panose="02020603050405020304" pitchFamily="18" charset="0"/>
                <a:cs typeface="Times New Roman" panose="02020603050405020304" pitchFamily="18" charset="0"/>
              </a:rPr>
              <a:t>Continued ...</a:t>
            </a:r>
            <a:endParaRPr lang="en-IN" dirty="0"/>
          </a:p>
        </p:txBody>
      </p:sp>
      <p:sp>
        <p:nvSpPr>
          <p:cNvPr id="3" name="Content Placeholder 2">
            <a:extLst>
              <a:ext uri="{FF2B5EF4-FFF2-40B4-BE49-F238E27FC236}">
                <a16:creationId xmlns:a16="http://schemas.microsoft.com/office/drawing/2014/main" id="{02E61101-47F6-4357-A206-7934524E93C4}"/>
              </a:ext>
            </a:extLst>
          </p:cNvPr>
          <p:cNvSpPr>
            <a:spLocks noGrp="1"/>
          </p:cNvSpPr>
          <p:nvPr>
            <p:ph idx="1"/>
          </p:nvPr>
        </p:nvSpPr>
        <p:spPr>
          <a:xfrm>
            <a:off x="1103312" y="2052918"/>
            <a:ext cx="8946541" cy="4195481"/>
          </a:xfrm>
        </p:spPr>
        <p:txBody>
          <a:bodyPr>
            <a:normAutofit/>
          </a:bodyPr>
          <a:lstStyle/>
          <a:p>
            <a:pPr marL="0" indent="0" algn="just">
              <a:lnSpc>
                <a:spcPct val="150000"/>
              </a:lnSpc>
              <a:buNone/>
            </a:pPr>
            <a:r>
              <a:rPr lang="en-IN" sz="1800" b="1" dirty="0">
                <a:latin typeface="Times New Roman" panose="02020603050405020304" pitchFamily="18" charset="0"/>
                <a:cs typeface="Times New Roman" panose="02020603050405020304" pitchFamily="18" charset="0"/>
              </a:rPr>
              <a:t>8.Title : </a:t>
            </a:r>
            <a:r>
              <a:rPr lang="en-US" sz="1800" dirty="0">
                <a:latin typeface="Times New Roman" panose="02020603050405020304" pitchFamily="18" charset="0"/>
                <a:cs typeface="Times New Roman" panose="02020603050405020304" pitchFamily="18" charset="0"/>
              </a:rPr>
              <a:t>A Survey on Chat-Bot system for Agriculture Domain</a:t>
            </a: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Year of Publication : 2019</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Objective : </a:t>
            </a:r>
            <a:r>
              <a:rPr lang="en-US" sz="1800" dirty="0">
                <a:latin typeface="Times New Roman" panose="02020603050405020304" pitchFamily="18" charset="0"/>
                <a:cs typeface="Times New Roman" panose="02020603050405020304" pitchFamily="18" charset="0"/>
              </a:rPr>
              <a:t>where the farmer can query the system and the system understands the query and responds to a given query regarding the crops, raw materials used, plants grown in particular area, usage of pesticides and fertilizers etc.</a:t>
            </a:r>
            <a:r>
              <a:rPr lang="en-US" sz="1800" b="1" dirty="0">
                <a:latin typeface="Times New Roman" panose="02020603050405020304" pitchFamily="18" charset="0"/>
                <a:cs typeface="Times New Roman" panose="02020603050405020304" pitchFamily="18" charset="0"/>
              </a:rPr>
              <a:t> </a:t>
            </a:r>
            <a:endParaRPr lang="en-IN" sz="1800" b="1"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Limitation : </a:t>
            </a:r>
            <a:endParaRPr lang="en-IN" sz="1800" dirty="0">
              <a:latin typeface="Times New Roman" panose="02020603050405020304" pitchFamily="18" charset="0"/>
              <a:cs typeface="Times New Roman" panose="02020603050405020304" pitchFamily="18" charset="0"/>
            </a:endParaRPr>
          </a:p>
          <a:p>
            <a:pPr marL="400050" indent="-400050" algn="just">
              <a:lnSpc>
                <a:spcPct val="150000"/>
              </a:lnSpc>
              <a:buFont typeface="+mj-lt"/>
              <a:buAutoNum type="romanUcPeriod"/>
            </a:pPr>
            <a:r>
              <a:rPr lang="en-US" sz="1800" dirty="0">
                <a:latin typeface="Times New Roman" panose="02020603050405020304" pitchFamily="18" charset="0"/>
                <a:cs typeface="Times New Roman" panose="02020603050405020304" pitchFamily="18" charset="0"/>
              </a:rPr>
              <a:t>Challenge is to give exact answer for the already built chatbot system</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p>
        </p:txBody>
      </p:sp>
      <p:pic>
        <p:nvPicPr>
          <p:cNvPr id="7" name="Content Placeholder 4" descr="A picture containing room, drawing&#10;&#10;Description automatically generated">
            <a:extLst>
              <a:ext uri="{FF2B5EF4-FFF2-40B4-BE49-F238E27FC236}">
                <a16:creationId xmlns:a16="http://schemas.microsoft.com/office/drawing/2014/main" id="{1923B294-2F2F-45F5-A9AB-FE9ADC9E819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590740" y="120351"/>
            <a:ext cx="1601240" cy="1400530"/>
          </a:xfrm>
          <a:prstGeom prst="rect">
            <a:avLst/>
          </a:prstGeom>
          <a:noFill/>
          <a:ln>
            <a:noFill/>
            <a:prstDash val="solid"/>
          </a:ln>
        </p:spPr>
      </p:pic>
      <p:grpSp>
        <p:nvGrpSpPr>
          <p:cNvPr id="37" name="Group 36">
            <a:extLst>
              <a:ext uri="{FF2B5EF4-FFF2-40B4-BE49-F238E27FC236}">
                <a16:creationId xmlns:a16="http://schemas.microsoft.com/office/drawing/2014/main" id="{0DCE1BD9-8C43-4CE8-86A8-401BDC4E6D0E}"/>
              </a:ext>
            </a:extLst>
          </p:cNvPr>
          <p:cNvGrpSpPr/>
          <p:nvPr/>
        </p:nvGrpSpPr>
        <p:grpSpPr>
          <a:xfrm>
            <a:off x="11087706" y="5738733"/>
            <a:ext cx="1104273" cy="1119266"/>
            <a:chOff x="516836" y="2078069"/>
            <a:chExt cx="1743038" cy="1448902"/>
          </a:xfrm>
        </p:grpSpPr>
        <p:sp>
          <p:nvSpPr>
            <p:cNvPr id="38" name="Freeform: Shape 37">
              <a:extLst>
                <a:ext uri="{FF2B5EF4-FFF2-40B4-BE49-F238E27FC236}">
                  <a16:creationId xmlns:a16="http://schemas.microsoft.com/office/drawing/2014/main" id="{AFBA4FCB-6EE2-4C65-A566-9C8D9F4B01C8}"/>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eeform: Shape 38">
              <a:extLst>
                <a:ext uri="{FF2B5EF4-FFF2-40B4-BE49-F238E27FC236}">
                  <a16:creationId xmlns:a16="http://schemas.microsoft.com/office/drawing/2014/main" id="{5E8E9059-0ACA-4AB5-9D6B-3B9676C8B258}"/>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Freeform: Shape 39">
              <a:extLst>
                <a:ext uri="{FF2B5EF4-FFF2-40B4-BE49-F238E27FC236}">
                  <a16:creationId xmlns:a16="http://schemas.microsoft.com/office/drawing/2014/main" id="{621D5E76-6819-4032-8A57-EF7AAC4DB367}"/>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reeform: Shape 40">
              <a:extLst>
                <a:ext uri="{FF2B5EF4-FFF2-40B4-BE49-F238E27FC236}">
                  <a16:creationId xmlns:a16="http://schemas.microsoft.com/office/drawing/2014/main" id="{5CA0380F-593A-4B68-B510-DA17524D5EAA}"/>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reeform: Shape 41">
              <a:extLst>
                <a:ext uri="{FF2B5EF4-FFF2-40B4-BE49-F238E27FC236}">
                  <a16:creationId xmlns:a16="http://schemas.microsoft.com/office/drawing/2014/main" id="{13BA9C8E-2CF5-4048-AF58-844769AFFA38}"/>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42">
              <a:extLst>
                <a:ext uri="{FF2B5EF4-FFF2-40B4-BE49-F238E27FC236}">
                  <a16:creationId xmlns:a16="http://schemas.microsoft.com/office/drawing/2014/main" id="{97C4C095-895D-4E7A-AA36-7E299AEDAC09}"/>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eeform: Shape 43">
              <a:extLst>
                <a:ext uri="{FF2B5EF4-FFF2-40B4-BE49-F238E27FC236}">
                  <a16:creationId xmlns:a16="http://schemas.microsoft.com/office/drawing/2014/main" id="{6ADFCCE3-3AD3-4DC3-9D65-5F83E94D07B3}"/>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Freeform: Shape 44">
              <a:extLst>
                <a:ext uri="{FF2B5EF4-FFF2-40B4-BE49-F238E27FC236}">
                  <a16:creationId xmlns:a16="http://schemas.microsoft.com/office/drawing/2014/main" id="{484BADB9-1E2B-47CF-8D85-D734E939EE14}"/>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Freeform: Shape 45">
              <a:extLst>
                <a:ext uri="{FF2B5EF4-FFF2-40B4-BE49-F238E27FC236}">
                  <a16:creationId xmlns:a16="http://schemas.microsoft.com/office/drawing/2014/main" id="{68B2946D-990E-4ABA-8539-CD11411D57BF}"/>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7C963B27-CDEC-4D10-BCDF-60AA79F4BAF2}"/>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9DFE6A68-D908-4B66-BA5A-86C5742724C6}"/>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839BED39-DF46-4DC5-8ED2-25004C594C35}"/>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11E6C63A-0174-4B36-81FB-80F84721DE5D}"/>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FE2D05CD-762F-4245-A714-4EF234F6DCCF}"/>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2E4D3FB6-91F4-45F9-8285-DDE2AD9926D6}"/>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DD053265-3C93-49D1-907E-62A945BEA322}"/>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Freeform: Shape 53">
              <a:extLst>
                <a:ext uri="{FF2B5EF4-FFF2-40B4-BE49-F238E27FC236}">
                  <a16:creationId xmlns:a16="http://schemas.microsoft.com/office/drawing/2014/main" id="{EEAB1809-FD9D-45A2-875B-4CFF022C9CB0}"/>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Freeform: Shape 54">
              <a:extLst>
                <a:ext uri="{FF2B5EF4-FFF2-40B4-BE49-F238E27FC236}">
                  <a16:creationId xmlns:a16="http://schemas.microsoft.com/office/drawing/2014/main" id="{C9952A40-36C2-48D3-86D2-6BD41AD2845E}"/>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Freeform: Shape 55">
              <a:extLst>
                <a:ext uri="{FF2B5EF4-FFF2-40B4-BE49-F238E27FC236}">
                  <a16:creationId xmlns:a16="http://schemas.microsoft.com/office/drawing/2014/main" id="{1800D32C-326A-4E88-AAC8-397407436666}"/>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48FF3237-A701-4CD8-8E89-B5F3207D73A7}"/>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Freeform: Shape 57">
              <a:extLst>
                <a:ext uri="{FF2B5EF4-FFF2-40B4-BE49-F238E27FC236}">
                  <a16:creationId xmlns:a16="http://schemas.microsoft.com/office/drawing/2014/main" id="{7640436F-A81E-4AA1-965D-4A44DE64F491}"/>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Freeform: Shape 58">
              <a:extLst>
                <a:ext uri="{FF2B5EF4-FFF2-40B4-BE49-F238E27FC236}">
                  <a16:creationId xmlns:a16="http://schemas.microsoft.com/office/drawing/2014/main" id="{3C8434C6-9045-46D4-9B41-1C8C0D6392CA}"/>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CD0B7ABC-A172-400A-9ADF-346D4B6D1DE4}"/>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Shape 60">
              <a:extLst>
                <a:ext uri="{FF2B5EF4-FFF2-40B4-BE49-F238E27FC236}">
                  <a16:creationId xmlns:a16="http://schemas.microsoft.com/office/drawing/2014/main" id="{EB53FBB0-B63C-4ECB-BED3-32D19EF1665A}"/>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a:extLst>
                <a:ext uri="{FF2B5EF4-FFF2-40B4-BE49-F238E27FC236}">
                  <a16:creationId xmlns:a16="http://schemas.microsoft.com/office/drawing/2014/main" id="{81A27EDD-1C8B-4B3E-936C-CC81E140958C}"/>
                </a:ext>
              </a:extLst>
            </p:cNvPr>
            <p:cNvSpPr txBox="1"/>
            <p:nvPr/>
          </p:nvSpPr>
          <p:spPr>
            <a:xfrm>
              <a:off x="980710" y="2536745"/>
              <a:ext cx="1172536" cy="517947"/>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40%</a:t>
              </a:r>
              <a:endParaRPr lang="en-IN" sz="20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3124523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water&#10;&#10;Description automatically generated">
            <a:extLst>
              <a:ext uri="{FF2B5EF4-FFF2-40B4-BE49-F238E27FC236}">
                <a16:creationId xmlns:a16="http://schemas.microsoft.com/office/drawing/2014/main" id="{85C59416-BE3B-411A-B1C6-FCE00F41A94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441" b="10961"/>
          <a:stretch/>
        </p:blipFill>
        <p:spPr>
          <a:xfrm>
            <a:off x="20" y="-1"/>
            <a:ext cx="12191980" cy="6858000"/>
          </a:xfrm>
          <a:prstGeom prst="rect">
            <a:avLst/>
          </a:prstGeom>
        </p:spPr>
      </p:pic>
      <p:sp>
        <p:nvSpPr>
          <p:cNvPr id="2" name="Title 1">
            <a:extLst>
              <a:ext uri="{FF2B5EF4-FFF2-40B4-BE49-F238E27FC236}">
                <a16:creationId xmlns:a16="http://schemas.microsoft.com/office/drawing/2014/main" id="{AB482DDC-451D-40BC-BCA2-1F8BF1F8C1A2}"/>
              </a:ext>
            </a:extLst>
          </p:cNvPr>
          <p:cNvSpPr>
            <a:spLocks noGrp="1"/>
          </p:cNvSpPr>
          <p:nvPr>
            <p:ph type="title"/>
          </p:nvPr>
        </p:nvSpPr>
        <p:spPr>
          <a:xfrm>
            <a:off x="646111" y="452718"/>
            <a:ext cx="9404723" cy="1400530"/>
          </a:xfrm>
        </p:spPr>
        <p:txBody>
          <a:bodyPr>
            <a:normAutofit/>
          </a:bodyPr>
          <a:lstStyle/>
          <a:p>
            <a:r>
              <a:rPr lang="en-IN" dirty="0">
                <a:latin typeface="Times New Roman" panose="02020603050405020304" pitchFamily="18" charset="0"/>
                <a:cs typeface="Times New Roman" panose="02020603050405020304" pitchFamily="18" charset="0"/>
              </a:rPr>
              <a:t>Continued ...</a:t>
            </a:r>
            <a:endParaRPr lang="en-IN" dirty="0"/>
          </a:p>
        </p:txBody>
      </p:sp>
      <p:sp>
        <p:nvSpPr>
          <p:cNvPr id="3" name="Content Placeholder 2">
            <a:extLst>
              <a:ext uri="{FF2B5EF4-FFF2-40B4-BE49-F238E27FC236}">
                <a16:creationId xmlns:a16="http://schemas.microsoft.com/office/drawing/2014/main" id="{02CF7EB7-DB1A-4A7C-B42A-6B8DC2016CED}"/>
              </a:ext>
            </a:extLst>
          </p:cNvPr>
          <p:cNvSpPr>
            <a:spLocks noGrp="1"/>
          </p:cNvSpPr>
          <p:nvPr>
            <p:ph idx="1"/>
          </p:nvPr>
        </p:nvSpPr>
        <p:spPr>
          <a:xfrm>
            <a:off x="1103312" y="2052918"/>
            <a:ext cx="8946541" cy="4195481"/>
          </a:xfrm>
        </p:spPr>
        <p:txBody>
          <a:bodyPr>
            <a:normAutofit lnSpcReduction="10000"/>
          </a:bodyPr>
          <a:lstStyle/>
          <a:p>
            <a:pPr marL="0" indent="0" algn="just">
              <a:lnSpc>
                <a:spcPct val="150000"/>
              </a:lnSpc>
              <a:buNone/>
            </a:pPr>
            <a:r>
              <a:rPr lang="en-IN" sz="1800" b="1" dirty="0">
                <a:latin typeface="Times New Roman" panose="02020603050405020304" pitchFamily="18" charset="0"/>
                <a:cs typeface="Times New Roman" panose="02020603050405020304" pitchFamily="18" charset="0"/>
              </a:rPr>
              <a:t>9. Title : </a:t>
            </a:r>
            <a:r>
              <a:rPr lang="en-US" sz="1800" dirty="0">
                <a:latin typeface="Times New Roman" panose="02020603050405020304" pitchFamily="18" charset="0"/>
                <a:cs typeface="Times New Roman" panose="02020603050405020304" pitchFamily="18" charset="0"/>
              </a:rPr>
              <a:t>A Chatbot for Psychiatric Counseling in Mental Healthcare Service Based on  Emotional Dialogue Analysis and Sentence Generation</a:t>
            </a: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Year of Publication : </a:t>
            </a:r>
            <a:r>
              <a:rPr lang="en-IN" sz="1800" dirty="0">
                <a:latin typeface="Times New Roman" panose="02020603050405020304" pitchFamily="18" charset="0"/>
                <a:cs typeface="Times New Roman" panose="02020603050405020304" pitchFamily="18" charset="0"/>
              </a:rPr>
              <a:t>2017</a:t>
            </a: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Objective : </a:t>
            </a:r>
            <a:r>
              <a:rPr lang="en-US" sz="1800" dirty="0">
                <a:latin typeface="Times New Roman" panose="02020603050405020304" pitchFamily="18" charset="0"/>
                <a:cs typeface="Times New Roman" panose="02020603050405020304" pitchFamily="18" charset="0"/>
              </a:rPr>
              <a:t>The methodologies enable continuous observation of emotional changes sensitively. In addition, the case-based counseling response model that combines ethical judgment model provides a suitable response to clinical psychiatric counseling. </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Limitation : </a:t>
            </a:r>
          </a:p>
          <a:p>
            <a:pPr marL="400050" indent="-400050" algn="just">
              <a:lnSpc>
                <a:spcPct val="150000"/>
              </a:lnSpc>
              <a:buFont typeface="+mj-lt"/>
              <a:buAutoNum type="romanUcPeriod"/>
            </a:pPr>
            <a:r>
              <a:rPr lang="en-US" sz="1800" dirty="0">
                <a:latin typeface="Times New Roman" panose="02020603050405020304" pitchFamily="18" charset="0"/>
                <a:cs typeface="Times New Roman" panose="02020603050405020304" pitchFamily="18" charset="0"/>
              </a:rPr>
              <a:t>In further study, we will apply the conversational service to game addiction cases of teenage and investigate clinical results and user satisfaction.</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p>
        </p:txBody>
      </p:sp>
      <p:pic>
        <p:nvPicPr>
          <p:cNvPr id="7" name="Content Placeholder 4" descr="A picture containing room, drawing&#10;&#10;Description automatically generated">
            <a:extLst>
              <a:ext uri="{FF2B5EF4-FFF2-40B4-BE49-F238E27FC236}">
                <a16:creationId xmlns:a16="http://schemas.microsoft.com/office/drawing/2014/main" id="{76414094-2E8D-4799-A5F7-8E129B52F0B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486933" y="0"/>
            <a:ext cx="1601240" cy="1209822"/>
          </a:xfrm>
          <a:prstGeom prst="rect">
            <a:avLst/>
          </a:prstGeom>
          <a:noFill/>
          <a:ln>
            <a:noFill/>
            <a:prstDash val="solid"/>
          </a:ln>
        </p:spPr>
      </p:pic>
    </p:spTree>
    <p:extLst>
      <p:ext uri="{BB962C8B-B14F-4D97-AF65-F5344CB8AC3E}">
        <p14:creationId xmlns:p14="http://schemas.microsoft.com/office/powerpoint/2010/main" val="1198076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picture containing sitting, table, computer, holding&#10;&#10;Description automatically generated">
            <a:extLst>
              <a:ext uri="{FF2B5EF4-FFF2-40B4-BE49-F238E27FC236}">
                <a16:creationId xmlns:a16="http://schemas.microsoft.com/office/drawing/2014/main" id="{0762D4CD-4D8F-4C96-8C72-12BF4AA381C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5160" b="18590"/>
          <a:stretch/>
        </p:blipFill>
        <p:spPr>
          <a:xfrm>
            <a:off x="20" y="13998"/>
            <a:ext cx="12191980" cy="6858000"/>
          </a:xfrm>
          <a:prstGeom prst="rect">
            <a:avLst/>
          </a:prstGeom>
        </p:spPr>
      </p:pic>
      <p:sp>
        <p:nvSpPr>
          <p:cNvPr id="2" name="Title 1">
            <a:extLst>
              <a:ext uri="{FF2B5EF4-FFF2-40B4-BE49-F238E27FC236}">
                <a16:creationId xmlns:a16="http://schemas.microsoft.com/office/drawing/2014/main" id="{B8E23341-5AED-4F19-9F30-2496EF90C188}"/>
              </a:ext>
            </a:extLst>
          </p:cNvPr>
          <p:cNvSpPr>
            <a:spLocks noGrp="1"/>
          </p:cNvSpPr>
          <p:nvPr>
            <p:ph type="title"/>
          </p:nvPr>
        </p:nvSpPr>
        <p:spPr>
          <a:xfrm>
            <a:off x="646111" y="452718"/>
            <a:ext cx="9404723" cy="1400530"/>
          </a:xfrm>
        </p:spPr>
        <p:txBody>
          <a:bodyPr>
            <a:normAutofit/>
          </a:bodyPr>
          <a:lstStyle/>
          <a:p>
            <a:r>
              <a:rPr lang="en-IN" dirty="0">
                <a:latin typeface="Times New Roman" panose="02020603050405020304" pitchFamily="18" charset="0"/>
                <a:cs typeface="Times New Roman" panose="02020603050405020304" pitchFamily="18" charset="0"/>
              </a:rPr>
              <a:t>Continued ...</a:t>
            </a:r>
            <a:endParaRPr lang="en-IN" dirty="0"/>
          </a:p>
        </p:txBody>
      </p:sp>
      <p:sp>
        <p:nvSpPr>
          <p:cNvPr id="3" name="Content Placeholder 2">
            <a:extLst>
              <a:ext uri="{FF2B5EF4-FFF2-40B4-BE49-F238E27FC236}">
                <a16:creationId xmlns:a16="http://schemas.microsoft.com/office/drawing/2014/main" id="{9A82B7D3-1458-417E-AA0C-D8DB560EC32A}"/>
              </a:ext>
            </a:extLst>
          </p:cNvPr>
          <p:cNvSpPr>
            <a:spLocks noGrp="1"/>
          </p:cNvSpPr>
          <p:nvPr>
            <p:ph idx="1"/>
          </p:nvPr>
        </p:nvSpPr>
        <p:spPr>
          <a:xfrm>
            <a:off x="1104293" y="1400677"/>
            <a:ext cx="8946541" cy="4195481"/>
          </a:xfrm>
        </p:spPr>
        <p:txBody>
          <a:bodyPr>
            <a:noAutofit/>
          </a:bodyPr>
          <a:lstStyle/>
          <a:p>
            <a:pPr marL="0" indent="0" algn="just">
              <a:lnSpc>
                <a:spcPct val="150000"/>
              </a:lnSpc>
              <a:buNone/>
            </a:pPr>
            <a:r>
              <a:rPr lang="en-IN" sz="1600" b="1" dirty="0">
                <a:latin typeface="Times New Roman" panose="02020603050405020304" pitchFamily="18" charset="0"/>
                <a:cs typeface="Times New Roman" panose="02020603050405020304" pitchFamily="18" charset="0"/>
              </a:rPr>
              <a:t>10. Title : </a:t>
            </a:r>
            <a:r>
              <a:rPr lang="en-IN" sz="1600" dirty="0">
                <a:latin typeface="Times New Roman" panose="02020603050405020304" pitchFamily="18" charset="0"/>
                <a:cs typeface="Times New Roman" panose="02020603050405020304" pitchFamily="18" charset="0"/>
              </a:rPr>
              <a:t>Chat bot Using API : Human To Machine Conversation</a:t>
            </a:r>
          </a:p>
          <a:p>
            <a:pPr marL="0" indent="0" algn="just">
              <a:lnSpc>
                <a:spcPct val="150000"/>
              </a:lnSpc>
              <a:buNone/>
            </a:pPr>
            <a:r>
              <a:rPr lang="en-IN" sz="1600" b="1" dirty="0">
                <a:latin typeface="Times New Roman" panose="02020603050405020304" pitchFamily="18" charset="0"/>
                <a:cs typeface="Times New Roman" panose="02020603050405020304" pitchFamily="18" charset="0"/>
              </a:rPr>
              <a:t>Year of Publication : 2019</a:t>
            </a:r>
            <a:endParaRPr lang="en-IN" sz="16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600" b="1" dirty="0">
                <a:latin typeface="Times New Roman" panose="02020603050405020304" pitchFamily="18" charset="0"/>
                <a:cs typeface="Times New Roman" panose="02020603050405020304" pitchFamily="18" charset="0"/>
              </a:rPr>
              <a:t>Objective : </a:t>
            </a:r>
            <a:r>
              <a:rPr lang="en-US" sz="1600" dirty="0">
                <a:latin typeface="Times New Roman" panose="02020603050405020304" pitchFamily="18" charset="0"/>
                <a:cs typeface="Times New Roman" panose="02020603050405020304" pitchFamily="18" charset="0"/>
              </a:rPr>
              <a:t>This chatbot can be integrated with various platforms such as Facebook, Google assistant, </a:t>
            </a:r>
            <a:r>
              <a:rPr lang="en-US" sz="1600" dirty="0" err="1">
                <a:latin typeface="Times New Roman" panose="02020603050405020304" pitchFamily="18" charset="0"/>
                <a:cs typeface="Times New Roman" panose="02020603050405020304" pitchFamily="18" charset="0"/>
              </a:rPr>
              <a:t>viber</a:t>
            </a:r>
            <a:r>
              <a:rPr lang="en-US" sz="1600" dirty="0">
                <a:latin typeface="Times New Roman" panose="02020603050405020304" pitchFamily="18" charset="0"/>
                <a:cs typeface="Times New Roman" panose="02020603050405020304" pitchFamily="18" charset="0"/>
              </a:rPr>
              <a:t> etc., So to conclude we can say that, using this chatbot our task of visiting multiple web pages to complete required railway requests can be saved with multiple user-friendly applications.</a:t>
            </a:r>
            <a:endParaRPr lang="en-IN" sz="16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600" b="1" dirty="0">
                <a:latin typeface="Times New Roman" panose="02020603050405020304" pitchFamily="18" charset="0"/>
                <a:cs typeface="Times New Roman" panose="02020603050405020304" pitchFamily="18" charset="0"/>
              </a:rPr>
              <a:t>Limitation : </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We can further develop the system to make it more accurate by adding more training phases generated by the users. </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This will enable a better understanding for the users, and we will really come to know the areas where the system needs to be improved.</a:t>
            </a:r>
            <a:endParaRPr lang="en-IN"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6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600" dirty="0"/>
          </a:p>
        </p:txBody>
      </p:sp>
      <p:pic>
        <p:nvPicPr>
          <p:cNvPr id="16" name="Content Placeholder 4" descr="A picture containing room, drawing&#10;&#10;Description automatically generated">
            <a:extLst>
              <a:ext uri="{FF2B5EF4-FFF2-40B4-BE49-F238E27FC236}">
                <a16:creationId xmlns:a16="http://schemas.microsoft.com/office/drawing/2014/main" id="{9294C22E-4E3F-4D79-9E4F-A0C8A14CC3A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4487" y="73037"/>
            <a:ext cx="1601240" cy="1400530"/>
          </a:xfrm>
          <a:prstGeom prst="rect">
            <a:avLst/>
          </a:prstGeom>
          <a:noFill/>
          <a:ln>
            <a:noFill/>
            <a:prstDash val="solid"/>
          </a:ln>
        </p:spPr>
      </p:pic>
      <p:grpSp>
        <p:nvGrpSpPr>
          <p:cNvPr id="7" name="Group 6">
            <a:extLst>
              <a:ext uri="{FF2B5EF4-FFF2-40B4-BE49-F238E27FC236}">
                <a16:creationId xmlns:a16="http://schemas.microsoft.com/office/drawing/2014/main" id="{91671F26-E9C0-4455-A4E3-B4882DC67CE0}"/>
              </a:ext>
            </a:extLst>
          </p:cNvPr>
          <p:cNvGrpSpPr/>
          <p:nvPr/>
        </p:nvGrpSpPr>
        <p:grpSpPr>
          <a:xfrm>
            <a:off x="10944665" y="5655211"/>
            <a:ext cx="1243844" cy="1082437"/>
            <a:chOff x="516836" y="2078069"/>
            <a:chExt cx="1743038" cy="1448902"/>
          </a:xfrm>
        </p:grpSpPr>
        <p:sp>
          <p:nvSpPr>
            <p:cNvPr id="8" name="Freeform: Shape 7">
              <a:extLst>
                <a:ext uri="{FF2B5EF4-FFF2-40B4-BE49-F238E27FC236}">
                  <a16:creationId xmlns:a16="http://schemas.microsoft.com/office/drawing/2014/main" id="{56750EFB-5948-4DCD-A80F-6F5D58D5D3EF}"/>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54C71400-418D-479C-84C7-74808226F102}"/>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eeform: Shape 9">
              <a:extLst>
                <a:ext uri="{FF2B5EF4-FFF2-40B4-BE49-F238E27FC236}">
                  <a16:creationId xmlns:a16="http://schemas.microsoft.com/office/drawing/2014/main" id="{F23C9C52-5957-4276-A93E-2BCC2B8629E2}"/>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22BB9F97-0F61-4576-8956-3569657D7DD1}"/>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BBC9A07C-1E5D-4BB7-BA0E-C3CF7920EA78}"/>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Shape 12">
              <a:extLst>
                <a:ext uri="{FF2B5EF4-FFF2-40B4-BE49-F238E27FC236}">
                  <a16:creationId xmlns:a16="http://schemas.microsoft.com/office/drawing/2014/main" id="{A8822EAE-CE76-42E7-BCEA-6364F79BB8EB}"/>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8E2B0736-E2BE-44E6-8AF4-BBEF2A7AC456}"/>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4E94281E-3EB8-48AC-8BC3-4F363DE4B2A5}"/>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64F902F1-3973-408C-9129-B1848CCFB915}"/>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9868889C-0273-4B83-B4F5-036F4939CA2F}"/>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5EF08BC4-99C4-46B6-BFCA-D4FD2CB3301A}"/>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A8449DFC-44C9-4000-9327-728CE870A54A}"/>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4A8CCB6A-90E6-414C-928E-D86AA736EDA2}"/>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65F4053A-D057-414E-A2D3-F43556A07794}"/>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56B1F81E-97DE-4DB1-812D-960E4A604EAF}"/>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E935B94-1305-43E6-882D-0D577C98AD8F}"/>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9E64E872-B8EA-497B-B16A-F8630650EE7E}"/>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D1D404DC-552E-467D-8627-B16BB7E9AAC9}"/>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74445916-76D9-4AA3-8D5C-1B61852157FF}"/>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01E147FA-D941-46AD-8276-BC100D57E290}"/>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Freeform: Shape 30">
              <a:extLst>
                <a:ext uri="{FF2B5EF4-FFF2-40B4-BE49-F238E27FC236}">
                  <a16:creationId xmlns:a16="http://schemas.microsoft.com/office/drawing/2014/main" id="{E380FF95-5175-4028-82E7-56112847B985}"/>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Freeform: Shape 31">
              <a:extLst>
                <a:ext uri="{FF2B5EF4-FFF2-40B4-BE49-F238E27FC236}">
                  <a16:creationId xmlns:a16="http://schemas.microsoft.com/office/drawing/2014/main" id="{DF2C0DD9-E992-45C1-9089-EDE6C910F4DD}"/>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Shape 32">
              <a:extLst>
                <a:ext uri="{FF2B5EF4-FFF2-40B4-BE49-F238E27FC236}">
                  <a16:creationId xmlns:a16="http://schemas.microsoft.com/office/drawing/2014/main" id="{ED36086D-8FB5-48F1-9770-CB20181808C2}"/>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reeform: Shape 33">
              <a:extLst>
                <a:ext uri="{FF2B5EF4-FFF2-40B4-BE49-F238E27FC236}">
                  <a16:creationId xmlns:a16="http://schemas.microsoft.com/office/drawing/2014/main" id="{798D339F-3E15-4746-8141-325E7CBAC476}"/>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A43A9E8-BA6A-4631-BD8A-99D57F4E7C24}"/>
                </a:ext>
              </a:extLst>
            </p:cNvPr>
            <p:cNvSpPr txBox="1"/>
            <p:nvPr/>
          </p:nvSpPr>
          <p:spPr>
            <a:xfrm>
              <a:off x="1047145" y="2534735"/>
              <a:ext cx="1019926" cy="535569"/>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50%</a:t>
              </a:r>
              <a:endParaRPr lang="en-IN" sz="20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1670683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ndoor, table, sitting, small&#10;&#10;Description automatically generated">
            <a:extLst>
              <a:ext uri="{FF2B5EF4-FFF2-40B4-BE49-F238E27FC236}">
                <a16:creationId xmlns:a16="http://schemas.microsoft.com/office/drawing/2014/main" id="{829053A3-6A39-4CD8-AB1E-1B80B14FA310}"/>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
            <a:ext cx="12191980" cy="6858000"/>
          </a:xfrm>
          <a:prstGeom prst="rect">
            <a:avLst/>
          </a:prstGeom>
        </p:spPr>
      </p:pic>
      <p:sp>
        <p:nvSpPr>
          <p:cNvPr id="2" name="Title 1">
            <a:extLst>
              <a:ext uri="{FF2B5EF4-FFF2-40B4-BE49-F238E27FC236}">
                <a16:creationId xmlns:a16="http://schemas.microsoft.com/office/drawing/2014/main" id="{C8E43562-B919-4DCC-931E-013446445DE9}"/>
              </a:ext>
            </a:extLst>
          </p:cNvPr>
          <p:cNvSpPr>
            <a:spLocks noGrp="1"/>
          </p:cNvSpPr>
          <p:nvPr>
            <p:ph type="title"/>
          </p:nvPr>
        </p:nvSpPr>
        <p:spPr>
          <a:xfrm>
            <a:off x="646111" y="452718"/>
            <a:ext cx="9404723" cy="1400530"/>
          </a:xfrm>
        </p:spPr>
        <p:txBody>
          <a:bodyPr>
            <a:normAutofit/>
          </a:bodyPr>
          <a:lstStyle/>
          <a:p>
            <a:r>
              <a:rPr lang="en-IN" b="1" dirty="0">
                <a:latin typeface="Times New Roman" panose="02020603050405020304" pitchFamily="18" charset="0"/>
                <a:cs typeface="Times New Roman" panose="02020603050405020304" pitchFamily="18" charset="0"/>
              </a:rPr>
              <a:t>Problem</a:t>
            </a:r>
            <a:r>
              <a:rPr lang="en-IN" b="1" dirty="0"/>
              <a:t> statement</a:t>
            </a:r>
          </a:p>
        </p:txBody>
      </p:sp>
      <p:sp>
        <p:nvSpPr>
          <p:cNvPr id="7" name="Content Placeholder 6">
            <a:extLst>
              <a:ext uri="{FF2B5EF4-FFF2-40B4-BE49-F238E27FC236}">
                <a16:creationId xmlns:a16="http://schemas.microsoft.com/office/drawing/2014/main" id="{9A0FF7E9-1FAC-456F-826B-FA5037B049F8}"/>
              </a:ext>
            </a:extLst>
          </p:cNvPr>
          <p:cNvSpPr>
            <a:spLocks noGrp="1"/>
          </p:cNvSpPr>
          <p:nvPr>
            <p:ph idx="1"/>
          </p:nvPr>
        </p:nvSpPr>
        <p:spPr>
          <a:xfrm>
            <a:off x="1103312" y="2052918"/>
            <a:ext cx="9719586" cy="4195481"/>
          </a:xfrm>
        </p:spPr>
        <p:txBody>
          <a:bodyPr>
            <a:normAutofit/>
          </a:bodyPr>
          <a:lstStyle/>
          <a:p>
            <a:pPr marL="0" indent="0" algn="just">
              <a:lnSpc>
                <a:spcPct val="150000"/>
              </a:lnSpc>
              <a:buNone/>
            </a:pPr>
            <a:r>
              <a:rPr lang="en-IN" dirty="0">
                <a:solidFill>
                  <a:schemeClr val="tx2"/>
                </a:solidFill>
                <a:latin typeface="Times New Roman" panose="02020603050405020304" pitchFamily="18" charset="0"/>
                <a:cs typeface="Times New Roman" panose="02020603050405020304" pitchFamily="18" charset="0"/>
              </a:rPr>
              <a:t>In the current AI  world we have a wide variety of chatbot applications that infiltrate every corner in educational institutions that assisting Management and students for effective  interactions and querying well about institution in a real time. But there is a need  of a system that guides the faculty and students  in order to accomplish their  goals and objectives in desired  time frame. The proposed idea  NextGen Bot mainly focusing  on faculty which will provide a chatbot assistance that will help faculty  in  effective tracking and accomplishing their goals with proper remainders and updates in timely manner along with an effective management of time table. </a:t>
            </a:r>
          </a:p>
          <a:p>
            <a:pPr marL="0" indent="0" algn="just">
              <a:lnSpc>
                <a:spcPct val="150000"/>
              </a:lnSpc>
              <a:buNone/>
            </a:pPr>
            <a:endParaRPr lang="en-IN" dirty="0">
              <a:solidFill>
                <a:schemeClr val="tx2"/>
              </a:solidFill>
            </a:endParaRPr>
          </a:p>
        </p:txBody>
      </p:sp>
      <p:pic>
        <p:nvPicPr>
          <p:cNvPr id="5" name="Content Placeholder 4" descr="A picture containing room, drawing&#10;&#10;Description automatically generated">
            <a:extLst>
              <a:ext uri="{FF2B5EF4-FFF2-40B4-BE49-F238E27FC236}">
                <a16:creationId xmlns:a16="http://schemas.microsoft.com/office/drawing/2014/main" id="{C90870C9-F260-4D3E-9074-7B0115774ED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444730" y="42788"/>
            <a:ext cx="1601240" cy="1400530"/>
          </a:xfrm>
          <a:prstGeom prst="rect">
            <a:avLst/>
          </a:prstGeom>
          <a:noFill/>
          <a:ln>
            <a:noFill/>
            <a:prstDash val="solid"/>
          </a:ln>
        </p:spPr>
      </p:pic>
    </p:spTree>
    <p:extLst>
      <p:ext uri="{BB962C8B-B14F-4D97-AF65-F5344CB8AC3E}">
        <p14:creationId xmlns:p14="http://schemas.microsoft.com/office/powerpoint/2010/main" val="41221244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indoor, sitting, computer, mouse&#10;&#10;Description automatically generated">
            <a:extLst>
              <a:ext uri="{FF2B5EF4-FFF2-40B4-BE49-F238E27FC236}">
                <a16:creationId xmlns:a16="http://schemas.microsoft.com/office/drawing/2014/main" id="{DC1E5756-EB85-487B-8B48-C10E9073517C}"/>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r="444"/>
          <a:stretch/>
        </p:blipFill>
        <p:spPr>
          <a:xfrm>
            <a:off x="20" y="-1"/>
            <a:ext cx="12191980" cy="6858000"/>
          </a:xfrm>
          <a:prstGeom prst="rect">
            <a:avLst/>
          </a:prstGeom>
        </p:spPr>
      </p:pic>
      <p:sp>
        <p:nvSpPr>
          <p:cNvPr id="2" name="Title 1">
            <a:extLst>
              <a:ext uri="{FF2B5EF4-FFF2-40B4-BE49-F238E27FC236}">
                <a16:creationId xmlns:a16="http://schemas.microsoft.com/office/drawing/2014/main" id="{CCB157B8-0931-4B1C-B010-679F3D088E4F}"/>
              </a:ext>
            </a:extLst>
          </p:cNvPr>
          <p:cNvSpPr>
            <a:spLocks noGrp="1"/>
          </p:cNvSpPr>
          <p:nvPr>
            <p:ph type="title"/>
          </p:nvPr>
        </p:nvSpPr>
        <p:spPr>
          <a:xfrm>
            <a:off x="646111" y="452718"/>
            <a:ext cx="9404723" cy="1400530"/>
          </a:xfrm>
        </p:spPr>
        <p:txBody>
          <a:bodyPr>
            <a:normAutofit/>
          </a:bodyPr>
          <a:lstStyle/>
          <a:p>
            <a:r>
              <a:rPr lang="en-IN" b="1"/>
              <a:t>Disadvantages of Existing System</a:t>
            </a:r>
            <a:endParaRPr lang="en-IN" b="1" dirty="0"/>
          </a:p>
        </p:txBody>
      </p:sp>
      <p:sp>
        <p:nvSpPr>
          <p:cNvPr id="3" name="Content Placeholder 2">
            <a:extLst>
              <a:ext uri="{FF2B5EF4-FFF2-40B4-BE49-F238E27FC236}">
                <a16:creationId xmlns:a16="http://schemas.microsoft.com/office/drawing/2014/main" id="{59C90A1D-6CCB-486D-B776-91F33BD12798}"/>
              </a:ext>
            </a:extLst>
          </p:cNvPr>
          <p:cNvSpPr>
            <a:spLocks noGrp="1"/>
          </p:cNvSpPr>
          <p:nvPr>
            <p:ph idx="1"/>
          </p:nvPr>
        </p:nvSpPr>
        <p:spPr>
          <a:xfrm>
            <a:off x="1103312" y="2305966"/>
            <a:ext cx="9333847" cy="4212971"/>
          </a:xfrm>
        </p:spPr>
        <p:txBody>
          <a:bodyPr>
            <a:normAutofit/>
          </a:bodyPr>
          <a:lstStyle/>
          <a:p>
            <a:pPr algn="just">
              <a:lnSpc>
                <a:spcPct val="150000"/>
              </a:lnSpc>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Lack of assistance </a:t>
            </a:r>
            <a:r>
              <a:rPr lang="en-IN" dirty="0">
                <a:solidFill>
                  <a:schemeClr val="tx2"/>
                </a:solidFill>
                <a:latin typeface="Times New Roman" panose="02020603050405020304" pitchFamily="18" charset="0"/>
                <a:cs typeface="Times New Roman" panose="02020603050405020304" pitchFamily="18" charset="0"/>
              </a:rPr>
              <a:t> : There is no existing system as assistance for faculty.</a:t>
            </a:r>
          </a:p>
          <a:p>
            <a:pPr algn="just">
              <a:lnSpc>
                <a:spcPct val="150000"/>
              </a:lnSpc>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Complex Querying :</a:t>
            </a:r>
            <a:r>
              <a:rPr lang="en-IN" dirty="0">
                <a:solidFill>
                  <a:schemeClr val="tx2"/>
                </a:solidFill>
                <a:latin typeface="Times New Roman" panose="02020603050405020304" pitchFamily="18" charset="0"/>
                <a:cs typeface="Times New Roman" panose="02020603050405020304" pitchFamily="18" charset="0"/>
              </a:rPr>
              <a:t>User’s need to write complex queries in order to get desired result.</a:t>
            </a:r>
          </a:p>
          <a:p>
            <a:pPr algn="just">
              <a:lnSpc>
                <a:spcPct val="150000"/>
              </a:lnSpc>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Time Consuming </a:t>
            </a:r>
            <a:r>
              <a:rPr lang="en-IN" dirty="0">
                <a:solidFill>
                  <a:schemeClr val="tx2"/>
                </a:solidFill>
                <a:latin typeface="Times New Roman" panose="02020603050405020304" pitchFamily="18" charset="0"/>
                <a:cs typeface="Times New Roman" panose="02020603050405020304" pitchFamily="18" charset="0"/>
              </a:rPr>
              <a:t>:In order to check the deadlines of objectives need to be done , User’s need to refer the web portal(ERP) every time.</a:t>
            </a:r>
          </a:p>
          <a:p>
            <a:pPr algn="just">
              <a:lnSpc>
                <a:spcPct val="150000"/>
              </a:lnSpc>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Ambiguity regarding timings  scheduled for classes and events</a:t>
            </a:r>
          </a:p>
          <a:p>
            <a:pPr algn="just">
              <a:lnSpc>
                <a:spcPct val="150000"/>
              </a:lnSpc>
              <a:buFont typeface="Arial" panose="020B0604020202020204" pitchFamily="34" charset="0"/>
              <a:buChar char="•"/>
            </a:pPr>
            <a:endParaRPr lang="en-IN" b="1" dirty="0">
              <a:solidFill>
                <a:schemeClr val="tx2"/>
              </a:solidFill>
              <a:latin typeface="Times New Roman" panose="02020603050405020304" pitchFamily="18" charset="0"/>
              <a:cs typeface="Times New Roman" panose="02020603050405020304" pitchFamily="18" charset="0"/>
            </a:endParaRPr>
          </a:p>
        </p:txBody>
      </p:sp>
      <p:pic>
        <p:nvPicPr>
          <p:cNvPr id="12" name="Content Placeholder 4" descr="A picture containing room, drawing&#10;&#10;Description automatically generated">
            <a:extLst>
              <a:ext uri="{FF2B5EF4-FFF2-40B4-BE49-F238E27FC236}">
                <a16:creationId xmlns:a16="http://schemas.microsoft.com/office/drawing/2014/main" id="{08C2397B-DD1D-4CC1-8B93-341E229680C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437159" y="106284"/>
            <a:ext cx="1601240" cy="1400530"/>
          </a:xfrm>
          <a:prstGeom prst="rect">
            <a:avLst/>
          </a:prstGeom>
          <a:noFill/>
          <a:ln>
            <a:noFill/>
            <a:prstDash val="solid"/>
          </a:ln>
        </p:spPr>
      </p:pic>
    </p:spTree>
    <p:extLst>
      <p:ext uri="{BB962C8B-B14F-4D97-AF65-F5344CB8AC3E}">
        <p14:creationId xmlns:p14="http://schemas.microsoft.com/office/powerpoint/2010/main" val="95688703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picture containing indoor, window, table, room&#10;&#10;Description automatically generated">
            <a:extLst>
              <a:ext uri="{FF2B5EF4-FFF2-40B4-BE49-F238E27FC236}">
                <a16:creationId xmlns:a16="http://schemas.microsoft.com/office/drawing/2014/main" id="{FAAED8D0-0226-4905-80BB-93C060AF17A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6250"/>
          <a:stretch/>
        </p:blipFill>
        <p:spPr>
          <a:xfrm>
            <a:off x="20" y="-1"/>
            <a:ext cx="12191980" cy="6858000"/>
          </a:xfrm>
          <a:prstGeom prst="rect">
            <a:avLst/>
          </a:prstGeom>
        </p:spPr>
      </p:pic>
      <p:sp>
        <p:nvSpPr>
          <p:cNvPr id="2" name="Title 1">
            <a:extLst>
              <a:ext uri="{FF2B5EF4-FFF2-40B4-BE49-F238E27FC236}">
                <a16:creationId xmlns:a16="http://schemas.microsoft.com/office/drawing/2014/main" id="{A9485E29-DF5E-4DC5-8E1E-4DCF504597D6}"/>
              </a:ext>
            </a:extLst>
          </p:cNvPr>
          <p:cNvSpPr>
            <a:spLocks noGrp="1"/>
          </p:cNvSpPr>
          <p:nvPr>
            <p:ph type="title"/>
          </p:nvPr>
        </p:nvSpPr>
        <p:spPr>
          <a:xfrm>
            <a:off x="646111" y="452718"/>
            <a:ext cx="9404723" cy="1400530"/>
          </a:xfrm>
        </p:spPr>
        <p:txBody>
          <a:bodyPr>
            <a:normAutofit/>
          </a:bodyPr>
          <a:lstStyle/>
          <a:p>
            <a:r>
              <a:rPr lang="en-IN" b="1" dirty="0"/>
              <a:t>Proposed System</a:t>
            </a:r>
          </a:p>
        </p:txBody>
      </p:sp>
      <p:sp>
        <p:nvSpPr>
          <p:cNvPr id="17" name="Content Placeholder 14">
            <a:extLst>
              <a:ext uri="{FF2B5EF4-FFF2-40B4-BE49-F238E27FC236}">
                <a16:creationId xmlns:a16="http://schemas.microsoft.com/office/drawing/2014/main" id="{28F7D8F7-7158-45D8-87CC-F17CFF8925D5}"/>
              </a:ext>
            </a:extLst>
          </p:cNvPr>
          <p:cNvSpPr>
            <a:spLocks noGrp="1"/>
          </p:cNvSpPr>
          <p:nvPr>
            <p:ph idx="1"/>
          </p:nvPr>
        </p:nvSpPr>
        <p:spPr>
          <a:xfrm>
            <a:off x="1103312" y="2052918"/>
            <a:ext cx="9704596" cy="4195481"/>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In the Proposed System we are developing a window based NextGen Bot as an assist that helps faculty in Goal Tracking and in managing daily tasks effectively .	We are designing this Chatbot with three different modules like </a:t>
            </a:r>
            <a:r>
              <a:rPr lang="en-US" b="1" dirty="0">
                <a:latin typeface="Times New Roman" panose="02020603050405020304" pitchFamily="18" charset="0"/>
                <a:cs typeface="Times New Roman" panose="02020603050405020304" pitchFamily="18" charset="0"/>
              </a:rPr>
              <a:t>Profile Management </a:t>
            </a:r>
            <a:r>
              <a:rPr lang="en-US" dirty="0">
                <a:latin typeface="Times New Roman" panose="02020603050405020304" pitchFamily="18" charset="0"/>
                <a:cs typeface="Times New Roman" panose="02020603050405020304" pitchFamily="18" charset="0"/>
              </a:rPr>
              <a:t>which deals with academic and research Information of faculty. And </a:t>
            </a:r>
            <a:r>
              <a:rPr lang="en-US" b="1" dirty="0">
                <a:latin typeface="Times New Roman" panose="02020603050405020304" pitchFamily="18" charset="0"/>
                <a:cs typeface="Times New Roman" panose="02020603050405020304" pitchFamily="18" charset="0"/>
              </a:rPr>
              <a:t>Goal Tracking</a:t>
            </a:r>
            <a:r>
              <a:rPr lang="en-US" dirty="0">
                <a:latin typeface="Times New Roman" panose="02020603050405020304" pitchFamily="18" charset="0"/>
                <a:cs typeface="Times New Roman" panose="02020603050405020304" pitchFamily="18" charset="0"/>
              </a:rPr>
              <a:t> which is an important module that  will help faculty in tracking and accomplishing their goals with timely updates and remainders. And  </a:t>
            </a:r>
            <a:r>
              <a:rPr lang="en-US" b="1" dirty="0">
                <a:latin typeface="Times New Roman" panose="02020603050405020304" pitchFamily="18" charset="0"/>
                <a:cs typeface="Times New Roman" panose="02020603050405020304" pitchFamily="18" charset="0"/>
              </a:rPr>
              <a:t>Timetable Management </a:t>
            </a:r>
            <a:r>
              <a:rPr lang="en-US" dirty="0">
                <a:latin typeface="Times New Roman" panose="02020603050405020304" pitchFamily="18" charset="0"/>
                <a:cs typeface="Times New Roman" panose="02020603050405020304" pitchFamily="18" charset="0"/>
              </a:rPr>
              <a:t>module will help faculty to organize their works effectively. We are Developing a web application as an interface for admins(Management) to monitor and issue goals and this interface will be the data source for the  NextGen Bot .</a:t>
            </a:r>
          </a:p>
        </p:txBody>
      </p:sp>
      <p:pic>
        <p:nvPicPr>
          <p:cNvPr id="12" name="Content Placeholder 4" descr="A picture containing room, drawing&#10;&#10;Description automatically generated">
            <a:extLst>
              <a:ext uri="{FF2B5EF4-FFF2-40B4-BE49-F238E27FC236}">
                <a16:creationId xmlns:a16="http://schemas.microsoft.com/office/drawing/2014/main" id="{527379F3-B3BF-46A1-BA23-13C3335139D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458797" y="162555"/>
            <a:ext cx="1601240" cy="1400530"/>
          </a:xfrm>
          <a:prstGeom prst="rect">
            <a:avLst/>
          </a:prstGeom>
          <a:noFill/>
          <a:ln>
            <a:noFill/>
            <a:prstDash val="solid"/>
          </a:ln>
        </p:spPr>
      </p:pic>
      <p:grpSp>
        <p:nvGrpSpPr>
          <p:cNvPr id="56" name="Group 55">
            <a:extLst>
              <a:ext uri="{FF2B5EF4-FFF2-40B4-BE49-F238E27FC236}">
                <a16:creationId xmlns:a16="http://schemas.microsoft.com/office/drawing/2014/main" id="{2EF3F9B3-D991-438B-B1D1-A12329FEAFDF}"/>
              </a:ext>
            </a:extLst>
          </p:cNvPr>
          <p:cNvGrpSpPr/>
          <p:nvPr/>
        </p:nvGrpSpPr>
        <p:grpSpPr>
          <a:xfrm>
            <a:off x="10822898" y="5683348"/>
            <a:ext cx="1293970" cy="1131864"/>
            <a:chOff x="516836" y="2078069"/>
            <a:chExt cx="1743038" cy="1448902"/>
          </a:xfrm>
        </p:grpSpPr>
        <p:sp>
          <p:nvSpPr>
            <p:cNvPr id="57" name="Freeform: Shape 56">
              <a:extLst>
                <a:ext uri="{FF2B5EF4-FFF2-40B4-BE49-F238E27FC236}">
                  <a16:creationId xmlns:a16="http://schemas.microsoft.com/office/drawing/2014/main" id="{05A9EC26-9517-4664-932E-A06D2A3EEED9}"/>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Freeform: Shape 57">
              <a:extLst>
                <a:ext uri="{FF2B5EF4-FFF2-40B4-BE49-F238E27FC236}">
                  <a16:creationId xmlns:a16="http://schemas.microsoft.com/office/drawing/2014/main" id="{A0BF52CA-C315-4EF5-950A-3F23F926B8AB}"/>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Freeform: Shape 58">
              <a:extLst>
                <a:ext uri="{FF2B5EF4-FFF2-40B4-BE49-F238E27FC236}">
                  <a16:creationId xmlns:a16="http://schemas.microsoft.com/office/drawing/2014/main" id="{10959184-554B-468B-92A0-2C905114841B}"/>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79EB3910-C7DA-4639-91C5-B70E3D6C1E5C}"/>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Shape 60">
              <a:extLst>
                <a:ext uri="{FF2B5EF4-FFF2-40B4-BE49-F238E27FC236}">
                  <a16:creationId xmlns:a16="http://schemas.microsoft.com/office/drawing/2014/main" id="{EA68FEA8-89DD-41DC-A3F8-4F465B3A890A}"/>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Freeform: Shape 61">
              <a:extLst>
                <a:ext uri="{FF2B5EF4-FFF2-40B4-BE49-F238E27FC236}">
                  <a16:creationId xmlns:a16="http://schemas.microsoft.com/office/drawing/2014/main" id="{7AD50D1B-13C9-4535-9694-160984A86230}"/>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Freeform: Shape 62">
              <a:extLst>
                <a:ext uri="{FF2B5EF4-FFF2-40B4-BE49-F238E27FC236}">
                  <a16:creationId xmlns:a16="http://schemas.microsoft.com/office/drawing/2014/main" id="{8523A292-3088-427B-A328-2CE96BF43C96}"/>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24A6F20F-7285-45B2-8DFC-8BD1154CF803}"/>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Freeform: Shape 64">
              <a:extLst>
                <a:ext uri="{FF2B5EF4-FFF2-40B4-BE49-F238E27FC236}">
                  <a16:creationId xmlns:a16="http://schemas.microsoft.com/office/drawing/2014/main" id="{59A9E3CC-640E-4599-96A9-65FC2B95EBD4}"/>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Freeform: Shape 65">
              <a:extLst>
                <a:ext uri="{FF2B5EF4-FFF2-40B4-BE49-F238E27FC236}">
                  <a16:creationId xmlns:a16="http://schemas.microsoft.com/office/drawing/2014/main" id="{D41FD8DD-2BA6-419C-BD2F-D53B5D17BF39}"/>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Freeform: Shape 66">
              <a:extLst>
                <a:ext uri="{FF2B5EF4-FFF2-40B4-BE49-F238E27FC236}">
                  <a16:creationId xmlns:a16="http://schemas.microsoft.com/office/drawing/2014/main" id="{64111D05-E722-436F-AF9F-D645941BBD0D}"/>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Freeform: Shape 67">
              <a:extLst>
                <a:ext uri="{FF2B5EF4-FFF2-40B4-BE49-F238E27FC236}">
                  <a16:creationId xmlns:a16="http://schemas.microsoft.com/office/drawing/2014/main" id="{34F3F863-D849-44A5-954F-C59F37149577}"/>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Freeform: Shape 68">
              <a:extLst>
                <a:ext uri="{FF2B5EF4-FFF2-40B4-BE49-F238E27FC236}">
                  <a16:creationId xmlns:a16="http://schemas.microsoft.com/office/drawing/2014/main" id="{7AAAB7C2-56AD-43F0-A708-EB16BA49792F}"/>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ED1A9A7A-796F-45C9-955F-8E6D5FC95DC9}"/>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0663AA8D-EB76-4EF6-BEAD-1CFCBA0AA68C}"/>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eeform: Shape 71">
              <a:extLst>
                <a:ext uri="{FF2B5EF4-FFF2-40B4-BE49-F238E27FC236}">
                  <a16:creationId xmlns:a16="http://schemas.microsoft.com/office/drawing/2014/main" id="{ED882420-0361-4ED0-83E4-BDC0C9849578}"/>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Freeform: Shape 72">
              <a:extLst>
                <a:ext uri="{FF2B5EF4-FFF2-40B4-BE49-F238E27FC236}">
                  <a16:creationId xmlns:a16="http://schemas.microsoft.com/office/drawing/2014/main" id="{D6E433BD-F810-4BA8-B65B-3772EDE8F7C0}"/>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Freeform: Shape 73">
              <a:extLst>
                <a:ext uri="{FF2B5EF4-FFF2-40B4-BE49-F238E27FC236}">
                  <a16:creationId xmlns:a16="http://schemas.microsoft.com/office/drawing/2014/main" id="{4F9959D9-4800-427D-BECB-AEE4E73ED9FE}"/>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Freeform: Shape 74">
              <a:extLst>
                <a:ext uri="{FF2B5EF4-FFF2-40B4-BE49-F238E27FC236}">
                  <a16:creationId xmlns:a16="http://schemas.microsoft.com/office/drawing/2014/main" id="{A64E76BF-DCB6-4741-94EC-D59DEA78AA89}"/>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Freeform: Shape 75">
              <a:extLst>
                <a:ext uri="{FF2B5EF4-FFF2-40B4-BE49-F238E27FC236}">
                  <a16:creationId xmlns:a16="http://schemas.microsoft.com/office/drawing/2014/main" id="{779AE7AF-0833-4398-840C-BC1F8F868EE0}"/>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7" name="Freeform: Shape 76">
              <a:extLst>
                <a:ext uri="{FF2B5EF4-FFF2-40B4-BE49-F238E27FC236}">
                  <a16:creationId xmlns:a16="http://schemas.microsoft.com/office/drawing/2014/main" id="{1EC651C9-7F0A-4806-9FF5-E3F452FEC3CC}"/>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Freeform: Shape 77">
              <a:extLst>
                <a:ext uri="{FF2B5EF4-FFF2-40B4-BE49-F238E27FC236}">
                  <a16:creationId xmlns:a16="http://schemas.microsoft.com/office/drawing/2014/main" id="{AFD63241-DD76-4116-9BE2-A05F11A90B52}"/>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Freeform: Shape 78">
              <a:extLst>
                <a:ext uri="{FF2B5EF4-FFF2-40B4-BE49-F238E27FC236}">
                  <a16:creationId xmlns:a16="http://schemas.microsoft.com/office/drawing/2014/main" id="{ACB4C34F-C1B5-4505-946F-A7709CFAD393}"/>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Freeform: Shape 79">
              <a:extLst>
                <a:ext uri="{FF2B5EF4-FFF2-40B4-BE49-F238E27FC236}">
                  <a16:creationId xmlns:a16="http://schemas.microsoft.com/office/drawing/2014/main" id="{0B191D16-40BA-469C-9943-A48384079430}"/>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TextBox 80">
              <a:extLst>
                <a:ext uri="{FF2B5EF4-FFF2-40B4-BE49-F238E27FC236}">
                  <a16:creationId xmlns:a16="http://schemas.microsoft.com/office/drawing/2014/main" id="{E9C0475D-9D7C-402D-9A3C-17A883E3A9D2}"/>
                </a:ext>
              </a:extLst>
            </p:cNvPr>
            <p:cNvSpPr txBox="1"/>
            <p:nvPr/>
          </p:nvSpPr>
          <p:spPr>
            <a:xfrm>
              <a:off x="1064009" y="2553092"/>
              <a:ext cx="1116729" cy="512182"/>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60%</a:t>
              </a:r>
              <a:endParaRPr lang="en-IN" sz="20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66493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sitting, desk&#10;&#10;Description automatically generated">
            <a:extLst>
              <a:ext uri="{FF2B5EF4-FFF2-40B4-BE49-F238E27FC236}">
                <a16:creationId xmlns:a16="http://schemas.microsoft.com/office/drawing/2014/main" id="{CD6DBCDA-AF29-4418-ADE8-92BDD76E577A}"/>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3770" b="21230"/>
          <a:stretch/>
        </p:blipFill>
        <p:spPr>
          <a:xfrm>
            <a:off x="20" y="-1"/>
            <a:ext cx="12191980" cy="6858000"/>
          </a:xfrm>
          <a:prstGeom prst="rect">
            <a:avLst/>
          </a:prstGeom>
        </p:spPr>
      </p:pic>
      <p:sp>
        <p:nvSpPr>
          <p:cNvPr id="2" name="Title 1">
            <a:extLst>
              <a:ext uri="{FF2B5EF4-FFF2-40B4-BE49-F238E27FC236}">
                <a16:creationId xmlns:a16="http://schemas.microsoft.com/office/drawing/2014/main" id="{DEBDCC71-7059-4A29-8734-1F66CD07323B}"/>
              </a:ext>
            </a:extLst>
          </p:cNvPr>
          <p:cNvSpPr>
            <a:spLocks noGrp="1"/>
          </p:cNvSpPr>
          <p:nvPr>
            <p:ph type="title"/>
          </p:nvPr>
        </p:nvSpPr>
        <p:spPr>
          <a:xfrm>
            <a:off x="646111" y="452718"/>
            <a:ext cx="9404723" cy="1400530"/>
          </a:xfrm>
        </p:spPr>
        <p:txBody>
          <a:bodyPr>
            <a:normAutofit/>
          </a:bodyPr>
          <a:lstStyle/>
          <a:p>
            <a:r>
              <a:rPr lang="en-IN" b="1" dirty="0"/>
              <a:t>Advantages of Proposed System</a:t>
            </a:r>
          </a:p>
        </p:txBody>
      </p:sp>
      <p:sp>
        <p:nvSpPr>
          <p:cNvPr id="3" name="Content Placeholder 2">
            <a:extLst>
              <a:ext uri="{FF2B5EF4-FFF2-40B4-BE49-F238E27FC236}">
                <a16:creationId xmlns:a16="http://schemas.microsoft.com/office/drawing/2014/main" id="{6447A8BC-B7C5-4FAD-A2C4-857C80AD921A}"/>
              </a:ext>
            </a:extLst>
          </p:cNvPr>
          <p:cNvSpPr>
            <a:spLocks noGrp="1"/>
          </p:cNvSpPr>
          <p:nvPr>
            <p:ph idx="1"/>
          </p:nvPr>
        </p:nvSpPr>
        <p:spPr>
          <a:xfrm>
            <a:off x="1103312" y="2052918"/>
            <a:ext cx="9404723" cy="4352364"/>
          </a:xfrm>
        </p:spPr>
        <p:txBody>
          <a:bodyPr>
            <a:normAutofit/>
          </a:bodyPr>
          <a:lstStyle/>
          <a:p>
            <a:pPr algn="just">
              <a:lnSpc>
                <a:spcPct val="150000"/>
              </a:lnSpc>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Tracking Assistance : </a:t>
            </a:r>
            <a:r>
              <a:rPr lang="en-IN" dirty="0">
                <a:solidFill>
                  <a:schemeClr val="tx2"/>
                </a:solidFill>
                <a:latin typeface="Times New Roman" panose="02020603050405020304" pitchFamily="18" charset="0"/>
                <a:cs typeface="Times New Roman" panose="02020603050405020304" pitchFamily="18" charset="0"/>
              </a:rPr>
              <a:t>we provide a chatbot assistance for faculty in tracking their goals.</a:t>
            </a:r>
          </a:p>
          <a:p>
            <a:pPr algn="just">
              <a:lnSpc>
                <a:spcPct val="150000"/>
              </a:lnSpc>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Notifications: </a:t>
            </a:r>
            <a:r>
              <a:rPr lang="en-IN" dirty="0">
                <a:solidFill>
                  <a:schemeClr val="tx2"/>
                </a:solidFill>
                <a:latin typeface="Times New Roman" panose="02020603050405020304" pitchFamily="18" charset="0"/>
                <a:cs typeface="Times New Roman" panose="02020603050405020304" pitchFamily="18" charset="0"/>
              </a:rPr>
              <a:t>Faculty will  receive timely updates and reminders as notifications.</a:t>
            </a:r>
          </a:p>
          <a:p>
            <a:pPr algn="just">
              <a:lnSpc>
                <a:spcPct val="150000"/>
              </a:lnSpc>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Time Efficient: U</a:t>
            </a:r>
            <a:r>
              <a:rPr lang="en-IN" dirty="0">
                <a:solidFill>
                  <a:schemeClr val="tx2"/>
                </a:solidFill>
                <a:latin typeface="Times New Roman" panose="02020603050405020304" pitchFamily="18" charset="0"/>
                <a:cs typeface="Times New Roman" panose="02020603050405020304" pitchFamily="18" charset="0"/>
              </a:rPr>
              <a:t>ser can easily get his  information about goals and tasks in no time .</a:t>
            </a:r>
          </a:p>
          <a:p>
            <a:pPr algn="just">
              <a:lnSpc>
                <a:spcPct val="150000"/>
              </a:lnSpc>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No Ambiguity </a:t>
            </a:r>
            <a:r>
              <a:rPr lang="en-IN" dirty="0">
                <a:solidFill>
                  <a:schemeClr val="tx2"/>
                </a:solidFill>
                <a:latin typeface="Times New Roman" panose="02020603050405020304" pitchFamily="18" charset="0"/>
                <a:cs typeface="Times New Roman" panose="02020603050405020304" pitchFamily="18" charset="0"/>
              </a:rPr>
              <a:t>: Faculty can  easily manage their timetable  without any ambiguity in class timings.</a:t>
            </a:r>
          </a:p>
          <a:p>
            <a:pPr algn="just">
              <a:lnSpc>
                <a:spcPct val="150000"/>
              </a:lnSpc>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Easy Interaction with human level Language.</a:t>
            </a:r>
          </a:p>
          <a:p>
            <a:pPr algn="just">
              <a:lnSpc>
                <a:spcPct val="150000"/>
              </a:lnSpc>
              <a:buFont typeface="Arial" panose="020B0604020202020204" pitchFamily="34" charset="0"/>
              <a:buChar char="•"/>
            </a:pPr>
            <a:endParaRPr lang="en-IN" b="1" dirty="0">
              <a:solidFill>
                <a:schemeClr val="tx2"/>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IN" b="1" dirty="0">
              <a:solidFill>
                <a:schemeClr val="tx2"/>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solidFill>
                <a:schemeClr val="tx2"/>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p:txBody>
      </p:sp>
      <p:pic>
        <p:nvPicPr>
          <p:cNvPr id="9" name="Content Placeholder 4" descr="A picture containing room, drawing&#10;&#10;Description automatically generated">
            <a:extLst>
              <a:ext uri="{FF2B5EF4-FFF2-40B4-BE49-F238E27FC236}">
                <a16:creationId xmlns:a16="http://schemas.microsoft.com/office/drawing/2014/main" id="{D21A57BD-3F85-4E15-A1EE-C3A4E41DD34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508035" y="117816"/>
            <a:ext cx="1601240" cy="1400530"/>
          </a:xfrm>
          <a:prstGeom prst="rect">
            <a:avLst/>
          </a:prstGeom>
          <a:noFill/>
          <a:ln>
            <a:noFill/>
            <a:prstDash val="solid"/>
          </a:ln>
        </p:spPr>
      </p:pic>
    </p:spTree>
    <p:extLst>
      <p:ext uri="{BB962C8B-B14F-4D97-AF65-F5344CB8AC3E}">
        <p14:creationId xmlns:p14="http://schemas.microsoft.com/office/powerpoint/2010/main" val="293848217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0FF5-C38B-4DDA-830A-E5536F9D54C8}"/>
              </a:ext>
            </a:extLst>
          </p:cNvPr>
          <p:cNvSpPr>
            <a:spLocks noGrp="1"/>
          </p:cNvSpPr>
          <p:nvPr>
            <p:ph type="title"/>
          </p:nvPr>
        </p:nvSpPr>
        <p:spPr>
          <a:xfrm>
            <a:off x="0" y="0"/>
            <a:ext cx="10446326" cy="1400530"/>
          </a:xfrm>
        </p:spPr>
        <p:txBody>
          <a:bodyPr/>
          <a:lstStyle/>
          <a:p>
            <a:r>
              <a:rPr lang="en-IN" b="1" dirty="0"/>
              <a:t>Block Diagram for Chatbot and Website</a:t>
            </a:r>
            <a:endParaRPr lang="en-IN" dirty="0"/>
          </a:p>
        </p:txBody>
      </p:sp>
      <p:pic>
        <p:nvPicPr>
          <p:cNvPr id="5" name="Picture 4">
            <a:extLst>
              <a:ext uri="{FF2B5EF4-FFF2-40B4-BE49-F238E27FC236}">
                <a16:creationId xmlns:a16="http://schemas.microsoft.com/office/drawing/2014/main" id="{BDEF0ACB-0DBF-4843-BC2A-0D252E0A8E70}"/>
              </a:ext>
            </a:extLst>
          </p:cNvPr>
          <p:cNvPicPr>
            <a:picLocks noChangeAspect="1"/>
          </p:cNvPicPr>
          <p:nvPr/>
        </p:nvPicPr>
        <p:blipFill>
          <a:blip r:embed="rId2"/>
          <a:stretch>
            <a:fillRect/>
          </a:stretch>
        </p:blipFill>
        <p:spPr>
          <a:xfrm>
            <a:off x="69272" y="700265"/>
            <a:ext cx="5153891" cy="6110877"/>
          </a:xfrm>
          <a:prstGeom prst="rect">
            <a:avLst/>
          </a:prstGeom>
        </p:spPr>
      </p:pic>
      <p:pic>
        <p:nvPicPr>
          <p:cNvPr id="6" name="Picture 5">
            <a:extLst>
              <a:ext uri="{FF2B5EF4-FFF2-40B4-BE49-F238E27FC236}">
                <a16:creationId xmlns:a16="http://schemas.microsoft.com/office/drawing/2014/main" id="{1307D516-9BED-4B58-8FC5-B9E25CEEBEAB}"/>
              </a:ext>
            </a:extLst>
          </p:cNvPr>
          <p:cNvPicPr>
            <a:picLocks noChangeAspect="1"/>
          </p:cNvPicPr>
          <p:nvPr/>
        </p:nvPicPr>
        <p:blipFill>
          <a:blip r:embed="rId3"/>
          <a:stretch>
            <a:fillRect/>
          </a:stretch>
        </p:blipFill>
        <p:spPr>
          <a:xfrm>
            <a:off x="5333991" y="705289"/>
            <a:ext cx="4918360" cy="6105854"/>
          </a:xfrm>
          <a:prstGeom prst="rect">
            <a:avLst/>
          </a:prstGeom>
        </p:spPr>
      </p:pic>
      <p:pic>
        <p:nvPicPr>
          <p:cNvPr id="7" name="Content Placeholder 4" descr="A picture containing room, drawing&#10;&#10;Description automatically generated">
            <a:extLst>
              <a:ext uri="{FF2B5EF4-FFF2-40B4-BE49-F238E27FC236}">
                <a16:creationId xmlns:a16="http://schemas.microsoft.com/office/drawing/2014/main" id="{5A936112-B770-4B23-83ED-4FD33EDA61F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41775" y="6976"/>
            <a:ext cx="1601240" cy="1400530"/>
          </a:xfrm>
          <a:prstGeom prst="rect">
            <a:avLst/>
          </a:prstGeom>
          <a:noFill/>
          <a:ln>
            <a:noFill/>
            <a:prstDash val="solid"/>
          </a:ln>
        </p:spPr>
      </p:pic>
      <p:grpSp>
        <p:nvGrpSpPr>
          <p:cNvPr id="8" name="Group 7">
            <a:extLst>
              <a:ext uri="{FF2B5EF4-FFF2-40B4-BE49-F238E27FC236}">
                <a16:creationId xmlns:a16="http://schemas.microsoft.com/office/drawing/2014/main" id="{E91F5C36-90DE-4688-A239-255B7F99448A}"/>
              </a:ext>
            </a:extLst>
          </p:cNvPr>
          <p:cNvGrpSpPr/>
          <p:nvPr/>
        </p:nvGrpSpPr>
        <p:grpSpPr>
          <a:xfrm>
            <a:off x="10916529" y="5486400"/>
            <a:ext cx="1192768" cy="1265316"/>
            <a:chOff x="516836" y="2078069"/>
            <a:chExt cx="1743038" cy="1448902"/>
          </a:xfrm>
        </p:grpSpPr>
        <p:sp>
          <p:nvSpPr>
            <p:cNvPr id="9" name="Freeform: Shape 8">
              <a:extLst>
                <a:ext uri="{FF2B5EF4-FFF2-40B4-BE49-F238E27FC236}">
                  <a16:creationId xmlns:a16="http://schemas.microsoft.com/office/drawing/2014/main" id="{3EB7E4FF-E474-4500-9E7C-3F11705FA95D}"/>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eeform: Shape 9">
              <a:extLst>
                <a:ext uri="{FF2B5EF4-FFF2-40B4-BE49-F238E27FC236}">
                  <a16:creationId xmlns:a16="http://schemas.microsoft.com/office/drawing/2014/main" id="{E24F93CC-ACAC-4B74-9758-36D3AAC6CA63}"/>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22D76CC6-AAE0-42E6-BFFF-91C1458D6398}"/>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541522B6-E2E2-452D-818D-28805497EB52}"/>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Shape 12">
              <a:extLst>
                <a:ext uri="{FF2B5EF4-FFF2-40B4-BE49-F238E27FC236}">
                  <a16:creationId xmlns:a16="http://schemas.microsoft.com/office/drawing/2014/main" id="{3D2A9A86-2183-4C91-9058-52B1650F73DD}"/>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93821F0F-D56D-4A84-9D29-5569DA9D0F59}"/>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3F3C6AD5-3984-4675-A591-3A7686982D40}"/>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732C98E8-68C5-468F-8377-62430D77D5B6}"/>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DDDC95F0-E327-4B67-B738-F883C471FF08}"/>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C022A455-9F59-4AC8-B674-A9BB5FDB05D5}"/>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BDB9C7E9-2D2B-4497-B9E1-6859D669AA70}"/>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0502230A-E866-43C2-A2D3-B45D3E7CE9FB}"/>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3DF17B31-8E4B-4BDB-8E27-AF432C521C55}"/>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79772CA9-6EAA-4780-A0C5-FD0B45E2C619}"/>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156BAFD5-BFAB-43DC-97FE-13B0EB94F616}"/>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53B6423B-D3CD-4A50-98DE-16B9D8233BBF}"/>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B95A0872-CC76-4B8B-A840-EE6D6B5BAB6D}"/>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53D996B5-865B-4493-A8EB-0367428479C7}"/>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1912389-F0E2-4CE1-BB75-DC7CDFFC11FC}"/>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B3560490-8EBA-4371-920B-68912FCEAD37}"/>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7AB71EAD-6A94-4C95-90BD-10F8B7BEF565}"/>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Freeform: Shape 29">
              <a:extLst>
                <a:ext uri="{FF2B5EF4-FFF2-40B4-BE49-F238E27FC236}">
                  <a16:creationId xmlns:a16="http://schemas.microsoft.com/office/drawing/2014/main" id="{894E1404-CB8F-4612-826B-454EF2F072F5}"/>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reeform: Shape 30">
              <a:extLst>
                <a:ext uri="{FF2B5EF4-FFF2-40B4-BE49-F238E27FC236}">
                  <a16:creationId xmlns:a16="http://schemas.microsoft.com/office/drawing/2014/main" id="{8B0237F9-31DD-43D8-BFFE-3780EEC91FD2}"/>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Shape 31">
              <a:extLst>
                <a:ext uri="{FF2B5EF4-FFF2-40B4-BE49-F238E27FC236}">
                  <a16:creationId xmlns:a16="http://schemas.microsoft.com/office/drawing/2014/main" id="{6358EBFC-8E41-49EE-905A-007A5B991CF3}"/>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2368DDD3-CA8A-4BD1-B5EC-74BA9AF9BCF1}"/>
                </a:ext>
              </a:extLst>
            </p:cNvPr>
            <p:cNvSpPr txBox="1"/>
            <p:nvPr/>
          </p:nvSpPr>
          <p:spPr>
            <a:xfrm>
              <a:off x="1058259" y="2552791"/>
              <a:ext cx="985499" cy="458162"/>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70%</a:t>
              </a:r>
              <a:endParaRPr lang="en-IN" sz="28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204831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descr="A picture containing table, computer, group, person&#10;&#10;Description automatically generated">
            <a:extLst>
              <a:ext uri="{FF2B5EF4-FFF2-40B4-BE49-F238E27FC236}">
                <a16:creationId xmlns:a16="http://schemas.microsoft.com/office/drawing/2014/main" id="{8775645C-D7D4-4408-A07D-424EA4E056A4}"/>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1281" b="3216"/>
          <a:stretch/>
        </p:blipFill>
        <p:spPr>
          <a:xfrm>
            <a:off x="20" y="-1"/>
            <a:ext cx="12191980" cy="6858000"/>
          </a:xfrm>
          <a:prstGeom prst="rect">
            <a:avLst/>
          </a:prstGeom>
        </p:spPr>
      </p:pic>
      <p:sp>
        <p:nvSpPr>
          <p:cNvPr id="2" name="Title 1">
            <a:extLst>
              <a:ext uri="{FF2B5EF4-FFF2-40B4-BE49-F238E27FC236}">
                <a16:creationId xmlns:a16="http://schemas.microsoft.com/office/drawing/2014/main" id="{E134B482-A1AE-4C13-A890-2DD86635AF38}"/>
              </a:ext>
            </a:extLst>
          </p:cNvPr>
          <p:cNvSpPr>
            <a:spLocks noGrp="1"/>
          </p:cNvSpPr>
          <p:nvPr>
            <p:ph type="title"/>
          </p:nvPr>
        </p:nvSpPr>
        <p:spPr>
          <a:xfrm>
            <a:off x="646111" y="207818"/>
            <a:ext cx="9404723" cy="609600"/>
          </a:xfrm>
        </p:spPr>
        <p:txBody>
          <a:bodyPr>
            <a:noAutofit/>
          </a:bodyPr>
          <a:lstStyle/>
          <a:p>
            <a:pPr>
              <a:lnSpc>
                <a:spcPct val="90000"/>
              </a:lnSpc>
            </a:pPr>
            <a:r>
              <a:rPr lang="en-IN" sz="5000" dirty="0">
                <a:cs typeface="Times New Roman" panose="02020603050405020304" pitchFamily="18" charset="0"/>
              </a:rPr>
              <a:t>Contents</a:t>
            </a:r>
            <a:br>
              <a:rPr lang="en-IN" sz="5000" dirty="0">
                <a:cs typeface="Times New Roman" panose="02020603050405020304" pitchFamily="18" charset="0"/>
              </a:rPr>
            </a:br>
            <a:br>
              <a:rPr lang="en-IN" sz="5000" dirty="0">
                <a:cs typeface="Times New Roman" panose="02020603050405020304" pitchFamily="18" charset="0"/>
              </a:rPr>
            </a:br>
            <a:br>
              <a:rPr lang="en-IN" sz="5000" dirty="0">
                <a:cs typeface="Times New Roman" panose="02020603050405020304" pitchFamily="18" charset="0"/>
              </a:rPr>
            </a:br>
            <a:br>
              <a:rPr lang="en-IN" sz="5000" dirty="0">
                <a:cs typeface="Times New Roman" panose="02020603050405020304" pitchFamily="18" charset="0"/>
              </a:rPr>
            </a:br>
            <a:endParaRPr lang="en-IN" sz="5000" dirty="0">
              <a:cs typeface="Times New Roman" panose="02020603050405020304" pitchFamily="18" charset="0"/>
            </a:endParaRPr>
          </a:p>
        </p:txBody>
      </p:sp>
      <p:sp>
        <p:nvSpPr>
          <p:cNvPr id="34" name="Content Placeholder 33">
            <a:extLst>
              <a:ext uri="{FF2B5EF4-FFF2-40B4-BE49-F238E27FC236}">
                <a16:creationId xmlns:a16="http://schemas.microsoft.com/office/drawing/2014/main" id="{31C83E07-DDE8-4A4E-8590-1300442573B2}"/>
              </a:ext>
            </a:extLst>
          </p:cNvPr>
          <p:cNvSpPr>
            <a:spLocks noGrp="1"/>
          </p:cNvSpPr>
          <p:nvPr>
            <p:ph idx="1"/>
          </p:nvPr>
        </p:nvSpPr>
        <p:spPr>
          <a:xfrm>
            <a:off x="1176838" y="1608348"/>
            <a:ext cx="9674616" cy="5444837"/>
          </a:xfrm>
        </p:spPr>
        <p:txBody>
          <a:bodyPr numCol="2">
            <a:noAutofit/>
          </a:bodyPr>
          <a:lstStyle/>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Abstract</a:t>
            </a: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Introduction</a:t>
            </a: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Literature Survey</a:t>
            </a: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Problem Statement</a:t>
            </a: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Disadvantages of Existing System</a:t>
            </a: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Proposed System</a:t>
            </a: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Advantages of Proposed system</a:t>
            </a: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Block diagram</a:t>
            </a:r>
          </a:p>
          <a:p>
            <a:pPr marL="0" indent="0">
              <a:lnSpc>
                <a:spcPct val="150000"/>
              </a:lnSpc>
              <a:buNone/>
            </a:pPr>
            <a:endParaRPr lang="en-IN" sz="1700" b="1" dirty="0">
              <a:solidFill>
                <a:schemeClr val="tx2"/>
              </a:solidFill>
              <a:latin typeface="Times New Roman" panose="02020603050405020304" pitchFamily="18" charset="0"/>
              <a:cs typeface="Times New Roman" panose="02020603050405020304" pitchFamily="18" charset="0"/>
            </a:endParaRPr>
          </a:p>
          <a:p>
            <a:pPr marL="0" indent="0">
              <a:lnSpc>
                <a:spcPct val="150000"/>
              </a:lnSpc>
              <a:buNone/>
            </a:pPr>
            <a:endParaRPr lang="en-IN" sz="1700" b="1" dirty="0">
              <a:solidFill>
                <a:schemeClr val="tx2"/>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Methodology</a:t>
            </a:r>
            <a:endParaRPr lang="en-US" sz="1700" b="1" dirty="0">
              <a:solidFill>
                <a:schemeClr val="tx2"/>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700" b="1" dirty="0">
                <a:solidFill>
                  <a:schemeClr val="tx2"/>
                </a:solidFill>
                <a:latin typeface="Times New Roman" panose="02020603050405020304" pitchFamily="18" charset="0"/>
                <a:cs typeface="Times New Roman" panose="02020603050405020304" pitchFamily="18" charset="0"/>
              </a:rPr>
              <a:t>Algorithms</a:t>
            </a:r>
            <a:endParaRPr lang="en-IN" sz="1700" b="1" dirty="0">
              <a:solidFill>
                <a:schemeClr val="tx2"/>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Technologies Used</a:t>
            </a: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Flow of Execution</a:t>
            </a: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Output Screenshots</a:t>
            </a: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Experimentation Results</a:t>
            </a: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Conclusion</a:t>
            </a: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References</a:t>
            </a:r>
          </a:p>
          <a:p>
            <a:pPr>
              <a:lnSpc>
                <a:spcPct val="150000"/>
              </a:lnSpc>
              <a:buFont typeface="Arial" panose="020B0604020202020204" pitchFamily="34" charset="0"/>
              <a:buChar char="•"/>
            </a:pPr>
            <a:r>
              <a:rPr lang="en-IN" sz="1700" b="1" dirty="0">
                <a:solidFill>
                  <a:schemeClr val="tx2"/>
                </a:solidFill>
                <a:latin typeface="Times New Roman" panose="02020603050405020304" pitchFamily="18" charset="0"/>
                <a:cs typeface="Times New Roman" panose="02020603050405020304" pitchFamily="18" charset="0"/>
              </a:rPr>
              <a:t>Plan of Action</a:t>
            </a:r>
          </a:p>
          <a:p>
            <a:pPr marL="0" indent="0">
              <a:lnSpc>
                <a:spcPct val="150000"/>
              </a:lnSpc>
              <a:buNone/>
            </a:pPr>
            <a:endParaRPr lang="en-IN" sz="1700" b="1" dirty="0">
              <a:solidFill>
                <a:schemeClr val="tx2"/>
              </a:solidFill>
              <a:latin typeface="Times New Roman" panose="02020603050405020304" pitchFamily="18" charset="0"/>
              <a:cs typeface="Times New Roman" panose="02020603050405020304" pitchFamily="18" charset="0"/>
            </a:endParaRPr>
          </a:p>
          <a:p>
            <a:pPr marL="0" indent="0">
              <a:lnSpc>
                <a:spcPct val="150000"/>
              </a:lnSpc>
              <a:buNone/>
            </a:pPr>
            <a:endParaRPr lang="en-IN" sz="1700" b="1" dirty="0">
              <a:solidFill>
                <a:schemeClr val="tx2"/>
              </a:solidFill>
              <a:latin typeface="Times New Roman" panose="02020603050405020304" pitchFamily="18" charset="0"/>
              <a:cs typeface="Times New Roman" panose="02020603050405020304" pitchFamily="18" charset="0"/>
            </a:endParaRPr>
          </a:p>
        </p:txBody>
      </p:sp>
      <p:pic>
        <p:nvPicPr>
          <p:cNvPr id="4" name="Content Placeholder 4" descr="A picture containing room, drawing&#10;&#10;Description automatically generated">
            <a:extLst>
              <a:ext uri="{FF2B5EF4-FFF2-40B4-BE49-F238E27FC236}">
                <a16:creationId xmlns:a16="http://schemas.microsoft.com/office/drawing/2014/main" id="{07DDDC73-7012-452C-8B38-A66B922906B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050834" y="-1"/>
            <a:ext cx="1601240" cy="1400530"/>
          </a:xfrm>
          <a:prstGeom prst="rect">
            <a:avLst/>
          </a:prstGeom>
          <a:noFill/>
          <a:ln>
            <a:noFill/>
            <a:prstDash val="solid"/>
          </a:ln>
        </p:spPr>
      </p:pic>
    </p:spTree>
    <p:extLst>
      <p:ext uri="{BB962C8B-B14F-4D97-AF65-F5344CB8AC3E}">
        <p14:creationId xmlns:p14="http://schemas.microsoft.com/office/powerpoint/2010/main" val="2866424964"/>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 table, sitting, small&#10;&#10;Description automatically generated">
            <a:extLst>
              <a:ext uri="{FF2B5EF4-FFF2-40B4-BE49-F238E27FC236}">
                <a16:creationId xmlns:a16="http://schemas.microsoft.com/office/drawing/2014/main" id="{C20CCFAE-76D7-44FC-89C6-20E84EDBD55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8000"/>
          </a:xfrm>
          <a:prstGeom prst="rect">
            <a:avLst/>
          </a:prstGeom>
        </p:spPr>
      </p:pic>
      <p:pic>
        <p:nvPicPr>
          <p:cNvPr id="7" name="Content Placeholder 4" descr="A picture containing room, drawing&#10;&#10;Description automatically generated">
            <a:extLst>
              <a:ext uri="{FF2B5EF4-FFF2-40B4-BE49-F238E27FC236}">
                <a16:creationId xmlns:a16="http://schemas.microsoft.com/office/drawing/2014/main" id="{7AA3FF89-7920-4849-8D08-07E0BDA7637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257671" y="207818"/>
            <a:ext cx="1601240" cy="1400530"/>
          </a:xfrm>
          <a:prstGeom prst="rect">
            <a:avLst/>
          </a:prstGeom>
          <a:noFill/>
          <a:ln>
            <a:noFill/>
            <a:prstDash val="solid"/>
          </a:ln>
        </p:spPr>
      </p:pic>
      <p:sp>
        <p:nvSpPr>
          <p:cNvPr id="14" name="TextBox 13">
            <a:extLst>
              <a:ext uri="{FF2B5EF4-FFF2-40B4-BE49-F238E27FC236}">
                <a16:creationId xmlns:a16="http://schemas.microsoft.com/office/drawing/2014/main" id="{14097F63-5627-4A4C-BA26-530564292E94}"/>
              </a:ext>
            </a:extLst>
          </p:cNvPr>
          <p:cNvSpPr txBox="1"/>
          <p:nvPr/>
        </p:nvSpPr>
        <p:spPr>
          <a:xfrm>
            <a:off x="1136072" y="538751"/>
            <a:ext cx="6096000" cy="738664"/>
          </a:xfrm>
          <a:prstGeom prst="rect">
            <a:avLst/>
          </a:prstGeom>
          <a:noFill/>
        </p:spPr>
        <p:txBody>
          <a:bodyPr wrap="square">
            <a:spAutoFit/>
          </a:bodyPr>
          <a:lstStyle/>
          <a:p>
            <a:r>
              <a:rPr lang="en-IN" sz="4200" b="1" dirty="0">
                <a:latin typeface="Times New Roman" panose="02020603050405020304" pitchFamily="18" charset="0"/>
                <a:cs typeface="Times New Roman" panose="02020603050405020304" pitchFamily="18" charset="0"/>
              </a:rPr>
              <a:t>Methodology</a:t>
            </a:r>
          </a:p>
        </p:txBody>
      </p:sp>
      <p:graphicFrame>
        <p:nvGraphicFramePr>
          <p:cNvPr id="16" name="TextBox 7">
            <a:extLst>
              <a:ext uri="{FF2B5EF4-FFF2-40B4-BE49-F238E27FC236}">
                <a16:creationId xmlns:a16="http://schemas.microsoft.com/office/drawing/2014/main" id="{B06E2209-C14C-4E01-BF5B-8FACC29DBD62}"/>
              </a:ext>
            </a:extLst>
          </p:cNvPr>
          <p:cNvGraphicFramePr/>
          <p:nvPr>
            <p:extLst>
              <p:ext uri="{D42A27DB-BD31-4B8C-83A1-F6EECF244321}">
                <p14:modId xmlns:p14="http://schemas.microsoft.com/office/powerpoint/2010/main" val="1248627951"/>
              </p:ext>
            </p:extLst>
          </p:nvPr>
        </p:nvGraphicFramePr>
        <p:xfrm>
          <a:off x="1136072" y="2083809"/>
          <a:ext cx="9656618" cy="33833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60739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D4B2-E3FA-4AF2-9447-1EBAFCDE7E9B}"/>
              </a:ext>
            </a:extLst>
          </p:cNvPr>
          <p:cNvSpPr>
            <a:spLocks noGrp="1"/>
          </p:cNvSpPr>
          <p:nvPr>
            <p:ph type="title"/>
          </p:nvPr>
        </p:nvSpPr>
        <p:spPr/>
        <p:txBody>
          <a:bodyPr/>
          <a:lstStyle/>
          <a:p>
            <a:r>
              <a:rPr lang="en-IN" sz="3000" b="1" dirty="0">
                <a:effectLst/>
                <a:latin typeface="Times New Roman" panose="02020603050405020304" pitchFamily="18" charset="0"/>
                <a:ea typeface="Calibri" panose="020F0502020204030204" pitchFamily="34" charset="0"/>
              </a:rPr>
              <a:t>Algorithms for Goal Tracking and Task Tracking</a:t>
            </a:r>
            <a:br>
              <a:rPr lang="en-IN" sz="3000" dirty="0">
                <a:effectLst/>
                <a:latin typeface="Times New Roman" panose="02020603050405020304" pitchFamily="18" charset="0"/>
                <a:ea typeface="Calibri" panose="020F0502020204030204" pitchFamily="34" charset="0"/>
              </a:rPr>
            </a:br>
            <a:endParaRPr lang="en-IN" sz="3000" dirty="0"/>
          </a:p>
        </p:txBody>
      </p:sp>
      <p:pic>
        <p:nvPicPr>
          <p:cNvPr id="4" name="Picture 3">
            <a:extLst>
              <a:ext uri="{FF2B5EF4-FFF2-40B4-BE49-F238E27FC236}">
                <a16:creationId xmlns:a16="http://schemas.microsoft.com/office/drawing/2014/main" id="{0924AA14-9028-47DB-BAA1-ED1A3778B075}"/>
              </a:ext>
            </a:extLst>
          </p:cNvPr>
          <p:cNvPicPr/>
          <p:nvPr/>
        </p:nvPicPr>
        <p:blipFill>
          <a:blip r:embed="rId2">
            <a:extLst>
              <a:ext uri="{28A0092B-C50C-407E-A947-70E740481C1C}">
                <a14:useLocalDpi xmlns:a14="http://schemas.microsoft.com/office/drawing/2010/main" val="0"/>
              </a:ext>
            </a:extLst>
          </a:blip>
          <a:stretch>
            <a:fillRect/>
          </a:stretch>
        </p:blipFill>
        <p:spPr>
          <a:xfrm>
            <a:off x="203589" y="1339996"/>
            <a:ext cx="5648569" cy="5328749"/>
          </a:xfrm>
          <a:prstGeom prst="rect">
            <a:avLst/>
          </a:prstGeom>
        </p:spPr>
      </p:pic>
      <p:pic>
        <p:nvPicPr>
          <p:cNvPr id="5" name="Picture 4">
            <a:extLst>
              <a:ext uri="{FF2B5EF4-FFF2-40B4-BE49-F238E27FC236}">
                <a16:creationId xmlns:a16="http://schemas.microsoft.com/office/drawing/2014/main" id="{10F299D6-8996-4445-89B8-5434CDA5F166}"/>
              </a:ext>
            </a:extLst>
          </p:cNvPr>
          <p:cNvPicPr/>
          <p:nvPr/>
        </p:nvPicPr>
        <p:blipFill>
          <a:blip r:embed="rId3"/>
          <a:stretch>
            <a:fillRect/>
          </a:stretch>
        </p:blipFill>
        <p:spPr>
          <a:xfrm>
            <a:off x="6064458" y="1339996"/>
            <a:ext cx="5648570" cy="5328749"/>
          </a:xfrm>
          <a:prstGeom prst="rect">
            <a:avLst/>
          </a:prstGeom>
        </p:spPr>
      </p:pic>
      <p:pic>
        <p:nvPicPr>
          <p:cNvPr id="7" name="Content Placeholder 4" descr="A picture containing room, drawing&#10;&#10;Description automatically generated">
            <a:extLst>
              <a:ext uri="{FF2B5EF4-FFF2-40B4-BE49-F238E27FC236}">
                <a16:creationId xmlns:a16="http://schemas.microsoft.com/office/drawing/2014/main" id="{A55DE3B3-EAD2-42DE-9ABD-4DC935894FC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257671" y="-3201"/>
            <a:ext cx="1601240" cy="1400530"/>
          </a:xfrm>
          <a:prstGeom prst="rect">
            <a:avLst/>
          </a:prstGeom>
          <a:noFill/>
          <a:ln>
            <a:noFill/>
            <a:prstDash val="solid"/>
          </a:ln>
        </p:spPr>
      </p:pic>
    </p:spTree>
    <p:extLst>
      <p:ext uri="{BB962C8B-B14F-4D97-AF65-F5344CB8AC3E}">
        <p14:creationId xmlns:p14="http://schemas.microsoft.com/office/powerpoint/2010/main" val="3975510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A79C-360D-44A9-88D5-6C3AD20683FD}"/>
              </a:ext>
            </a:extLst>
          </p:cNvPr>
          <p:cNvSpPr>
            <a:spLocks noGrp="1"/>
          </p:cNvSpPr>
          <p:nvPr>
            <p:ph type="title"/>
          </p:nvPr>
        </p:nvSpPr>
        <p:spPr>
          <a:xfrm>
            <a:off x="636714" y="314173"/>
            <a:ext cx="9404723" cy="1400530"/>
          </a:xfrm>
        </p:spPr>
        <p:txBody>
          <a:bodyPr/>
          <a:lstStyle/>
          <a:p>
            <a:r>
              <a:rPr lang="en-IN" dirty="0"/>
              <a:t>Technologies Used</a:t>
            </a:r>
          </a:p>
        </p:txBody>
      </p:sp>
      <p:sp>
        <p:nvSpPr>
          <p:cNvPr id="3" name="Content Placeholder 2">
            <a:extLst>
              <a:ext uri="{FF2B5EF4-FFF2-40B4-BE49-F238E27FC236}">
                <a16:creationId xmlns:a16="http://schemas.microsoft.com/office/drawing/2014/main" id="{D4310517-192B-40EE-8B9F-4A6CB48ABA80}"/>
              </a:ext>
            </a:extLst>
          </p:cNvPr>
          <p:cNvSpPr>
            <a:spLocks noGrp="1"/>
          </p:cNvSpPr>
          <p:nvPr>
            <p:ph idx="1"/>
          </p:nvPr>
        </p:nvSpPr>
        <p:spPr>
          <a:xfrm>
            <a:off x="524432" y="1274687"/>
            <a:ext cx="10271271" cy="5486399"/>
          </a:xfrm>
        </p:spPr>
        <p:txBody>
          <a:bodyPr>
            <a:noAutofit/>
          </a:bodyPr>
          <a:lstStyle/>
          <a:p>
            <a:pPr marL="0" lvl="0" indent="0">
              <a:lnSpc>
                <a:spcPct val="115000"/>
              </a:lnSpc>
              <a:buNone/>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A. Python: Tools, Libraries, Usage</a:t>
            </a:r>
          </a:p>
          <a:p>
            <a:pPr lvl="0">
              <a:lnSpc>
                <a:spcPct val="115000"/>
              </a:lnSpc>
              <a:buFont typeface="Wingdings" panose="05000000000000000000" pitchFamily="2" charset="2"/>
              <a:buChar char="Ø"/>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Spyder is the Scientific Development Environment for Python (v3.8), it is a free integrated development environment (IDE) which is integrated with Anaconda.</a:t>
            </a:r>
          </a:p>
          <a:p>
            <a:pPr lvl="0">
              <a:lnSpc>
                <a:spcPct val="115000"/>
              </a:lnSpc>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Python 3.8 version is used for our work and have used the Tkinter library. Tkinter library is built in Python and generally used for creating GUI applications which is used for creation of NextGenBot.</a:t>
            </a:r>
          </a:p>
          <a:p>
            <a:pPr lvl="0">
              <a:lnSpc>
                <a:spcPct val="115000"/>
              </a:lnSpc>
              <a:buFont typeface="Wingdings" panose="05000000000000000000" pitchFamily="2" charset="2"/>
              <a:buChar char="Ø"/>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Cosine similarity</a:t>
            </a:r>
            <a:r>
              <a:rPr lang="en-US" sz="1700" spc="-10" dirty="0">
                <a:effectLst/>
                <a:latin typeface="Times New Roman" panose="02020603050405020304" pitchFamily="18" charset="0"/>
                <a:ea typeface="Calibri" panose="020F0502020204030204" pitchFamily="34" charset="0"/>
                <a:cs typeface="Times New Roman" panose="02020603050405020304" pitchFamily="18" charset="0"/>
              </a:rPr>
              <a:t> is a metric, helpful in determining the data objects that are irrespective of their size and even we can measure the similarity between two sentences in Python using the Cosine Similarity method. In this cosine similarity, the data objects in a dataset are treated as a vector.</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buNone/>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B. JSP &amp; JDBC</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Java Server Pages (JSP) it is a server-side technology which we used for creating web applications, and to create dynamic web content and we also used JDBC which acts as a bridge between middleware and backend databases(MySQL).</a:t>
            </a:r>
          </a:p>
          <a:p>
            <a:pPr marL="0" indent="0" algn="just">
              <a:lnSpc>
                <a:spcPct val="115000"/>
              </a:lnSpc>
              <a:buNone/>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C. MySQL</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MySQL is an open-source, fast reliable, and flexible relational database management system which is used for creating tables and storing data related to web application.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700" dirty="0"/>
          </a:p>
        </p:txBody>
      </p:sp>
      <p:pic>
        <p:nvPicPr>
          <p:cNvPr id="5" name="Content Placeholder 4" descr="A picture containing room, drawing&#10;&#10;Description automatically generated">
            <a:extLst>
              <a:ext uri="{FF2B5EF4-FFF2-40B4-BE49-F238E27FC236}">
                <a16:creationId xmlns:a16="http://schemas.microsoft.com/office/drawing/2014/main" id="{EF58E46A-A73F-4028-B191-F9157A2F4FD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257671" y="-3201"/>
            <a:ext cx="1601240" cy="1400530"/>
          </a:xfrm>
          <a:prstGeom prst="rect">
            <a:avLst/>
          </a:prstGeom>
          <a:noFill/>
          <a:ln>
            <a:noFill/>
            <a:prstDash val="solid"/>
          </a:ln>
        </p:spPr>
      </p:pic>
      <p:grpSp>
        <p:nvGrpSpPr>
          <p:cNvPr id="6" name="Group 5">
            <a:extLst>
              <a:ext uri="{FF2B5EF4-FFF2-40B4-BE49-F238E27FC236}">
                <a16:creationId xmlns:a16="http://schemas.microsoft.com/office/drawing/2014/main" id="{184818A3-3C3C-401C-A149-37708D17967D}"/>
              </a:ext>
            </a:extLst>
          </p:cNvPr>
          <p:cNvGrpSpPr/>
          <p:nvPr/>
        </p:nvGrpSpPr>
        <p:grpSpPr>
          <a:xfrm>
            <a:off x="10916528" y="5767754"/>
            <a:ext cx="1275451" cy="1090245"/>
            <a:chOff x="516836" y="2078069"/>
            <a:chExt cx="1743038" cy="1448902"/>
          </a:xfrm>
        </p:grpSpPr>
        <p:sp>
          <p:nvSpPr>
            <p:cNvPr id="7" name="Freeform: Shape 6">
              <a:extLst>
                <a:ext uri="{FF2B5EF4-FFF2-40B4-BE49-F238E27FC236}">
                  <a16:creationId xmlns:a16="http://schemas.microsoft.com/office/drawing/2014/main" id="{6670EEF6-D25F-4E96-812B-0DDC49ABFA24}"/>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eeform: Shape 7">
              <a:extLst>
                <a:ext uri="{FF2B5EF4-FFF2-40B4-BE49-F238E27FC236}">
                  <a16:creationId xmlns:a16="http://schemas.microsoft.com/office/drawing/2014/main" id="{07525ADA-52B9-4085-A58F-6B136DE97556}"/>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F2ED6242-6FCC-4B5B-8564-5C45CDE23C70}"/>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eeform: Shape 9">
              <a:extLst>
                <a:ext uri="{FF2B5EF4-FFF2-40B4-BE49-F238E27FC236}">
                  <a16:creationId xmlns:a16="http://schemas.microsoft.com/office/drawing/2014/main" id="{80F85636-3166-4F55-85C4-584A2BE71793}"/>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62DDED7F-776B-4006-9C13-551EF6AB2E15}"/>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AC0FF76D-48DF-4306-BF6C-02E7CB938041}"/>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Shape 12">
              <a:extLst>
                <a:ext uri="{FF2B5EF4-FFF2-40B4-BE49-F238E27FC236}">
                  <a16:creationId xmlns:a16="http://schemas.microsoft.com/office/drawing/2014/main" id="{467BA554-49E3-4F36-89E4-C38576FF57E5}"/>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0CD8D22A-DC81-4DEB-A4FA-865F8C2D12B9}"/>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549C0B7A-A018-4078-AA61-D31EF4A62AAC}"/>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BBAA034-9AC0-4F71-A629-53236FCC3EB7}"/>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276E1501-68BD-4A55-BE97-15BFA6C838C1}"/>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900FE81E-4237-4F43-A2EE-6AA2D585472F}"/>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6D940DA8-4061-42E4-840B-BF617FBD117C}"/>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A146A9CF-1FCB-4A4B-8EC8-96FF26B8CE0B}"/>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3CA2900D-9628-43E4-9BAD-FA5F0A74FA1F}"/>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BAAA3474-998C-45C4-BD3C-748B7F901A61}"/>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7CB03931-1197-434F-B98D-23DFE6AC9E4D}"/>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435DD8E4-1802-49E5-B3B8-358D69C477FF}"/>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833FF41F-880B-4B72-A2FD-40B777D64503}"/>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BB3818B8-69F4-4685-8B1F-3B8DB2F6486B}"/>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Shape 26">
              <a:extLst>
                <a:ext uri="{FF2B5EF4-FFF2-40B4-BE49-F238E27FC236}">
                  <a16:creationId xmlns:a16="http://schemas.microsoft.com/office/drawing/2014/main" id="{CA9B0032-E546-4D5E-A758-23BC881FBE1D}"/>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Freeform: Shape 27">
              <a:extLst>
                <a:ext uri="{FF2B5EF4-FFF2-40B4-BE49-F238E27FC236}">
                  <a16:creationId xmlns:a16="http://schemas.microsoft.com/office/drawing/2014/main" id="{596742A8-3A89-4B52-A4B2-CC5586E6FBCA}"/>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0F834AF7-B9E8-4E3F-BDF4-D96C7BAD8FFC}"/>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D001D0B7-215A-4E2B-B840-0AACE67E1AED}"/>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ED74BE25-3D92-4608-81DE-9AC45BFE73D8}"/>
                </a:ext>
              </a:extLst>
            </p:cNvPr>
            <p:cNvSpPr txBox="1"/>
            <p:nvPr/>
          </p:nvSpPr>
          <p:spPr>
            <a:xfrm>
              <a:off x="1059184" y="2531146"/>
              <a:ext cx="1002972" cy="531734"/>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80%</a:t>
              </a:r>
              <a:endParaRPr lang="en-IN" sz="28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1772361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6FC32-D1C7-4335-829E-41C2EA9F9D2E}"/>
              </a:ext>
            </a:extLst>
          </p:cNvPr>
          <p:cNvSpPr>
            <a:spLocks noGrp="1"/>
          </p:cNvSpPr>
          <p:nvPr>
            <p:ph type="title"/>
          </p:nvPr>
        </p:nvSpPr>
        <p:spPr/>
        <p:txBody>
          <a:bodyPr/>
          <a:lstStyle/>
          <a:p>
            <a:r>
              <a:rPr lang="en-IN" dirty="0"/>
              <a:t>Flow of Execution</a:t>
            </a:r>
          </a:p>
        </p:txBody>
      </p:sp>
      <p:sp>
        <p:nvSpPr>
          <p:cNvPr id="3" name="Content Placeholder 2">
            <a:extLst>
              <a:ext uri="{FF2B5EF4-FFF2-40B4-BE49-F238E27FC236}">
                <a16:creationId xmlns:a16="http://schemas.microsoft.com/office/drawing/2014/main" id="{B1E62F48-C075-442A-B836-6E2F8A4326D0}"/>
              </a:ext>
            </a:extLst>
          </p:cNvPr>
          <p:cNvSpPr>
            <a:spLocks noGrp="1"/>
          </p:cNvSpPr>
          <p:nvPr>
            <p:ph idx="1"/>
          </p:nvPr>
        </p:nvSpPr>
        <p:spPr>
          <a:xfrm>
            <a:off x="1103312" y="1397329"/>
            <a:ext cx="9841779" cy="5169726"/>
          </a:xfrm>
        </p:spPr>
        <p:txBody>
          <a:bodyPr>
            <a:normAutofit/>
          </a:bodyPr>
          <a:lstStyle/>
          <a:p>
            <a:pPr algn="just">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Users gets the default credentials from the admin</a:t>
            </a:r>
          </a:p>
          <a:p>
            <a:pPr algn="just">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User logs in using his credentials based upon his roles (Assignee/Assigner) the user will be redirected to a home page having a respective privileges</a:t>
            </a:r>
          </a:p>
          <a:p>
            <a:pPr algn="just">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For Assigner login users have following privileges:</a:t>
            </a:r>
          </a:p>
          <a:p>
            <a:pPr marL="400050" indent="-400050" algn="just">
              <a:buFont typeface="+mj-lt"/>
              <a:buAutoNum type="romanLcPeriod"/>
            </a:pPr>
            <a:r>
              <a:rPr lang="en-IN" sz="1500" dirty="0">
                <a:latin typeface="Times New Roman" panose="02020603050405020304" pitchFamily="18" charset="0"/>
                <a:cs typeface="Times New Roman" panose="02020603050405020304" pitchFamily="18" charset="0"/>
              </a:rPr>
              <a:t>Profile Management: Here the user can check his/her profile status and also have an option to update his academic and research status.</a:t>
            </a:r>
          </a:p>
          <a:p>
            <a:pPr marL="400050" indent="-400050" algn="just">
              <a:buFont typeface="+mj-lt"/>
              <a:buAutoNum type="romanLcPeriod"/>
            </a:pPr>
            <a:r>
              <a:rPr lang="en-IN" sz="1500" dirty="0">
                <a:latin typeface="Times New Roman" panose="02020603050405020304" pitchFamily="18" charset="0"/>
                <a:cs typeface="Times New Roman" panose="02020603050405020304" pitchFamily="18" charset="0"/>
              </a:rPr>
              <a:t>Assigning Goals: Here in this module the assigner can assign the goals to assignee where he can mention goal priority, description of the goal along with the deadline to complete the goal.</a:t>
            </a:r>
          </a:p>
          <a:p>
            <a:pPr marL="400050" indent="-400050" algn="just">
              <a:buFont typeface="+mj-lt"/>
              <a:buAutoNum type="romanLcPeriod"/>
            </a:pPr>
            <a:r>
              <a:rPr lang="en-IN" sz="1500" dirty="0">
                <a:latin typeface="Times New Roman" panose="02020603050405020304" pitchFamily="18" charset="0"/>
                <a:cs typeface="Times New Roman" panose="02020603050405020304" pitchFamily="18" charset="0"/>
              </a:rPr>
              <a:t>Goal Tracking: Here in this module the assigner can track the goal that he assigned by reviewing the documents uploaded by the assignee and can increase the progress, and he can also view the deadlines to complete those goals.</a:t>
            </a:r>
          </a:p>
          <a:p>
            <a:pPr marL="400050" indent="-400050" algn="just">
              <a:buFont typeface="+mj-lt"/>
              <a:buAutoNum type="romanLcPeriod"/>
            </a:pPr>
            <a:r>
              <a:rPr lang="en-IN" sz="1500" dirty="0">
                <a:latin typeface="Times New Roman" panose="02020603050405020304" pitchFamily="18" charset="0"/>
                <a:cs typeface="Times New Roman" panose="02020603050405020304" pitchFamily="18" charset="0"/>
              </a:rPr>
              <a:t>Assign Tasks: Here in this module the assigner can assign the tasks to assignee where he can mention task priority, description of the task along with the deadline to complete the task.</a:t>
            </a:r>
          </a:p>
          <a:p>
            <a:pPr marL="400050" indent="-400050" algn="just">
              <a:buFont typeface="+mj-lt"/>
              <a:buAutoNum type="romanLcPeriod"/>
            </a:pPr>
            <a:r>
              <a:rPr lang="en-IN" sz="1500" dirty="0">
                <a:latin typeface="Times New Roman" panose="02020603050405020304" pitchFamily="18" charset="0"/>
                <a:cs typeface="Times New Roman" panose="02020603050405020304" pitchFamily="18" charset="0"/>
              </a:rPr>
              <a:t>Task Tracking: Here in this module the assigner can track the task that he assigned by reviewing the documents uploaded by the assignee and can increase the progress, and he can also view the deadlines to complete those tasks and also he can accept or reject the task based upon it’s status.</a:t>
            </a:r>
          </a:p>
          <a:p>
            <a:pPr algn="just">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 When an assigner logs into GuidoBot there he can track the task/goals by using their Id’s and there he can accept the tasks and he can even update the goal progress easily in a less time. </a:t>
            </a:r>
          </a:p>
          <a:p>
            <a:pPr algn="just">
              <a:buFont typeface="Arial" panose="020B0604020202020204" pitchFamily="34" charset="0"/>
              <a:buChar char="•"/>
            </a:pPr>
            <a:endParaRPr lang="en-IN" sz="1500" dirty="0">
              <a:latin typeface="Times New Roman" panose="02020603050405020304" pitchFamily="18" charset="0"/>
              <a:cs typeface="Times New Roman" panose="02020603050405020304" pitchFamily="18" charset="0"/>
            </a:endParaRPr>
          </a:p>
        </p:txBody>
      </p:sp>
      <p:pic>
        <p:nvPicPr>
          <p:cNvPr id="4" name="Content Placeholder 4" descr="A picture containing room, drawing&#10;&#10;Description automatically generated">
            <a:extLst>
              <a:ext uri="{FF2B5EF4-FFF2-40B4-BE49-F238E27FC236}">
                <a16:creationId xmlns:a16="http://schemas.microsoft.com/office/drawing/2014/main" id="{750451B6-D5A3-47BC-9C64-5F9F32D824D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119123" y="-3201"/>
            <a:ext cx="1601240" cy="1400530"/>
          </a:xfrm>
          <a:prstGeom prst="rect">
            <a:avLst/>
          </a:prstGeom>
          <a:noFill/>
          <a:ln>
            <a:noFill/>
            <a:prstDash val="solid"/>
          </a:ln>
        </p:spPr>
      </p:pic>
    </p:spTree>
    <p:extLst>
      <p:ext uri="{BB962C8B-B14F-4D97-AF65-F5344CB8AC3E}">
        <p14:creationId xmlns:p14="http://schemas.microsoft.com/office/powerpoint/2010/main" val="4185492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6304-1390-4AFC-BA6B-39C69068330D}"/>
              </a:ext>
            </a:extLst>
          </p:cNvPr>
          <p:cNvSpPr>
            <a:spLocks noGrp="1"/>
          </p:cNvSpPr>
          <p:nvPr>
            <p:ph type="title"/>
          </p:nvPr>
        </p:nvSpPr>
        <p:spPr/>
        <p:txBody>
          <a:bodyPr/>
          <a:lstStyle/>
          <a:p>
            <a:r>
              <a:rPr lang="en-IN" dirty="0"/>
              <a:t>Continued …</a:t>
            </a:r>
          </a:p>
        </p:txBody>
      </p:sp>
      <p:sp>
        <p:nvSpPr>
          <p:cNvPr id="3" name="Content Placeholder 2">
            <a:extLst>
              <a:ext uri="{FF2B5EF4-FFF2-40B4-BE49-F238E27FC236}">
                <a16:creationId xmlns:a16="http://schemas.microsoft.com/office/drawing/2014/main" id="{38DE94AC-9D80-4212-AB2E-83254735A522}"/>
              </a:ext>
            </a:extLst>
          </p:cNvPr>
          <p:cNvSpPr>
            <a:spLocks noGrp="1"/>
          </p:cNvSpPr>
          <p:nvPr>
            <p:ph idx="1"/>
          </p:nvPr>
        </p:nvSpPr>
        <p:spPr>
          <a:xfrm>
            <a:off x="1103312" y="1551710"/>
            <a:ext cx="9620106" cy="4170217"/>
          </a:xfrm>
        </p:spPr>
        <p:txBody>
          <a:bodyPr>
            <a:normAutofit/>
          </a:bodyPr>
          <a:lstStyle/>
          <a:p>
            <a:pPr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For Assignee login users have following privileges:</a:t>
            </a:r>
          </a:p>
          <a:p>
            <a:pPr marL="400050" indent="-400050" algn="just">
              <a:buFont typeface="+mj-lt"/>
              <a:buAutoNum type="romanLcPeriod"/>
            </a:pPr>
            <a:r>
              <a:rPr lang="en-IN" sz="1800" dirty="0">
                <a:latin typeface="Times New Roman" panose="02020603050405020304" pitchFamily="18" charset="0"/>
                <a:cs typeface="Times New Roman" panose="02020603050405020304" pitchFamily="18" charset="0"/>
              </a:rPr>
              <a:t>Profile Management: Here the user can check his/her profile status and also have an option to update his academic and research status.</a:t>
            </a:r>
          </a:p>
          <a:p>
            <a:pPr marL="400050" indent="-400050" algn="just">
              <a:buFont typeface="+mj-lt"/>
              <a:buAutoNum type="romanLcPeriod"/>
            </a:pPr>
            <a:r>
              <a:rPr lang="en-IN" sz="1800" dirty="0">
                <a:latin typeface="Times New Roman" panose="02020603050405020304" pitchFamily="18" charset="0"/>
                <a:cs typeface="Times New Roman" panose="02020603050405020304" pitchFamily="18" charset="0"/>
              </a:rPr>
              <a:t>My Goals: Here in this module the assignee can check the goals that are assigned to him/her, here he can check the goal description and the deadlines and he have an option to submit the work that he progressed.</a:t>
            </a:r>
          </a:p>
          <a:p>
            <a:pPr marL="400050" indent="-400050" algn="just">
              <a:buFont typeface="+mj-lt"/>
              <a:buAutoNum type="romanLcPeriod"/>
            </a:pPr>
            <a:r>
              <a:rPr lang="en-IN" sz="1800" dirty="0">
                <a:latin typeface="Times New Roman" panose="02020603050405020304" pitchFamily="18" charset="0"/>
                <a:cs typeface="Times New Roman" panose="02020603050405020304" pitchFamily="18" charset="0"/>
              </a:rPr>
              <a:t>My Tasks: Here in this module the assignee can check the task that are assigned to him/her along with the description and the deadlines and he can change the status to InProgress/completed and he can also view the final acceptance of his task done. </a:t>
            </a:r>
          </a:p>
          <a:p>
            <a:pPr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When an assignee logs into GuidoBot at first he can get the notifications regarding his tasks/goals.</a:t>
            </a:r>
          </a:p>
          <a:p>
            <a:pPr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And he can also check the tasks/goals that are assigned to him and can change their status.</a:t>
            </a:r>
          </a:p>
          <a:p>
            <a:pPr marL="0" indent="0" algn="just">
              <a:buNone/>
            </a:pPr>
            <a:endParaRPr lang="en-IN" sz="1800" dirty="0">
              <a:latin typeface="Times New Roman" panose="02020603050405020304" pitchFamily="18" charset="0"/>
              <a:cs typeface="Times New Roman" panose="02020603050405020304" pitchFamily="18" charset="0"/>
            </a:endParaRPr>
          </a:p>
        </p:txBody>
      </p:sp>
      <p:pic>
        <p:nvPicPr>
          <p:cNvPr id="4" name="Content Placeholder 4" descr="A picture containing room, drawing&#10;&#10;Description automatically generated">
            <a:extLst>
              <a:ext uri="{FF2B5EF4-FFF2-40B4-BE49-F238E27FC236}">
                <a16:creationId xmlns:a16="http://schemas.microsoft.com/office/drawing/2014/main" id="{D3122E8F-57A5-4CEA-BBFE-151830F1A57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119123" y="-3201"/>
            <a:ext cx="1601240" cy="1400530"/>
          </a:xfrm>
          <a:prstGeom prst="rect">
            <a:avLst/>
          </a:prstGeom>
          <a:noFill/>
          <a:ln>
            <a:noFill/>
            <a:prstDash val="solid"/>
          </a:ln>
        </p:spPr>
      </p:pic>
    </p:spTree>
    <p:extLst>
      <p:ext uri="{BB962C8B-B14F-4D97-AF65-F5344CB8AC3E}">
        <p14:creationId xmlns:p14="http://schemas.microsoft.com/office/powerpoint/2010/main" val="892473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3024-6FEB-4A93-A51F-63D3D0E26E02}"/>
              </a:ext>
            </a:extLst>
          </p:cNvPr>
          <p:cNvSpPr>
            <a:spLocks noGrp="1"/>
          </p:cNvSpPr>
          <p:nvPr>
            <p:ph type="title"/>
          </p:nvPr>
        </p:nvSpPr>
        <p:spPr>
          <a:xfrm>
            <a:off x="648930" y="629266"/>
            <a:ext cx="9252154" cy="1223983"/>
          </a:xfrm>
        </p:spPr>
        <p:txBody>
          <a:bodyPr>
            <a:normAutofit/>
          </a:bodyPr>
          <a:lstStyle/>
          <a:p>
            <a:r>
              <a:rPr lang="en-IN" dirty="0"/>
              <a:t>Output Screenshots</a:t>
            </a:r>
          </a:p>
        </p:txBody>
      </p:sp>
      <p:pic>
        <p:nvPicPr>
          <p:cNvPr id="4" name="Picture 3" descr="Graphical user interface, application&#10;&#10;Description automatically generated">
            <a:extLst>
              <a:ext uri="{FF2B5EF4-FFF2-40B4-BE49-F238E27FC236}">
                <a16:creationId xmlns:a16="http://schemas.microsoft.com/office/drawing/2014/main" id="{D65D5543-BDC2-4DCB-99DC-C7608E6DE30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39959" y="1653630"/>
            <a:ext cx="4724410" cy="3550740"/>
          </a:xfrm>
          <a:prstGeom prst="rect">
            <a:avLst/>
          </a:prstGeom>
          <a:noFill/>
          <a:effectLst>
            <a:outerShdw blurRad="50800" dist="38100" dir="5400000" algn="t" rotWithShape="0">
              <a:prstClr val="black">
                <a:alpha val="43000"/>
              </a:prstClr>
            </a:outerShdw>
          </a:effectLst>
        </p:spPr>
      </p:pic>
      <p:pic>
        <p:nvPicPr>
          <p:cNvPr id="6" name="Content Placeholder 4" descr="A picture containing room, drawing&#10;&#10;Description automatically generated">
            <a:extLst>
              <a:ext uri="{FF2B5EF4-FFF2-40B4-BE49-F238E27FC236}">
                <a16:creationId xmlns:a16="http://schemas.microsoft.com/office/drawing/2014/main" id="{0AE7A7B1-5FDF-4939-82FA-0733731686E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9920044" y="-3201"/>
            <a:ext cx="1601240" cy="1400530"/>
          </a:xfrm>
          <a:prstGeom prst="rect">
            <a:avLst/>
          </a:prstGeom>
          <a:noFill/>
          <a:ln>
            <a:noFill/>
            <a:prstDash val="solid"/>
          </a:ln>
        </p:spPr>
      </p:pic>
      <p:sp>
        <p:nvSpPr>
          <p:cNvPr id="7" name="TextBox 6">
            <a:extLst>
              <a:ext uri="{FF2B5EF4-FFF2-40B4-BE49-F238E27FC236}">
                <a16:creationId xmlns:a16="http://schemas.microsoft.com/office/drawing/2014/main" id="{FAC6E64F-C769-48C9-9F40-2A2916808978}"/>
              </a:ext>
            </a:extLst>
          </p:cNvPr>
          <p:cNvSpPr txBox="1"/>
          <p:nvPr/>
        </p:nvSpPr>
        <p:spPr>
          <a:xfrm>
            <a:off x="0" y="5582403"/>
            <a:ext cx="5064369" cy="92333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above figure depicts that User need to enter his/her valid username and password to login to the NextGen Bot Interface.</a:t>
            </a:r>
            <a:endParaRPr lang="en-IN" dirty="0"/>
          </a:p>
        </p:txBody>
      </p:sp>
      <p:pic>
        <p:nvPicPr>
          <p:cNvPr id="8" name="Content Placeholder 3">
            <a:extLst>
              <a:ext uri="{FF2B5EF4-FFF2-40B4-BE49-F238E27FC236}">
                <a16:creationId xmlns:a16="http://schemas.microsoft.com/office/drawing/2014/main" id="{F6E786ED-5CE6-4802-A6DB-03449C508493}"/>
              </a:ext>
            </a:extLst>
          </p:cNvPr>
          <p:cNvPicPr>
            <a:picLocks noGrp="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5708073" y="1653630"/>
            <a:ext cx="5486400" cy="3550740"/>
          </a:xfrm>
          <a:prstGeom prst="rect">
            <a:avLst/>
          </a:prstGeom>
          <a:noFill/>
          <a:ln>
            <a:noFill/>
          </a:ln>
        </p:spPr>
      </p:pic>
      <p:sp>
        <p:nvSpPr>
          <p:cNvPr id="10" name="TextBox 9">
            <a:extLst>
              <a:ext uri="{FF2B5EF4-FFF2-40B4-BE49-F238E27FC236}">
                <a16:creationId xmlns:a16="http://schemas.microsoft.com/office/drawing/2014/main" id="{C9E0EFC6-D46F-4E05-ABF2-396BD47BC60B}"/>
              </a:ext>
            </a:extLst>
          </p:cNvPr>
          <p:cNvSpPr txBox="1"/>
          <p:nvPr/>
        </p:nvSpPr>
        <p:spPr>
          <a:xfrm>
            <a:off x="5496686" y="5582403"/>
            <a:ext cx="5697788" cy="665118"/>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above figure represents that Chatbot displays the pending tasks of the user.</a:t>
            </a:r>
            <a:endParaRPr lang="en-IN"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62676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A899-D9BD-4B48-9A24-91F030D19791}"/>
              </a:ext>
            </a:extLst>
          </p:cNvPr>
          <p:cNvSpPr>
            <a:spLocks noGrp="1"/>
          </p:cNvSpPr>
          <p:nvPr>
            <p:ph type="title"/>
          </p:nvPr>
        </p:nvSpPr>
        <p:spPr/>
        <p:txBody>
          <a:bodyPr/>
          <a:lstStyle/>
          <a:p>
            <a:r>
              <a:rPr lang="en-IN" dirty="0"/>
              <a:t>Continued …</a:t>
            </a:r>
          </a:p>
        </p:txBody>
      </p:sp>
      <p:pic>
        <p:nvPicPr>
          <p:cNvPr id="5" name="Content Placeholder 4" descr="A picture containing room, drawing&#10;&#10;Description automatically generated">
            <a:extLst>
              <a:ext uri="{FF2B5EF4-FFF2-40B4-BE49-F238E27FC236}">
                <a16:creationId xmlns:a16="http://schemas.microsoft.com/office/drawing/2014/main" id="{D701F3E8-ABB7-40ED-B46A-D0008209B26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9920044" y="-3201"/>
            <a:ext cx="1601240" cy="1400530"/>
          </a:xfrm>
          <a:prstGeom prst="rect">
            <a:avLst/>
          </a:prstGeom>
          <a:noFill/>
          <a:ln>
            <a:noFill/>
            <a:prstDash val="solid"/>
          </a:ln>
        </p:spPr>
      </p:pic>
      <p:pic>
        <p:nvPicPr>
          <p:cNvPr id="6" name="Picture 5">
            <a:extLst>
              <a:ext uri="{FF2B5EF4-FFF2-40B4-BE49-F238E27FC236}">
                <a16:creationId xmlns:a16="http://schemas.microsoft.com/office/drawing/2014/main" id="{F6EA97CB-5D7D-4059-BCBD-36E163D522B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64490" y="1557972"/>
            <a:ext cx="5731510" cy="3742055"/>
          </a:xfrm>
          <a:prstGeom prst="rect">
            <a:avLst/>
          </a:prstGeom>
          <a:noFill/>
          <a:ln>
            <a:noFill/>
          </a:ln>
        </p:spPr>
      </p:pic>
      <p:sp>
        <p:nvSpPr>
          <p:cNvPr id="8" name="TextBox 7">
            <a:extLst>
              <a:ext uri="{FF2B5EF4-FFF2-40B4-BE49-F238E27FC236}">
                <a16:creationId xmlns:a16="http://schemas.microsoft.com/office/drawing/2014/main" id="{91769594-440D-483C-9957-A61258D61B37}"/>
              </a:ext>
            </a:extLst>
          </p:cNvPr>
          <p:cNvSpPr txBox="1"/>
          <p:nvPr/>
        </p:nvSpPr>
        <p:spPr>
          <a:xfrm>
            <a:off x="1" y="5585362"/>
            <a:ext cx="6096000" cy="92333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above figure reveals that assigner can track the task that he assigned, initially chatbot displays all the tasks that are assigned by him. </a:t>
            </a:r>
            <a:endParaRPr lang="en-IN" dirty="0"/>
          </a:p>
        </p:txBody>
      </p:sp>
      <p:pic>
        <p:nvPicPr>
          <p:cNvPr id="10" name="Picture 9">
            <a:extLst>
              <a:ext uri="{FF2B5EF4-FFF2-40B4-BE49-F238E27FC236}">
                <a16:creationId xmlns:a16="http://schemas.microsoft.com/office/drawing/2014/main" id="{8C538F4E-E383-4684-95FD-616CBC412DA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77621" y="1557972"/>
            <a:ext cx="5449889" cy="3742054"/>
          </a:xfrm>
          <a:prstGeom prst="rect">
            <a:avLst/>
          </a:prstGeom>
          <a:noFill/>
          <a:ln>
            <a:noFill/>
          </a:ln>
        </p:spPr>
      </p:pic>
      <p:sp>
        <p:nvSpPr>
          <p:cNvPr id="12" name="TextBox 11">
            <a:extLst>
              <a:ext uri="{FF2B5EF4-FFF2-40B4-BE49-F238E27FC236}">
                <a16:creationId xmlns:a16="http://schemas.microsoft.com/office/drawing/2014/main" id="{917A16C5-AA16-48CE-ABCF-2AF0A0539676}"/>
              </a:ext>
            </a:extLst>
          </p:cNvPr>
          <p:cNvSpPr txBox="1"/>
          <p:nvPr/>
        </p:nvSpPr>
        <p:spPr>
          <a:xfrm>
            <a:off x="6096000" y="5547210"/>
            <a:ext cx="5971309" cy="125784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above figure represents that the assigner can track the task by mentioning the task id and he can accept or reject the task. User can also mention his comments regarding the work.</a:t>
            </a:r>
            <a:endParaRPr lang="en-IN"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905279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DD00-3C01-46C6-85B2-DC97E671D4F9}"/>
              </a:ext>
            </a:extLst>
          </p:cNvPr>
          <p:cNvSpPr>
            <a:spLocks noGrp="1"/>
          </p:cNvSpPr>
          <p:nvPr>
            <p:ph type="title"/>
          </p:nvPr>
        </p:nvSpPr>
        <p:spPr/>
        <p:txBody>
          <a:bodyPr/>
          <a:lstStyle/>
          <a:p>
            <a:r>
              <a:rPr lang="en-IN" dirty="0"/>
              <a:t>Continued …</a:t>
            </a:r>
          </a:p>
        </p:txBody>
      </p:sp>
      <p:pic>
        <p:nvPicPr>
          <p:cNvPr id="5" name="Content Placeholder 4" descr="A picture containing room, drawing&#10;&#10;Description automatically generated">
            <a:extLst>
              <a:ext uri="{FF2B5EF4-FFF2-40B4-BE49-F238E27FC236}">
                <a16:creationId xmlns:a16="http://schemas.microsoft.com/office/drawing/2014/main" id="{AFCC1DDD-10A6-49BB-9510-49694CC0CBF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9920044" y="-3201"/>
            <a:ext cx="1601240" cy="1400530"/>
          </a:xfrm>
          <a:prstGeom prst="rect">
            <a:avLst/>
          </a:prstGeom>
          <a:noFill/>
          <a:ln>
            <a:noFill/>
            <a:prstDash val="solid"/>
          </a:ln>
        </p:spPr>
      </p:pic>
      <p:pic>
        <p:nvPicPr>
          <p:cNvPr id="6" name="Picture 5">
            <a:extLst>
              <a:ext uri="{FF2B5EF4-FFF2-40B4-BE49-F238E27FC236}">
                <a16:creationId xmlns:a16="http://schemas.microsoft.com/office/drawing/2014/main" id="{4E6869C4-8587-41D3-9E3A-A8D8C29607E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64490" y="1591945"/>
            <a:ext cx="5731510" cy="3674110"/>
          </a:xfrm>
          <a:prstGeom prst="rect">
            <a:avLst/>
          </a:prstGeom>
          <a:noFill/>
          <a:ln>
            <a:noFill/>
          </a:ln>
        </p:spPr>
      </p:pic>
      <p:pic>
        <p:nvPicPr>
          <p:cNvPr id="7" name="Picture 6">
            <a:extLst>
              <a:ext uri="{FF2B5EF4-FFF2-40B4-BE49-F238E27FC236}">
                <a16:creationId xmlns:a16="http://schemas.microsoft.com/office/drawing/2014/main" id="{5A7C43E1-6139-405E-A739-83EDC041588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77621" y="1591945"/>
            <a:ext cx="5667375" cy="3684905"/>
          </a:xfrm>
          <a:prstGeom prst="rect">
            <a:avLst/>
          </a:prstGeom>
          <a:noFill/>
          <a:ln>
            <a:noFill/>
          </a:ln>
        </p:spPr>
      </p:pic>
      <p:sp>
        <p:nvSpPr>
          <p:cNvPr id="9" name="TextBox 8">
            <a:extLst>
              <a:ext uri="{FF2B5EF4-FFF2-40B4-BE49-F238E27FC236}">
                <a16:creationId xmlns:a16="http://schemas.microsoft.com/office/drawing/2014/main" id="{6F50EEB3-B214-4008-B8D5-FB2981466CF1}"/>
              </a:ext>
            </a:extLst>
          </p:cNvPr>
          <p:cNvSpPr txBox="1"/>
          <p:nvPr/>
        </p:nvSpPr>
        <p:spPr>
          <a:xfrm>
            <a:off x="39220" y="5443800"/>
            <a:ext cx="6098344" cy="1257845"/>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above figure initially displays all the tasks that are assigned to the assignee and by mentioning the task id assignee can update the status (InProgress / Completed) of his task.</a:t>
            </a:r>
            <a:endParaRPr lang="en-IN" sz="2000" dirty="0">
              <a:effectLst/>
              <a:latin typeface="Times New Roman" panose="02020603050405020304" pitchFamily="18" charset="0"/>
              <a:ea typeface="Calibri" panose="020F0502020204030204" pitchFamily="34" charset="0"/>
            </a:endParaRPr>
          </a:p>
        </p:txBody>
      </p:sp>
      <p:sp>
        <p:nvSpPr>
          <p:cNvPr id="11" name="TextBox 10">
            <a:extLst>
              <a:ext uri="{FF2B5EF4-FFF2-40B4-BE49-F238E27FC236}">
                <a16:creationId xmlns:a16="http://schemas.microsoft.com/office/drawing/2014/main" id="{1CBCDCE4-4DA9-4FA6-B190-F6012C7B0861}"/>
              </a:ext>
            </a:extLst>
          </p:cNvPr>
          <p:cNvSpPr txBox="1"/>
          <p:nvPr/>
        </p:nvSpPr>
        <p:spPr>
          <a:xfrm>
            <a:off x="6280639" y="5443800"/>
            <a:ext cx="5911361"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above figure represents how to interact with the chatbot to update the goal progress. Chatbot displays the list of goals assigned by the assigner. With the help of Goal id assigner can update the goal progress.</a:t>
            </a:r>
            <a:endParaRPr lang="en-IN" dirty="0"/>
          </a:p>
        </p:txBody>
      </p:sp>
    </p:spTree>
    <p:extLst>
      <p:ext uri="{BB962C8B-B14F-4D97-AF65-F5344CB8AC3E}">
        <p14:creationId xmlns:p14="http://schemas.microsoft.com/office/powerpoint/2010/main" val="3024957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3028-3C0F-4466-9C29-3D1D9A0AC98D}"/>
              </a:ext>
            </a:extLst>
          </p:cNvPr>
          <p:cNvSpPr>
            <a:spLocks noGrp="1"/>
          </p:cNvSpPr>
          <p:nvPr>
            <p:ph type="title"/>
          </p:nvPr>
        </p:nvSpPr>
        <p:spPr/>
        <p:txBody>
          <a:bodyPr/>
          <a:lstStyle/>
          <a:p>
            <a:r>
              <a:rPr lang="en-IN" dirty="0"/>
              <a:t>Continued …</a:t>
            </a:r>
          </a:p>
        </p:txBody>
      </p:sp>
      <p:pic>
        <p:nvPicPr>
          <p:cNvPr id="5" name="Content Placeholder 4" descr="A picture containing room, drawing&#10;&#10;Description automatically generated">
            <a:extLst>
              <a:ext uri="{FF2B5EF4-FFF2-40B4-BE49-F238E27FC236}">
                <a16:creationId xmlns:a16="http://schemas.microsoft.com/office/drawing/2014/main" id="{718A36F4-B7B8-42C0-8EC9-31332F9DDAF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9920044" y="-3201"/>
            <a:ext cx="1601240" cy="1400530"/>
          </a:xfrm>
          <a:prstGeom prst="rect">
            <a:avLst/>
          </a:prstGeom>
          <a:noFill/>
          <a:ln>
            <a:noFill/>
            <a:prstDash val="solid"/>
          </a:ln>
        </p:spPr>
      </p:pic>
      <p:pic>
        <p:nvPicPr>
          <p:cNvPr id="6" name="Picture 5">
            <a:extLst>
              <a:ext uri="{FF2B5EF4-FFF2-40B4-BE49-F238E27FC236}">
                <a16:creationId xmlns:a16="http://schemas.microsoft.com/office/drawing/2014/main" id="{94FF82B9-1538-4CE4-BDD0-140F863EBD8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870" y="1967590"/>
            <a:ext cx="5731510" cy="2922820"/>
          </a:xfrm>
          <a:prstGeom prst="rect">
            <a:avLst/>
          </a:prstGeom>
          <a:noFill/>
          <a:ln>
            <a:noFill/>
          </a:ln>
        </p:spPr>
      </p:pic>
      <p:pic>
        <p:nvPicPr>
          <p:cNvPr id="7" name="Picture 6">
            <a:extLst>
              <a:ext uri="{FF2B5EF4-FFF2-40B4-BE49-F238E27FC236}">
                <a16:creationId xmlns:a16="http://schemas.microsoft.com/office/drawing/2014/main" id="{57CCD9A6-0517-420A-8B64-C35E8E18F66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77620" y="1967589"/>
            <a:ext cx="5731510" cy="2922819"/>
          </a:xfrm>
          <a:prstGeom prst="rect">
            <a:avLst/>
          </a:prstGeom>
          <a:noFill/>
          <a:ln>
            <a:noFill/>
          </a:ln>
        </p:spPr>
      </p:pic>
      <p:sp>
        <p:nvSpPr>
          <p:cNvPr id="9" name="TextBox 8">
            <a:extLst>
              <a:ext uri="{FF2B5EF4-FFF2-40B4-BE49-F238E27FC236}">
                <a16:creationId xmlns:a16="http://schemas.microsoft.com/office/drawing/2014/main" id="{163ADC6C-893D-4911-BD71-F9AC2FBEEF1D}"/>
              </a:ext>
            </a:extLst>
          </p:cNvPr>
          <p:cNvSpPr txBox="1"/>
          <p:nvPr/>
        </p:nvSpPr>
        <p:spPr>
          <a:xfrm>
            <a:off x="0" y="5287970"/>
            <a:ext cx="6096000" cy="923330"/>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above figure represents the initial progress of the goal in the chatbot. Assigner can increment it with the percentage of completion as a progress.</a:t>
            </a:r>
            <a:endParaRPr lang="en-IN" dirty="0"/>
          </a:p>
        </p:txBody>
      </p:sp>
      <p:sp>
        <p:nvSpPr>
          <p:cNvPr id="11" name="TextBox 10">
            <a:extLst>
              <a:ext uri="{FF2B5EF4-FFF2-40B4-BE49-F238E27FC236}">
                <a16:creationId xmlns:a16="http://schemas.microsoft.com/office/drawing/2014/main" id="{323A0513-3FE6-4EAC-88D3-616ADB83CC70}"/>
              </a:ext>
            </a:extLst>
          </p:cNvPr>
          <p:cNvSpPr txBox="1"/>
          <p:nvPr/>
        </p:nvSpPr>
        <p:spPr>
          <a:xfrm>
            <a:off x="6377620" y="5287970"/>
            <a:ext cx="5731510" cy="92333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above figure displays a webpage where Assigner can assign goals to Assignee by stating its priority and deadline to complete it.</a:t>
            </a:r>
            <a:endParaRPr lang="en-IN" sz="1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3814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4F39-1E69-4E71-AE74-0CC97B859C08}"/>
              </a:ext>
            </a:extLst>
          </p:cNvPr>
          <p:cNvSpPr>
            <a:spLocks noGrp="1"/>
          </p:cNvSpPr>
          <p:nvPr>
            <p:ph type="title"/>
          </p:nvPr>
        </p:nvSpPr>
        <p:spPr/>
        <p:txBody>
          <a:bodyPr/>
          <a:lstStyle/>
          <a:p>
            <a:r>
              <a:rPr lang="en-IN" dirty="0"/>
              <a:t>Continued …</a:t>
            </a:r>
          </a:p>
        </p:txBody>
      </p:sp>
      <p:pic>
        <p:nvPicPr>
          <p:cNvPr id="5" name="Content Placeholder 4" descr="A picture containing room, drawing&#10;&#10;Description automatically generated">
            <a:extLst>
              <a:ext uri="{FF2B5EF4-FFF2-40B4-BE49-F238E27FC236}">
                <a16:creationId xmlns:a16="http://schemas.microsoft.com/office/drawing/2014/main" id="{7B4F8CE6-AAF9-461A-8C27-F335C90D722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9920044" y="-3201"/>
            <a:ext cx="1601240" cy="1400530"/>
          </a:xfrm>
          <a:prstGeom prst="rect">
            <a:avLst/>
          </a:prstGeom>
          <a:noFill/>
          <a:ln>
            <a:noFill/>
            <a:prstDash val="solid"/>
          </a:ln>
        </p:spPr>
      </p:pic>
      <p:pic>
        <p:nvPicPr>
          <p:cNvPr id="6" name="Picture 5">
            <a:extLst>
              <a:ext uri="{FF2B5EF4-FFF2-40B4-BE49-F238E27FC236}">
                <a16:creationId xmlns:a16="http://schemas.microsoft.com/office/drawing/2014/main" id="{4AE97D35-6A76-4B45-A184-68FDDB2CDD7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68391" y="1998085"/>
            <a:ext cx="5731510" cy="2892570"/>
          </a:xfrm>
          <a:prstGeom prst="rect">
            <a:avLst/>
          </a:prstGeom>
          <a:noFill/>
          <a:ln>
            <a:noFill/>
          </a:ln>
        </p:spPr>
      </p:pic>
      <p:pic>
        <p:nvPicPr>
          <p:cNvPr id="7" name="Picture 6">
            <a:extLst>
              <a:ext uri="{FF2B5EF4-FFF2-40B4-BE49-F238E27FC236}">
                <a16:creationId xmlns:a16="http://schemas.microsoft.com/office/drawing/2014/main" id="{5B508CA4-02BF-4789-9DF3-57F0CED3C11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292099" y="1998085"/>
            <a:ext cx="5731510" cy="2892570"/>
          </a:xfrm>
          <a:prstGeom prst="rect">
            <a:avLst/>
          </a:prstGeom>
          <a:noFill/>
          <a:ln>
            <a:noFill/>
          </a:ln>
        </p:spPr>
      </p:pic>
      <p:sp>
        <p:nvSpPr>
          <p:cNvPr id="9" name="TextBox 8">
            <a:extLst>
              <a:ext uri="{FF2B5EF4-FFF2-40B4-BE49-F238E27FC236}">
                <a16:creationId xmlns:a16="http://schemas.microsoft.com/office/drawing/2014/main" id="{B0FF54A8-08EC-41EC-B14A-110692395F48}"/>
              </a:ext>
            </a:extLst>
          </p:cNvPr>
          <p:cNvSpPr txBox="1"/>
          <p:nvPr/>
        </p:nvSpPr>
        <p:spPr>
          <a:xfrm>
            <a:off x="43699" y="5204953"/>
            <a:ext cx="5856202"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above picture represents My Goals tab of Assignee ,where he can view the goals that are assigned to him and he accept/reject the goal ,checks its progress and able to upload the work that he completed in order to increase the progress .</a:t>
            </a:r>
            <a:endParaRPr lang="en-IN"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B1CA577-3468-4EA2-841A-6F408A4FE503}"/>
              </a:ext>
            </a:extLst>
          </p:cNvPr>
          <p:cNvSpPr txBox="1"/>
          <p:nvPr/>
        </p:nvSpPr>
        <p:spPr>
          <a:xfrm>
            <a:off x="6292099" y="5204953"/>
            <a:ext cx="5856202"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above picture represents Goal Tracking page of Assigner, where he/she can view complete data along with deadline and status of goals that he/she assigned and he/she can able to change the progress of goals based on work done by assignee.</a:t>
            </a:r>
            <a:endParaRPr lang="en-IN" sz="1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347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picture containing propeller&#10;&#10;Description automatically generated">
            <a:extLst>
              <a:ext uri="{FF2B5EF4-FFF2-40B4-BE49-F238E27FC236}">
                <a16:creationId xmlns:a16="http://schemas.microsoft.com/office/drawing/2014/main" id="{66C9A3DF-A25D-4350-A38F-4EB883D017B4}"/>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36410" r="1812"/>
          <a:stretch/>
        </p:blipFill>
        <p:spPr>
          <a:xfrm>
            <a:off x="20" y="-32149"/>
            <a:ext cx="12191980" cy="6858000"/>
          </a:xfrm>
          <a:prstGeom prst="rect">
            <a:avLst/>
          </a:prstGeom>
        </p:spPr>
      </p:pic>
      <p:sp>
        <p:nvSpPr>
          <p:cNvPr id="2" name="Title 1">
            <a:extLst>
              <a:ext uri="{FF2B5EF4-FFF2-40B4-BE49-F238E27FC236}">
                <a16:creationId xmlns:a16="http://schemas.microsoft.com/office/drawing/2014/main" id="{8574D850-0317-4E24-8D99-14E191DC3ED1}"/>
              </a:ext>
            </a:extLst>
          </p:cNvPr>
          <p:cNvSpPr>
            <a:spLocks noGrp="1"/>
          </p:cNvSpPr>
          <p:nvPr>
            <p:ph type="title"/>
          </p:nvPr>
        </p:nvSpPr>
        <p:spPr/>
        <p:txBody>
          <a:bodyPr>
            <a:normAutofit/>
          </a:bodyPr>
          <a:lstStyle/>
          <a:p>
            <a:r>
              <a:rPr lang="en-IN" b="1" dirty="0">
                <a:cs typeface="Times New Roman" panose="02020603050405020304" pitchFamily="18" charset="0"/>
              </a:rPr>
              <a:t>Abstract</a:t>
            </a:r>
          </a:p>
        </p:txBody>
      </p:sp>
      <p:sp>
        <p:nvSpPr>
          <p:cNvPr id="12" name="Content Placeholder 9">
            <a:extLst>
              <a:ext uri="{FF2B5EF4-FFF2-40B4-BE49-F238E27FC236}">
                <a16:creationId xmlns:a16="http://schemas.microsoft.com/office/drawing/2014/main" id="{63898B06-4C2A-4396-A14A-441FF622259C}"/>
              </a:ext>
            </a:extLst>
          </p:cNvPr>
          <p:cNvSpPr>
            <a:spLocks noGrp="1"/>
          </p:cNvSpPr>
          <p:nvPr>
            <p:ph idx="1"/>
          </p:nvPr>
        </p:nvSpPr>
        <p:spPr>
          <a:xfrm>
            <a:off x="926020" y="1397899"/>
            <a:ext cx="9819249" cy="4794353"/>
          </a:xfrm>
        </p:spPr>
        <p:txBody>
          <a:bodyPr>
            <a:normAutofit fontScale="92500"/>
          </a:bodyPr>
          <a:lstStyle/>
          <a:p>
            <a:pPr marL="400050" lvl="1" indent="0" algn="just">
              <a:lnSpc>
                <a:spcPct val="160000"/>
              </a:lnSpc>
              <a:buNone/>
            </a:pPr>
            <a:r>
              <a:rPr lang="en-IN" sz="2000" dirty="0">
                <a:latin typeface="Times New Roman" panose="02020603050405020304" pitchFamily="18" charset="0"/>
                <a:cs typeface="Times New Roman" panose="02020603050405020304" pitchFamily="18" charset="0"/>
              </a:rPr>
              <a:t>In this advanced age of Artificial Intelligence, many of us are still confused about how to manage our work according to the  time constraints.  And still depending on the traditional reminder apps and using to-do lists which are not time effective and doesn’t work anymore in this fast-paced Digital World. Even everyone wants their  queries to be resolved  easily in no time. So, there is a need of a system that will help us stay up to date on our work with real time reminders and updates and which helps us to easily resolve our queries in no time</a:t>
            </a:r>
            <a:r>
              <a:rPr lang="en-US"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In this world of Artificial intelligence we have many such  inventions that facilitate human works , one of such innovation is a Chatbot .In this Research Project we are developing  a NextGen Bot which is a chatbot application that assists faculty with an effective tracking of their goals with timely updates and reminders which helps  them to get an effective outcome in their works.</a:t>
            </a:r>
          </a:p>
          <a:p>
            <a:pPr marL="400050" lvl="1" indent="0" algn="just">
              <a:lnSpc>
                <a:spcPct val="160000"/>
              </a:lnSpc>
              <a:buNone/>
            </a:pPr>
            <a:endParaRPr lang="en-IN" sz="2000" dirty="0">
              <a:latin typeface="Times New Roman" panose="02020603050405020304" pitchFamily="18" charset="0"/>
              <a:cs typeface="Times New Roman" panose="02020603050405020304" pitchFamily="18" charset="0"/>
            </a:endParaRPr>
          </a:p>
        </p:txBody>
      </p:sp>
      <p:pic>
        <p:nvPicPr>
          <p:cNvPr id="3" name="Content Placeholder 4" descr="A picture containing room, drawing&#10;&#10;Description automatically generated">
            <a:extLst>
              <a:ext uri="{FF2B5EF4-FFF2-40B4-BE49-F238E27FC236}">
                <a16:creationId xmlns:a16="http://schemas.microsoft.com/office/drawing/2014/main" id="{A84D985E-D623-4DED-B1D8-12DD153054A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9944649" y="27951"/>
            <a:ext cx="1601240" cy="1195755"/>
          </a:xfrm>
          <a:prstGeom prst="rect">
            <a:avLst/>
          </a:prstGeom>
          <a:noFill/>
          <a:ln>
            <a:noFill/>
            <a:prstDash val="solid"/>
          </a:ln>
        </p:spPr>
      </p:pic>
      <p:grpSp>
        <p:nvGrpSpPr>
          <p:cNvPr id="8" name="Group 7">
            <a:extLst>
              <a:ext uri="{FF2B5EF4-FFF2-40B4-BE49-F238E27FC236}">
                <a16:creationId xmlns:a16="http://schemas.microsoft.com/office/drawing/2014/main" id="{66C9ECA3-AC11-4620-965D-C749C0DB3A0F}"/>
              </a:ext>
            </a:extLst>
          </p:cNvPr>
          <p:cNvGrpSpPr/>
          <p:nvPr/>
        </p:nvGrpSpPr>
        <p:grpSpPr>
          <a:xfrm>
            <a:off x="10846191" y="5767753"/>
            <a:ext cx="1345789" cy="1058097"/>
            <a:chOff x="516836" y="2078069"/>
            <a:chExt cx="1743038" cy="1448902"/>
          </a:xfrm>
        </p:grpSpPr>
        <p:sp>
          <p:nvSpPr>
            <p:cNvPr id="9" name="Freeform: Shape 8">
              <a:extLst>
                <a:ext uri="{FF2B5EF4-FFF2-40B4-BE49-F238E27FC236}">
                  <a16:creationId xmlns:a16="http://schemas.microsoft.com/office/drawing/2014/main" id="{A5BB7220-EB1A-41C1-9AEB-2F33965E9327}"/>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eeform: Shape 9">
              <a:extLst>
                <a:ext uri="{FF2B5EF4-FFF2-40B4-BE49-F238E27FC236}">
                  <a16:creationId xmlns:a16="http://schemas.microsoft.com/office/drawing/2014/main" id="{89CD31DE-E656-4DC7-85D7-A452BD17FA64}"/>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9F687591-05E9-41BA-8AF1-E5C02C79C84E}"/>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Shape 12">
              <a:extLst>
                <a:ext uri="{FF2B5EF4-FFF2-40B4-BE49-F238E27FC236}">
                  <a16:creationId xmlns:a16="http://schemas.microsoft.com/office/drawing/2014/main" id="{05EB6B17-64D0-41D8-84BD-ACACA9854811}"/>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6E020D77-CA76-42F4-B27B-80465A770878}"/>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D41C2118-A3B8-4431-A1E9-97BD86D85E52}"/>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07625D7D-4BB9-4A7F-B6B1-38BCFAEE3439}"/>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EEBDA47E-D5CD-4454-910C-F9F72855BB93}"/>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D3740764-193D-4CFA-8D39-E834DF60DD04}"/>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61DC2711-5CF4-465A-889D-CA83C309DBCA}"/>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A0E922DB-D9F5-47D2-BF0C-A12CF2FB9F41}"/>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44BE1D5-0C0E-4703-B3B2-9DC80B6D70C2}"/>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96520D56-8311-4271-BCD0-EEB600E5AA40}"/>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E6D34A1B-7C69-4A5A-A53C-9EC7C15079C3}"/>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2EBF7E0-B3C5-44FA-92F1-2C91599E4CD1}"/>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5EE0608B-FF4F-4E5D-A65B-D0AB1A5D6119}"/>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8CC202E9-6A69-4E3A-83F1-53EC915B5417}"/>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BE375A78-6AA9-4D02-9097-1916FB420909}"/>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129344E4-A20A-4337-8161-6C35DD835874}"/>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2C492E2-017E-47AD-97A9-48DEC84253D3}"/>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Freeform: Shape 29">
              <a:extLst>
                <a:ext uri="{FF2B5EF4-FFF2-40B4-BE49-F238E27FC236}">
                  <a16:creationId xmlns:a16="http://schemas.microsoft.com/office/drawing/2014/main" id="{1E9A61F7-1C41-4884-A5A4-DDF24BC87820}"/>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Freeform: Shape 30">
              <a:extLst>
                <a:ext uri="{FF2B5EF4-FFF2-40B4-BE49-F238E27FC236}">
                  <a16:creationId xmlns:a16="http://schemas.microsoft.com/office/drawing/2014/main" id="{663FC41E-E357-4225-AE2B-2C17EECD101C}"/>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Shape 31">
              <a:extLst>
                <a:ext uri="{FF2B5EF4-FFF2-40B4-BE49-F238E27FC236}">
                  <a16:creationId xmlns:a16="http://schemas.microsoft.com/office/drawing/2014/main" id="{841B368D-1618-44C2-82D6-50CE4903CFBF}"/>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Shape 32">
              <a:extLst>
                <a:ext uri="{FF2B5EF4-FFF2-40B4-BE49-F238E27FC236}">
                  <a16:creationId xmlns:a16="http://schemas.microsoft.com/office/drawing/2014/main" id="{392180AC-CF1D-4C2A-A71C-A4F9D02C774F}"/>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DF8F9B7B-E2E7-4917-AE00-2085FE333C21}"/>
                </a:ext>
              </a:extLst>
            </p:cNvPr>
            <p:cNvSpPr txBox="1"/>
            <p:nvPr/>
          </p:nvSpPr>
          <p:spPr>
            <a:xfrm>
              <a:off x="1112016" y="2535813"/>
              <a:ext cx="765248" cy="547889"/>
            </a:xfrm>
            <a:prstGeom prst="rect">
              <a:avLst/>
            </a:prstGeom>
            <a:noFill/>
            <a:ln>
              <a:noFill/>
            </a:ln>
          </p:spPr>
          <p:txBody>
            <a:bodyPr wrap="square" rtlCol="0">
              <a:spAutoFit/>
            </a:bodyPr>
            <a:lstStyle/>
            <a:p>
              <a:r>
                <a:rPr lang="en-IN" sz="2000" b="1" dirty="0">
                  <a:solidFill>
                    <a:schemeClr val="tx2"/>
                  </a:solidFill>
                  <a:latin typeface="Agency FB" panose="020B0503020202020204" pitchFamily="34" charset="0"/>
                </a:rPr>
                <a:t>10%</a:t>
              </a:r>
            </a:p>
          </p:txBody>
        </p:sp>
      </p:grpSp>
    </p:spTree>
    <p:extLst>
      <p:ext uri="{BB962C8B-B14F-4D97-AF65-F5344CB8AC3E}">
        <p14:creationId xmlns:p14="http://schemas.microsoft.com/office/powerpoint/2010/main" val="1519087766"/>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805D-94F0-4579-A4EF-CE2EA1FD1334}"/>
              </a:ext>
            </a:extLst>
          </p:cNvPr>
          <p:cNvSpPr>
            <a:spLocks noGrp="1"/>
          </p:cNvSpPr>
          <p:nvPr>
            <p:ph type="title"/>
          </p:nvPr>
        </p:nvSpPr>
        <p:spPr/>
        <p:txBody>
          <a:bodyPr/>
          <a:lstStyle/>
          <a:p>
            <a:r>
              <a:rPr lang="en-IN" dirty="0"/>
              <a:t>Continued …</a:t>
            </a:r>
          </a:p>
        </p:txBody>
      </p:sp>
      <p:pic>
        <p:nvPicPr>
          <p:cNvPr id="5" name="Content Placeholder 4" descr="A picture containing room, drawing&#10;&#10;Description automatically generated">
            <a:extLst>
              <a:ext uri="{FF2B5EF4-FFF2-40B4-BE49-F238E27FC236}">
                <a16:creationId xmlns:a16="http://schemas.microsoft.com/office/drawing/2014/main" id="{550A9D7D-016D-4ADF-ABB9-F4A4A121AB9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9920044" y="-3201"/>
            <a:ext cx="1601240" cy="1400530"/>
          </a:xfrm>
          <a:prstGeom prst="rect">
            <a:avLst/>
          </a:prstGeom>
          <a:noFill/>
          <a:ln>
            <a:noFill/>
            <a:prstDash val="solid"/>
          </a:ln>
        </p:spPr>
      </p:pic>
      <p:pic>
        <p:nvPicPr>
          <p:cNvPr id="8" name="Picture 7">
            <a:extLst>
              <a:ext uri="{FF2B5EF4-FFF2-40B4-BE49-F238E27FC236}">
                <a16:creationId xmlns:a16="http://schemas.microsoft.com/office/drawing/2014/main" id="{0390E96E-8795-471E-98B3-CA077A2B1BD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3827" y="2012658"/>
            <a:ext cx="5731510" cy="2753306"/>
          </a:xfrm>
          <a:prstGeom prst="rect">
            <a:avLst/>
          </a:prstGeom>
          <a:noFill/>
          <a:ln>
            <a:noFill/>
          </a:ln>
        </p:spPr>
      </p:pic>
      <p:pic>
        <p:nvPicPr>
          <p:cNvPr id="9" name="Picture 8">
            <a:extLst>
              <a:ext uri="{FF2B5EF4-FFF2-40B4-BE49-F238E27FC236}">
                <a16:creationId xmlns:a16="http://schemas.microsoft.com/office/drawing/2014/main" id="{33FAC8CF-96E0-46B1-A7F7-257C99106F1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226665" y="2012658"/>
            <a:ext cx="5731510" cy="2753306"/>
          </a:xfrm>
          <a:prstGeom prst="rect">
            <a:avLst/>
          </a:prstGeom>
          <a:noFill/>
          <a:ln>
            <a:noFill/>
          </a:ln>
        </p:spPr>
      </p:pic>
      <p:sp>
        <p:nvSpPr>
          <p:cNvPr id="11" name="TextBox 10">
            <a:extLst>
              <a:ext uri="{FF2B5EF4-FFF2-40B4-BE49-F238E27FC236}">
                <a16:creationId xmlns:a16="http://schemas.microsoft.com/office/drawing/2014/main" id="{CC1458DA-3016-4106-A659-2D98B9511A2D}"/>
              </a:ext>
            </a:extLst>
          </p:cNvPr>
          <p:cNvSpPr txBox="1"/>
          <p:nvPr/>
        </p:nvSpPr>
        <p:spPr>
          <a:xfrm>
            <a:off x="51582" y="5107908"/>
            <a:ext cx="6044418"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above figure represents the My Tasks page of Assignee, where he can view all the tasks that are assigned to him and he can able to change their status based on his work done and can view final Acceptance of his work from Assigner.</a:t>
            </a:r>
            <a:endParaRPr lang="en-IN" dirty="0"/>
          </a:p>
        </p:txBody>
      </p:sp>
      <p:sp>
        <p:nvSpPr>
          <p:cNvPr id="13" name="TextBox 12">
            <a:extLst>
              <a:ext uri="{FF2B5EF4-FFF2-40B4-BE49-F238E27FC236}">
                <a16:creationId xmlns:a16="http://schemas.microsoft.com/office/drawing/2014/main" id="{99D047CB-1BDD-47E9-8BDE-2E0B357FEBD7}"/>
              </a:ext>
            </a:extLst>
          </p:cNvPr>
          <p:cNvSpPr txBox="1"/>
          <p:nvPr/>
        </p:nvSpPr>
        <p:spPr>
          <a:xfrm>
            <a:off x="6226665" y="5107907"/>
            <a:ext cx="5731510"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above picture represents the Task Tracking page of Assigner where he can track all the tasks that he assigned   along with their deadlines  and able to  check their status and Approves the tasks.</a:t>
            </a:r>
            <a:endParaRPr lang="en-IN" sz="1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6570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A745-0506-4291-8348-A14B7D83A43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7609787-736A-42AA-A573-581F1A1151BB}"/>
              </a:ext>
            </a:extLst>
          </p:cNvPr>
          <p:cNvSpPr>
            <a:spLocks noGrp="1"/>
          </p:cNvSpPr>
          <p:nvPr>
            <p:ph idx="1"/>
          </p:nvPr>
        </p:nvSpPr>
        <p:spPr>
          <a:xfrm>
            <a:off x="1103312" y="2052918"/>
            <a:ext cx="9758652" cy="4195481"/>
          </a:xfrm>
        </p:spPr>
        <p:txBody>
          <a:bodyPr>
            <a:normAutofit/>
          </a:bodyPr>
          <a:lstStyle/>
          <a:p>
            <a:pPr marL="0" indent="0" algn="jus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Technology as a concept is continuously working in providing new ways to save our time, and effort. NextGen bot is like having a personal assistant which exists in your phone or computer. Instead of someone else running your schedule user can do it on his own. They can utilize NextGen bot to update their profile, manage their timetable, track their goals in the best possible manner. NextGenbot provides Timely communication by operating 24/7, whatever the time as they can easily interact with the bot in human level language. It also removes the chance of human error from the equation entirely. This bot will also help lower the burden on stressed-out faculty, as they no longer have to remember all their tasks. It Serves multiple faculties simultaneously. Admin and faculty interactions are bought under one roof as admin can assign and track faculty goals and at the same time faculty can update his timely work. As they become more improvised, we need to consider humanness and proactivity, without leading to any insecurity aspects of user information.</a:t>
            </a:r>
          </a:p>
          <a:p>
            <a:pPr algn="just"/>
            <a:endParaRPr lang="en-IN" dirty="0">
              <a:latin typeface="Times New Roman" panose="02020603050405020304" pitchFamily="18" charset="0"/>
              <a:cs typeface="Times New Roman" panose="02020603050405020304" pitchFamily="18" charset="0"/>
            </a:endParaRPr>
          </a:p>
        </p:txBody>
      </p:sp>
      <p:pic>
        <p:nvPicPr>
          <p:cNvPr id="5" name="Content Placeholder 4" descr="A picture containing room, drawing&#10;&#10;Description automatically generated">
            <a:extLst>
              <a:ext uri="{FF2B5EF4-FFF2-40B4-BE49-F238E27FC236}">
                <a16:creationId xmlns:a16="http://schemas.microsoft.com/office/drawing/2014/main" id="{B297A791-4BCC-4839-9052-C2BE2C9D561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9920044" y="-3201"/>
            <a:ext cx="1601240" cy="1400530"/>
          </a:xfrm>
          <a:prstGeom prst="rect">
            <a:avLst/>
          </a:prstGeom>
          <a:noFill/>
          <a:ln>
            <a:noFill/>
            <a:prstDash val="solid"/>
          </a:ln>
        </p:spPr>
      </p:pic>
      <p:grpSp>
        <p:nvGrpSpPr>
          <p:cNvPr id="32" name="Group 31">
            <a:extLst>
              <a:ext uri="{FF2B5EF4-FFF2-40B4-BE49-F238E27FC236}">
                <a16:creationId xmlns:a16="http://schemas.microsoft.com/office/drawing/2014/main" id="{3A080996-8BD8-4A3E-83BC-42CB1D2C9B4A}"/>
              </a:ext>
            </a:extLst>
          </p:cNvPr>
          <p:cNvGrpSpPr/>
          <p:nvPr/>
        </p:nvGrpSpPr>
        <p:grpSpPr>
          <a:xfrm>
            <a:off x="10875389" y="5767754"/>
            <a:ext cx="1247335" cy="972430"/>
            <a:chOff x="516836" y="2078069"/>
            <a:chExt cx="1743038" cy="1448902"/>
          </a:xfrm>
        </p:grpSpPr>
        <p:sp>
          <p:nvSpPr>
            <p:cNvPr id="33" name="Freeform: Shape 32">
              <a:extLst>
                <a:ext uri="{FF2B5EF4-FFF2-40B4-BE49-F238E27FC236}">
                  <a16:creationId xmlns:a16="http://schemas.microsoft.com/office/drawing/2014/main" id="{EF879126-514E-431B-B319-B85CDC2C034B}"/>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reeform: Shape 33">
              <a:extLst>
                <a:ext uri="{FF2B5EF4-FFF2-40B4-BE49-F238E27FC236}">
                  <a16:creationId xmlns:a16="http://schemas.microsoft.com/office/drawing/2014/main" id="{FB180515-1879-4486-A609-D68A385FDEA1}"/>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reeform: Shape 34">
              <a:extLst>
                <a:ext uri="{FF2B5EF4-FFF2-40B4-BE49-F238E27FC236}">
                  <a16:creationId xmlns:a16="http://schemas.microsoft.com/office/drawing/2014/main" id="{E569D668-7627-45EE-82BC-E17A702F8C99}"/>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eeform: Shape 35">
              <a:extLst>
                <a:ext uri="{FF2B5EF4-FFF2-40B4-BE49-F238E27FC236}">
                  <a16:creationId xmlns:a16="http://schemas.microsoft.com/office/drawing/2014/main" id="{14383CF5-22C8-437B-8FA7-05B9AEA2A9D6}"/>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eeform: Shape 36">
              <a:extLst>
                <a:ext uri="{FF2B5EF4-FFF2-40B4-BE49-F238E27FC236}">
                  <a16:creationId xmlns:a16="http://schemas.microsoft.com/office/drawing/2014/main" id="{EAFCEF1F-C519-4A29-8E9D-6B00DE6B175E}"/>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reeform: Shape 37">
              <a:extLst>
                <a:ext uri="{FF2B5EF4-FFF2-40B4-BE49-F238E27FC236}">
                  <a16:creationId xmlns:a16="http://schemas.microsoft.com/office/drawing/2014/main" id="{ADC9E1AC-2181-440E-9117-3E8F3A5AF691}"/>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eeform: Shape 38">
              <a:extLst>
                <a:ext uri="{FF2B5EF4-FFF2-40B4-BE49-F238E27FC236}">
                  <a16:creationId xmlns:a16="http://schemas.microsoft.com/office/drawing/2014/main" id="{5D159C42-2491-4771-9952-FA47FA880389}"/>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CAB7AEDC-6E00-4520-9917-B2AA0A3DB1DF}"/>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reeform: Shape 40">
              <a:extLst>
                <a:ext uri="{FF2B5EF4-FFF2-40B4-BE49-F238E27FC236}">
                  <a16:creationId xmlns:a16="http://schemas.microsoft.com/office/drawing/2014/main" id="{BDB309BE-2268-4B4B-A4E2-5BB053DF0876}"/>
                </a:ext>
              </a:extLst>
            </p:cNvPr>
            <p:cNvSpPr/>
            <p:nvPr/>
          </p:nvSpPr>
          <p:spPr>
            <a:xfrm>
              <a:off x="552816" y="2459644"/>
              <a:ext cx="237917"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reeform: Shape 41">
              <a:extLst>
                <a:ext uri="{FF2B5EF4-FFF2-40B4-BE49-F238E27FC236}">
                  <a16:creationId xmlns:a16="http://schemas.microsoft.com/office/drawing/2014/main" id="{41DCD812-EAB1-4EA1-A851-20BCD329BA7D}"/>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42">
              <a:extLst>
                <a:ext uri="{FF2B5EF4-FFF2-40B4-BE49-F238E27FC236}">
                  <a16:creationId xmlns:a16="http://schemas.microsoft.com/office/drawing/2014/main" id="{FB7B69A6-3461-4F2D-9C16-1028C9B29FE2}"/>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eeform: Shape 43">
              <a:extLst>
                <a:ext uri="{FF2B5EF4-FFF2-40B4-BE49-F238E27FC236}">
                  <a16:creationId xmlns:a16="http://schemas.microsoft.com/office/drawing/2014/main" id="{21912FA0-3CF8-4856-84DC-CD5F84C69311}"/>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Freeform: Shape 44">
              <a:extLst>
                <a:ext uri="{FF2B5EF4-FFF2-40B4-BE49-F238E27FC236}">
                  <a16:creationId xmlns:a16="http://schemas.microsoft.com/office/drawing/2014/main" id="{1D1245AF-9020-4F5B-BE18-0D10A76EDEA3}"/>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Freeform: Shape 45">
              <a:extLst>
                <a:ext uri="{FF2B5EF4-FFF2-40B4-BE49-F238E27FC236}">
                  <a16:creationId xmlns:a16="http://schemas.microsoft.com/office/drawing/2014/main" id="{040B33DB-7223-4127-9CD3-3B2D9899E9FD}"/>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99ED90B1-4294-49A1-9C78-3265CC3418D1}"/>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B76771A8-FD9F-4572-B378-11E4D8D5567C}"/>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B8857B34-2469-43CD-9999-512E39666C63}"/>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6BF6D571-3D1E-4AA5-A62D-F2B1B15EA836}"/>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297B8D71-464D-47AB-A9DC-179AF990FED9}"/>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CE6F5BD8-7640-4378-AAE6-C1AF0C368CBC}"/>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Freeform: Shape 52">
              <a:extLst>
                <a:ext uri="{FF2B5EF4-FFF2-40B4-BE49-F238E27FC236}">
                  <a16:creationId xmlns:a16="http://schemas.microsoft.com/office/drawing/2014/main" id="{7747905F-027B-4371-9E3A-1E05EC828E31}"/>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Freeform: Shape 53">
              <a:extLst>
                <a:ext uri="{FF2B5EF4-FFF2-40B4-BE49-F238E27FC236}">
                  <a16:creationId xmlns:a16="http://schemas.microsoft.com/office/drawing/2014/main" id="{5B6F76AC-666E-4EAD-AB5B-3648EAC29D51}"/>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Freeform: Shape 54">
              <a:extLst>
                <a:ext uri="{FF2B5EF4-FFF2-40B4-BE49-F238E27FC236}">
                  <a16:creationId xmlns:a16="http://schemas.microsoft.com/office/drawing/2014/main" id="{B4C607B8-5C34-452D-B68E-A16C0ADDF055}"/>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Freeform: Shape 55">
              <a:extLst>
                <a:ext uri="{FF2B5EF4-FFF2-40B4-BE49-F238E27FC236}">
                  <a16:creationId xmlns:a16="http://schemas.microsoft.com/office/drawing/2014/main" id="{AF5C6DDC-6C22-4FE2-AFF0-39CB977AD1EF}"/>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TextBox 56">
              <a:extLst>
                <a:ext uri="{FF2B5EF4-FFF2-40B4-BE49-F238E27FC236}">
                  <a16:creationId xmlns:a16="http://schemas.microsoft.com/office/drawing/2014/main" id="{EB323864-DB82-4843-90CD-2741BDA25F6E}"/>
                </a:ext>
              </a:extLst>
            </p:cNvPr>
            <p:cNvSpPr txBox="1"/>
            <p:nvPr/>
          </p:nvSpPr>
          <p:spPr>
            <a:xfrm>
              <a:off x="1076743" y="2533856"/>
              <a:ext cx="1007319" cy="596156"/>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90%</a:t>
              </a:r>
              <a:endParaRPr lang="en-IN" sz="28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2029633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indoor, table, cup, sitting&#10;&#10;Description automatically generated">
            <a:extLst>
              <a:ext uri="{FF2B5EF4-FFF2-40B4-BE49-F238E27FC236}">
                <a16:creationId xmlns:a16="http://schemas.microsoft.com/office/drawing/2014/main" id="{1BDEC7E6-C168-48F9-86FE-29132B5B39B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876" b="17767"/>
          <a:stretch/>
        </p:blipFill>
        <p:spPr>
          <a:xfrm>
            <a:off x="20" y="-1"/>
            <a:ext cx="12191980" cy="6858000"/>
          </a:xfrm>
          <a:prstGeom prst="rect">
            <a:avLst/>
          </a:prstGeom>
        </p:spPr>
      </p:pic>
      <p:sp>
        <p:nvSpPr>
          <p:cNvPr id="2" name="Title 1">
            <a:extLst>
              <a:ext uri="{FF2B5EF4-FFF2-40B4-BE49-F238E27FC236}">
                <a16:creationId xmlns:a16="http://schemas.microsoft.com/office/drawing/2014/main" id="{33A6F434-D69D-4ED1-93DF-CB155D4F81D5}"/>
              </a:ext>
            </a:extLst>
          </p:cNvPr>
          <p:cNvSpPr>
            <a:spLocks noGrp="1"/>
          </p:cNvSpPr>
          <p:nvPr>
            <p:ph type="title"/>
          </p:nvPr>
        </p:nvSpPr>
        <p:spPr>
          <a:xfrm>
            <a:off x="646111" y="452718"/>
            <a:ext cx="9404723" cy="1400530"/>
          </a:xfrm>
        </p:spPr>
        <p:txBody>
          <a:bodyPr>
            <a:normAutofit/>
          </a:bodyPr>
          <a:lstStyle/>
          <a:p>
            <a:r>
              <a:rPr lang="en-IN" b="1" dirty="0"/>
              <a:t>References</a:t>
            </a:r>
          </a:p>
        </p:txBody>
      </p:sp>
      <p:sp>
        <p:nvSpPr>
          <p:cNvPr id="3" name="Content Placeholder 2">
            <a:extLst>
              <a:ext uri="{FF2B5EF4-FFF2-40B4-BE49-F238E27FC236}">
                <a16:creationId xmlns:a16="http://schemas.microsoft.com/office/drawing/2014/main" id="{6BA811BD-9591-4AE2-90A7-D8A0A07020A9}"/>
              </a:ext>
            </a:extLst>
          </p:cNvPr>
          <p:cNvSpPr>
            <a:spLocks noGrp="1"/>
          </p:cNvSpPr>
          <p:nvPr>
            <p:ph idx="1"/>
          </p:nvPr>
        </p:nvSpPr>
        <p:spPr>
          <a:xfrm>
            <a:off x="1103312" y="1275848"/>
            <a:ext cx="9593613" cy="4195481"/>
          </a:xfrm>
        </p:spPr>
        <p:txBody>
          <a:bodyPr>
            <a:noAutofit/>
          </a:bodyPr>
          <a:lstStyle/>
          <a:p>
            <a:pPr marL="514350" indent="-514350" algn="just">
              <a:lnSpc>
                <a:spcPct val="150000"/>
              </a:lnSpc>
              <a:buFont typeface="+mj-lt"/>
              <a:buAutoNum type="romanLcPeriod"/>
            </a:pPr>
            <a:r>
              <a:rPr lang="en-IN" sz="1600" dirty="0" err="1">
                <a:latin typeface="Times New Roman" panose="02020603050405020304" pitchFamily="18" charset="0"/>
                <a:cs typeface="Times New Roman" panose="02020603050405020304" pitchFamily="18" charset="0"/>
              </a:rPr>
              <a:t>Sreelakshmi</a:t>
            </a:r>
            <a:r>
              <a:rPr lang="en-IN" sz="1600" dirty="0">
                <a:latin typeface="Times New Roman" panose="02020603050405020304" pitchFamily="18" charset="0"/>
                <a:cs typeface="Times New Roman" panose="02020603050405020304" pitchFamily="18" charset="0"/>
              </a:rPr>
              <a:t>, A., Abhinaya, S., Nair, A., &amp; Jaya Nirmala, S. (2019). A question answering and quiz generation chatbot for education. 2019 Grace Hopper Celebration India (GHCI). https://doi.org/10.1109/ghci47972.2019.9071832</a:t>
            </a:r>
          </a:p>
          <a:p>
            <a:pPr marL="514350" indent="-514350" algn="just">
              <a:lnSpc>
                <a:spcPct val="150000"/>
              </a:lnSpc>
              <a:buFont typeface="+mj-lt"/>
              <a:buAutoNum type="romanLcPeriod"/>
            </a:pPr>
            <a:r>
              <a:rPr lang="en-IN" sz="1600" dirty="0">
                <a:latin typeface="Times New Roman" panose="02020603050405020304" pitchFamily="18" charset="0"/>
                <a:cs typeface="Times New Roman" panose="02020603050405020304" pitchFamily="18" charset="0"/>
              </a:rPr>
              <a:t>Shinde, M. S., Nahar, M. S., &amp; </a:t>
            </a:r>
            <a:r>
              <a:rPr lang="en-IN" sz="1600" dirty="0" err="1">
                <a:latin typeface="Times New Roman" panose="02020603050405020304" pitchFamily="18" charset="0"/>
                <a:cs typeface="Times New Roman" panose="02020603050405020304" pitchFamily="18" charset="0"/>
              </a:rPr>
              <a:t>Shelke</a:t>
            </a:r>
            <a:r>
              <a:rPr lang="en-IN" sz="1600" dirty="0">
                <a:latin typeface="Times New Roman" panose="02020603050405020304" pitchFamily="18" charset="0"/>
                <a:cs typeface="Times New Roman" panose="02020603050405020304" pitchFamily="18" charset="0"/>
              </a:rPr>
              <a:t>, S. (2019). Intelligent chatbot for guided navigation of repository contend. IJARCCE, 8(5), 25-28. https://doi.org/10.17148/ijarcce.2019.8506</a:t>
            </a:r>
          </a:p>
          <a:p>
            <a:pPr marL="514350" indent="-514350" algn="just">
              <a:lnSpc>
                <a:spcPct val="150000"/>
              </a:lnSpc>
              <a:buFont typeface="+mj-lt"/>
              <a:buAutoNum type="romanLcPeriod"/>
            </a:pPr>
            <a:r>
              <a:rPr lang="en-IN" sz="1600" dirty="0">
                <a:latin typeface="Times New Roman" panose="02020603050405020304" pitchFamily="18" charset="0"/>
                <a:cs typeface="Times New Roman" panose="02020603050405020304" pitchFamily="18" charset="0"/>
              </a:rPr>
              <a:t>Pal, S., &amp; Singh, D. (2019). Chatbots and virtual assistant in Indian banks. </a:t>
            </a:r>
            <a:r>
              <a:rPr lang="en-IN" sz="1600" dirty="0" err="1">
                <a:latin typeface="Times New Roman" panose="02020603050405020304" pitchFamily="18" charset="0"/>
                <a:cs typeface="Times New Roman" panose="02020603050405020304" pitchFamily="18" charset="0"/>
              </a:rPr>
              <a:t>Industrija</a:t>
            </a:r>
            <a:r>
              <a:rPr lang="en-IN" sz="1600" dirty="0">
                <a:latin typeface="Times New Roman" panose="02020603050405020304" pitchFamily="18" charset="0"/>
                <a:cs typeface="Times New Roman" panose="02020603050405020304" pitchFamily="18" charset="0"/>
              </a:rPr>
              <a:t>, 47(4), 75-101. https://doi.org/10.5937/industrija47-24578</a:t>
            </a:r>
          </a:p>
          <a:p>
            <a:pPr marL="514350" indent="-514350" algn="just">
              <a:lnSpc>
                <a:spcPct val="150000"/>
              </a:lnSpc>
              <a:buFont typeface="+mj-lt"/>
              <a:buAutoNum type="romanLcPeriod"/>
            </a:pPr>
            <a:r>
              <a:rPr lang="en-IN" sz="1600" dirty="0" err="1">
                <a:latin typeface="Times New Roman" panose="02020603050405020304" pitchFamily="18" charset="0"/>
                <a:cs typeface="Times New Roman" panose="02020603050405020304" pitchFamily="18" charset="0"/>
              </a:rPr>
              <a:t>Sandu</a:t>
            </a:r>
            <a:r>
              <a:rPr lang="en-IN" sz="1600" dirty="0">
                <a:latin typeface="Times New Roman" panose="02020603050405020304" pitchFamily="18" charset="0"/>
                <a:cs typeface="Times New Roman" panose="02020603050405020304" pitchFamily="18" charset="0"/>
              </a:rPr>
              <a:t>, N., &amp; Gide, E. (2019). Adoption of AI-chatbots to enhance student learning experience in higher education in India. 2019 18th International Conference on Information Technology Based Higher Education and Training (ITHET). https://doi.org/10.1109/ithet46829.2019.8937382</a:t>
            </a:r>
          </a:p>
          <a:p>
            <a:pPr marL="514350" indent="-514350" algn="just">
              <a:lnSpc>
                <a:spcPct val="150000"/>
              </a:lnSpc>
              <a:buFont typeface="+mj-lt"/>
              <a:buAutoNum type="romanLcPeriod"/>
            </a:pPr>
            <a:r>
              <a:rPr lang="en-IN" sz="1600" dirty="0" err="1">
                <a:latin typeface="Times New Roman" panose="02020603050405020304" pitchFamily="18" charset="0"/>
                <a:cs typeface="Times New Roman" panose="02020603050405020304" pitchFamily="18" charset="0"/>
              </a:rPr>
              <a:t>Selvi</a:t>
            </a:r>
            <a:r>
              <a:rPr lang="en-IN" sz="1600" dirty="0">
                <a:latin typeface="Times New Roman" panose="02020603050405020304" pitchFamily="18" charset="0"/>
                <a:cs typeface="Times New Roman" panose="02020603050405020304" pitchFamily="18" charset="0"/>
              </a:rPr>
              <a:t>, V., Saranya, S., </a:t>
            </a:r>
            <a:r>
              <a:rPr lang="en-IN" sz="1600" dirty="0" err="1">
                <a:latin typeface="Times New Roman" panose="02020603050405020304" pitchFamily="18" charset="0"/>
                <a:cs typeface="Times New Roman" panose="02020603050405020304" pitchFamily="18" charset="0"/>
              </a:rPr>
              <a:t>Chidida</a:t>
            </a:r>
            <a:r>
              <a:rPr lang="en-IN" sz="1600" dirty="0">
                <a:latin typeface="Times New Roman" panose="02020603050405020304" pitchFamily="18" charset="0"/>
                <a:cs typeface="Times New Roman" panose="02020603050405020304" pitchFamily="18" charset="0"/>
              </a:rPr>
              <a:t>, K., &amp; </a:t>
            </a:r>
            <a:r>
              <a:rPr lang="en-IN" sz="1600" dirty="0" err="1">
                <a:latin typeface="Times New Roman" panose="02020603050405020304" pitchFamily="18" charset="0"/>
                <a:cs typeface="Times New Roman" panose="02020603050405020304" pitchFamily="18" charset="0"/>
              </a:rPr>
              <a:t>Abarna</a:t>
            </a:r>
            <a:r>
              <a:rPr lang="en-IN" sz="1600" dirty="0">
                <a:latin typeface="Times New Roman" panose="02020603050405020304" pitchFamily="18" charset="0"/>
                <a:cs typeface="Times New Roman" panose="02020603050405020304" pitchFamily="18" charset="0"/>
              </a:rPr>
              <a:t>, R. (2019). Chatbot and </a:t>
            </a:r>
            <a:r>
              <a:rPr lang="en-IN" sz="1600" dirty="0" err="1">
                <a:latin typeface="Times New Roman" panose="02020603050405020304" pitchFamily="18" charset="0"/>
                <a:cs typeface="Times New Roman" panose="02020603050405020304" pitchFamily="18" charset="0"/>
              </a:rPr>
              <a:t>bullyfree</a:t>
            </a:r>
            <a:r>
              <a:rPr lang="en-IN" sz="1600" dirty="0">
                <a:latin typeface="Times New Roman" panose="02020603050405020304" pitchFamily="18" charset="0"/>
                <a:cs typeface="Times New Roman" panose="02020603050405020304" pitchFamily="18" charset="0"/>
              </a:rPr>
              <a:t> chat. 2019 IEEE International Conference on System, Computation, Automation and Networking (ICSCAN). https://doi.org/10.1109/icscan.2019.8878779</a:t>
            </a:r>
          </a:p>
          <a:p>
            <a:pPr marL="514350" indent="-514350" algn="just">
              <a:lnSpc>
                <a:spcPct val="150000"/>
              </a:lnSpc>
              <a:buFont typeface="+mj-lt"/>
              <a:buAutoNum type="romanLcPeriod"/>
            </a:pPr>
            <a:endParaRPr lang="en-IN" sz="1600" dirty="0">
              <a:latin typeface="Times New Roman" panose="02020603050405020304" pitchFamily="18" charset="0"/>
              <a:cs typeface="Times New Roman" panose="02020603050405020304" pitchFamily="18" charset="0"/>
            </a:endParaRPr>
          </a:p>
        </p:txBody>
      </p:sp>
      <p:pic>
        <p:nvPicPr>
          <p:cNvPr id="5" name="Content Placeholder 4" descr="A picture containing room, drawing&#10;&#10;Description automatically generated">
            <a:extLst>
              <a:ext uri="{FF2B5EF4-FFF2-40B4-BE49-F238E27FC236}">
                <a16:creationId xmlns:a16="http://schemas.microsoft.com/office/drawing/2014/main" id="{BD136275-6D4D-440F-9744-66636CA00D4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049853" y="37494"/>
            <a:ext cx="1601240" cy="1200860"/>
          </a:xfrm>
          <a:prstGeom prst="rect">
            <a:avLst/>
          </a:prstGeom>
          <a:noFill/>
          <a:ln>
            <a:noFill/>
            <a:prstDash val="solid"/>
          </a:ln>
        </p:spPr>
      </p:pic>
    </p:spTree>
    <p:extLst>
      <p:ext uri="{BB962C8B-B14F-4D97-AF65-F5344CB8AC3E}">
        <p14:creationId xmlns:p14="http://schemas.microsoft.com/office/powerpoint/2010/main" val="1173902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cup, sitting&#10;&#10;Description automatically generated">
            <a:extLst>
              <a:ext uri="{FF2B5EF4-FFF2-40B4-BE49-F238E27FC236}">
                <a16:creationId xmlns:a16="http://schemas.microsoft.com/office/drawing/2014/main" id="{F1A0EDFD-4BF3-430A-A90C-1E786522B84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876" b="17767"/>
          <a:stretch/>
        </p:blipFill>
        <p:spPr>
          <a:xfrm>
            <a:off x="20" y="-1"/>
            <a:ext cx="12191980" cy="6858000"/>
          </a:xfrm>
          <a:prstGeom prst="rect">
            <a:avLst/>
          </a:prstGeom>
        </p:spPr>
      </p:pic>
      <p:sp>
        <p:nvSpPr>
          <p:cNvPr id="2" name="Title 1">
            <a:extLst>
              <a:ext uri="{FF2B5EF4-FFF2-40B4-BE49-F238E27FC236}">
                <a16:creationId xmlns:a16="http://schemas.microsoft.com/office/drawing/2014/main" id="{1C568052-672B-4B4D-9D79-0108A02A6FAA}"/>
              </a:ext>
            </a:extLst>
          </p:cNvPr>
          <p:cNvSpPr>
            <a:spLocks noGrp="1"/>
          </p:cNvSpPr>
          <p:nvPr>
            <p:ph type="title"/>
          </p:nvPr>
        </p:nvSpPr>
        <p:spPr>
          <a:xfrm>
            <a:off x="646111" y="452718"/>
            <a:ext cx="9404723" cy="1400530"/>
          </a:xfrm>
        </p:spPr>
        <p:txBody>
          <a:bodyPr>
            <a:normAutofit/>
          </a:bodyPr>
          <a:lstStyle/>
          <a:p>
            <a:r>
              <a:rPr lang="en-IN" b="1" dirty="0"/>
              <a:t>Continued ...</a:t>
            </a:r>
          </a:p>
        </p:txBody>
      </p:sp>
      <p:sp>
        <p:nvSpPr>
          <p:cNvPr id="3" name="Content Placeholder 2">
            <a:extLst>
              <a:ext uri="{FF2B5EF4-FFF2-40B4-BE49-F238E27FC236}">
                <a16:creationId xmlns:a16="http://schemas.microsoft.com/office/drawing/2014/main" id="{46389966-DC9F-46FD-9AEF-C6A5BCF2CD61}"/>
              </a:ext>
            </a:extLst>
          </p:cNvPr>
          <p:cNvSpPr>
            <a:spLocks noGrp="1"/>
          </p:cNvSpPr>
          <p:nvPr>
            <p:ph idx="1"/>
          </p:nvPr>
        </p:nvSpPr>
        <p:spPr>
          <a:xfrm>
            <a:off x="815926" y="1138792"/>
            <a:ext cx="10729963" cy="5266490"/>
          </a:xfrm>
        </p:spPr>
        <p:txBody>
          <a:bodyPr>
            <a:noAutofit/>
          </a:bodyPr>
          <a:lstStyle/>
          <a:p>
            <a:pPr marL="514350" indent="-514350" algn="just">
              <a:lnSpc>
                <a:spcPct val="150000"/>
              </a:lnSpc>
              <a:buFont typeface="+mj-lt"/>
              <a:buAutoNum type="romanLcPeriod" startAt="6"/>
            </a:pPr>
            <a:r>
              <a:rPr lang="en-IN" sz="1600" dirty="0" err="1">
                <a:latin typeface="Times New Roman" panose="02020603050405020304" pitchFamily="18" charset="0"/>
                <a:cs typeface="Times New Roman" panose="02020603050405020304" pitchFamily="18" charset="0"/>
              </a:rPr>
              <a:t>Sivcevic</a:t>
            </a:r>
            <a:r>
              <a:rPr lang="en-IN" sz="1600" dirty="0">
                <a:latin typeface="Times New Roman" panose="02020603050405020304" pitchFamily="18" charset="0"/>
                <a:cs typeface="Times New Roman" panose="02020603050405020304" pitchFamily="18" charset="0"/>
              </a:rPr>
              <a:t>, D., </a:t>
            </a:r>
            <a:r>
              <a:rPr lang="en-IN" sz="1600" dirty="0" err="1">
                <a:latin typeface="Times New Roman" panose="02020603050405020304" pitchFamily="18" charset="0"/>
                <a:cs typeface="Times New Roman" panose="02020603050405020304" pitchFamily="18" charset="0"/>
              </a:rPr>
              <a:t>Kosanin</a:t>
            </a:r>
            <a:r>
              <a:rPr lang="en-IN" sz="1600" dirty="0">
                <a:latin typeface="Times New Roman" panose="02020603050405020304" pitchFamily="18" charset="0"/>
                <a:cs typeface="Times New Roman" panose="02020603050405020304" pitchFamily="18" charset="0"/>
              </a:rPr>
              <a:t>, I., </a:t>
            </a:r>
            <a:r>
              <a:rPr lang="en-IN" sz="1600" dirty="0" err="1">
                <a:latin typeface="Times New Roman" panose="02020603050405020304" pitchFamily="18" charset="0"/>
                <a:cs typeface="Times New Roman" panose="02020603050405020304" pitchFamily="18" charset="0"/>
              </a:rPr>
              <a:t>Nedeljkovic</a:t>
            </a:r>
            <a:r>
              <a:rPr lang="en-IN" sz="1600" dirty="0">
                <a:latin typeface="Times New Roman" panose="02020603050405020304" pitchFamily="18" charset="0"/>
                <a:cs typeface="Times New Roman" panose="02020603050405020304" pitchFamily="18" charset="0"/>
              </a:rPr>
              <a:t>, S., Nikolic, V., Kuk, K., &amp; </a:t>
            </a:r>
            <a:r>
              <a:rPr lang="en-IN" sz="1600" dirty="0" err="1">
                <a:latin typeface="Times New Roman" panose="02020603050405020304" pitchFamily="18" charset="0"/>
                <a:cs typeface="Times New Roman" panose="02020603050405020304" pitchFamily="18" charset="0"/>
              </a:rPr>
              <a:t>Nogo</a:t>
            </a:r>
            <a:r>
              <a:rPr lang="en-IN" sz="1600" dirty="0">
                <a:latin typeface="Times New Roman" panose="02020603050405020304" pitchFamily="18" charset="0"/>
                <a:cs typeface="Times New Roman" panose="02020603050405020304" pitchFamily="18" charset="0"/>
              </a:rPr>
              <a:t>, S. (2020). Possibilities of used intelligence based agents in instant messaging on e-government services. 2020 19th International Symposium INFOTEH-JAHORINA (INFOTEH). https://doi.org/10.1109/infoteh48170.2020.9066343</a:t>
            </a:r>
          </a:p>
          <a:p>
            <a:pPr marL="514350" indent="-514350" algn="just">
              <a:lnSpc>
                <a:spcPct val="150000"/>
              </a:lnSpc>
              <a:buFont typeface="+mj-lt"/>
              <a:buAutoNum type="romanLcPeriod" startAt="6"/>
            </a:pPr>
            <a:r>
              <a:rPr lang="en-IN" sz="1600" dirty="0" err="1">
                <a:latin typeface="Times New Roman" panose="02020603050405020304" pitchFamily="18" charset="0"/>
                <a:cs typeface="Times New Roman" panose="02020603050405020304" pitchFamily="18" charset="0"/>
              </a:rPr>
              <a:t>Ajaykumar</a:t>
            </a:r>
            <a:r>
              <a:rPr lang="en-IN" sz="1600" dirty="0">
                <a:latin typeface="Times New Roman" panose="02020603050405020304" pitchFamily="18" charset="0"/>
                <a:cs typeface="Times New Roman" panose="02020603050405020304" pitchFamily="18" charset="0"/>
              </a:rPr>
              <a:t>, K ., Rishikesh, N ., &amp; </a:t>
            </a:r>
            <a:r>
              <a:rPr lang="en-IN" sz="1600" dirty="0" err="1">
                <a:latin typeface="Times New Roman" panose="02020603050405020304" pitchFamily="18" charset="0"/>
                <a:cs typeface="Times New Roman" panose="02020603050405020304" pitchFamily="18" charset="0"/>
              </a:rPr>
              <a:t>Damini</a:t>
            </a:r>
            <a:r>
              <a:rPr lang="en-IN" sz="1600" dirty="0">
                <a:latin typeface="Times New Roman" panose="02020603050405020304" pitchFamily="18" charset="0"/>
                <a:cs typeface="Times New Roman" panose="02020603050405020304" pitchFamily="18" charset="0"/>
              </a:rPr>
              <a:t>, P. (2020) .Chatbot for HR Department Using AIML and LSA.IRJET,7(3),2164-2167.https://www.irjet.net/archives/V7/i3/IRJET-V7I3428.pdf</a:t>
            </a:r>
          </a:p>
          <a:p>
            <a:pPr marL="514350" indent="-514350" algn="just">
              <a:lnSpc>
                <a:spcPct val="150000"/>
              </a:lnSpc>
              <a:buFont typeface="+mj-lt"/>
              <a:buAutoNum type="romanLcPeriod" startAt="6"/>
            </a:pPr>
            <a:r>
              <a:rPr lang="en-IN" sz="1600" dirty="0">
                <a:latin typeface="Times New Roman" panose="02020603050405020304" pitchFamily="18" charset="0"/>
                <a:cs typeface="Times New Roman" panose="02020603050405020304" pitchFamily="18" charset="0"/>
              </a:rPr>
              <a:t>Niranjan, P. Y., </a:t>
            </a:r>
            <a:r>
              <a:rPr lang="en-IN" sz="1600" dirty="0" err="1">
                <a:latin typeface="Times New Roman" panose="02020603050405020304" pitchFamily="18" charset="0"/>
                <a:cs typeface="Times New Roman" panose="02020603050405020304" pitchFamily="18" charset="0"/>
              </a:rPr>
              <a:t>Rajpurohit</a:t>
            </a:r>
            <a:r>
              <a:rPr lang="en-IN" sz="1600" dirty="0">
                <a:latin typeface="Times New Roman" panose="02020603050405020304" pitchFamily="18" charset="0"/>
                <a:cs typeface="Times New Roman" panose="02020603050405020304" pitchFamily="18" charset="0"/>
              </a:rPr>
              <a:t>, V. S., &amp; </a:t>
            </a:r>
            <a:r>
              <a:rPr lang="en-IN" sz="1600" dirty="0" err="1">
                <a:latin typeface="Times New Roman" panose="02020603050405020304" pitchFamily="18" charset="0"/>
                <a:cs typeface="Times New Roman" panose="02020603050405020304" pitchFamily="18" charset="0"/>
              </a:rPr>
              <a:t>Malgi</a:t>
            </a:r>
            <a:r>
              <a:rPr lang="en-IN" sz="1600" dirty="0">
                <a:latin typeface="Times New Roman" panose="02020603050405020304" pitchFamily="18" charset="0"/>
                <a:cs typeface="Times New Roman" panose="02020603050405020304" pitchFamily="18" charset="0"/>
              </a:rPr>
              <a:t>, R. (2019). A survey on chat-bot system for agriculture domain. 2019 1st International Conference on Advances in Information Technology (ICAIT). https://doi.org/10.1109/icait47043.2019.8987429</a:t>
            </a:r>
          </a:p>
          <a:p>
            <a:pPr marL="514350" indent="-514350" algn="just">
              <a:lnSpc>
                <a:spcPct val="150000"/>
              </a:lnSpc>
              <a:buFont typeface="+mj-lt"/>
              <a:buAutoNum type="romanLcPeriod" startAt="6"/>
            </a:pPr>
            <a:r>
              <a:rPr lang="en-IN" sz="1600" dirty="0">
                <a:latin typeface="Times New Roman" panose="02020603050405020304" pitchFamily="18" charset="0"/>
                <a:cs typeface="Times New Roman" panose="02020603050405020304" pitchFamily="18" charset="0"/>
              </a:rPr>
              <a:t>Oh, K., Lee, D., Ko, B., &amp; Choi, H. (2017). A chatbot for psychiatric </a:t>
            </a:r>
            <a:r>
              <a:rPr lang="en-IN" sz="1600" dirty="0" err="1">
                <a:latin typeface="Times New Roman" panose="02020603050405020304" pitchFamily="18" charset="0"/>
                <a:cs typeface="Times New Roman" panose="02020603050405020304" pitchFamily="18" charset="0"/>
              </a:rPr>
              <a:t>counseling</a:t>
            </a:r>
            <a:r>
              <a:rPr lang="en-IN" sz="1600" dirty="0">
                <a:latin typeface="Times New Roman" panose="02020603050405020304" pitchFamily="18" charset="0"/>
                <a:cs typeface="Times New Roman" panose="02020603050405020304" pitchFamily="18" charset="0"/>
              </a:rPr>
              <a:t> in mental healthcare service based on emotional dialogue analysis and sentence generation. 2017 18th IEEE International Conference on Mobile Data Management (MDM). https://doi.org/10.1109/mdm.2017.64</a:t>
            </a:r>
          </a:p>
          <a:p>
            <a:pPr marL="514350" indent="-514350" algn="just">
              <a:lnSpc>
                <a:spcPct val="150000"/>
              </a:lnSpc>
              <a:buFont typeface="+mj-lt"/>
              <a:buAutoNum type="romanLcPeriod" startAt="6"/>
            </a:pPr>
            <a:r>
              <a:rPr lang="en-IN" sz="1600" dirty="0">
                <a:latin typeface="Times New Roman" panose="02020603050405020304" pitchFamily="18" charset="0"/>
                <a:cs typeface="Times New Roman" panose="02020603050405020304" pitchFamily="18" charset="0"/>
              </a:rPr>
              <a:t>Punjabi, S., </a:t>
            </a:r>
            <a:r>
              <a:rPr lang="en-IN" sz="1600" dirty="0" err="1">
                <a:latin typeface="Times New Roman" panose="02020603050405020304" pitchFamily="18" charset="0"/>
                <a:cs typeface="Times New Roman" panose="02020603050405020304" pitchFamily="18" charset="0"/>
              </a:rPr>
              <a:t>Scthuram</a:t>
            </a:r>
            <a:r>
              <a:rPr lang="en-IN" sz="1600" dirty="0">
                <a:latin typeface="Times New Roman" panose="02020603050405020304" pitchFamily="18" charset="0"/>
                <a:cs typeface="Times New Roman" panose="02020603050405020304" pitchFamily="18" charset="0"/>
              </a:rPr>
              <a:t>, V., Ramachandran, V., </a:t>
            </a:r>
            <a:r>
              <a:rPr lang="en-IN" sz="1600" dirty="0" err="1">
                <a:latin typeface="Times New Roman" panose="02020603050405020304" pitchFamily="18" charset="0"/>
                <a:cs typeface="Times New Roman" panose="02020603050405020304" pitchFamily="18" charset="0"/>
              </a:rPr>
              <a:t>Boddu</a:t>
            </a:r>
            <a:r>
              <a:rPr lang="en-IN" sz="1600" dirty="0">
                <a:latin typeface="Times New Roman" panose="02020603050405020304" pitchFamily="18" charset="0"/>
                <a:cs typeface="Times New Roman" panose="02020603050405020304" pitchFamily="18" charset="0"/>
              </a:rPr>
              <a:t>, R., &amp; Ravi, S. (2019). Chat bot using API : Human to machine conversation. 2019 Global Conference for Advancement in Technology (GCAT). https://doi.org/10.1109/gcat47503.2019.8978336</a:t>
            </a:r>
          </a:p>
        </p:txBody>
      </p:sp>
      <p:pic>
        <p:nvPicPr>
          <p:cNvPr id="4" name="Content Placeholder 4" descr="A picture containing room, drawing&#10;&#10;Description automatically generated">
            <a:extLst>
              <a:ext uri="{FF2B5EF4-FFF2-40B4-BE49-F238E27FC236}">
                <a16:creationId xmlns:a16="http://schemas.microsoft.com/office/drawing/2014/main" id="{D6A03983-4EE5-4366-8331-A47699C36D1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049853" y="37494"/>
            <a:ext cx="1601240" cy="1200860"/>
          </a:xfrm>
          <a:prstGeom prst="rect">
            <a:avLst/>
          </a:prstGeom>
          <a:noFill/>
          <a:ln>
            <a:noFill/>
            <a:prstDash val="solid"/>
          </a:ln>
        </p:spPr>
      </p:pic>
    </p:spTree>
    <p:extLst>
      <p:ext uri="{BB962C8B-B14F-4D97-AF65-F5344CB8AC3E}">
        <p14:creationId xmlns:p14="http://schemas.microsoft.com/office/powerpoint/2010/main" val="1501286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FA78-1FB6-42BA-B66B-19DD50CBE5C7}"/>
              </a:ext>
            </a:extLst>
          </p:cNvPr>
          <p:cNvSpPr>
            <a:spLocks noGrp="1"/>
          </p:cNvSpPr>
          <p:nvPr>
            <p:ph type="title"/>
          </p:nvPr>
        </p:nvSpPr>
        <p:spPr/>
        <p:txBody>
          <a:bodyPr/>
          <a:lstStyle/>
          <a:p>
            <a:r>
              <a:rPr lang="en-IN" dirty="0"/>
              <a:t>Plan of Action</a:t>
            </a:r>
          </a:p>
        </p:txBody>
      </p:sp>
      <p:graphicFrame>
        <p:nvGraphicFramePr>
          <p:cNvPr id="5" name="Table 4">
            <a:extLst>
              <a:ext uri="{FF2B5EF4-FFF2-40B4-BE49-F238E27FC236}">
                <a16:creationId xmlns:a16="http://schemas.microsoft.com/office/drawing/2014/main" id="{572A108C-9A9E-4EB6-ACFA-E86ED722C662}"/>
              </a:ext>
            </a:extLst>
          </p:cNvPr>
          <p:cNvGraphicFramePr>
            <a:graphicFrameLocks noGrp="1"/>
          </p:cNvGraphicFramePr>
          <p:nvPr>
            <p:extLst>
              <p:ext uri="{D42A27DB-BD31-4B8C-83A1-F6EECF244321}">
                <p14:modId xmlns:p14="http://schemas.microsoft.com/office/powerpoint/2010/main" val="1073106003"/>
              </p:ext>
            </p:extLst>
          </p:nvPr>
        </p:nvGraphicFramePr>
        <p:xfrm>
          <a:off x="1823488" y="1326730"/>
          <a:ext cx="8545023" cy="5102304"/>
        </p:xfrm>
        <a:graphic>
          <a:graphicData uri="http://schemas.openxmlformats.org/drawingml/2006/table">
            <a:tbl>
              <a:tblPr firstRow="1" bandRow="1">
                <a:tableStyleId>{775DCB02-9BB8-47FD-8907-85C794F793BA}</a:tableStyleId>
              </a:tblPr>
              <a:tblGrid>
                <a:gridCol w="1018969">
                  <a:extLst>
                    <a:ext uri="{9D8B030D-6E8A-4147-A177-3AD203B41FA5}">
                      <a16:colId xmlns:a16="http://schemas.microsoft.com/office/drawing/2014/main" val="20000"/>
                    </a:ext>
                  </a:extLst>
                </a:gridCol>
                <a:gridCol w="2680313">
                  <a:extLst>
                    <a:ext uri="{9D8B030D-6E8A-4147-A177-3AD203B41FA5}">
                      <a16:colId xmlns:a16="http://schemas.microsoft.com/office/drawing/2014/main" val="20001"/>
                    </a:ext>
                  </a:extLst>
                </a:gridCol>
                <a:gridCol w="2466258">
                  <a:extLst>
                    <a:ext uri="{9D8B030D-6E8A-4147-A177-3AD203B41FA5}">
                      <a16:colId xmlns:a16="http://schemas.microsoft.com/office/drawing/2014/main" val="20002"/>
                    </a:ext>
                  </a:extLst>
                </a:gridCol>
                <a:gridCol w="2379483">
                  <a:extLst>
                    <a:ext uri="{9D8B030D-6E8A-4147-A177-3AD203B41FA5}">
                      <a16:colId xmlns:a16="http://schemas.microsoft.com/office/drawing/2014/main" val="20003"/>
                    </a:ext>
                  </a:extLst>
                </a:gridCol>
              </a:tblGrid>
              <a:tr h="393144">
                <a:tc>
                  <a:txBody>
                    <a:bodyPr/>
                    <a:lstStyle/>
                    <a:p>
                      <a:r>
                        <a:rPr lang="en-US" sz="1500" dirty="0"/>
                        <a:t>Sprint </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Issues/User Stories</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Member Assigned</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Accomplishment</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extLst>
                  <a:ext uri="{0D108BD9-81ED-4DB2-BD59-A6C34878D82A}">
                    <a16:rowId xmlns:a16="http://schemas.microsoft.com/office/drawing/2014/main" val="10000"/>
                  </a:ext>
                </a:extLst>
              </a:tr>
              <a:tr h="1001708">
                <a:tc>
                  <a:txBody>
                    <a:bodyPr/>
                    <a:lstStyle/>
                    <a:p>
                      <a:r>
                        <a:rPr lang="en-US" sz="1500" dirty="0"/>
                        <a:t>Sprint 1</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Topic Selection</a:t>
                      </a:r>
                    </a:p>
                    <a:p>
                      <a:r>
                        <a:rPr lang="en-US" sz="1500" dirty="0"/>
                        <a:t>Identification of Problem</a:t>
                      </a:r>
                      <a:r>
                        <a:rPr lang="en-US" sz="1500" baseline="0" dirty="0"/>
                        <a:t> Statement</a:t>
                      </a:r>
                    </a:p>
                    <a:p>
                      <a:r>
                        <a:rPr lang="en-US" sz="1500" baseline="0" dirty="0"/>
                        <a:t>Literature Survey</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Syam Jason</a:t>
                      </a:r>
                    </a:p>
                    <a:p>
                      <a:r>
                        <a:rPr lang="en-US" sz="1500" dirty="0"/>
                        <a:t>Srujan</a:t>
                      </a:r>
                    </a:p>
                    <a:p>
                      <a:r>
                        <a:rPr lang="en-US" sz="1500" dirty="0"/>
                        <a:t>Mahesh</a:t>
                      </a:r>
                    </a:p>
                    <a:p>
                      <a:r>
                        <a:rPr lang="en-US" sz="1500" dirty="0"/>
                        <a:t>Poojitha</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100%</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extLst>
                  <a:ext uri="{0D108BD9-81ED-4DB2-BD59-A6C34878D82A}">
                    <a16:rowId xmlns:a16="http://schemas.microsoft.com/office/drawing/2014/main" val="10001"/>
                  </a:ext>
                </a:extLst>
              </a:tr>
              <a:tr h="1227900">
                <a:tc>
                  <a:txBody>
                    <a:bodyPr/>
                    <a:lstStyle/>
                    <a:p>
                      <a:r>
                        <a:rPr lang="en-US" sz="1500" dirty="0"/>
                        <a:t>Sprint 2</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Proposed Framework</a:t>
                      </a:r>
                    </a:p>
                    <a:p>
                      <a:r>
                        <a:rPr lang="en-US" sz="1500" dirty="0"/>
                        <a:t>Methodology</a:t>
                      </a:r>
                    </a:p>
                    <a:p>
                      <a:r>
                        <a:rPr lang="en-US" sz="1500" dirty="0"/>
                        <a:t>Block</a:t>
                      </a:r>
                      <a:r>
                        <a:rPr lang="en-US" sz="1500" baseline="0" dirty="0"/>
                        <a:t> Diagram</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Syam Jason</a:t>
                      </a:r>
                    </a:p>
                    <a:p>
                      <a:r>
                        <a:rPr lang="en-US" sz="1500" dirty="0"/>
                        <a:t>Srujan</a:t>
                      </a:r>
                    </a:p>
                    <a:p>
                      <a:r>
                        <a:rPr lang="en-US" sz="1500" dirty="0"/>
                        <a:t>Mahesh</a:t>
                      </a:r>
                    </a:p>
                    <a:p>
                      <a:r>
                        <a:rPr lang="en-US" sz="1500" dirty="0"/>
                        <a:t>Poojitha</a:t>
                      </a:r>
                    </a:p>
                    <a:p>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100%</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extLst>
                  <a:ext uri="{0D108BD9-81ED-4DB2-BD59-A6C34878D82A}">
                    <a16:rowId xmlns:a16="http://schemas.microsoft.com/office/drawing/2014/main" val="10002"/>
                  </a:ext>
                </a:extLst>
              </a:tr>
              <a:tr h="1227900">
                <a:tc>
                  <a:txBody>
                    <a:bodyPr/>
                    <a:lstStyle/>
                    <a:p>
                      <a:r>
                        <a:rPr lang="en-US" sz="1500" dirty="0"/>
                        <a:t>Sprint 3</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Development</a:t>
                      </a:r>
                      <a:r>
                        <a:rPr lang="en-US" sz="1500" baseline="0" dirty="0"/>
                        <a:t> Phase</a:t>
                      </a:r>
                    </a:p>
                    <a:p>
                      <a:r>
                        <a:rPr lang="en-US" sz="1500" baseline="0" dirty="0"/>
                        <a:t>Testing Phase</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Syam Jason</a:t>
                      </a:r>
                    </a:p>
                    <a:p>
                      <a:r>
                        <a:rPr lang="en-US" sz="1500" dirty="0"/>
                        <a:t>Srujan</a:t>
                      </a:r>
                    </a:p>
                    <a:p>
                      <a:r>
                        <a:rPr lang="en-US" sz="1500" dirty="0"/>
                        <a:t>Mahesh</a:t>
                      </a:r>
                    </a:p>
                    <a:p>
                      <a:r>
                        <a:rPr lang="en-US" sz="1500" dirty="0"/>
                        <a:t>Poojitha</a:t>
                      </a:r>
                    </a:p>
                    <a:p>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100%</a:t>
                      </a:r>
                    </a:p>
                    <a:p>
                      <a:endParaRPr lang="en-US" sz="1500" dirty="0"/>
                    </a:p>
                    <a:p>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extLst>
                  <a:ext uri="{0D108BD9-81ED-4DB2-BD59-A6C34878D82A}">
                    <a16:rowId xmlns:a16="http://schemas.microsoft.com/office/drawing/2014/main" val="10003"/>
                  </a:ext>
                </a:extLst>
              </a:tr>
              <a:tr h="1227900">
                <a:tc>
                  <a:txBody>
                    <a:bodyPr/>
                    <a:lstStyle/>
                    <a:p>
                      <a:r>
                        <a:rPr lang="en-US" sz="1500" dirty="0"/>
                        <a:t>Sprint 4</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Documentation</a:t>
                      </a:r>
                    </a:p>
                    <a:p>
                      <a:r>
                        <a:rPr lang="en-US" sz="1500" dirty="0"/>
                        <a:t>Paper</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Syam Jason</a:t>
                      </a:r>
                    </a:p>
                    <a:p>
                      <a:r>
                        <a:rPr lang="en-US" sz="1500" dirty="0"/>
                        <a:t>Srujan</a:t>
                      </a:r>
                    </a:p>
                    <a:p>
                      <a:r>
                        <a:rPr lang="en-US" sz="1500" dirty="0"/>
                        <a:t>Mahesh</a:t>
                      </a:r>
                    </a:p>
                    <a:p>
                      <a:r>
                        <a:rPr lang="en-US" sz="1500" dirty="0"/>
                        <a:t>Poojitha</a:t>
                      </a:r>
                    </a:p>
                    <a:p>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tc>
                  <a:txBody>
                    <a:bodyPr/>
                    <a:lstStyle/>
                    <a:p>
                      <a:r>
                        <a:rPr lang="en-US" sz="1500" dirty="0"/>
                        <a:t>100%</a:t>
                      </a:r>
                      <a:endParaRPr lang="en-US" sz="1500" dirty="0">
                        <a:latin typeface="Times New Roman" panose="02020603050405020304" pitchFamily="18" charset="0"/>
                        <a:cs typeface="Times New Roman" panose="02020603050405020304" pitchFamily="18" charset="0"/>
                      </a:endParaRPr>
                    </a:p>
                  </a:txBody>
                  <a:tcPr>
                    <a:cell3D prstMaterial="dkEdge">
                      <a:bevel prst="relaxedInset"/>
                      <a:lightRig rig="flood" dir="t"/>
                    </a:cell3D>
                  </a:tcPr>
                </a:tc>
                <a:extLst>
                  <a:ext uri="{0D108BD9-81ED-4DB2-BD59-A6C34878D82A}">
                    <a16:rowId xmlns:a16="http://schemas.microsoft.com/office/drawing/2014/main" val="10004"/>
                  </a:ext>
                </a:extLst>
              </a:tr>
            </a:tbl>
          </a:graphicData>
        </a:graphic>
      </p:graphicFrame>
      <p:pic>
        <p:nvPicPr>
          <p:cNvPr id="7" name="Content Placeholder 4" descr="A picture containing room, drawing&#10;&#10;Description automatically generated">
            <a:extLst>
              <a:ext uri="{FF2B5EF4-FFF2-40B4-BE49-F238E27FC236}">
                <a16:creationId xmlns:a16="http://schemas.microsoft.com/office/drawing/2014/main" id="{453F7A24-2AEE-4C54-ACE4-F40C73C852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049853" y="37494"/>
            <a:ext cx="1601240" cy="1200860"/>
          </a:xfrm>
          <a:prstGeom prst="rect">
            <a:avLst/>
          </a:prstGeom>
          <a:noFill/>
          <a:ln>
            <a:noFill/>
            <a:prstDash val="solid"/>
          </a:ln>
        </p:spPr>
      </p:pic>
    </p:spTree>
    <p:extLst>
      <p:ext uri="{BB962C8B-B14F-4D97-AF65-F5344CB8AC3E}">
        <p14:creationId xmlns:p14="http://schemas.microsoft.com/office/powerpoint/2010/main" val="676998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E165-AADF-44CB-B56A-6F70DB0323FD}"/>
              </a:ext>
            </a:extLst>
          </p:cNvPr>
          <p:cNvSpPr>
            <a:spLocks noGrp="1"/>
          </p:cNvSpPr>
          <p:nvPr>
            <p:ph type="title"/>
          </p:nvPr>
        </p:nvSpPr>
        <p:spPr/>
        <p:txBody>
          <a:bodyPr/>
          <a:lstStyle/>
          <a:p>
            <a:r>
              <a:rPr lang="en-IN" dirty="0"/>
              <a:t>Continued …</a:t>
            </a:r>
          </a:p>
        </p:txBody>
      </p:sp>
      <p:pic>
        <p:nvPicPr>
          <p:cNvPr id="5" name="Content Placeholder 4" descr="A picture containing room, drawing&#10;&#10;Description automatically generated">
            <a:extLst>
              <a:ext uri="{FF2B5EF4-FFF2-40B4-BE49-F238E27FC236}">
                <a16:creationId xmlns:a16="http://schemas.microsoft.com/office/drawing/2014/main" id="{1FC20F7A-DD6B-4D40-8AD4-28D6ACEFD08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049853" y="37494"/>
            <a:ext cx="1601240" cy="1200860"/>
          </a:xfrm>
          <a:prstGeom prst="rect">
            <a:avLst/>
          </a:prstGeom>
          <a:noFill/>
          <a:ln>
            <a:noFill/>
            <a:prstDash val="solid"/>
          </a:ln>
        </p:spPr>
      </p:pic>
      <p:pic>
        <p:nvPicPr>
          <p:cNvPr id="7" name="Picture 6">
            <a:extLst>
              <a:ext uri="{FF2B5EF4-FFF2-40B4-BE49-F238E27FC236}">
                <a16:creationId xmlns:a16="http://schemas.microsoft.com/office/drawing/2014/main" id="{4C361A5E-A662-49AB-89E5-2D6613153038}"/>
              </a:ext>
            </a:extLst>
          </p:cNvPr>
          <p:cNvPicPr>
            <a:picLocks noChangeAspect="1"/>
          </p:cNvPicPr>
          <p:nvPr/>
        </p:nvPicPr>
        <p:blipFill>
          <a:blip r:embed="rId4"/>
          <a:stretch>
            <a:fillRect/>
          </a:stretch>
        </p:blipFill>
        <p:spPr>
          <a:xfrm>
            <a:off x="510080" y="1653578"/>
            <a:ext cx="11171839" cy="4450570"/>
          </a:xfrm>
          <a:prstGeom prst="rect">
            <a:avLst/>
          </a:prstGeom>
        </p:spPr>
      </p:pic>
    </p:spTree>
    <p:extLst>
      <p:ext uri="{BB962C8B-B14F-4D97-AF65-F5344CB8AC3E}">
        <p14:creationId xmlns:p14="http://schemas.microsoft.com/office/powerpoint/2010/main" val="2907509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092C2E8-AF65-4192-A0AC-75459828AC8D}"/>
              </a:ext>
            </a:extLst>
          </p:cNvPr>
          <p:cNvSpPr>
            <a:spLocks noGrp="1"/>
          </p:cNvSpPr>
          <p:nvPr>
            <p:ph type="title"/>
          </p:nvPr>
        </p:nvSpPr>
        <p:spPr>
          <a:xfrm>
            <a:off x="1063752" y="629267"/>
            <a:ext cx="8837332" cy="1016654"/>
          </a:xfrm>
        </p:spPr>
        <p:txBody>
          <a:bodyPr>
            <a:normAutofit/>
          </a:bodyPr>
          <a:lstStyle/>
          <a:p>
            <a:r>
              <a:rPr lang="en-IN" sz="5400" b="1" dirty="0">
                <a:solidFill>
                  <a:srgbClr val="EBEBEB"/>
                </a:solidFill>
              </a:rPr>
              <a:t>                  Thank You</a:t>
            </a:r>
          </a:p>
        </p:txBody>
      </p:sp>
      <p:sp useBgFill="1">
        <p:nvSpPr>
          <p:cNvPr id="41" name="Freeform: Shape 4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29" name="Picture 28" descr="A close up of a toy&#10;&#10;Description automatically generated">
            <a:extLst>
              <a:ext uri="{FF2B5EF4-FFF2-40B4-BE49-F238E27FC236}">
                <a16:creationId xmlns:a16="http://schemas.microsoft.com/office/drawing/2014/main" id="{C6E3FE8C-3443-42D0-A726-5F9290635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79" y="2286162"/>
            <a:ext cx="8340974" cy="4544636"/>
          </a:xfrm>
          <a:prstGeom prst="rect">
            <a:avLst/>
          </a:prstGeom>
          <a:effectLst/>
        </p:spPr>
      </p:pic>
      <p:pic>
        <p:nvPicPr>
          <p:cNvPr id="36" name="Content Placeholder 4" descr="A picture containing room, drawing&#10;&#10;Description automatically generated">
            <a:extLst>
              <a:ext uri="{FF2B5EF4-FFF2-40B4-BE49-F238E27FC236}">
                <a16:creationId xmlns:a16="http://schemas.microsoft.com/office/drawing/2014/main" id="{D3261B74-E011-4158-B905-E8E3A053A3A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022421" y="27202"/>
            <a:ext cx="1601240" cy="1370824"/>
          </a:xfrm>
          <a:prstGeom prst="rect">
            <a:avLst/>
          </a:prstGeom>
          <a:noFill/>
          <a:ln>
            <a:noFill/>
            <a:prstDash val="solid"/>
          </a:ln>
        </p:spPr>
      </p:pic>
    </p:spTree>
    <p:extLst>
      <p:ext uri="{BB962C8B-B14F-4D97-AF65-F5344CB8AC3E}">
        <p14:creationId xmlns:p14="http://schemas.microsoft.com/office/powerpoint/2010/main" val="164722907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A close up of a device&#10;&#10;Description automatically generated">
            <a:extLst>
              <a:ext uri="{FF2B5EF4-FFF2-40B4-BE49-F238E27FC236}">
                <a16:creationId xmlns:a16="http://schemas.microsoft.com/office/drawing/2014/main" id="{0AB383AF-1764-4779-8F16-8A579F02BEE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r="11111"/>
          <a:stretch/>
        </p:blipFill>
        <p:spPr>
          <a:xfrm>
            <a:off x="20" y="-1"/>
            <a:ext cx="12191980" cy="6858000"/>
          </a:xfrm>
          <a:prstGeom prst="rect">
            <a:avLst/>
          </a:prstGeom>
        </p:spPr>
      </p:pic>
      <p:sp>
        <p:nvSpPr>
          <p:cNvPr id="2" name="Title 1">
            <a:extLst>
              <a:ext uri="{FF2B5EF4-FFF2-40B4-BE49-F238E27FC236}">
                <a16:creationId xmlns:a16="http://schemas.microsoft.com/office/drawing/2014/main" id="{F3E09A6E-35B4-414D-B5AC-83108987C35A}"/>
              </a:ext>
            </a:extLst>
          </p:cNvPr>
          <p:cNvSpPr>
            <a:spLocks noGrp="1"/>
          </p:cNvSpPr>
          <p:nvPr>
            <p:ph type="title"/>
          </p:nvPr>
        </p:nvSpPr>
        <p:spPr/>
        <p:txBody>
          <a:bodyPr>
            <a:normAutofit/>
          </a:bodyPr>
          <a:lstStyle/>
          <a:p>
            <a:r>
              <a:rPr lang="en-IN" b="1">
                <a:cs typeface="Times New Roman" panose="02020603050405020304" pitchFamily="18" charset="0"/>
              </a:rPr>
              <a:t>Introduction</a:t>
            </a: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A854C02B-459F-4F71-BDFF-4F186A75A21A}"/>
              </a:ext>
            </a:extLst>
          </p:cNvPr>
          <p:cNvSpPr>
            <a:spLocks noGrp="1"/>
          </p:cNvSpPr>
          <p:nvPr>
            <p:ph idx="1"/>
          </p:nvPr>
        </p:nvSpPr>
        <p:spPr>
          <a:xfrm>
            <a:off x="810604" y="868760"/>
            <a:ext cx="11037757" cy="5411449"/>
          </a:xfrm>
        </p:spPr>
        <p:txBody>
          <a:bodyPr>
            <a:normAutofit/>
          </a:bodyPr>
          <a:lstStyle/>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IN" dirty="0">
                <a:latin typeface="Times New Roman" panose="02020603050405020304" pitchFamily="18" charset="0"/>
                <a:cs typeface="Times New Roman" panose="02020603050405020304" pitchFamily="18" charset="0"/>
              </a:rPr>
              <a:t>Chatbot is one of the most important game changing  innovation in the field of AI and ML during the last decade. </a:t>
            </a:r>
            <a:r>
              <a:rPr lang="en-US" dirty="0">
                <a:latin typeface="Times New Roman" panose="02020603050405020304" pitchFamily="18" charset="0"/>
                <a:cs typeface="Times New Roman" panose="02020603050405020304" pitchFamily="18" charset="0"/>
              </a:rPr>
              <a:t>A Chatbot is a Virtual Enterprise software application  with a Conversational User Interface(CUI) that provides diverse services in fields of health , education , management and  Government services</a:t>
            </a:r>
            <a:r>
              <a:rPr lang="en-IN" dirty="0">
                <a:latin typeface="Times New Roman" panose="02020603050405020304" pitchFamily="18" charset="0"/>
                <a:cs typeface="Times New Roman" panose="02020603050405020304" pitchFamily="18" charset="0"/>
              </a:rPr>
              <a:t> . It allows a kind of communication between a human and a machine, via messages or voice command.  A chatbot is programmed to work independently from a human operator. It can answer questions formulated to it in natural language and respond like a real person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Chatbot innovation, hence brand communication, to an entirely new personalized level . Today's chatbots, further developed since then, are ready to answer considerably complex questions in an effective time manner and able to automate many human tasks efficiently .</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4" name="Content Placeholder 4" descr="A picture containing room, drawing&#10;&#10;Description automatically generated">
            <a:extLst>
              <a:ext uri="{FF2B5EF4-FFF2-40B4-BE49-F238E27FC236}">
                <a16:creationId xmlns:a16="http://schemas.microsoft.com/office/drawing/2014/main" id="{EE9D97AC-DDB1-4F05-B341-2F1A69A3E5D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017491" y="20702"/>
            <a:ext cx="1601240" cy="1277911"/>
          </a:xfrm>
          <a:prstGeom prst="rect">
            <a:avLst/>
          </a:prstGeom>
          <a:noFill/>
          <a:ln>
            <a:noFill/>
            <a:prstDash val="solid"/>
          </a:ln>
        </p:spPr>
      </p:pic>
    </p:spTree>
    <p:extLst>
      <p:ext uri="{BB962C8B-B14F-4D97-AF65-F5344CB8AC3E}">
        <p14:creationId xmlns:p14="http://schemas.microsoft.com/office/powerpoint/2010/main" val="416507852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A picture containing water&#10;&#10;Description automatically generated">
            <a:extLst>
              <a:ext uri="{FF2B5EF4-FFF2-40B4-BE49-F238E27FC236}">
                <a16:creationId xmlns:a16="http://schemas.microsoft.com/office/drawing/2014/main" id="{6AFF25B3-C36A-4B58-BD45-7B43C9CC3C11}"/>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441" b="10961"/>
          <a:stretch/>
        </p:blipFill>
        <p:spPr>
          <a:xfrm>
            <a:off x="20" y="0"/>
            <a:ext cx="12191980" cy="6858000"/>
          </a:xfrm>
          <a:prstGeom prst="rect">
            <a:avLst/>
          </a:prstGeom>
        </p:spPr>
      </p:pic>
      <p:sp>
        <p:nvSpPr>
          <p:cNvPr id="2" name="Title 1">
            <a:extLst>
              <a:ext uri="{FF2B5EF4-FFF2-40B4-BE49-F238E27FC236}">
                <a16:creationId xmlns:a16="http://schemas.microsoft.com/office/drawing/2014/main" id="{312EC574-C87E-41C9-88BA-570FBF3DE41B}"/>
              </a:ext>
            </a:extLst>
          </p:cNvPr>
          <p:cNvSpPr>
            <a:spLocks noGrp="1"/>
          </p:cNvSpPr>
          <p:nvPr>
            <p:ph type="title"/>
          </p:nvPr>
        </p:nvSpPr>
        <p:spPr>
          <a:xfrm>
            <a:off x="646111" y="452718"/>
            <a:ext cx="9404723" cy="1400530"/>
          </a:xfrm>
        </p:spPr>
        <p:txBody>
          <a:bodyPr>
            <a:normAutofit/>
          </a:bodyPr>
          <a:lstStyle/>
          <a:p>
            <a:r>
              <a:rPr lang="en-IN" b="1">
                <a:cs typeface="Times New Roman" panose="02020603050405020304" pitchFamily="18" charset="0"/>
              </a:rPr>
              <a:t>Literature</a:t>
            </a:r>
            <a:r>
              <a:rPr lang="en-IN" b="1">
                <a:latin typeface="Times New Roman" panose="02020603050405020304" pitchFamily="18" charset="0"/>
                <a:cs typeface="Times New Roman" panose="02020603050405020304" pitchFamily="18" charset="0"/>
              </a:rPr>
              <a:t> Survey</a:t>
            </a:r>
          </a:p>
        </p:txBody>
      </p:sp>
      <p:sp>
        <p:nvSpPr>
          <p:cNvPr id="3" name="Content Placeholder 2">
            <a:extLst>
              <a:ext uri="{FF2B5EF4-FFF2-40B4-BE49-F238E27FC236}">
                <a16:creationId xmlns:a16="http://schemas.microsoft.com/office/drawing/2014/main" id="{0C8B8F0C-92A6-4342-B6EA-90C34F84D1DA}"/>
              </a:ext>
            </a:extLst>
          </p:cNvPr>
          <p:cNvSpPr>
            <a:spLocks noGrp="1"/>
          </p:cNvSpPr>
          <p:nvPr>
            <p:ph idx="1"/>
          </p:nvPr>
        </p:nvSpPr>
        <p:spPr>
          <a:xfrm>
            <a:off x="1104293" y="1436190"/>
            <a:ext cx="9272905" cy="4195481"/>
          </a:xfrm>
        </p:spPr>
        <p:txBody>
          <a:bodyPr>
            <a:noAutofit/>
          </a:bodyPr>
          <a:lstStyle/>
          <a:p>
            <a:pPr marL="0" indent="0" algn="just">
              <a:lnSpc>
                <a:spcPct val="150000"/>
              </a:lnSpc>
              <a:buNone/>
            </a:pPr>
            <a:r>
              <a:rPr lang="en-IN" sz="1600" b="1" dirty="0">
                <a:latin typeface="Times New Roman" panose="02020603050405020304" pitchFamily="18" charset="0"/>
                <a:cs typeface="Times New Roman" panose="02020603050405020304" pitchFamily="18" charset="0"/>
              </a:rPr>
              <a:t>1.Title : </a:t>
            </a:r>
            <a:r>
              <a:rPr lang="en-US" sz="1600" dirty="0">
                <a:latin typeface="Times New Roman" panose="02020603050405020304" pitchFamily="18" charset="0"/>
                <a:cs typeface="Times New Roman" panose="02020603050405020304" pitchFamily="18" charset="0"/>
              </a:rPr>
              <a:t>A Question Answering and Quiz Generation Chatbot for Education</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Year Of Publication : </a:t>
            </a:r>
            <a:r>
              <a:rPr lang="en-IN" sz="1600" dirty="0">
                <a:latin typeface="Times New Roman" panose="02020603050405020304" pitchFamily="18" charset="0"/>
                <a:cs typeface="Times New Roman" panose="02020603050405020304" pitchFamily="18" charset="0"/>
              </a:rPr>
              <a:t>2020</a:t>
            </a: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Objective : </a:t>
            </a:r>
            <a:r>
              <a:rPr lang="en-US" sz="1600" dirty="0">
                <a:latin typeface="Times New Roman" panose="02020603050405020304" pitchFamily="18" charset="0"/>
                <a:cs typeface="Times New Roman" panose="02020603050405020304" pitchFamily="18" charset="0"/>
              </a:rPr>
              <a:t>This paper proposes a Question Answering and Quiz Generation Chatbot that allows a user to upload relevant documents and perform two main functions on them, namely answer extraction and question generation.</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Limitation :</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feedback based improvement is not present in order to generate the user level of understanding the question.</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Every time user need to upload the required documents/pdf's/pics to the chatbot.</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Consolidation of relevant data from all the uploaded documents/pdf's/pics may enable the system to return answers to complex Questions.</a:t>
            </a:r>
          </a:p>
        </p:txBody>
      </p:sp>
      <p:pic>
        <p:nvPicPr>
          <p:cNvPr id="38" name="Content Placeholder 4" descr="A picture containing room, drawing&#10;&#10;Description automatically generated">
            <a:extLst>
              <a:ext uri="{FF2B5EF4-FFF2-40B4-BE49-F238E27FC236}">
                <a16:creationId xmlns:a16="http://schemas.microsoft.com/office/drawing/2014/main" id="{61E50F4B-289F-4409-BF12-5832EE4335C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77198" y="148267"/>
            <a:ext cx="1601240" cy="1400530"/>
          </a:xfrm>
          <a:prstGeom prst="rect">
            <a:avLst/>
          </a:prstGeom>
          <a:noFill/>
          <a:ln>
            <a:noFill/>
            <a:prstDash val="solid"/>
          </a:ln>
        </p:spPr>
      </p:pic>
    </p:spTree>
    <p:extLst>
      <p:ext uri="{BB962C8B-B14F-4D97-AF65-F5344CB8AC3E}">
        <p14:creationId xmlns:p14="http://schemas.microsoft.com/office/powerpoint/2010/main" val="275923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water&#10;&#10;Description automatically generated">
            <a:extLst>
              <a:ext uri="{FF2B5EF4-FFF2-40B4-BE49-F238E27FC236}">
                <a16:creationId xmlns:a16="http://schemas.microsoft.com/office/drawing/2014/main" id="{818D47D5-B3A2-44EA-8E27-A5E758E08BE8}"/>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441" b="10961"/>
          <a:stretch/>
        </p:blipFill>
        <p:spPr>
          <a:xfrm>
            <a:off x="20" y="-1"/>
            <a:ext cx="12191980" cy="6858000"/>
          </a:xfrm>
          <a:prstGeom prst="rect">
            <a:avLst/>
          </a:prstGeom>
        </p:spPr>
      </p:pic>
      <p:sp>
        <p:nvSpPr>
          <p:cNvPr id="2" name="Title 1">
            <a:extLst>
              <a:ext uri="{FF2B5EF4-FFF2-40B4-BE49-F238E27FC236}">
                <a16:creationId xmlns:a16="http://schemas.microsoft.com/office/drawing/2014/main" id="{3F1A3CE3-AF88-4E45-B271-589A8194BC80}"/>
              </a:ext>
            </a:extLst>
          </p:cNvPr>
          <p:cNvSpPr>
            <a:spLocks noGrp="1"/>
          </p:cNvSpPr>
          <p:nvPr>
            <p:ph type="title"/>
          </p:nvPr>
        </p:nvSpPr>
        <p:spPr>
          <a:xfrm>
            <a:off x="646111" y="452718"/>
            <a:ext cx="9404723" cy="1400530"/>
          </a:xfrm>
        </p:spPr>
        <p:txBody>
          <a:bodyPr>
            <a:normAutofit/>
          </a:bodyPr>
          <a:lstStyle/>
          <a:p>
            <a:r>
              <a:rPr lang="en-IN" dirty="0">
                <a:latin typeface="Times New Roman" panose="02020603050405020304" pitchFamily="18" charset="0"/>
                <a:cs typeface="Times New Roman" panose="02020603050405020304" pitchFamily="18" charset="0"/>
              </a:rPr>
              <a:t>Continued ...</a:t>
            </a:r>
          </a:p>
        </p:txBody>
      </p:sp>
      <p:sp>
        <p:nvSpPr>
          <p:cNvPr id="3" name="Content Placeholder 2">
            <a:extLst>
              <a:ext uri="{FF2B5EF4-FFF2-40B4-BE49-F238E27FC236}">
                <a16:creationId xmlns:a16="http://schemas.microsoft.com/office/drawing/2014/main" id="{D65783D3-12C4-4D7C-99DE-C05710556333}"/>
              </a:ext>
            </a:extLst>
          </p:cNvPr>
          <p:cNvSpPr>
            <a:spLocks noGrp="1"/>
          </p:cNvSpPr>
          <p:nvPr>
            <p:ph idx="1"/>
          </p:nvPr>
        </p:nvSpPr>
        <p:spPr>
          <a:xfrm>
            <a:off x="1103312" y="1662539"/>
            <a:ext cx="9333847" cy="4195481"/>
          </a:xfrm>
        </p:spPr>
        <p:txBody>
          <a:bodyPr>
            <a:normAutofit fontScale="92500" lnSpcReduction="20000"/>
          </a:bodyPr>
          <a:lstStyle/>
          <a:p>
            <a:pPr marL="0" indent="0" algn="just">
              <a:lnSpc>
                <a:spcPct val="160000"/>
              </a:lnSpc>
              <a:buNone/>
            </a:pPr>
            <a:r>
              <a:rPr lang="en-IN" sz="1800" b="1" dirty="0">
                <a:latin typeface="Times New Roman" panose="02020603050405020304" pitchFamily="18" charset="0"/>
                <a:cs typeface="Times New Roman" panose="02020603050405020304" pitchFamily="18" charset="0"/>
              </a:rPr>
              <a:t>2. Title : </a:t>
            </a:r>
            <a:r>
              <a:rPr lang="en-US" sz="1800" dirty="0">
                <a:latin typeface="Times New Roman" panose="02020603050405020304" pitchFamily="18" charset="0"/>
                <a:cs typeface="Times New Roman" panose="02020603050405020304" pitchFamily="18" charset="0"/>
              </a:rPr>
              <a:t>Intelligent Chatbot for Guided Navigation of Repository Contend </a:t>
            </a:r>
          </a:p>
          <a:p>
            <a:pPr marL="0" indent="0" algn="just">
              <a:lnSpc>
                <a:spcPct val="160000"/>
              </a:lnSpc>
              <a:buNone/>
            </a:pPr>
            <a:r>
              <a:rPr lang="en-US" sz="1800" b="1" dirty="0">
                <a:latin typeface="Times New Roman" panose="02020603050405020304" pitchFamily="18" charset="0"/>
                <a:cs typeface="Times New Roman" panose="02020603050405020304" pitchFamily="18" charset="0"/>
              </a:rPr>
              <a:t>Year of Publication : </a:t>
            </a:r>
            <a:r>
              <a:rPr lang="en-US" sz="1800" dirty="0">
                <a:latin typeface="Times New Roman" panose="02020603050405020304" pitchFamily="18" charset="0"/>
                <a:cs typeface="Times New Roman" panose="02020603050405020304" pitchFamily="18" charset="0"/>
              </a:rPr>
              <a:t>2019</a:t>
            </a:r>
          </a:p>
          <a:p>
            <a:pPr marL="0" indent="0" algn="just">
              <a:lnSpc>
                <a:spcPct val="170000"/>
              </a:lnSpc>
              <a:buNone/>
            </a:pPr>
            <a:r>
              <a:rPr lang="en-US" sz="1800" b="1" dirty="0">
                <a:latin typeface="Times New Roman" panose="02020603050405020304" pitchFamily="18" charset="0"/>
                <a:cs typeface="Times New Roman" panose="02020603050405020304" pitchFamily="18" charset="0"/>
              </a:rPr>
              <a:t>Objective : </a:t>
            </a:r>
            <a:r>
              <a:rPr lang="en-US" sz="1800" dirty="0">
                <a:latin typeface="Times New Roman" panose="02020603050405020304" pitchFamily="18" charset="0"/>
                <a:cs typeface="Times New Roman" panose="02020603050405020304" pitchFamily="18" charset="0"/>
              </a:rPr>
              <a:t>This paper provides an approach for Answering the user questions for a particular content. At beginning user will get registered into his account and then after login user will upload a document into chatbot database then chatbot will  analyze entire document and then it starts answering the user queries using the information from this file uploaded.</a:t>
            </a:r>
          </a:p>
          <a:p>
            <a:pPr marL="0" indent="0" algn="just">
              <a:lnSpc>
                <a:spcPct val="160000"/>
              </a:lnSpc>
              <a:buNone/>
            </a:pPr>
            <a:r>
              <a:rPr lang="en-US" sz="1800" b="1" dirty="0">
                <a:latin typeface="Times New Roman" panose="02020603050405020304" pitchFamily="18" charset="0"/>
                <a:cs typeface="Times New Roman" panose="02020603050405020304" pitchFamily="18" charset="0"/>
              </a:rPr>
              <a:t>Limitation : </a:t>
            </a:r>
          </a:p>
          <a:p>
            <a:pPr marL="400050" indent="-400050" algn="just">
              <a:lnSpc>
                <a:spcPct val="160000"/>
              </a:lnSpc>
              <a:buFont typeface="+mj-lt"/>
              <a:buAutoNum type="romanUcPeriod"/>
            </a:pPr>
            <a:r>
              <a:rPr lang="en-US" sz="1800" dirty="0">
                <a:latin typeface="Times New Roman" panose="02020603050405020304" pitchFamily="18" charset="0"/>
                <a:cs typeface="Times New Roman" panose="02020603050405020304" pitchFamily="18" charset="0"/>
              </a:rPr>
              <a:t>The document type is only one specific type.</a:t>
            </a:r>
          </a:p>
          <a:p>
            <a:pPr marL="400050" indent="-400050" algn="just">
              <a:lnSpc>
                <a:spcPct val="160000"/>
              </a:lnSpc>
              <a:buFont typeface="+mj-lt"/>
              <a:buAutoNum type="romanUcPeriod"/>
            </a:pPr>
            <a:r>
              <a:rPr lang="en-US" sz="1800" dirty="0">
                <a:latin typeface="Times New Roman" panose="02020603050405020304" pitchFamily="18" charset="0"/>
                <a:cs typeface="Times New Roman" panose="02020603050405020304" pitchFamily="18" charset="0"/>
              </a:rPr>
              <a:t>And this application can be used by only one user at a time.</a:t>
            </a:r>
          </a:p>
          <a:p>
            <a:pPr marL="0" indent="0" algn="just">
              <a:lnSpc>
                <a:spcPct val="16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60000"/>
              </a:lnSpc>
              <a:buNone/>
            </a:pPr>
            <a:endParaRPr lang="en-IN" sz="1800" dirty="0">
              <a:latin typeface="Times New Roman" panose="02020603050405020304" pitchFamily="18" charset="0"/>
              <a:cs typeface="Times New Roman" panose="02020603050405020304" pitchFamily="18" charset="0"/>
            </a:endParaRPr>
          </a:p>
        </p:txBody>
      </p:sp>
      <p:pic>
        <p:nvPicPr>
          <p:cNvPr id="9" name="Content Placeholder 4" descr="A picture containing room, drawing&#10;&#10;Description automatically generated">
            <a:extLst>
              <a:ext uri="{FF2B5EF4-FFF2-40B4-BE49-F238E27FC236}">
                <a16:creationId xmlns:a16="http://schemas.microsoft.com/office/drawing/2014/main" id="{43D200BF-1ED5-4BD4-9472-7EECCEB6202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437159" y="131005"/>
            <a:ext cx="1601240" cy="1400530"/>
          </a:xfrm>
          <a:prstGeom prst="rect">
            <a:avLst/>
          </a:prstGeom>
          <a:noFill/>
          <a:ln>
            <a:noFill/>
            <a:prstDash val="solid"/>
          </a:ln>
        </p:spPr>
      </p:pic>
      <p:grpSp>
        <p:nvGrpSpPr>
          <p:cNvPr id="7" name="Group 6">
            <a:extLst>
              <a:ext uri="{FF2B5EF4-FFF2-40B4-BE49-F238E27FC236}">
                <a16:creationId xmlns:a16="http://schemas.microsoft.com/office/drawing/2014/main" id="{BA10BE29-3C96-4201-B456-87322123B5D0}"/>
              </a:ext>
            </a:extLst>
          </p:cNvPr>
          <p:cNvGrpSpPr/>
          <p:nvPr/>
        </p:nvGrpSpPr>
        <p:grpSpPr>
          <a:xfrm>
            <a:off x="10860258" y="5880295"/>
            <a:ext cx="1331743" cy="957004"/>
            <a:chOff x="516836" y="2078069"/>
            <a:chExt cx="1743038" cy="1448902"/>
          </a:xfrm>
        </p:grpSpPr>
        <p:sp>
          <p:nvSpPr>
            <p:cNvPr id="10" name="Freeform: Shape 9">
              <a:extLst>
                <a:ext uri="{FF2B5EF4-FFF2-40B4-BE49-F238E27FC236}">
                  <a16:creationId xmlns:a16="http://schemas.microsoft.com/office/drawing/2014/main" id="{7B43FC61-0BE4-4F14-B8EE-6B7D2261236D}"/>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AF3C2A53-D46D-4DF0-BC4E-3B28EC12C837}"/>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E7A6CEBD-CEBA-4AA7-BD7E-C5CF08D00BA3}"/>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Shape 12">
              <a:extLst>
                <a:ext uri="{FF2B5EF4-FFF2-40B4-BE49-F238E27FC236}">
                  <a16:creationId xmlns:a16="http://schemas.microsoft.com/office/drawing/2014/main" id="{B074D0FE-0851-41D5-AE4A-0441E5EE1ED8}"/>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E6931830-E101-4589-8CF1-A0456A8AD0EB}"/>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07066F40-30D5-4D4F-B802-F4573826BE46}"/>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05DD1B47-C9C7-46A6-B9A4-C2521951A973}"/>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58BB8C79-D86E-43C0-9B3D-9394215D425A}"/>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1C302CD9-3260-48E1-B722-4EB62163F2D1}"/>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97D13A7E-908C-43A8-834C-0A1B936EA210}"/>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F11D89CE-15EE-4B3C-B084-C2D33BFDB244}"/>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7B0833BE-F57F-431B-B00B-B24B65F002DD}"/>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AAD2DB5B-8C71-479C-9B38-7B1E4D38A227}"/>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94BDDE8F-BA0D-44A3-9AF3-82F9567BCFC4}"/>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FFF196E5-CC2F-4A55-82B8-22218BAA38A8}"/>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675D39BA-28CA-4DFE-B0A4-8D4E335001F4}"/>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4FE10B1A-D258-4708-8CBA-7091D806FB72}"/>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14482267-653D-42EA-BB36-5339A74B488C}"/>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47DCBFD2-F150-4BAF-A78A-AF2A78C36CD3}"/>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2CD0927F-C30D-4DD1-B8C6-8468D286173E}"/>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Freeform: Shape 30">
              <a:extLst>
                <a:ext uri="{FF2B5EF4-FFF2-40B4-BE49-F238E27FC236}">
                  <a16:creationId xmlns:a16="http://schemas.microsoft.com/office/drawing/2014/main" id="{72FCF810-B9CF-4D67-A1E6-E7B181CCEC19}"/>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Freeform: Shape 31">
              <a:extLst>
                <a:ext uri="{FF2B5EF4-FFF2-40B4-BE49-F238E27FC236}">
                  <a16:creationId xmlns:a16="http://schemas.microsoft.com/office/drawing/2014/main" id="{85AA75CD-1B5E-41C3-9B9F-9EFFFBD9228F}"/>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Shape 32">
              <a:extLst>
                <a:ext uri="{FF2B5EF4-FFF2-40B4-BE49-F238E27FC236}">
                  <a16:creationId xmlns:a16="http://schemas.microsoft.com/office/drawing/2014/main" id="{ADED3981-2C34-4A58-87F6-14C8AB41EB67}"/>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reeform: Shape 33">
              <a:extLst>
                <a:ext uri="{FF2B5EF4-FFF2-40B4-BE49-F238E27FC236}">
                  <a16:creationId xmlns:a16="http://schemas.microsoft.com/office/drawing/2014/main" id="{8ED27C77-B485-4198-B4EA-86D6EEB84C96}"/>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3F9E7378-F1DA-420B-83B1-65A6FCA73231}"/>
                </a:ext>
              </a:extLst>
            </p:cNvPr>
            <p:cNvSpPr txBox="1"/>
            <p:nvPr/>
          </p:nvSpPr>
          <p:spPr>
            <a:xfrm>
              <a:off x="1125264" y="2489905"/>
              <a:ext cx="809663" cy="605766"/>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20%</a:t>
              </a:r>
              <a:endParaRPr lang="en-IN" sz="30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139553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water&#10;&#10;Description automatically generated">
            <a:extLst>
              <a:ext uri="{FF2B5EF4-FFF2-40B4-BE49-F238E27FC236}">
                <a16:creationId xmlns:a16="http://schemas.microsoft.com/office/drawing/2014/main" id="{C938A8AB-843D-4D77-82DB-C654A9264C31}"/>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441" b="10961"/>
          <a:stretch/>
        </p:blipFill>
        <p:spPr>
          <a:xfrm>
            <a:off x="20" y="-1"/>
            <a:ext cx="12191980" cy="6858000"/>
          </a:xfrm>
          <a:prstGeom prst="rect">
            <a:avLst/>
          </a:prstGeom>
        </p:spPr>
      </p:pic>
      <p:sp>
        <p:nvSpPr>
          <p:cNvPr id="2" name="Title 1">
            <a:extLst>
              <a:ext uri="{FF2B5EF4-FFF2-40B4-BE49-F238E27FC236}">
                <a16:creationId xmlns:a16="http://schemas.microsoft.com/office/drawing/2014/main" id="{3F1A3CE3-AF88-4E45-B271-589A8194BC80}"/>
              </a:ext>
            </a:extLst>
          </p:cNvPr>
          <p:cNvSpPr>
            <a:spLocks noGrp="1"/>
          </p:cNvSpPr>
          <p:nvPr>
            <p:ph type="title"/>
          </p:nvPr>
        </p:nvSpPr>
        <p:spPr>
          <a:xfrm>
            <a:off x="646111" y="452718"/>
            <a:ext cx="9404723" cy="1400530"/>
          </a:xfrm>
        </p:spPr>
        <p:txBody>
          <a:bodyPr>
            <a:normAutofit/>
          </a:bodyPr>
          <a:lstStyle/>
          <a:p>
            <a:r>
              <a:rPr lang="en-IN" dirty="0">
                <a:latin typeface="Times New Roman" panose="02020603050405020304" pitchFamily="18" charset="0"/>
                <a:cs typeface="Times New Roman" panose="02020603050405020304" pitchFamily="18" charset="0"/>
              </a:rPr>
              <a:t>Continued ...</a:t>
            </a:r>
          </a:p>
        </p:txBody>
      </p:sp>
      <p:sp>
        <p:nvSpPr>
          <p:cNvPr id="3" name="Content Placeholder 2">
            <a:extLst>
              <a:ext uri="{FF2B5EF4-FFF2-40B4-BE49-F238E27FC236}">
                <a16:creationId xmlns:a16="http://schemas.microsoft.com/office/drawing/2014/main" id="{D65783D3-12C4-4D7C-99DE-C05710556333}"/>
              </a:ext>
            </a:extLst>
          </p:cNvPr>
          <p:cNvSpPr>
            <a:spLocks noGrp="1"/>
          </p:cNvSpPr>
          <p:nvPr>
            <p:ph idx="1"/>
          </p:nvPr>
        </p:nvSpPr>
        <p:spPr>
          <a:xfrm>
            <a:off x="1104293" y="1663174"/>
            <a:ext cx="8946541" cy="4195481"/>
          </a:xfrm>
        </p:spPr>
        <p:txBody>
          <a:bodyPr>
            <a:noAutofit/>
          </a:bodyPr>
          <a:lstStyle/>
          <a:p>
            <a:pPr marL="0" indent="0" algn="just">
              <a:lnSpc>
                <a:spcPct val="150000"/>
              </a:lnSpc>
              <a:buNone/>
            </a:pPr>
            <a:r>
              <a:rPr lang="en-IN" sz="1800" b="1" dirty="0">
                <a:latin typeface="Times New Roman" panose="02020603050405020304" pitchFamily="18" charset="0"/>
                <a:cs typeface="Times New Roman" panose="02020603050405020304" pitchFamily="18" charset="0"/>
              </a:rPr>
              <a:t>3. Title : </a:t>
            </a:r>
            <a:r>
              <a:rPr lang="en-US" sz="1800" dirty="0">
                <a:latin typeface="Times New Roman" panose="02020603050405020304" pitchFamily="18" charset="0"/>
                <a:cs typeface="Times New Roman" panose="02020603050405020304" pitchFamily="18" charset="0"/>
              </a:rPr>
              <a:t>Chatbots and virtual assistant in Indian bank</a:t>
            </a: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Year of Publication: </a:t>
            </a:r>
            <a:r>
              <a:rPr lang="en-IN" sz="1800" dirty="0">
                <a:latin typeface="Times New Roman" panose="02020603050405020304" pitchFamily="18" charset="0"/>
                <a:cs typeface="Times New Roman" panose="02020603050405020304" pitchFamily="18" charset="0"/>
              </a:rPr>
              <a:t>2020.</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Objective : </a:t>
            </a:r>
            <a:r>
              <a:rPr lang="en-US" sz="1800" dirty="0">
                <a:latin typeface="Times New Roman" panose="02020603050405020304" pitchFamily="18" charset="0"/>
                <a:cs typeface="Times New Roman" panose="02020603050405020304" pitchFamily="18" charset="0"/>
              </a:rPr>
              <a:t>Indian banks are aggressively investing in chatbots and virtual assistant technology, but features are limited.</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Limitations:</a:t>
            </a:r>
          </a:p>
          <a:p>
            <a:pPr marL="400050" indent="-400050" algn="just">
              <a:lnSpc>
                <a:spcPct val="150000"/>
              </a:lnSpc>
              <a:buFont typeface="+mj-lt"/>
              <a:buAutoNum type="romanUcPeriod"/>
            </a:pPr>
            <a:r>
              <a:rPr lang="en-US" sz="1800" dirty="0">
                <a:latin typeface="Times New Roman" panose="02020603050405020304" pitchFamily="18" charset="0"/>
                <a:cs typeface="Times New Roman" panose="02020603050405020304" pitchFamily="18" charset="0"/>
              </a:rPr>
              <a:t>Most of the questions answered by chatbots/ virtual assistant are routine for which data is already available on websites of the banks.</a:t>
            </a:r>
          </a:p>
          <a:p>
            <a:pPr marL="400050" indent="-400050" algn="just">
              <a:lnSpc>
                <a:spcPct val="150000"/>
              </a:lnSpc>
              <a:buFont typeface="+mj-lt"/>
              <a:buAutoNum type="romanUcPeriod"/>
            </a:pPr>
            <a:r>
              <a:rPr lang="en-US" sz="1800" dirty="0">
                <a:latin typeface="Times New Roman" panose="02020603050405020304" pitchFamily="18" charset="0"/>
                <a:cs typeface="Times New Roman" panose="02020603050405020304" pitchFamily="18" charset="0"/>
              </a:rPr>
              <a:t>Only 14 banks out of large number of banks have either implemented or planning to implement chatbots/ virtual assistants in India.</a:t>
            </a:r>
          </a:p>
        </p:txBody>
      </p:sp>
      <p:pic>
        <p:nvPicPr>
          <p:cNvPr id="7" name="Content Placeholder 4" descr="A picture containing room, drawing&#10;&#10;Description automatically generated">
            <a:extLst>
              <a:ext uri="{FF2B5EF4-FFF2-40B4-BE49-F238E27FC236}">
                <a16:creationId xmlns:a16="http://schemas.microsoft.com/office/drawing/2014/main" id="{1873192D-ABED-4328-B853-5A9DFE3A578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486932" y="0"/>
            <a:ext cx="1601240" cy="1400530"/>
          </a:xfrm>
          <a:prstGeom prst="rect">
            <a:avLst/>
          </a:prstGeom>
          <a:noFill/>
          <a:ln>
            <a:noFill/>
            <a:prstDash val="solid"/>
          </a:ln>
        </p:spPr>
      </p:pic>
    </p:spTree>
    <p:extLst>
      <p:ext uri="{BB962C8B-B14F-4D97-AF65-F5344CB8AC3E}">
        <p14:creationId xmlns:p14="http://schemas.microsoft.com/office/powerpoint/2010/main" val="33378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water&#10;&#10;Description automatically generated">
            <a:extLst>
              <a:ext uri="{FF2B5EF4-FFF2-40B4-BE49-F238E27FC236}">
                <a16:creationId xmlns:a16="http://schemas.microsoft.com/office/drawing/2014/main" id="{58BD32CA-6DCE-4340-921D-6B120E1E6054}"/>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441" b="10961"/>
          <a:stretch/>
        </p:blipFill>
        <p:spPr>
          <a:xfrm>
            <a:off x="20" y="-1"/>
            <a:ext cx="12191980" cy="6858000"/>
          </a:xfrm>
          <a:prstGeom prst="rect">
            <a:avLst/>
          </a:prstGeom>
        </p:spPr>
      </p:pic>
      <p:sp>
        <p:nvSpPr>
          <p:cNvPr id="2" name="Title 1">
            <a:extLst>
              <a:ext uri="{FF2B5EF4-FFF2-40B4-BE49-F238E27FC236}">
                <a16:creationId xmlns:a16="http://schemas.microsoft.com/office/drawing/2014/main" id="{69514FB5-1AA9-41B4-B22E-4394321A43A6}"/>
              </a:ext>
            </a:extLst>
          </p:cNvPr>
          <p:cNvSpPr>
            <a:spLocks noGrp="1"/>
          </p:cNvSpPr>
          <p:nvPr>
            <p:ph type="title"/>
          </p:nvPr>
        </p:nvSpPr>
        <p:spPr>
          <a:xfrm>
            <a:off x="646111" y="452718"/>
            <a:ext cx="9404723" cy="1400530"/>
          </a:xfrm>
        </p:spPr>
        <p:txBody>
          <a:bodyPr>
            <a:normAutofit/>
          </a:bodyPr>
          <a:lstStyle/>
          <a:p>
            <a:r>
              <a:rPr lang="en-IN" dirty="0">
                <a:latin typeface="Times New Roman" panose="02020603050405020304" pitchFamily="18" charset="0"/>
                <a:cs typeface="Times New Roman" panose="02020603050405020304" pitchFamily="18" charset="0"/>
              </a:rPr>
              <a:t>Continued ...</a:t>
            </a:r>
          </a:p>
        </p:txBody>
      </p:sp>
      <p:sp>
        <p:nvSpPr>
          <p:cNvPr id="3" name="Content Placeholder 2">
            <a:extLst>
              <a:ext uri="{FF2B5EF4-FFF2-40B4-BE49-F238E27FC236}">
                <a16:creationId xmlns:a16="http://schemas.microsoft.com/office/drawing/2014/main" id="{580E8BD5-12DD-4E0E-98B6-304B9FDB12A8}"/>
              </a:ext>
            </a:extLst>
          </p:cNvPr>
          <p:cNvSpPr>
            <a:spLocks noGrp="1"/>
          </p:cNvSpPr>
          <p:nvPr>
            <p:ph idx="1"/>
          </p:nvPr>
        </p:nvSpPr>
        <p:spPr>
          <a:xfrm>
            <a:off x="1104293" y="1543252"/>
            <a:ext cx="9404723" cy="4195481"/>
          </a:xfrm>
        </p:spPr>
        <p:txBody>
          <a:bodyPr>
            <a:noAutofit/>
          </a:bodyPr>
          <a:lstStyle/>
          <a:p>
            <a:pPr marL="0" indent="0" algn="just">
              <a:lnSpc>
                <a:spcPct val="150000"/>
              </a:lnSpc>
              <a:buNone/>
            </a:pPr>
            <a:r>
              <a:rPr lang="en-IN" sz="1600" b="1" dirty="0">
                <a:latin typeface="Times New Roman" panose="02020603050405020304" pitchFamily="18" charset="0"/>
                <a:cs typeface="Times New Roman" panose="02020603050405020304" pitchFamily="18" charset="0"/>
              </a:rPr>
              <a:t>4. Title : </a:t>
            </a:r>
            <a:r>
              <a:rPr lang="en-US" sz="1600" dirty="0">
                <a:latin typeface="Times New Roman" panose="02020603050405020304" pitchFamily="18" charset="0"/>
                <a:cs typeface="Times New Roman" panose="02020603050405020304" pitchFamily="18" charset="0"/>
              </a:rPr>
              <a:t>Adoption of AI-Chatbots to Enhance Student Learning Experience in Higher Education in India </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Year of publication: </a:t>
            </a:r>
            <a:r>
              <a:rPr lang="en-US" sz="1600" dirty="0">
                <a:latin typeface="Times New Roman" panose="02020603050405020304" pitchFamily="18" charset="0"/>
                <a:cs typeface="Times New Roman" panose="02020603050405020304" pitchFamily="18" charset="0"/>
              </a:rPr>
              <a:t>2019</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Objective : </a:t>
            </a:r>
            <a:r>
              <a:rPr lang="en-US" sz="1600" dirty="0">
                <a:latin typeface="Times New Roman" panose="02020603050405020304" pitchFamily="18" charset="0"/>
                <a:cs typeface="Times New Roman" panose="02020603050405020304" pitchFamily="18" charset="0"/>
              </a:rPr>
              <a:t>Education can benefit from Chatbot development. It can improve productivity, communication, learning, efficient teaching assistance and minimize ambiguity from interaction. A new education platform can solve next-level problems in education using this technology as the engagement tool.</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Limitation : </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 AI-Chatbots to replace teachers means that students will interact with the Chatbots more often than with teachers.</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negative effect of using technology, such as addiction.</a:t>
            </a:r>
          </a:p>
          <a:p>
            <a:pPr marL="400050" indent="-400050" algn="just">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The present study was conducted only in Indian educational institutes, so similar studies may also need to be conducted in other  countries to understand the factors affecting the adoption of AI-Chatbot in individual countries.</a:t>
            </a:r>
          </a:p>
          <a:p>
            <a:pPr marL="0" indent="0" algn="just">
              <a:lnSpc>
                <a:spcPct val="150000"/>
              </a:lnSpc>
              <a:buNone/>
            </a:pPr>
            <a:endParaRPr lang="en-IN" sz="1600" dirty="0">
              <a:latin typeface="Times New Roman" panose="02020603050405020304" pitchFamily="18" charset="0"/>
              <a:cs typeface="Times New Roman" panose="02020603050405020304" pitchFamily="18" charset="0"/>
            </a:endParaRPr>
          </a:p>
        </p:txBody>
      </p:sp>
      <p:pic>
        <p:nvPicPr>
          <p:cNvPr id="7" name="Content Placeholder 4" descr="A picture containing room, drawing&#10;&#10;Description automatically generated">
            <a:extLst>
              <a:ext uri="{FF2B5EF4-FFF2-40B4-BE49-F238E27FC236}">
                <a16:creationId xmlns:a16="http://schemas.microsoft.com/office/drawing/2014/main" id="{C11C8415-4CA3-4522-AEF9-18DD7C1A2A6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509016" y="142722"/>
            <a:ext cx="1601240" cy="1400530"/>
          </a:xfrm>
          <a:prstGeom prst="rect">
            <a:avLst/>
          </a:prstGeom>
          <a:noFill/>
          <a:ln>
            <a:noFill/>
            <a:prstDash val="solid"/>
          </a:ln>
        </p:spPr>
      </p:pic>
    </p:spTree>
    <p:extLst>
      <p:ext uri="{BB962C8B-B14F-4D97-AF65-F5344CB8AC3E}">
        <p14:creationId xmlns:p14="http://schemas.microsoft.com/office/powerpoint/2010/main" val="423384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water&#10;&#10;Description automatically generated">
            <a:extLst>
              <a:ext uri="{FF2B5EF4-FFF2-40B4-BE49-F238E27FC236}">
                <a16:creationId xmlns:a16="http://schemas.microsoft.com/office/drawing/2014/main" id="{941E78C6-5560-462E-A599-58EABBA913A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441" b="10961"/>
          <a:stretch/>
        </p:blipFill>
        <p:spPr>
          <a:xfrm>
            <a:off x="20" y="-1"/>
            <a:ext cx="12191980" cy="6858000"/>
          </a:xfrm>
          <a:prstGeom prst="rect">
            <a:avLst/>
          </a:prstGeom>
        </p:spPr>
      </p:pic>
      <p:sp>
        <p:nvSpPr>
          <p:cNvPr id="2" name="Title 1">
            <a:extLst>
              <a:ext uri="{FF2B5EF4-FFF2-40B4-BE49-F238E27FC236}">
                <a16:creationId xmlns:a16="http://schemas.microsoft.com/office/drawing/2014/main" id="{D88B5F83-3412-45D9-A978-0E2FBDB1EDCA}"/>
              </a:ext>
            </a:extLst>
          </p:cNvPr>
          <p:cNvSpPr>
            <a:spLocks noGrp="1"/>
          </p:cNvSpPr>
          <p:nvPr>
            <p:ph type="title"/>
          </p:nvPr>
        </p:nvSpPr>
        <p:spPr>
          <a:xfrm>
            <a:off x="646111" y="452718"/>
            <a:ext cx="9404723" cy="1400530"/>
          </a:xfrm>
        </p:spPr>
        <p:txBody>
          <a:bodyPr>
            <a:normAutofit/>
          </a:bodyPr>
          <a:lstStyle/>
          <a:p>
            <a:r>
              <a:rPr lang="en-IN" dirty="0">
                <a:latin typeface="Times New Roman" panose="02020603050405020304" pitchFamily="18" charset="0"/>
                <a:cs typeface="Times New Roman" panose="02020603050405020304" pitchFamily="18" charset="0"/>
              </a:rPr>
              <a:t>Continued ...</a:t>
            </a:r>
          </a:p>
        </p:txBody>
      </p:sp>
      <p:sp>
        <p:nvSpPr>
          <p:cNvPr id="3" name="Content Placeholder 2">
            <a:extLst>
              <a:ext uri="{FF2B5EF4-FFF2-40B4-BE49-F238E27FC236}">
                <a16:creationId xmlns:a16="http://schemas.microsoft.com/office/drawing/2014/main" id="{9FDA571A-5F50-4C9A-8112-AD8A8B9774E0}"/>
              </a:ext>
            </a:extLst>
          </p:cNvPr>
          <p:cNvSpPr>
            <a:spLocks noGrp="1"/>
          </p:cNvSpPr>
          <p:nvPr>
            <p:ph idx="1"/>
          </p:nvPr>
        </p:nvSpPr>
        <p:spPr>
          <a:xfrm>
            <a:off x="1104293" y="1853248"/>
            <a:ext cx="8946541" cy="4195481"/>
          </a:xfrm>
        </p:spPr>
        <p:txBody>
          <a:bodyPr>
            <a:normAutofit/>
          </a:bodyPr>
          <a:lstStyle/>
          <a:p>
            <a:pPr marL="0" indent="0" algn="just">
              <a:lnSpc>
                <a:spcPct val="150000"/>
              </a:lnSpc>
              <a:buNone/>
            </a:pPr>
            <a:r>
              <a:rPr lang="en-IN" sz="1800" b="1" dirty="0">
                <a:latin typeface="Times New Roman" panose="02020603050405020304" pitchFamily="18" charset="0"/>
                <a:cs typeface="Times New Roman" panose="02020603050405020304" pitchFamily="18" charset="0"/>
              </a:rPr>
              <a:t>5. Title</a:t>
            </a:r>
            <a:r>
              <a:rPr lang="en-IN" sz="1800" dirty="0">
                <a:latin typeface="Times New Roman" panose="02020603050405020304" pitchFamily="18" charset="0"/>
                <a:cs typeface="Times New Roman" panose="02020603050405020304" pitchFamily="18" charset="0"/>
              </a:rPr>
              <a:t> : Chatbot and </a:t>
            </a:r>
            <a:r>
              <a:rPr lang="en-IN" sz="1800" dirty="0" err="1">
                <a:latin typeface="Times New Roman" panose="02020603050405020304" pitchFamily="18" charset="0"/>
                <a:cs typeface="Times New Roman" panose="02020603050405020304" pitchFamily="18" charset="0"/>
              </a:rPr>
              <a:t>bullyfree</a:t>
            </a:r>
            <a:r>
              <a:rPr lang="en-IN" sz="1800" dirty="0">
                <a:latin typeface="Times New Roman" panose="02020603050405020304" pitchFamily="18" charset="0"/>
                <a:cs typeface="Times New Roman" panose="02020603050405020304" pitchFamily="18" charset="0"/>
              </a:rPr>
              <a:t> chat</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Year of Publication </a:t>
            </a:r>
            <a:r>
              <a:rPr lang="en-US" sz="1800" dirty="0">
                <a:latin typeface="Times New Roman" panose="02020603050405020304" pitchFamily="18" charset="0"/>
                <a:cs typeface="Times New Roman" panose="02020603050405020304" pitchFamily="18" charset="0"/>
              </a:rPr>
              <a:t>: 2019</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Objective</a:t>
            </a:r>
            <a:r>
              <a:rPr lang="en-IN"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chatbot and challenges we face behind the chatbot and images detection of cyberbullying</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Limitation</a:t>
            </a:r>
            <a:r>
              <a:rPr lang="en-IN" sz="1800" dirty="0">
                <a:latin typeface="Times New Roman" panose="02020603050405020304" pitchFamily="18" charset="0"/>
                <a:cs typeface="Times New Roman" panose="02020603050405020304" pitchFamily="18" charset="0"/>
              </a:rPr>
              <a:t> : </a:t>
            </a:r>
          </a:p>
          <a:p>
            <a:pPr marL="400050" indent="-400050" algn="just">
              <a:lnSpc>
                <a:spcPct val="150000"/>
              </a:lnSpc>
              <a:buFont typeface="+mj-lt"/>
              <a:buAutoNum type="romanUcPeriod"/>
            </a:pPr>
            <a:r>
              <a:rPr lang="en-US" sz="1800" dirty="0">
                <a:latin typeface="Times New Roman" panose="02020603050405020304" pitchFamily="18" charset="0"/>
                <a:cs typeface="Times New Roman" panose="02020603050405020304" pitchFamily="18" charset="0"/>
              </a:rPr>
              <a:t>The drawbacks faced while doing our project is that AdaBoost M1 algorithm is used, which use the base classifier Decision Stump(</a:t>
            </a:r>
            <a:r>
              <a:rPr lang="en-US" sz="1800" dirty="0" err="1">
                <a:latin typeface="Times New Roman" panose="02020603050405020304" pitchFamily="18" charset="0"/>
                <a:cs typeface="Times New Roman" panose="02020603050405020304" pitchFamily="18" charset="0"/>
              </a:rPr>
              <a:t>AdaBoost_DS</a:t>
            </a:r>
            <a:r>
              <a:rPr lang="en-US" sz="1800" dirty="0">
                <a:latin typeface="Times New Roman" panose="02020603050405020304" pitchFamily="18" charset="0"/>
                <a:cs typeface="Times New Roman" panose="02020603050405020304" pitchFamily="18" charset="0"/>
              </a:rPr>
              <a:t>) but the simulation result shows that the proposed algorithm outperforms the existing sensing technique.</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7" name="Content Placeholder 4" descr="A picture containing room, drawing&#10;&#10;Description automatically generated">
            <a:extLst>
              <a:ext uri="{FF2B5EF4-FFF2-40B4-BE49-F238E27FC236}">
                <a16:creationId xmlns:a16="http://schemas.microsoft.com/office/drawing/2014/main" id="{15669E56-89EA-4771-9111-79DB8EA82BF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472864" y="162555"/>
            <a:ext cx="1601240" cy="1400530"/>
          </a:xfrm>
          <a:prstGeom prst="rect">
            <a:avLst/>
          </a:prstGeom>
          <a:noFill/>
          <a:ln>
            <a:noFill/>
            <a:prstDash val="solid"/>
          </a:ln>
        </p:spPr>
      </p:pic>
      <p:grpSp>
        <p:nvGrpSpPr>
          <p:cNvPr id="8" name="Group 7">
            <a:extLst>
              <a:ext uri="{FF2B5EF4-FFF2-40B4-BE49-F238E27FC236}">
                <a16:creationId xmlns:a16="http://schemas.microsoft.com/office/drawing/2014/main" id="{EA9E03D3-643E-466B-9E41-95733688BB49}"/>
              </a:ext>
            </a:extLst>
          </p:cNvPr>
          <p:cNvGrpSpPr/>
          <p:nvPr/>
        </p:nvGrpSpPr>
        <p:grpSpPr>
          <a:xfrm>
            <a:off x="10902461" y="5739618"/>
            <a:ext cx="1208389" cy="1096095"/>
            <a:chOff x="516836" y="2078069"/>
            <a:chExt cx="1743038" cy="1448902"/>
          </a:xfrm>
        </p:grpSpPr>
        <p:sp>
          <p:nvSpPr>
            <p:cNvPr id="9" name="Freeform: Shape 8">
              <a:extLst>
                <a:ext uri="{FF2B5EF4-FFF2-40B4-BE49-F238E27FC236}">
                  <a16:creationId xmlns:a16="http://schemas.microsoft.com/office/drawing/2014/main" id="{92874241-B928-463D-903B-0E4D9BAAFA18}"/>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Freeform: Shape 9">
              <a:extLst>
                <a:ext uri="{FF2B5EF4-FFF2-40B4-BE49-F238E27FC236}">
                  <a16:creationId xmlns:a16="http://schemas.microsoft.com/office/drawing/2014/main" id="{28372678-6BFC-4777-A7EF-0CA25A073DFA}"/>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C1609B79-9F90-4304-BBF7-3300271597BD}"/>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Shape 12">
              <a:extLst>
                <a:ext uri="{FF2B5EF4-FFF2-40B4-BE49-F238E27FC236}">
                  <a16:creationId xmlns:a16="http://schemas.microsoft.com/office/drawing/2014/main" id="{618A9035-79F7-49A2-A792-D7987F0CAAC9}"/>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722D5821-0DBE-4112-A41B-EA5AE9EB3640}"/>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4A8E4001-5448-43A4-A63B-AF9624A0F73C}"/>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5CC82B3-DBE9-4C0A-85AB-4F89E58D5537}"/>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8B1B591A-FF51-4817-95BF-F21ACC561C96}"/>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C30FD238-3BAD-498B-8287-A88EF0C3E184}"/>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8CFA8E81-7377-4816-8713-27EBEA76755C}"/>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1789BB31-F1FD-4ED8-A7F2-D4CA72C46978}"/>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78A4909E-4137-4CD2-AE3A-C11572FDF9E8}"/>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A920A3E6-FC39-4206-8500-FBC0B6F58E1E}"/>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FA0833FC-3B1D-43FA-893D-6B2B2DBB31FD}"/>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0435CED-3785-42FD-87C4-DD37B58F3C1F}"/>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72DD5641-FBF6-48A3-A053-402AC9BF1CF0}"/>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4DF0FB53-684E-4100-9ACE-0D77162A3B80}"/>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22FF9770-57E8-4288-A6CD-0E3967B7C2F0}"/>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B1CD5D64-2DFD-4585-90FD-6E6EBA545020}"/>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BB9F8746-82C6-4BCA-9E3F-60CA01D50A37}"/>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Freeform: Shape 29">
              <a:extLst>
                <a:ext uri="{FF2B5EF4-FFF2-40B4-BE49-F238E27FC236}">
                  <a16:creationId xmlns:a16="http://schemas.microsoft.com/office/drawing/2014/main" id="{AEBECB9C-3CF4-41D1-BD33-EF9772128682}"/>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Freeform: Shape 30">
              <a:extLst>
                <a:ext uri="{FF2B5EF4-FFF2-40B4-BE49-F238E27FC236}">
                  <a16:creationId xmlns:a16="http://schemas.microsoft.com/office/drawing/2014/main" id="{9BFB2685-F535-4706-AC7F-4BDBBF568F3E}"/>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Shape 31">
              <a:extLst>
                <a:ext uri="{FF2B5EF4-FFF2-40B4-BE49-F238E27FC236}">
                  <a16:creationId xmlns:a16="http://schemas.microsoft.com/office/drawing/2014/main" id="{D6138F59-505E-4646-97AB-03E7CAE11762}"/>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Shape 32">
              <a:extLst>
                <a:ext uri="{FF2B5EF4-FFF2-40B4-BE49-F238E27FC236}">
                  <a16:creationId xmlns:a16="http://schemas.microsoft.com/office/drawing/2014/main" id="{DE3393E9-318C-4D17-9B0C-A0DF23D1A956}"/>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6664338D-CAD2-40D8-B74E-727A11C9D9EE}"/>
                </a:ext>
              </a:extLst>
            </p:cNvPr>
            <p:cNvSpPr txBox="1"/>
            <p:nvPr/>
          </p:nvSpPr>
          <p:spPr>
            <a:xfrm>
              <a:off x="1025547" y="2515277"/>
              <a:ext cx="1123916" cy="528896"/>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30%</a:t>
              </a:r>
              <a:endParaRPr lang="en-IN" sz="30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4074621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3757</Words>
  <Application>Microsoft Office PowerPoint</Application>
  <PresentationFormat>Widescreen</PresentationFormat>
  <Paragraphs>241</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Agency FB</vt:lpstr>
      <vt:lpstr>Arial</vt:lpstr>
      <vt:lpstr>Calibri</vt:lpstr>
      <vt:lpstr>Century Gothic</vt:lpstr>
      <vt:lpstr>Consolas</vt:lpstr>
      <vt:lpstr>Times New Roman</vt:lpstr>
      <vt:lpstr>Wingdings</vt:lpstr>
      <vt:lpstr>Wingdings 3</vt:lpstr>
      <vt:lpstr>Ion</vt:lpstr>
      <vt:lpstr>A NextGen Bot - A Novel Approach for Assisting Faculty in Tracking Goals</vt:lpstr>
      <vt:lpstr>Contents    </vt:lpstr>
      <vt:lpstr>Abstract</vt:lpstr>
      <vt:lpstr>Introduction</vt:lpstr>
      <vt:lpstr>Literature Survey</vt:lpstr>
      <vt:lpstr>Continued ...</vt:lpstr>
      <vt:lpstr>Continued ...</vt:lpstr>
      <vt:lpstr>Continued ...</vt:lpstr>
      <vt:lpstr>Continued ...</vt:lpstr>
      <vt:lpstr>Continued ... </vt:lpstr>
      <vt:lpstr>Continued ...</vt:lpstr>
      <vt:lpstr>Continued ...</vt:lpstr>
      <vt:lpstr>Continued ...</vt:lpstr>
      <vt:lpstr>Continued ...</vt:lpstr>
      <vt:lpstr>Problem statement</vt:lpstr>
      <vt:lpstr>Disadvantages of Existing System</vt:lpstr>
      <vt:lpstr>Proposed System</vt:lpstr>
      <vt:lpstr>Advantages of Proposed System</vt:lpstr>
      <vt:lpstr>Block Diagram for Chatbot and Website</vt:lpstr>
      <vt:lpstr>PowerPoint Presentation</vt:lpstr>
      <vt:lpstr>Algorithms for Goal Tracking and Task Tracking </vt:lpstr>
      <vt:lpstr>Technologies Used</vt:lpstr>
      <vt:lpstr>Flow of Execution</vt:lpstr>
      <vt:lpstr>Continued …</vt:lpstr>
      <vt:lpstr>Output Screenshots</vt:lpstr>
      <vt:lpstr>Continued …</vt:lpstr>
      <vt:lpstr>Continued …</vt:lpstr>
      <vt:lpstr>Continued …</vt:lpstr>
      <vt:lpstr>Continued …</vt:lpstr>
      <vt:lpstr>Continued …</vt:lpstr>
      <vt:lpstr>Conclusion</vt:lpstr>
      <vt:lpstr>References</vt:lpstr>
      <vt:lpstr>Continued ...</vt:lpstr>
      <vt:lpstr>Plan of Action</vt:lpstr>
      <vt:lpstr>Continued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NextGen Bot – a Guide for Faculty</dc:title>
  <dc:creator>utlapally mahesh</dc:creator>
  <cp:lastModifiedBy>Surya Kiran Jonnalagadda</cp:lastModifiedBy>
  <cp:revision>233</cp:revision>
  <dcterms:created xsi:type="dcterms:W3CDTF">2020-10-11T12:17:55Z</dcterms:created>
  <dcterms:modified xsi:type="dcterms:W3CDTF">2020-12-13T12:45:39Z</dcterms:modified>
</cp:coreProperties>
</file>