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umair722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FF"/>
                </a:solidFill>
              </a:rPr>
              <a:t>Serverless Data Pipeline for Real-Time Ingestion &amp;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800" b="1" dirty="0">
                <a:solidFill>
                  <a:srgbClr val="FFFFFF"/>
                </a:solidFill>
              </a:rPr>
              <a:t>AWS-Based Automated System for Multisource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Lambda Layers &amp;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 err="1">
                <a:solidFill>
                  <a:srgbClr val="FFFFFF"/>
                </a:solidFill>
              </a:rPr>
              <a:t>pyodbc</a:t>
            </a:r>
            <a:r>
              <a:rPr sz="2400" b="1" dirty="0">
                <a:solidFill>
                  <a:srgbClr val="FFFFFF"/>
                </a:solidFill>
              </a:rPr>
              <a:t> – SQL Server connection</a:t>
            </a:r>
          </a:p>
          <a:p>
            <a:r>
              <a:rPr sz="2400" b="1" dirty="0">
                <a:solidFill>
                  <a:srgbClr val="FFFFFF"/>
                </a:solidFill>
              </a:rPr>
              <a:t>snowflake-connector-python – Snowflake integration</a:t>
            </a:r>
          </a:p>
          <a:p>
            <a:r>
              <a:rPr sz="2400" b="1" dirty="0">
                <a:solidFill>
                  <a:srgbClr val="FFFFFF"/>
                </a:solidFill>
              </a:rPr>
              <a:t>pandas – Data transformation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Output Destinations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Path/Integration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Snowflake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S3 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/processed/coinmarketcap/YYYY/MM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pyodbc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Benefits of This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400" b="1">
                <a:solidFill>
                  <a:srgbClr val="FFFFFF"/>
                </a:solidFill>
              </a:rPr>
              <a:t>Serverless and cost-effective</a:t>
            </a:r>
          </a:p>
          <a:p>
            <a:r>
              <a:rPr sz="2400" b="1">
                <a:solidFill>
                  <a:srgbClr val="FFFFFF"/>
                </a:solidFill>
              </a:rPr>
              <a:t>Scalable and real-time ready</a:t>
            </a:r>
          </a:p>
          <a:p>
            <a:r>
              <a:rPr sz="2400" b="1">
                <a:solidFill>
                  <a:srgbClr val="FFFFFF"/>
                </a:solidFill>
              </a:rPr>
              <a:t>Fully decoupled and modular</a:t>
            </a:r>
          </a:p>
          <a:p>
            <a:r>
              <a:rPr sz="2400" b="1">
                <a:solidFill>
                  <a:srgbClr val="FFFFFF"/>
                </a:solidFill>
              </a:rPr>
              <a:t>Handles cloud and local destinations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Any Questions?</a:t>
            </a:r>
          </a:p>
          <a:p>
            <a:r>
              <a:rPr sz="2400" b="1" dirty="0">
                <a:solidFill>
                  <a:srgbClr val="FFFFFF"/>
                </a:solidFill>
              </a:rPr>
              <a:t>GitHub: github.com/umair7228</a:t>
            </a:r>
          </a:p>
          <a:p>
            <a:r>
              <a:rPr sz="2400" b="1" dirty="0">
                <a:solidFill>
                  <a:srgbClr val="FFFFFF"/>
                </a:solidFill>
              </a:rPr>
              <a:t>Email: </a:t>
            </a:r>
            <a:r>
              <a:rPr sz="2400" b="1" dirty="0">
                <a:solidFill>
                  <a:srgbClr val="FFFFFF"/>
                </a:solidFill>
                <a:hlinkClick r:id="rId2"/>
              </a:rPr>
              <a:t>umair7228@gmail.com</a:t>
            </a:r>
            <a:endParaRPr lang="en-US" dirty="0"/>
          </a:p>
          <a:p>
            <a:r>
              <a:rPr lang="en-US" sz="2400" b="1" dirty="0" err="1">
                <a:solidFill>
                  <a:srgbClr val="FFFFFF"/>
                </a:solidFill>
              </a:rPr>
              <a:t>Linkedin</a:t>
            </a:r>
            <a:r>
              <a:rPr lang="en-US" sz="2400" b="1" dirty="0">
                <a:solidFill>
                  <a:srgbClr val="FFFFFF"/>
                </a:solidFill>
              </a:rPr>
              <a:t>: /in/umairnawaz7228/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400" b="1">
                <a:solidFill>
                  <a:srgbClr val="FFFFFF"/>
                </a:solidFill>
              </a:rPr>
              <a:t>Real-time ingestion pipeline</a:t>
            </a:r>
          </a:p>
          <a:p>
            <a:r>
              <a:rPr sz="2400" b="1">
                <a:solidFill>
                  <a:srgbClr val="FFFFFF"/>
                </a:solidFill>
              </a:rPr>
              <a:t>Three data sources: Yahoo Finance, CoinMarketCap, Open Exchange Rates</a:t>
            </a:r>
          </a:p>
          <a:p>
            <a:r>
              <a:rPr sz="2400" b="1">
                <a:solidFill>
                  <a:srgbClr val="FFFFFF"/>
                </a:solidFill>
              </a:rPr>
              <a:t>Serverless architecture using 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0048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S&amp;P 500 OHLCV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Top 10 Cryptos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BeautifulSoup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Forex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Architecture Overview</a:t>
            </a:r>
          </a:p>
        </p:txBody>
      </p:sp>
      <p:pic>
        <p:nvPicPr>
          <p:cNvPr id="9" name="Content Placeholder 8" descr="A diagram of a data pipeline&#10;&#10;AI-generated content may be incorrect.">
            <a:extLst>
              <a:ext uri="{FF2B5EF4-FFF2-40B4-BE49-F238E27FC236}">
                <a16:creationId xmlns:a16="http://schemas.microsoft.com/office/drawing/2014/main" id="{194DCD66-4735-8087-1AB7-5F4AE3634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7102"/>
            <a:ext cx="8229600" cy="38321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Task 1 –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Triggered via </a:t>
            </a:r>
            <a:r>
              <a:rPr sz="2400" b="1" dirty="0" err="1">
                <a:solidFill>
                  <a:srgbClr val="FFFFFF"/>
                </a:solidFill>
              </a:rPr>
              <a:t>EventBridge</a:t>
            </a:r>
            <a:r>
              <a:rPr sz="2400" b="1" dirty="0">
                <a:solidFill>
                  <a:srgbClr val="FFFFFF"/>
                </a:solidFill>
              </a:rPr>
              <a:t> every minute</a:t>
            </a:r>
          </a:p>
          <a:p>
            <a:r>
              <a:rPr sz="2400" b="1" dirty="0">
                <a:solidFill>
                  <a:srgbClr val="FFFFFF"/>
                </a:solidFill>
              </a:rPr>
              <a:t>Lambda fetches data from </a:t>
            </a:r>
            <a:r>
              <a:rPr lang="en-US" sz="2400" b="1" dirty="0">
                <a:solidFill>
                  <a:srgbClr val="FFFFFF"/>
                </a:solidFill>
              </a:rPr>
              <a:t>their respective source</a:t>
            </a:r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Stores data in S3 bucket with folder structure:</a:t>
            </a:r>
          </a:p>
          <a:p>
            <a:r>
              <a:rPr sz="2400" b="1" dirty="0">
                <a:solidFill>
                  <a:srgbClr val="FFFFFF"/>
                </a:solidFill>
              </a:rPr>
              <a:t>raw/{source}/YYYY/MM/DD/HHMM.</a:t>
            </a:r>
            <a:r>
              <a:rPr lang="en-US" sz="2400" b="1" dirty="0">
                <a:solidFill>
                  <a:srgbClr val="FFFFFF"/>
                </a:solidFill>
              </a:rPr>
              <a:t>EXT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2400" b="1">
                <a:solidFill>
                  <a:srgbClr val="FFFFFF"/>
                </a:solidFill>
              </a:rPr>
              <a:t>Lambda Function Details – Ingestion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7966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Output Path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yahoofinance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coinmarketcap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openexchangerates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Task 2 – S3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S3 triggers SNS on new object creation</a:t>
            </a:r>
          </a:p>
          <a:p>
            <a:r>
              <a:rPr sz="2400" b="1" dirty="0">
                <a:solidFill>
                  <a:srgbClr val="FFFFFF"/>
                </a:solidFill>
              </a:rPr>
              <a:t>SNS filters event using folder metadata</a:t>
            </a:r>
          </a:p>
          <a:p>
            <a:r>
              <a:rPr sz="2400" b="1" dirty="0">
                <a:solidFill>
                  <a:srgbClr val="FFFFFF"/>
                </a:solidFill>
              </a:rPr>
              <a:t>Routes to the appropriate SQS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SQS Queues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57480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Queue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/>
                        <a:t>yahoo-finance-queue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coinmarketcap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openexchangerates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Open Exchange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2400" b="1">
                <a:solidFill>
                  <a:srgbClr val="FFFFFF"/>
                </a:solidFill>
              </a:rPr>
              <a:t>Lambda Function Details –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OHLCV → Load to 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 &amp;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&amp;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Serverless Data Pipeline for Real-Time Ingestion &amp; Processing</vt:lpstr>
      <vt:lpstr>Project Overview</vt:lpstr>
      <vt:lpstr>Data Sources</vt:lpstr>
      <vt:lpstr>Architecture Overview</vt:lpstr>
      <vt:lpstr>Task 1 – Data Acquisition</vt:lpstr>
      <vt:lpstr>Lambda Function Details – Ingestion</vt:lpstr>
      <vt:lpstr>Task 2 – S3 to Processing</vt:lpstr>
      <vt:lpstr>SQS Queues</vt:lpstr>
      <vt:lpstr>Lambda Function Details – Processing</vt:lpstr>
      <vt:lpstr>Lambda Layers &amp; Packages</vt:lpstr>
      <vt:lpstr>Output Destinations</vt:lpstr>
      <vt:lpstr>Benefits of This Architecture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Umair Nawaz</cp:lastModifiedBy>
  <cp:revision>12</cp:revision>
  <dcterms:created xsi:type="dcterms:W3CDTF">2013-01-27T09:14:16Z</dcterms:created>
  <dcterms:modified xsi:type="dcterms:W3CDTF">2025-06-28T07:37:05Z</dcterms:modified>
  <cp:category/>
</cp:coreProperties>
</file>