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81" r:id="rId3"/>
    <p:sldId id="283" r:id="rId4"/>
    <p:sldId id="282" r:id="rId5"/>
    <p:sldId id="284" r:id="rId6"/>
    <p:sldId id="285" r:id="rId7"/>
    <p:sldId id="286" r:id="rId8"/>
    <p:sldId id="259" r:id="rId9"/>
    <p:sldId id="287" r:id="rId10"/>
    <p:sldId id="261" r:id="rId11"/>
    <p:sldId id="288" r:id="rId12"/>
    <p:sldId id="290" r:id="rId13"/>
    <p:sldId id="291" r:id="rId14"/>
    <p:sldId id="292" r:id="rId15"/>
    <p:sldId id="293" r:id="rId16"/>
    <p:sldId id="294" r:id="rId17"/>
    <p:sldId id="295" r:id="rId18"/>
    <p:sldId id="296" r:id="rId19"/>
    <p:sldId id="262" r:id="rId20"/>
    <p:sldId id="263" r:id="rId21"/>
    <p:sldId id="264" r:id="rId22"/>
    <p:sldId id="297" r:id="rId23"/>
    <p:sldId id="298" r:id="rId24"/>
    <p:sldId id="299" r:id="rId25"/>
    <p:sldId id="300" r:id="rId26"/>
    <p:sldId id="310" r:id="rId27"/>
    <p:sldId id="301" r:id="rId28"/>
    <p:sldId id="302" r:id="rId29"/>
    <p:sldId id="303" r:id="rId30"/>
    <p:sldId id="304" r:id="rId31"/>
    <p:sldId id="305" r:id="rId32"/>
    <p:sldId id="306" r:id="rId33"/>
    <p:sldId id="307" r:id="rId34"/>
    <p:sldId id="308" r:id="rId35"/>
    <p:sldId id="309" r:id="rId36"/>
    <p:sldId id="265" r:id="rId37"/>
    <p:sldId id="267" r:id="rId38"/>
    <p:sldId id="266" r:id="rId39"/>
    <p:sldId id="268" r:id="rId40"/>
    <p:sldId id="269" r:id="rId41"/>
    <p:sldId id="270" r:id="rId42"/>
    <p:sldId id="271" r:id="rId43"/>
    <p:sldId id="274" r:id="rId44"/>
    <p:sldId id="272" r:id="rId45"/>
    <p:sldId id="275" r:id="rId46"/>
    <p:sldId id="273" r:id="rId47"/>
    <p:sldId id="276" r:id="rId48"/>
    <p:sldId id="277" r:id="rId49"/>
    <p:sldId id="278"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12" autoAdjust="0"/>
    <p:restoredTop sz="94660"/>
  </p:normalViewPr>
  <p:slideViewPr>
    <p:cSldViewPr snapToGrid="0">
      <p:cViewPr varScale="1">
        <p:scale>
          <a:sx n="86" d="100"/>
          <a:sy n="86" d="100"/>
        </p:scale>
        <p:origin x="43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51B8399-7353-4ED2-BDEA-F07CC8878F2D}"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DC408-5306-4D3E-A092-09617EC8A996}" type="slidenum">
              <a:rPr lang="en-US" smtClean="0"/>
              <a:t>‹#›</a:t>
            </a:fld>
            <a:endParaRPr lang="en-US"/>
          </a:p>
        </p:txBody>
      </p:sp>
    </p:spTree>
    <p:extLst>
      <p:ext uri="{BB962C8B-B14F-4D97-AF65-F5344CB8AC3E}">
        <p14:creationId xmlns:p14="http://schemas.microsoft.com/office/powerpoint/2010/main" val="208291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1B8399-7353-4ED2-BDEA-F07CC8878F2D}"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DC408-5306-4D3E-A092-09617EC8A996}" type="slidenum">
              <a:rPr lang="en-US" smtClean="0"/>
              <a:t>‹#›</a:t>
            </a:fld>
            <a:endParaRPr lang="en-US"/>
          </a:p>
        </p:txBody>
      </p:sp>
    </p:spTree>
    <p:extLst>
      <p:ext uri="{BB962C8B-B14F-4D97-AF65-F5344CB8AC3E}">
        <p14:creationId xmlns:p14="http://schemas.microsoft.com/office/powerpoint/2010/main" val="1528501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1B8399-7353-4ED2-BDEA-F07CC8878F2D}"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DC408-5306-4D3E-A092-09617EC8A996}" type="slidenum">
              <a:rPr lang="en-US" smtClean="0"/>
              <a:t>‹#›</a:t>
            </a:fld>
            <a:endParaRPr lang="en-US"/>
          </a:p>
        </p:txBody>
      </p:sp>
    </p:spTree>
    <p:extLst>
      <p:ext uri="{BB962C8B-B14F-4D97-AF65-F5344CB8AC3E}">
        <p14:creationId xmlns:p14="http://schemas.microsoft.com/office/powerpoint/2010/main" val="2468119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1B8399-7353-4ED2-BDEA-F07CC8878F2D}"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DC408-5306-4D3E-A092-09617EC8A996}" type="slidenum">
              <a:rPr lang="en-US" smtClean="0"/>
              <a:t>‹#›</a:t>
            </a:fld>
            <a:endParaRPr lang="en-US"/>
          </a:p>
        </p:txBody>
      </p:sp>
    </p:spTree>
    <p:extLst>
      <p:ext uri="{BB962C8B-B14F-4D97-AF65-F5344CB8AC3E}">
        <p14:creationId xmlns:p14="http://schemas.microsoft.com/office/powerpoint/2010/main" val="332313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1B8399-7353-4ED2-BDEA-F07CC8878F2D}"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DC408-5306-4D3E-A092-09617EC8A996}" type="slidenum">
              <a:rPr lang="en-US" smtClean="0"/>
              <a:t>‹#›</a:t>
            </a:fld>
            <a:endParaRPr lang="en-US"/>
          </a:p>
        </p:txBody>
      </p:sp>
    </p:spTree>
    <p:extLst>
      <p:ext uri="{BB962C8B-B14F-4D97-AF65-F5344CB8AC3E}">
        <p14:creationId xmlns:p14="http://schemas.microsoft.com/office/powerpoint/2010/main" val="423737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1B8399-7353-4ED2-BDEA-F07CC8878F2D}"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DC408-5306-4D3E-A092-09617EC8A996}" type="slidenum">
              <a:rPr lang="en-US" smtClean="0"/>
              <a:t>‹#›</a:t>
            </a:fld>
            <a:endParaRPr lang="en-US"/>
          </a:p>
        </p:txBody>
      </p:sp>
    </p:spTree>
    <p:extLst>
      <p:ext uri="{BB962C8B-B14F-4D97-AF65-F5344CB8AC3E}">
        <p14:creationId xmlns:p14="http://schemas.microsoft.com/office/powerpoint/2010/main" val="107527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1B8399-7353-4ED2-BDEA-F07CC8878F2D}" type="datetimeFigureOut">
              <a:rPr lang="en-US" smtClean="0"/>
              <a:t>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9DC408-5306-4D3E-A092-09617EC8A996}" type="slidenum">
              <a:rPr lang="en-US" smtClean="0"/>
              <a:t>‹#›</a:t>
            </a:fld>
            <a:endParaRPr lang="en-US"/>
          </a:p>
        </p:txBody>
      </p:sp>
    </p:spTree>
    <p:extLst>
      <p:ext uri="{BB962C8B-B14F-4D97-AF65-F5344CB8AC3E}">
        <p14:creationId xmlns:p14="http://schemas.microsoft.com/office/powerpoint/2010/main" val="3180748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1B8399-7353-4ED2-BDEA-F07CC8878F2D}" type="datetimeFigureOut">
              <a:rPr lang="en-US" smtClean="0"/>
              <a:t>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9DC408-5306-4D3E-A092-09617EC8A996}" type="slidenum">
              <a:rPr lang="en-US" smtClean="0"/>
              <a:t>‹#›</a:t>
            </a:fld>
            <a:endParaRPr lang="en-US"/>
          </a:p>
        </p:txBody>
      </p:sp>
    </p:spTree>
    <p:extLst>
      <p:ext uri="{BB962C8B-B14F-4D97-AF65-F5344CB8AC3E}">
        <p14:creationId xmlns:p14="http://schemas.microsoft.com/office/powerpoint/2010/main" val="3690022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B8399-7353-4ED2-BDEA-F07CC8878F2D}" type="datetimeFigureOut">
              <a:rPr lang="en-US" smtClean="0"/>
              <a:t>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9DC408-5306-4D3E-A092-09617EC8A996}" type="slidenum">
              <a:rPr lang="en-US" smtClean="0"/>
              <a:t>‹#›</a:t>
            </a:fld>
            <a:endParaRPr lang="en-US"/>
          </a:p>
        </p:txBody>
      </p:sp>
    </p:spTree>
    <p:extLst>
      <p:ext uri="{BB962C8B-B14F-4D97-AF65-F5344CB8AC3E}">
        <p14:creationId xmlns:p14="http://schemas.microsoft.com/office/powerpoint/2010/main" val="1537818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1B8399-7353-4ED2-BDEA-F07CC8878F2D}"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DC408-5306-4D3E-A092-09617EC8A996}" type="slidenum">
              <a:rPr lang="en-US" smtClean="0"/>
              <a:t>‹#›</a:t>
            </a:fld>
            <a:endParaRPr lang="en-US"/>
          </a:p>
        </p:txBody>
      </p:sp>
    </p:spTree>
    <p:extLst>
      <p:ext uri="{BB962C8B-B14F-4D97-AF65-F5344CB8AC3E}">
        <p14:creationId xmlns:p14="http://schemas.microsoft.com/office/powerpoint/2010/main" val="3379887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1B8399-7353-4ED2-BDEA-F07CC8878F2D}"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DC408-5306-4D3E-A092-09617EC8A996}" type="slidenum">
              <a:rPr lang="en-US" smtClean="0"/>
              <a:t>‹#›</a:t>
            </a:fld>
            <a:endParaRPr lang="en-US"/>
          </a:p>
        </p:txBody>
      </p:sp>
    </p:spTree>
    <p:extLst>
      <p:ext uri="{BB962C8B-B14F-4D97-AF65-F5344CB8AC3E}">
        <p14:creationId xmlns:p14="http://schemas.microsoft.com/office/powerpoint/2010/main" val="1124507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B8399-7353-4ED2-BDEA-F07CC8878F2D}" type="datetimeFigureOut">
              <a:rPr lang="en-US" smtClean="0"/>
              <a:t>2/20/2023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9DC408-5306-4D3E-A092-09617EC8A996}" type="slidenum">
              <a:rPr lang="en-US" smtClean="0"/>
              <a:t>‹#›</a:t>
            </a:fld>
            <a:endParaRPr lang="en-US"/>
          </a:p>
        </p:txBody>
      </p:sp>
    </p:spTree>
    <p:extLst>
      <p:ext uri="{BB962C8B-B14F-4D97-AF65-F5344CB8AC3E}">
        <p14:creationId xmlns:p14="http://schemas.microsoft.com/office/powerpoint/2010/main" val="400803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microsoft.com/en-us/sql-server/sql-server-downloads" TargetMode="External"/><Relationship Id="rId2" Type="http://schemas.openxmlformats.org/officeDocument/2006/relationships/hyperlink" Target="https://docs.microsoft.com/en-us/sql/ssms/download-sql-server-management-studio-ssms?view=sql-server-ver1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362A4A-F2B1-8B69-75B6-219CDE4304A1}"/>
              </a:ext>
            </a:extLst>
          </p:cNvPr>
          <p:cNvPicPr>
            <a:picLocks noChangeAspect="1"/>
          </p:cNvPicPr>
          <p:nvPr/>
        </p:nvPicPr>
        <p:blipFill>
          <a:blip r:embed="rId2"/>
          <a:stretch>
            <a:fillRect/>
          </a:stretch>
        </p:blipFill>
        <p:spPr>
          <a:xfrm>
            <a:off x="3802526" y="1981424"/>
            <a:ext cx="4391638" cy="2753109"/>
          </a:xfrm>
          <a:prstGeom prst="rect">
            <a:avLst/>
          </a:prstGeom>
        </p:spPr>
      </p:pic>
      <p:sp>
        <p:nvSpPr>
          <p:cNvPr id="2" name="Title 1">
            <a:extLst>
              <a:ext uri="{FF2B5EF4-FFF2-40B4-BE49-F238E27FC236}">
                <a16:creationId xmlns:a16="http://schemas.microsoft.com/office/drawing/2014/main" id="{1A6EDDE9-897F-3AE9-76F1-73F8FEF13F91}"/>
              </a:ext>
            </a:extLst>
          </p:cNvPr>
          <p:cNvSpPr>
            <a:spLocks noGrp="1"/>
          </p:cNvSpPr>
          <p:nvPr>
            <p:ph type="ctrTitle"/>
          </p:nvPr>
        </p:nvSpPr>
        <p:spPr>
          <a:xfrm>
            <a:off x="5375448" y="4525482"/>
            <a:ext cx="1309438" cy="418102"/>
          </a:xfrm>
        </p:spPr>
        <p:txBody>
          <a:bodyPr>
            <a:noAutofit/>
          </a:bodyPr>
          <a:lstStyle/>
          <a:p>
            <a:r>
              <a:rPr lang="en-US" sz="2400" b="1" dirty="0"/>
              <a:t>Lab # 01 </a:t>
            </a:r>
          </a:p>
        </p:txBody>
      </p:sp>
    </p:spTree>
    <p:extLst>
      <p:ext uri="{BB962C8B-B14F-4D97-AF65-F5344CB8AC3E}">
        <p14:creationId xmlns:p14="http://schemas.microsoft.com/office/powerpoint/2010/main" val="84803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1658"/>
            <a:ext cx="10515600" cy="1231662"/>
          </a:xfrm>
        </p:spPr>
        <p:txBody>
          <a:bodyPr>
            <a:normAutofit/>
          </a:bodyPr>
          <a:lstStyle/>
          <a:p>
            <a:r>
              <a:rPr lang="en-US" b="1" dirty="0"/>
              <a:t>Examples :What Can SQL do? </a:t>
            </a:r>
          </a:p>
        </p:txBody>
      </p:sp>
      <p:sp>
        <p:nvSpPr>
          <p:cNvPr id="3" name="Content Placeholder 2"/>
          <p:cNvSpPr>
            <a:spLocks noGrp="1"/>
          </p:cNvSpPr>
          <p:nvPr>
            <p:ph idx="1"/>
          </p:nvPr>
        </p:nvSpPr>
        <p:spPr>
          <a:xfrm>
            <a:off x="838200" y="1774342"/>
            <a:ext cx="10515600" cy="4443697"/>
          </a:xfrm>
        </p:spPr>
        <p:txBody>
          <a:bodyPr>
            <a:normAutofit/>
          </a:bodyPr>
          <a:lstStyle/>
          <a:p>
            <a:pPr lvl="1"/>
            <a:r>
              <a:rPr lang="en-US" dirty="0"/>
              <a:t>SQL can execute queries against a database </a:t>
            </a:r>
          </a:p>
          <a:p>
            <a:pPr lvl="1"/>
            <a:r>
              <a:rPr lang="en-US" dirty="0"/>
              <a:t>SQL can retrieve data from a database </a:t>
            </a:r>
          </a:p>
          <a:p>
            <a:pPr lvl="1"/>
            <a:r>
              <a:rPr lang="en-US" dirty="0"/>
              <a:t>SQL can insert records in a database </a:t>
            </a:r>
          </a:p>
          <a:p>
            <a:pPr lvl="1"/>
            <a:r>
              <a:rPr lang="en-US" dirty="0"/>
              <a:t>SQL can update records in a database </a:t>
            </a:r>
          </a:p>
          <a:p>
            <a:pPr lvl="1"/>
            <a:r>
              <a:rPr lang="en-US" dirty="0"/>
              <a:t>SQL can delete records from a database </a:t>
            </a:r>
          </a:p>
          <a:p>
            <a:pPr lvl="1"/>
            <a:r>
              <a:rPr lang="en-US" dirty="0"/>
              <a:t>SQL can create new databases </a:t>
            </a:r>
          </a:p>
          <a:p>
            <a:pPr lvl="1"/>
            <a:r>
              <a:rPr lang="en-US" dirty="0"/>
              <a:t>SQL can create new tables in a database </a:t>
            </a:r>
          </a:p>
          <a:p>
            <a:pPr lvl="1"/>
            <a:r>
              <a:rPr lang="en-US" dirty="0"/>
              <a:t>SQL can create stored procedures in a database </a:t>
            </a:r>
          </a:p>
          <a:p>
            <a:pPr lvl="1"/>
            <a:r>
              <a:rPr lang="en-US" dirty="0"/>
              <a:t>SQL can create views in a database </a:t>
            </a:r>
          </a:p>
          <a:p>
            <a:pPr lvl="1"/>
            <a:r>
              <a:rPr lang="en-US" dirty="0"/>
              <a:t>SQL can set permissions on tables, procedures, and views </a:t>
            </a:r>
          </a:p>
        </p:txBody>
      </p:sp>
    </p:spTree>
    <p:extLst>
      <p:ext uri="{BB962C8B-B14F-4D97-AF65-F5344CB8AC3E}">
        <p14:creationId xmlns:p14="http://schemas.microsoft.com/office/powerpoint/2010/main" val="3081703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base of employees, jobs, and departments">
            <a:extLst>
              <a:ext uri="{FF2B5EF4-FFF2-40B4-BE49-F238E27FC236}">
                <a16:creationId xmlns:a16="http://schemas.microsoft.com/office/drawing/2014/main" id="{657455B2-CAF1-F474-4A2F-9C69505B9F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58647" y="971699"/>
            <a:ext cx="6341615" cy="309979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A956249-B573-F6F5-08C0-133FC0C62FBA}"/>
              </a:ext>
            </a:extLst>
          </p:cNvPr>
          <p:cNvSpPr txBox="1"/>
          <p:nvPr/>
        </p:nvSpPr>
        <p:spPr>
          <a:xfrm>
            <a:off x="654728" y="615162"/>
            <a:ext cx="6094520" cy="584775"/>
          </a:xfrm>
          <a:prstGeom prst="rect">
            <a:avLst/>
          </a:prstGeom>
          <a:noFill/>
        </p:spPr>
        <p:txBody>
          <a:bodyPr wrap="square">
            <a:spAutoFit/>
          </a:bodyPr>
          <a:lstStyle/>
          <a:p>
            <a:r>
              <a:rPr lang="en-US" sz="3200" b="1" dirty="0">
                <a:solidFill>
                  <a:srgbClr val="05192D"/>
                </a:solidFill>
                <a:effectLst/>
                <a:highlight>
                  <a:srgbClr val="FFFF00"/>
                </a:highlight>
              </a:rPr>
              <a:t>Quick Quiz #</a:t>
            </a:r>
            <a:r>
              <a:rPr lang="en-US" sz="3200" b="1" dirty="0">
                <a:solidFill>
                  <a:srgbClr val="05192D"/>
                </a:solidFill>
                <a:effectLst/>
              </a:rPr>
              <a:t> Data organization</a:t>
            </a:r>
          </a:p>
        </p:txBody>
      </p:sp>
      <p:sp>
        <p:nvSpPr>
          <p:cNvPr id="7" name="Content Placeholder 2">
            <a:extLst>
              <a:ext uri="{FF2B5EF4-FFF2-40B4-BE49-F238E27FC236}">
                <a16:creationId xmlns:a16="http://schemas.microsoft.com/office/drawing/2014/main" id="{CE484861-E609-0CF0-EBD6-990DF817C48D}"/>
              </a:ext>
            </a:extLst>
          </p:cNvPr>
          <p:cNvSpPr txBox="1">
            <a:spLocks/>
          </p:cNvSpPr>
          <p:nvPr/>
        </p:nvSpPr>
        <p:spPr>
          <a:xfrm>
            <a:off x="838200" y="4797667"/>
            <a:ext cx="10515600" cy="148574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800" dirty="0">
                <a:latin typeface="Studio-Feixen-Sans"/>
              </a:rPr>
              <a:t>This is a table containing three relational databases: </a:t>
            </a:r>
            <a:r>
              <a:rPr lang="en-US" sz="1800" b="1" i="1" dirty="0">
                <a:highlight>
                  <a:srgbClr val="C0C0C0"/>
                </a:highlight>
                <a:latin typeface="Studio-Feixen-Sans"/>
              </a:rPr>
              <a:t>employees</a:t>
            </a:r>
            <a:r>
              <a:rPr lang="en-US" sz="1800" dirty="0">
                <a:latin typeface="Studio-Feixen-Sans"/>
              </a:rPr>
              <a:t>, </a:t>
            </a:r>
            <a:r>
              <a:rPr lang="en-US" sz="1800" b="1" i="1" dirty="0" err="1">
                <a:highlight>
                  <a:srgbClr val="C0C0C0"/>
                </a:highlight>
                <a:latin typeface="Studio-Feixen-Sans"/>
              </a:rPr>
              <a:t>job_levels</a:t>
            </a:r>
            <a:r>
              <a:rPr lang="en-US" sz="1800" dirty="0">
                <a:highlight>
                  <a:srgbClr val="C0C0C0"/>
                </a:highlight>
                <a:latin typeface="Studio-Feixen-Sans"/>
              </a:rPr>
              <a:t> </a:t>
            </a:r>
            <a:r>
              <a:rPr lang="en-US" sz="1800" dirty="0">
                <a:latin typeface="Studio-Feixen-Sans"/>
              </a:rPr>
              <a:t>&amp; </a:t>
            </a:r>
            <a:r>
              <a:rPr lang="en-US" sz="1800" b="1" i="1" dirty="0">
                <a:highlight>
                  <a:srgbClr val="C0C0C0"/>
                </a:highlight>
                <a:latin typeface="Studio-Feixen-Sans"/>
              </a:rPr>
              <a:t>departments</a:t>
            </a:r>
          </a:p>
          <a:p>
            <a:pPr marL="285750" indent="-285750" algn="l">
              <a:buFont typeface="Arial" panose="020B0604020202020204" pitchFamily="34" charset="0"/>
              <a:buChar char="•"/>
            </a:pPr>
            <a:r>
              <a:rPr lang="en-US" sz="1800" dirty="0">
                <a:latin typeface="Studio-Feixen-Sans"/>
              </a:rPr>
              <a:t>This is a relational database containing three tables: </a:t>
            </a:r>
            <a:r>
              <a:rPr lang="en-US" sz="1800" b="1" i="1" dirty="0">
                <a:highlight>
                  <a:srgbClr val="C0C0C0"/>
                </a:highlight>
                <a:latin typeface="Studio-Feixen-Sans"/>
              </a:rPr>
              <a:t>employees</a:t>
            </a:r>
            <a:r>
              <a:rPr lang="en-US" sz="1800" dirty="0">
                <a:latin typeface="Studio-Feixen-Sans"/>
              </a:rPr>
              <a:t>, </a:t>
            </a:r>
            <a:r>
              <a:rPr lang="en-US" sz="1800" b="1" i="1" dirty="0" err="1">
                <a:highlight>
                  <a:srgbClr val="C0C0C0"/>
                </a:highlight>
                <a:latin typeface="Studio-Feixen-Sans"/>
              </a:rPr>
              <a:t>job_levels</a:t>
            </a:r>
            <a:r>
              <a:rPr lang="en-US" sz="1800" b="1" i="1" dirty="0">
                <a:highlight>
                  <a:srgbClr val="C0C0C0"/>
                </a:highlight>
                <a:latin typeface="Studio-Feixen-Sans"/>
              </a:rPr>
              <a:t> </a:t>
            </a:r>
            <a:r>
              <a:rPr lang="en-US" sz="1800" dirty="0">
                <a:latin typeface="Studio-Feixen-Sans"/>
              </a:rPr>
              <a:t>&amp; </a:t>
            </a:r>
            <a:r>
              <a:rPr lang="en-US" sz="1800" b="1" i="1" dirty="0">
                <a:highlight>
                  <a:srgbClr val="C0C0C0"/>
                </a:highlight>
                <a:latin typeface="Studio-Feixen-Sans"/>
              </a:rPr>
              <a:t>departments</a:t>
            </a:r>
          </a:p>
          <a:p>
            <a:pPr marL="285750" indent="-285750" algn="l">
              <a:buFont typeface="Arial" panose="020B0604020202020204" pitchFamily="34" charset="0"/>
              <a:buChar char="•"/>
            </a:pPr>
            <a:r>
              <a:rPr lang="en-US" sz="1800" dirty="0">
                <a:solidFill>
                  <a:srgbClr val="05192D"/>
                </a:solidFill>
                <a:latin typeface="Studio-Feixen-Sans"/>
              </a:rPr>
              <a:t>This is a database, but it is not relational, because no relationship exists between job levels and departments</a:t>
            </a:r>
          </a:p>
          <a:p>
            <a:pPr marL="285750" indent="-285750" algn="l">
              <a:buFont typeface="Arial" panose="020B0604020202020204" pitchFamily="34" charset="0"/>
              <a:buChar char="•"/>
            </a:pPr>
            <a:r>
              <a:rPr lang="en-US" sz="1800" dirty="0">
                <a:solidFill>
                  <a:srgbClr val="05192D"/>
                </a:solidFill>
                <a:latin typeface="Studio-Feixen-Sans"/>
              </a:rPr>
              <a:t>This is not a database because there is no SQL code shown.</a:t>
            </a:r>
          </a:p>
        </p:txBody>
      </p:sp>
      <p:sp>
        <p:nvSpPr>
          <p:cNvPr id="8" name="Arrow: Right 7">
            <a:extLst>
              <a:ext uri="{FF2B5EF4-FFF2-40B4-BE49-F238E27FC236}">
                <a16:creationId xmlns:a16="http://schemas.microsoft.com/office/drawing/2014/main" id="{05E27469-A39F-4027-6F5C-E3C10D76BEF9}"/>
              </a:ext>
            </a:extLst>
          </p:cNvPr>
          <p:cNvSpPr/>
          <p:nvPr/>
        </p:nvSpPr>
        <p:spPr>
          <a:xfrm>
            <a:off x="562992" y="5133225"/>
            <a:ext cx="275208" cy="284085"/>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 name="TextBox 2">
            <a:extLst>
              <a:ext uri="{FF2B5EF4-FFF2-40B4-BE49-F238E27FC236}">
                <a16:creationId xmlns:a16="http://schemas.microsoft.com/office/drawing/2014/main" id="{2E53C0BF-B403-1C8D-4A57-F65E700140B7}"/>
              </a:ext>
            </a:extLst>
          </p:cNvPr>
          <p:cNvSpPr txBox="1"/>
          <p:nvPr/>
        </p:nvSpPr>
        <p:spPr>
          <a:xfrm>
            <a:off x="700596" y="1353695"/>
            <a:ext cx="5439792" cy="1477328"/>
          </a:xfrm>
          <a:prstGeom prst="rect">
            <a:avLst/>
          </a:prstGeom>
          <a:noFill/>
        </p:spPr>
        <p:txBody>
          <a:bodyPr wrap="square">
            <a:spAutoFit/>
          </a:bodyPr>
          <a:lstStyle/>
          <a:p>
            <a:pPr algn="l"/>
            <a:r>
              <a:rPr lang="en-US" b="0" i="0" dirty="0">
                <a:solidFill>
                  <a:srgbClr val="05192D"/>
                </a:solidFill>
                <a:effectLst/>
                <a:latin typeface="Studio-Feixen-Sans"/>
              </a:rPr>
              <a:t>If you'd like to use SQL to gain insights from data, understanding the organization of a database is an important first step. Take a look at the database below. Which of the following statements correctly describes its organization?</a:t>
            </a:r>
            <a:endParaRPr lang="en-PK" dirty="0"/>
          </a:p>
        </p:txBody>
      </p:sp>
      <p:sp>
        <p:nvSpPr>
          <p:cNvPr id="9" name="Title 1">
            <a:extLst>
              <a:ext uri="{FF2B5EF4-FFF2-40B4-BE49-F238E27FC236}">
                <a16:creationId xmlns:a16="http://schemas.microsoft.com/office/drawing/2014/main" id="{0C111287-AA91-FB5F-ED34-4E9636228F5E}"/>
              </a:ext>
            </a:extLst>
          </p:cNvPr>
          <p:cNvSpPr txBox="1">
            <a:spLocks/>
          </p:cNvSpPr>
          <p:nvPr/>
        </p:nvSpPr>
        <p:spPr>
          <a:xfrm>
            <a:off x="838200" y="4394446"/>
            <a:ext cx="1106010" cy="323644"/>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b="1" dirty="0">
                <a:latin typeface="Studio-Feixen-Sans"/>
              </a:rPr>
              <a:t>OPTIONS</a:t>
            </a:r>
            <a:endParaRPr lang="en-PK" sz="1800" b="1" dirty="0">
              <a:latin typeface="Studio-Feixen-Sans"/>
            </a:endParaRPr>
          </a:p>
        </p:txBody>
      </p:sp>
    </p:spTree>
    <p:extLst>
      <p:ext uri="{BB962C8B-B14F-4D97-AF65-F5344CB8AC3E}">
        <p14:creationId xmlns:p14="http://schemas.microsoft.com/office/powerpoint/2010/main" val="208991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29E3E3-DF6C-4B40-6548-5DED4A893307}"/>
              </a:ext>
            </a:extLst>
          </p:cNvPr>
          <p:cNvSpPr txBox="1"/>
          <p:nvPr/>
        </p:nvSpPr>
        <p:spPr>
          <a:xfrm>
            <a:off x="833390" y="1334556"/>
            <a:ext cx="10722007" cy="923330"/>
          </a:xfrm>
          <a:prstGeom prst="rect">
            <a:avLst/>
          </a:prstGeom>
          <a:noFill/>
        </p:spPr>
        <p:txBody>
          <a:bodyPr wrap="square">
            <a:spAutoFit/>
          </a:bodyPr>
          <a:lstStyle/>
          <a:p>
            <a:pPr algn="l"/>
            <a:r>
              <a:rPr lang="en-US" b="0" i="0" dirty="0">
                <a:solidFill>
                  <a:srgbClr val="05192D"/>
                </a:solidFill>
                <a:effectLst/>
                <a:latin typeface="Studio-Feixen-Sans"/>
              </a:rPr>
              <a:t>Imagine you are part of a discussion at work about whether or not to create a database. You've learned about several advantages of storing data in a database rather than other traditional formats like spreadsheets. See if you can remember what they are!</a:t>
            </a:r>
          </a:p>
        </p:txBody>
      </p:sp>
      <p:sp>
        <p:nvSpPr>
          <p:cNvPr id="6" name="Content Placeholder 2">
            <a:extLst>
              <a:ext uri="{FF2B5EF4-FFF2-40B4-BE49-F238E27FC236}">
                <a16:creationId xmlns:a16="http://schemas.microsoft.com/office/drawing/2014/main" id="{AF853D8E-D046-DE34-810C-BAB7D95BE32F}"/>
              </a:ext>
            </a:extLst>
          </p:cNvPr>
          <p:cNvSpPr>
            <a:spLocks noGrp="1"/>
          </p:cNvSpPr>
          <p:nvPr>
            <p:ph idx="1"/>
          </p:nvPr>
        </p:nvSpPr>
        <p:spPr>
          <a:xfrm>
            <a:off x="838200" y="2589104"/>
            <a:ext cx="10515600" cy="3394445"/>
          </a:xfrm>
        </p:spPr>
        <p:txBody>
          <a:bodyPr>
            <a:normAutofit/>
          </a:bodyPr>
          <a:lstStyle/>
          <a:p>
            <a:r>
              <a:rPr lang="en-US" sz="1800" b="0" i="0" dirty="0">
                <a:solidFill>
                  <a:srgbClr val="05192D"/>
                </a:solidFill>
                <a:effectLst/>
                <a:latin typeface="Studio-Feixen-Sans"/>
              </a:rPr>
              <a:t>Secured with encryption.</a:t>
            </a:r>
          </a:p>
          <a:p>
            <a:r>
              <a:rPr lang="en-US" sz="1800" dirty="0">
                <a:solidFill>
                  <a:srgbClr val="05192D"/>
                </a:solidFill>
                <a:latin typeface="Studio-Feixen-Sans"/>
              </a:rPr>
              <a:t>More storage</a:t>
            </a:r>
          </a:p>
          <a:p>
            <a:r>
              <a:rPr lang="en-US" sz="1800" b="0" i="0" dirty="0">
                <a:solidFill>
                  <a:srgbClr val="05192D"/>
                </a:solidFill>
                <a:effectLst/>
                <a:latin typeface="Studio-Feixen-Sans"/>
              </a:rPr>
              <a:t>Can see all data at once</a:t>
            </a:r>
          </a:p>
          <a:p>
            <a:r>
              <a:rPr lang="en-US" sz="1800" dirty="0">
                <a:solidFill>
                  <a:srgbClr val="05192D"/>
                </a:solidFill>
                <a:latin typeface="Studio-Feixen-Sans"/>
              </a:rPr>
              <a:t>Fast &amp; easy Step</a:t>
            </a:r>
          </a:p>
          <a:p>
            <a:r>
              <a:rPr lang="en-US" sz="1800" b="0" i="0" dirty="0">
                <a:solidFill>
                  <a:srgbClr val="05192D"/>
                </a:solidFill>
                <a:effectLst/>
                <a:latin typeface="Studio-Feixen-Sans"/>
              </a:rPr>
              <a:t>Many Peoples can use at once</a:t>
            </a:r>
          </a:p>
        </p:txBody>
      </p:sp>
      <p:sp>
        <p:nvSpPr>
          <p:cNvPr id="8" name="TextBox 7">
            <a:extLst>
              <a:ext uri="{FF2B5EF4-FFF2-40B4-BE49-F238E27FC236}">
                <a16:creationId xmlns:a16="http://schemas.microsoft.com/office/drawing/2014/main" id="{BCAFCF01-F6F4-76A0-B288-02DF29D6A392}"/>
              </a:ext>
            </a:extLst>
          </p:cNvPr>
          <p:cNvSpPr txBox="1"/>
          <p:nvPr/>
        </p:nvSpPr>
        <p:spPr>
          <a:xfrm>
            <a:off x="833390" y="582063"/>
            <a:ext cx="6094520" cy="584775"/>
          </a:xfrm>
          <a:prstGeom prst="rect">
            <a:avLst/>
          </a:prstGeom>
          <a:noFill/>
        </p:spPr>
        <p:txBody>
          <a:bodyPr wrap="square">
            <a:spAutoFit/>
          </a:bodyPr>
          <a:lstStyle/>
          <a:p>
            <a:pPr algn="l"/>
            <a:r>
              <a:rPr lang="en-US" sz="3200" b="1" i="0" dirty="0">
                <a:solidFill>
                  <a:srgbClr val="05192D"/>
                </a:solidFill>
                <a:effectLst/>
                <a:highlight>
                  <a:srgbClr val="FFFF00"/>
                </a:highlight>
                <a:latin typeface="Studio-Feixen-Sans"/>
              </a:rPr>
              <a:t>Quick Quiz # </a:t>
            </a:r>
            <a:r>
              <a:rPr lang="en-US" sz="3200" b="1" i="0" dirty="0">
                <a:solidFill>
                  <a:srgbClr val="05192D"/>
                </a:solidFill>
                <a:effectLst/>
                <a:latin typeface="Studio-Feixen-Sans"/>
              </a:rPr>
              <a:t>Database advantages:</a:t>
            </a:r>
          </a:p>
        </p:txBody>
      </p:sp>
      <p:grpSp>
        <p:nvGrpSpPr>
          <p:cNvPr id="12" name="Group 11">
            <a:extLst>
              <a:ext uri="{FF2B5EF4-FFF2-40B4-BE49-F238E27FC236}">
                <a16:creationId xmlns:a16="http://schemas.microsoft.com/office/drawing/2014/main" id="{00C9BF0A-8038-EEF7-7950-639BDEA8D554}"/>
              </a:ext>
            </a:extLst>
          </p:cNvPr>
          <p:cNvGrpSpPr/>
          <p:nvPr/>
        </p:nvGrpSpPr>
        <p:grpSpPr>
          <a:xfrm>
            <a:off x="558182" y="2589104"/>
            <a:ext cx="275208" cy="1808534"/>
            <a:chOff x="558182" y="2589104"/>
            <a:chExt cx="275208" cy="1808534"/>
          </a:xfrm>
        </p:grpSpPr>
        <p:sp>
          <p:nvSpPr>
            <p:cNvPr id="9" name="Arrow: Right 8">
              <a:extLst>
                <a:ext uri="{FF2B5EF4-FFF2-40B4-BE49-F238E27FC236}">
                  <a16:creationId xmlns:a16="http://schemas.microsoft.com/office/drawing/2014/main" id="{4C8AAB2B-285B-EBDC-608C-CD6A9E8A2F73}"/>
                </a:ext>
              </a:extLst>
            </p:cNvPr>
            <p:cNvSpPr/>
            <p:nvPr/>
          </p:nvSpPr>
          <p:spPr>
            <a:xfrm>
              <a:off x="558182" y="2589104"/>
              <a:ext cx="275208" cy="284085"/>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0" name="Arrow: Right 9">
              <a:extLst>
                <a:ext uri="{FF2B5EF4-FFF2-40B4-BE49-F238E27FC236}">
                  <a16:creationId xmlns:a16="http://schemas.microsoft.com/office/drawing/2014/main" id="{08EC8A0C-C3B6-61EA-B9C4-F56DF65CDAB8}"/>
                </a:ext>
              </a:extLst>
            </p:cNvPr>
            <p:cNvSpPr/>
            <p:nvPr/>
          </p:nvSpPr>
          <p:spPr>
            <a:xfrm>
              <a:off x="558182" y="2934650"/>
              <a:ext cx="275208" cy="284085"/>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1" name="Arrow: Right 10">
              <a:extLst>
                <a:ext uri="{FF2B5EF4-FFF2-40B4-BE49-F238E27FC236}">
                  <a16:creationId xmlns:a16="http://schemas.microsoft.com/office/drawing/2014/main" id="{E5656362-C38E-F61A-34D5-2F4395203265}"/>
                </a:ext>
              </a:extLst>
            </p:cNvPr>
            <p:cNvSpPr/>
            <p:nvPr/>
          </p:nvSpPr>
          <p:spPr>
            <a:xfrm>
              <a:off x="558182" y="4113553"/>
              <a:ext cx="275208" cy="284085"/>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spTree>
    <p:extLst>
      <p:ext uri="{BB962C8B-B14F-4D97-AF65-F5344CB8AC3E}">
        <p14:creationId xmlns:p14="http://schemas.microsoft.com/office/powerpoint/2010/main" val="109874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1A6368-C182-35E9-52E3-2C402772A1DF}"/>
              </a:ext>
            </a:extLst>
          </p:cNvPr>
          <p:cNvPicPr>
            <a:picLocks noChangeAspect="1"/>
          </p:cNvPicPr>
          <p:nvPr/>
        </p:nvPicPr>
        <p:blipFill>
          <a:blip r:embed="rId2"/>
          <a:stretch>
            <a:fillRect/>
          </a:stretch>
        </p:blipFill>
        <p:spPr>
          <a:xfrm>
            <a:off x="3719181" y="1957182"/>
            <a:ext cx="4753638" cy="2943636"/>
          </a:xfrm>
          <a:prstGeom prst="rect">
            <a:avLst/>
          </a:prstGeom>
        </p:spPr>
      </p:pic>
    </p:spTree>
    <p:extLst>
      <p:ext uri="{BB962C8B-B14F-4D97-AF65-F5344CB8AC3E}">
        <p14:creationId xmlns:p14="http://schemas.microsoft.com/office/powerpoint/2010/main" val="1159224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8B43B4-86EE-9CEB-AD9E-D647AC64FA03}"/>
              </a:ext>
            </a:extLst>
          </p:cNvPr>
          <p:cNvPicPr>
            <a:picLocks noChangeAspect="1"/>
          </p:cNvPicPr>
          <p:nvPr/>
        </p:nvPicPr>
        <p:blipFill>
          <a:blip r:embed="rId2"/>
          <a:stretch>
            <a:fillRect/>
          </a:stretch>
        </p:blipFill>
        <p:spPr>
          <a:xfrm>
            <a:off x="653814" y="678040"/>
            <a:ext cx="9783540" cy="5182323"/>
          </a:xfrm>
          <a:prstGeom prst="rect">
            <a:avLst/>
          </a:prstGeom>
        </p:spPr>
      </p:pic>
    </p:spTree>
    <p:extLst>
      <p:ext uri="{BB962C8B-B14F-4D97-AF65-F5344CB8AC3E}">
        <p14:creationId xmlns:p14="http://schemas.microsoft.com/office/powerpoint/2010/main" val="4150328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CC6869E-7EAE-E1B2-B385-EA7AED2D985B}"/>
              </a:ext>
            </a:extLst>
          </p:cNvPr>
          <p:cNvPicPr>
            <a:picLocks noChangeAspect="1"/>
          </p:cNvPicPr>
          <p:nvPr/>
        </p:nvPicPr>
        <p:blipFill>
          <a:blip r:embed="rId2"/>
          <a:stretch>
            <a:fillRect/>
          </a:stretch>
        </p:blipFill>
        <p:spPr>
          <a:xfrm>
            <a:off x="516128" y="525988"/>
            <a:ext cx="10307488" cy="4172532"/>
          </a:xfrm>
          <a:prstGeom prst="rect">
            <a:avLst/>
          </a:prstGeom>
        </p:spPr>
      </p:pic>
    </p:spTree>
    <p:extLst>
      <p:ext uri="{BB962C8B-B14F-4D97-AF65-F5344CB8AC3E}">
        <p14:creationId xmlns:p14="http://schemas.microsoft.com/office/powerpoint/2010/main" val="113346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E77B0F-BE21-C24F-AE65-B98013E282E1}"/>
              </a:ext>
            </a:extLst>
          </p:cNvPr>
          <p:cNvPicPr>
            <a:picLocks noChangeAspect="1"/>
          </p:cNvPicPr>
          <p:nvPr/>
        </p:nvPicPr>
        <p:blipFill>
          <a:blip r:embed="rId2"/>
          <a:stretch>
            <a:fillRect/>
          </a:stretch>
        </p:blipFill>
        <p:spPr>
          <a:xfrm>
            <a:off x="523689" y="615820"/>
            <a:ext cx="9955014" cy="3620005"/>
          </a:xfrm>
          <a:prstGeom prst="rect">
            <a:avLst/>
          </a:prstGeom>
        </p:spPr>
      </p:pic>
    </p:spTree>
    <p:extLst>
      <p:ext uri="{BB962C8B-B14F-4D97-AF65-F5344CB8AC3E}">
        <p14:creationId xmlns:p14="http://schemas.microsoft.com/office/powerpoint/2010/main" val="3778482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6EC847-DDD2-DB49-11F8-C5D1770CEA9C}"/>
              </a:ext>
            </a:extLst>
          </p:cNvPr>
          <p:cNvPicPr>
            <a:picLocks noChangeAspect="1"/>
          </p:cNvPicPr>
          <p:nvPr/>
        </p:nvPicPr>
        <p:blipFill>
          <a:blip r:embed="rId2"/>
          <a:stretch>
            <a:fillRect/>
          </a:stretch>
        </p:blipFill>
        <p:spPr>
          <a:xfrm>
            <a:off x="595970" y="542464"/>
            <a:ext cx="9135750" cy="4601217"/>
          </a:xfrm>
          <a:prstGeom prst="rect">
            <a:avLst/>
          </a:prstGeom>
        </p:spPr>
      </p:pic>
    </p:spTree>
    <p:extLst>
      <p:ext uri="{BB962C8B-B14F-4D97-AF65-F5344CB8AC3E}">
        <p14:creationId xmlns:p14="http://schemas.microsoft.com/office/powerpoint/2010/main" val="1305295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9729E8-B5E7-4122-4F10-88E82CA94953}"/>
              </a:ext>
            </a:extLst>
          </p:cNvPr>
          <p:cNvPicPr>
            <a:picLocks noChangeAspect="1"/>
          </p:cNvPicPr>
          <p:nvPr/>
        </p:nvPicPr>
        <p:blipFill>
          <a:blip r:embed="rId2"/>
          <a:stretch>
            <a:fillRect/>
          </a:stretch>
        </p:blipFill>
        <p:spPr>
          <a:xfrm>
            <a:off x="680894" y="539984"/>
            <a:ext cx="10354050" cy="4271884"/>
          </a:xfrm>
          <a:prstGeom prst="rect">
            <a:avLst/>
          </a:prstGeom>
        </p:spPr>
      </p:pic>
    </p:spTree>
    <p:extLst>
      <p:ext uri="{BB962C8B-B14F-4D97-AF65-F5344CB8AC3E}">
        <p14:creationId xmlns:p14="http://schemas.microsoft.com/office/powerpoint/2010/main" val="4271156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Theory Stuff…</a:t>
            </a:r>
          </a:p>
        </p:txBody>
      </p:sp>
      <p:sp>
        <p:nvSpPr>
          <p:cNvPr id="3" name="Content Placeholder 2"/>
          <p:cNvSpPr>
            <a:spLocks noGrp="1"/>
          </p:cNvSpPr>
          <p:nvPr>
            <p:ph idx="1"/>
          </p:nvPr>
        </p:nvSpPr>
        <p:spPr/>
        <p:txBody>
          <a:bodyPr/>
          <a:lstStyle/>
          <a:p>
            <a:pPr marL="0" indent="0">
              <a:buNone/>
            </a:pPr>
            <a:r>
              <a:rPr lang="en-US" b="1" dirty="0"/>
              <a:t>What is a Record? </a:t>
            </a:r>
            <a:endParaRPr lang="en-US" dirty="0"/>
          </a:p>
          <a:p>
            <a:r>
              <a:rPr lang="en-US" dirty="0"/>
              <a:t>A complete set of information. </a:t>
            </a:r>
          </a:p>
          <a:p>
            <a:r>
              <a:rPr lang="en-US" dirty="0"/>
              <a:t>Records are composed of fields. </a:t>
            </a:r>
          </a:p>
          <a:p>
            <a:pPr marL="0" indent="0">
              <a:buNone/>
            </a:pPr>
            <a:endParaRPr lang="en-US" dirty="0"/>
          </a:p>
          <a:p>
            <a:pPr marL="0" indent="0">
              <a:buNone/>
            </a:pPr>
            <a:r>
              <a:rPr lang="en-US" b="1" dirty="0"/>
              <a:t>What is a field? </a:t>
            </a:r>
          </a:p>
          <a:p>
            <a:r>
              <a:rPr lang="en-US" dirty="0"/>
              <a:t>A space allocated for a particular item or information. </a:t>
            </a:r>
          </a:p>
          <a:p>
            <a:r>
              <a:rPr lang="en-US" dirty="0"/>
              <a:t>A collection of fields is called a record.</a:t>
            </a:r>
          </a:p>
          <a:p>
            <a:pPr marL="0" indent="0">
              <a:buNone/>
            </a:pPr>
            <a:endParaRPr lang="en-US" dirty="0"/>
          </a:p>
        </p:txBody>
      </p:sp>
    </p:spTree>
    <p:extLst>
      <p:ext uri="{BB962C8B-B14F-4D97-AF65-F5344CB8AC3E}">
        <p14:creationId xmlns:p14="http://schemas.microsoft.com/office/powerpoint/2010/main" val="43247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BC903F-FB76-D773-AA10-2B956A3503C4}"/>
              </a:ext>
            </a:extLst>
          </p:cNvPr>
          <p:cNvPicPr>
            <a:picLocks noChangeAspect="1"/>
          </p:cNvPicPr>
          <p:nvPr/>
        </p:nvPicPr>
        <p:blipFill rotWithShape="1">
          <a:blip r:embed="rId2"/>
          <a:srcRect t="35834"/>
          <a:stretch/>
        </p:blipFill>
        <p:spPr>
          <a:xfrm>
            <a:off x="740956" y="1411550"/>
            <a:ext cx="7354326" cy="1216420"/>
          </a:xfrm>
          <a:prstGeom prst="rect">
            <a:avLst/>
          </a:prstGeom>
        </p:spPr>
      </p:pic>
      <p:sp>
        <p:nvSpPr>
          <p:cNvPr id="4" name="TextBox 3">
            <a:extLst>
              <a:ext uri="{FF2B5EF4-FFF2-40B4-BE49-F238E27FC236}">
                <a16:creationId xmlns:a16="http://schemas.microsoft.com/office/drawing/2014/main" id="{F4588513-315B-A3E4-1CB8-0EBA4703E2A0}"/>
              </a:ext>
            </a:extLst>
          </p:cNvPr>
          <p:cNvSpPr txBox="1"/>
          <p:nvPr/>
        </p:nvSpPr>
        <p:spPr>
          <a:xfrm>
            <a:off x="896644" y="798990"/>
            <a:ext cx="3320249" cy="523220"/>
          </a:xfrm>
          <a:prstGeom prst="rect">
            <a:avLst/>
          </a:prstGeom>
          <a:noFill/>
        </p:spPr>
        <p:txBody>
          <a:bodyPr wrap="square" rtlCol="0">
            <a:spAutoFit/>
          </a:bodyPr>
          <a:lstStyle/>
          <a:p>
            <a:r>
              <a:rPr lang="en-US" sz="2800" b="1" dirty="0"/>
              <a:t>Today’s Agenda</a:t>
            </a:r>
            <a:endParaRPr lang="en-PK" sz="2800" b="1" dirty="0"/>
          </a:p>
        </p:txBody>
      </p:sp>
    </p:spTree>
    <p:extLst>
      <p:ext uri="{BB962C8B-B14F-4D97-AF65-F5344CB8AC3E}">
        <p14:creationId xmlns:p14="http://schemas.microsoft.com/office/powerpoint/2010/main" val="2714765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Examples Tables: Telephone Book Database</a:t>
            </a:r>
          </a:p>
        </p:txBody>
      </p:sp>
      <p:pic>
        <p:nvPicPr>
          <p:cNvPr id="4" name="Content Placeholder 3"/>
          <p:cNvPicPr>
            <a:picLocks noGrp="1" noChangeAspect="1"/>
          </p:cNvPicPr>
          <p:nvPr>
            <p:ph idx="1"/>
          </p:nvPr>
        </p:nvPicPr>
        <p:blipFill>
          <a:blip r:embed="rId2"/>
          <a:stretch>
            <a:fillRect/>
          </a:stretch>
        </p:blipFill>
        <p:spPr>
          <a:xfrm>
            <a:off x="1160061" y="1825624"/>
            <a:ext cx="9184942" cy="4479641"/>
          </a:xfrm>
          <a:prstGeom prst="rect">
            <a:avLst/>
          </a:prstGeom>
        </p:spPr>
      </p:pic>
    </p:spTree>
    <p:extLst>
      <p:ext uri="{BB962C8B-B14F-4D97-AF65-F5344CB8AC3E}">
        <p14:creationId xmlns:p14="http://schemas.microsoft.com/office/powerpoint/2010/main" val="3529480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82283" y="1393490"/>
            <a:ext cx="6627433" cy="496292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D35D00A-6703-C910-1D4C-7D9F8AC1BB8A}"/>
              </a:ext>
            </a:extLst>
          </p:cNvPr>
          <p:cNvSpPr txBox="1"/>
          <p:nvPr/>
        </p:nvSpPr>
        <p:spPr>
          <a:xfrm>
            <a:off x="671197" y="603379"/>
            <a:ext cx="5050870" cy="646331"/>
          </a:xfrm>
          <a:prstGeom prst="rect">
            <a:avLst/>
          </a:prstGeom>
          <a:noFill/>
        </p:spPr>
        <p:txBody>
          <a:bodyPr wrap="none" rtlCol="0">
            <a:spAutoFit/>
          </a:bodyPr>
          <a:lstStyle/>
          <a:p>
            <a:r>
              <a:rPr lang="en-US" sz="3600" b="1" dirty="0"/>
              <a:t>Overview of the Concept</a:t>
            </a:r>
            <a:endParaRPr lang="en-PK" sz="3600" b="1" dirty="0"/>
          </a:p>
        </p:txBody>
      </p:sp>
    </p:spTree>
    <p:extLst>
      <p:ext uri="{BB962C8B-B14F-4D97-AF65-F5344CB8AC3E}">
        <p14:creationId xmlns:p14="http://schemas.microsoft.com/office/powerpoint/2010/main" val="255579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31EAC8-3F6F-0D08-0153-86A7746CEA38}"/>
              </a:ext>
            </a:extLst>
          </p:cNvPr>
          <p:cNvPicPr>
            <a:picLocks noChangeAspect="1"/>
          </p:cNvPicPr>
          <p:nvPr/>
        </p:nvPicPr>
        <p:blipFill>
          <a:blip r:embed="rId2"/>
          <a:stretch>
            <a:fillRect/>
          </a:stretch>
        </p:blipFill>
        <p:spPr>
          <a:xfrm>
            <a:off x="669624" y="786035"/>
            <a:ext cx="9840698" cy="4096322"/>
          </a:xfrm>
          <a:prstGeom prst="rect">
            <a:avLst/>
          </a:prstGeom>
        </p:spPr>
      </p:pic>
    </p:spTree>
    <p:extLst>
      <p:ext uri="{BB962C8B-B14F-4D97-AF65-F5344CB8AC3E}">
        <p14:creationId xmlns:p14="http://schemas.microsoft.com/office/powerpoint/2010/main" val="2812871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3484B0-73B0-7492-F8FC-0251E23E5629}"/>
              </a:ext>
            </a:extLst>
          </p:cNvPr>
          <p:cNvPicPr>
            <a:picLocks noChangeAspect="1"/>
          </p:cNvPicPr>
          <p:nvPr/>
        </p:nvPicPr>
        <p:blipFill>
          <a:blip r:embed="rId2"/>
          <a:stretch>
            <a:fillRect/>
          </a:stretch>
        </p:blipFill>
        <p:spPr>
          <a:xfrm>
            <a:off x="623308" y="509142"/>
            <a:ext cx="10288436" cy="5058481"/>
          </a:xfrm>
          <a:prstGeom prst="rect">
            <a:avLst/>
          </a:prstGeom>
        </p:spPr>
      </p:pic>
    </p:spTree>
    <p:extLst>
      <p:ext uri="{BB962C8B-B14F-4D97-AF65-F5344CB8AC3E}">
        <p14:creationId xmlns:p14="http://schemas.microsoft.com/office/powerpoint/2010/main" val="580006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EFC6AC-362A-8967-4620-1330F4D2212F}"/>
              </a:ext>
            </a:extLst>
          </p:cNvPr>
          <p:cNvSpPr txBox="1"/>
          <p:nvPr/>
        </p:nvSpPr>
        <p:spPr>
          <a:xfrm>
            <a:off x="1085295" y="1142506"/>
            <a:ext cx="7543800" cy="1200329"/>
          </a:xfrm>
          <a:prstGeom prst="rect">
            <a:avLst/>
          </a:prstGeom>
          <a:noFill/>
        </p:spPr>
        <p:txBody>
          <a:bodyPr wrap="square">
            <a:spAutoFit/>
          </a:bodyPr>
          <a:lstStyle/>
          <a:p>
            <a:pPr algn="l"/>
            <a:r>
              <a:rPr lang="en-US" b="0" i="0" dirty="0">
                <a:solidFill>
                  <a:srgbClr val="05192D"/>
                </a:solidFill>
                <a:effectLst/>
                <a:latin typeface="Studio-Feixen-Sans"/>
              </a:rPr>
              <a:t>You've learned that a unique identifier is a unique value that identifies a record so that it can be distinguished from other records in the same table.</a:t>
            </a:r>
          </a:p>
          <a:p>
            <a:pPr algn="l"/>
            <a:r>
              <a:rPr lang="en-US" b="0" i="0" dirty="0">
                <a:solidFill>
                  <a:srgbClr val="05192D"/>
                </a:solidFill>
                <a:effectLst/>
                <a:latin typeface="Studio-Feixen-Sans"/>
              </a:rPr>
              <a:t>Let's take a closer look at the employees table. Which of the fields do you think is best suited to be a unique identifier?</a:t>
            </a:r>
          </a:p>
        </p:txBody>
      </p:sp>
      <p:pic>
        <p:nvPicPr>
          <p:cNvPr id="3074" name="Picture 2">
            <a:extLst>
              <a:ext uri="{FF2B5EF4-FFF2-40B4-BE49-F238E27FC236}">
                <a16:creationId xmlns:a16="http://schemas.microsoft.com/office/drawing/2014/main" id="{7EECBFA4-36EB-39E6-8F9D-51A1707C09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4320" y="2762414"/>
            <a:ext cx="5829549" cy="282738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94D8528-93E0-F97E-B59C-BC8EE630CB0E}"/>
              </a:ext>
            </a:extLst>
          </p:cNvPr>
          <p:cNvSpPr txBox="1"/>
          <p:nvPr/>
        </p:nvSpPr>
        <p:spPr>
          <a:xfrm>
            <a:off x="1085295" y="557731"/>
            <a:ext cx="6094520" cy="584775"/>
          </a:xfrm>
          <a:prstGeom prst="rect">
            <a:avLst/>
          </a:prstGeom>
          <a:noFill/>
        </p:spPr>
        <p:txBody>
          <a:bodyPr wrap="square">
            <a:spAutoFit/>
          </a:bodyPr>
          <a:lstStyle/>
          <a:p>
            <a:pPr algn="l"/>
            <a:r>
              <a:rPr lang="en-US" sz="3200" b="1" i="0" dirty="0">
                <a:solidFill>
                  <a:srgbClr val="05192D"/>
                </a:solidFill>
                <a:effectLst/>
                <a:highlight>
                  <a:srgbClr val="FFFF00"/>
                </a:highlight>
                <a:latin typeface="Studio-Feixen-Sans"/>
              </a:rPr>
              <a:t>Quick Quiz #</a:t>
            </a:r>
            <a:r>
              <a:rPr lang="en-US" sz="3200" b="1" i="0" dirty="0">
                <a:solidFill>
                  <a:srgbClr val="05192D"/>
                </a:solidFill>
                <a:effectLst/>
                <a:latin typeface="Studio-Feixen-Sans"/>
              </a:rPr>
              <a:t> Picking a unique ID</a:t>
            </a:r>
          </a:p>
        </p:txBody>
      </p:sp>
      <p:sp>
        <p:nvSpPr>
          <p:cNvPr id="7" name="TextBox 6">
            <a:extLst>
              <a:ext uri="{FF2B5EF4-FFF2-40B4-BE49-F238E27FC236}">
                <a16:creationId xmlns:a16="http://schemas.microsoft.com/office/drawing/2014/main" id="{C664D864-128C-E2B5-498E-C150CF692A77}"/>
              </a:ext>
            </a:extLst>
          </p:cNvPr>
          <p:cNvSpPr txBox="1"/>
          <p:nvPr/>
        </p:nvSpPr>
        <p:spPr>
          <a:xfrm>
            <a:off x="1171852" y="2828835"/>
            <a:ext cx="1614353" cy="1200329"/>
          </a:xfrm>
          <a:prstGeom prst="rect">
            <a:avLst/>
          </a:prstGeom>
          <a:noFill/>
        </p:spPr>
        <p:txBody>
          <a:bodyPr wrap="none" rtlCol="0">
            <a:spAutoFit/>
          </a:bodyPr>
          <a:lstStyle/>
          <a:p>
            <a:pPr marL="285750" indent="-285750">
              <a:buFont typeface="Arial" panose="020B0604020202020204" pitchFamily="34" charset="0"/>
              <a:buChar char="•"/>
            </a:pPr>
            <a:r>
              <a:rPr lang="en-US" dirty="0"/>
              <a:t>name</a:t>
            </a:r>
          </a:p>
          <a:p>
            <a:pPr marL="285750" indent="-285750">
              <a:buFont typeface="Arial" panose="020B0604020202020204" pitchFamily="34" charset="0"/>
              <a:buChar char="•"/>
            </a:pPr>
            <a:r>
              <a:rPr lang="en-US" dirty="0" err="1"/>
              <a:t>dept_id</a:t>
            </a:r>
            <a:endParaRPr lang="en-US" dirty="0"/>
          </a:p>
          <a:p>
            <a:pPr marL="285750" indent="-285750">
              <a:buFont typeface="Arial" panose="020B0604020202020204" pitchFamily="34" charset="0"/>
              <a:buChar char="•"/>
            </a:pPr>
            <a:r>
              <a:rPr lang="en-US" dirty="0"/>
              <a:t>id</a:t>
            </a:r>
          </a:p>
          <a:p>
            <a:pPr marL="285750" indent="-285750">
              <a:buFont typeface="Arial" panose="020B0604020202020204" pitchFamily="34" charset="0"/>
              <a:buChar char="•"/>
            </a:pPr>
            <a:r>
              <a:rPr lang="en-US" dirty="0" err="1"/>
              <a:t>job_level_id</a:t>
            </a:r>
            <a:endParaRPr lang="en-PK" dirty="0"/>
          </a:p>
        </p:txBody>
      </p:sp>
      <p:sp>
        <p:nvSpPr>
          <p:cNvPr id="8" name="Arrow: Right 7">
            <a:extLst>
              <a:ext uri="{FF2B5EF4-FFF2-40B4-BE49-F238E27FC236}">
                <a16:creationId xmlns:a16="http://schemas.microsoft.com/office/drawing/2014/main" id="{C2DF7CB2-E07D-3F45-5DD6-70168CD7DFE0}"/>
              </a:ext>
            </a:extLst>
          </p:cNvPr>
          <p:cNvSpPr/>
          <p:nvPr/>
        </p:nvSpPr>
        <p:spPr>
          <a:xfrm>
            <a:off x="896644" y="3411243"/>
            <a:ext cx="275208" cy="284085"/>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124286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29E3E3-DF6C-4B40-6548-5DED4A893307}"/>
              </a:ext>
            </a:extLst>
          </p:cNvPr>
          <p:cNvSpPr txBox="1"/>
          <p:nvPr/>
        </p:nvSpPr>
        <p:spPr>
          <a:xfrm>
            <a:off x="833390" y="1334556"/>
            <a:ext cx="10722007" cy="646331"/>
          </a:xfrm>
          <a:prstGeom prst="rect">
            <a:avLst/>
          </a:prstGeom>
          <a:noFill/>
        </p:spPr>
        <p:txBody>
          <a:bodyPr wrap="square">
            <a:spAutoFit/>
          </a:bodyPr>
          <a:lstStyle/>
          <a:p>
            <a:pPr algn="l"/>
            <a:r>
              <a:rPr lang="en-US" b="0" i="0" dirty="0">
                <a:solidFill>
                  <a:srgbClr val="05192D"/>
                </a:solidFill>
                <a:effectLst/>
                <a:latin typeface="Studio-Feixen-Sans"/>
              </a:rPr>
              <a:t>Imagine that you are designing a database and the following table has been suggested. Your task is to provide feedback on how this table could be improved. Use the skills you learned in the last video to critique it!</a:t>
            </a:r>
          </a:p>
        </p:txBody>
      </p:sp>
      <p:sp>
        <p:nvSpPr>
          <p:cNvPr id="6" name="Content Placeholder 2">
            <a:extLst>
              <a:ext uri="{FF2B5EF4-FFF2-40B4-BE49-F238E27FC236}">
                <a16:creationId xmlns:a16="http://schemas.microsoft.com/office/drawing/2014/main" id="{AF853D8E-D046-DE34-810C-BAB7D95BE32F}"/>
              </a:ext>
            </a:extLst>
          </p:cNvPr>
          <p:cNvSpPr>
            <a:spLocks noGrp="1"/>
          </p:cNvSpPr>
          <p:nvPr>
            <p:ph idx="1"/>
          </p:nvPr>
        </p:nvSpPr>
        <p:spPr>
          <a:xfrm>
            <a:off x="838199" y="2589104"/>
            <a:ext cx="5686887" cy="2288010"/>
          </a:xfrm>
        </p:spPr>
        <p:txBody>
          <a:bodyPr>
            <a:normAutofit fontScale="92500" lnSpcReduction="10000"/>
          </a:bodyPr>
          <a:lstStyle/>
          <a:p>
            <a:r>
              <a:rPr lang="en-US" sz="1800" dirty="0">
                <a:solidFill>
                  <a:srgbClr val="05192D"/>
                </a:solidFill>
                <a:latin typeface="Studio-Feixen-Sans"/>
              </a:rPr>
              <a:t>Table name should not be capitalized</a:t>
            </a:r>
            <a:endParaRPr lang="en-US" sz="1800" b="0" i="0" dirty="0">
              <a:solidFill>
                <a:srgbClr val="05192D"/>
              </a:solidFill>
              <a:effectLst/>
              <a:latin typeface="Studio-Feixen-Sans"/>
            </a:endParaRPr>
          </a:p>
          <a:p>
            <a:r>
              <a:rPr lang="en-US" sz="1800" dirty="0">
                <a:solidFill>
                  <a:srgbClr val="05192D"/>
                </a:solidFill>
                <a:latin typeface="Studio-Feixen-Sans"/>
              </a:rPr>
              <a:t>The field name should be made singular</a:t>
            </a:r>
          </a:p>
          <a:p>
            <a:r>
              <a:rPr lang="en-US" sz="1800" dirty="0">
                <a:solidFill>
                  <a:srgbClr val="05192D"/>
                </a:solidFill>
                <a:latin typeface="Studio-Feixen-Sans"/>
              </a:rPr>
              <a:t>The </a:t>
            </a:r>
            <a:r>
              <a:rPr lang="en-US" sz="1800" b="1" i="1" dirty="0">
                <a:solidFill>
                  <a:srgbClr val="05192D"/>
                </a:solidFill>
                <a:highlight>
                  <a:srgbClr val="C0C0C0"/>
                </a:highlight>
                <a:latin typeface="Studio-Feixen-Sans"/>
              </a:rPr>
              <a:t>customer</a:t>
            </a:r>
            <a:r>
              <a:rPr lang="en-US" sz="1800" dirty="0">
                <a:solidFill>
                  <a:srgbClr val="05192D"/>
                </a:solidFill>
                <a:latin typeface="Studio-Feixen-Sans"/>
              </a:rPr>
              <a:t> field should be made singular</a:t>
            </a:r>
            <a:endParaRPr lang="en-US" sz="1800" b="0" i="0" dirty="0">
              <a:solidFill>
                <a:srgbClr val="05192D"/>
              </a:solidFill>
              <a:effectLst/>
              <a:latin typeface="Studio-Feixen-Sans"/>
            </a:endParaRPr>
          </a:p>
          <a:p>
            <a:r>
              <a:rPr lang="en-US" sz="1800" dirty="0">
                <a:solidFill>
                  <a:srgbClr val="05192D"/>
                </a:solidFill>
                <a:latin typeface="Studio-Feixen-Sans"/>
              </a:rPr>
              <a:t>The field name should be capitalized</a:t>
            </a:r>
          </a:p>
          <a:p>
            <a:r>
              <a:rPr lang="en-US" sz="1800" b="0" i="0" dirty="0">
                <a:solidFill>
                  <a:srgbClr val="05192D"/>
                </a:solidFill>
                <a:effectLst/>
                <a:latin typeface="Studio-Feixen-Sans"/>
              </a:rPr>
              <a:t>Underscore in the field names should be replaced with spaces.</a:t>
            </a:r>
          </a:p>
          <a:p>
            <a:r>
              <a:rPr lang="en-US" sz="1800" b="0" i="0" dirty="0">
                <a:solidFill>
                  <a:srgbClr val="05192D"/>
                </a:solidFill>
                <a:effectLst/>
                <a:latin typeface="Studio-Feixen-Sans"/>
              </a:rPr>
              <a:t>The Table name should be made singular</a:t>
            </a:r>
          </a:p>
        </p:txBody>
      </p:sp>
      <p:sp>
        <p:nvSpPr>
          <p:cNvPr id="8" name="TextBox 7">
            <a:extLst>
              <a:ext uri="{FF2B5EF4-FFF2-40B4-BE49-F238E27FC236}">
                <a16:creationId xmlns:a16="http://schemas.microsoft.com/office/drawing/2014/main" id="{BCAFCF01-F6F4-76A0-B288-02DF29D6A392}"/>
              </a:ext>
            </a:extLst>
          </p:cNvPr>
          <p:cNvSpPr txBox="1"/>
          <p:nvPr/>
        </p:nvSpPr>
        <p:spPr>
          <a:xfrm>
            <a:off x="833390" y="582063"/>
            <a:ext cx="6685996" cy="584775"/>
          </a:xfrm>
          <a:prstGeom prst="rect">
            <a:avLst/>
          </a:prstGeom>
          <a:noFill/>
        </p:spPr>
        <p:txBody>
          <a:bodyPr wrap="square">
            <a:spAutoFit/>
          </a:bodyPr>
          <a:lstStyle/>
          <a:p>
            <a:r>
              <a:rPr lang="en-US" sz="3200" b="1" i="0" dirty="0">
                <a:solidFill>
                  <a:srgbClr val="05192D"/>
                </a:solidFill>
                <a:effectLst/>
                <a:highlight>
                  <a:srgbClr val="FFFF00"/>
                </a:highlight>
                <a:latin typeface="Studio-Feixen-Sans"/>
              </a:rPr>
              <a:t>Quick Quiz #</a:t>
            </a:r>
            <a:r>
              <a:rPr lang="en-US" sz="3200" b="1" i="0" dirty="0">
                <a:solidFill>
                  <a:srgbClr val="05192D"/>
                </a:solidFill>
                <a:effectLst/>
                <a:latin typeface="Studio-Feixen-Sans"/>
              </a:rPr>
              <a:t> </a:t>
            </a:r>
            <a:r>
              <a:rPr lang="en-US" sz="3200" b="1" dirty="0">
                <a:solidFill>
                  <a:srgbClr val="05192D"/>
                </a:solidFill>
                <a:effectLst/>
              </a:rPr>
              <a:t>Setting the table in style</a:t>
            </a:r>
          </a:p>
        </p:txBody>
      </p:sp>
      <p:grpSp>
        <p:nvGrpSpPr>
          <p:cNvPr id="3" name="Group 2">
            <a:extLst>
              <a:ext uri="{FF2B5EF4-FFF2-40B4-BE49-F238E27FC236}">
                <a16:creationId xmlns:a16="http://schemas.microsoft.com/office/drawing/2014/main" id="{6C31BB0D-E02C-C564-B508-E21DD0C22BF4}"/>
              </a:ext>
            </a:extLst>
          </p:cNvPr>
          <p:cNvGrpSpPr/>
          <p:nvPr/>
        </p:nvGrpSpPr>
        <p:grpSpPr>
          <a:xfrm>
            <a:off x="558182" y="2571348"/>
            <a:ext cx="284086" cy="1017547"/>
            <a:chOff x="558182" y="2571348"/>
            <a:chExt cx="284086" cy="1017547"/>
          </a:xfrm>
        </p:grpSpPr>
        <p:sp>
          <p:nvSpPr>
            <p:cNvPr id="9" name="Arrow: Right 8">
              <a:extLst>
                <a:ext uri="{FF2B5EF4-FFF2-40B4-BE49-F238E27FC236}">
                  <a16:creationId xmlns:a16="http://schemas.microsoft.com/office/drawing/2014/main" id="{4C8AAB2B-285B-EBDC-608C-CD6A9E8A2F73}"/>
                </a:ext>
              </a:extLst>
            </p:cNvPr>
            <p:cNvSpPr/>
            <p:nvPr/>
          </p:nvSpPr>
          <p:spPr>
            <a:xfrm>
              <a:off x="567060" y="2571348"/>
              <a:ext cx="275208" cy="284085"/>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nvGrpSpPr>
            <p:cNvPr id="2" name="Group 1">
              <a:extLst>
                <a:ext uri="{FF2B5EF4-FFF2-40B4-BE49-F238E27FC236}">
                  <a16:creationId xmlns:a16="http://schemas.microsoft.com/office/drawing/2014/main" id="{63457158-02FF-381E-9E31-4A830AB037EF}"/>
                </a:ext>
              </a:extLst>
            </p:cNvPr>
            <p:cNvGrpSpPr/>
            <p:nvPr/>
          </p:nvGrpSpPr>
          <p:grpSpPr>
            <a:xfrm>
              <a:off x="558182" y="2934650"/>
              <a:ext cx="275208" cy="654245"/>
              <a:chOff x="558182" y="2934650"/>
              <a:chExt cx="275208" cy="654245"/>
            </a:xfrm>
          </p:grpSpPr>
          <p:sp>
            <p:nvSpPr>
              <p:cNvPr id="10" name="Arrow: Right 9">
                <a:extLst>
                  <a:ext uri="{FF2B5EF4-FFF2-40B4-BE49-F238E27FC236}">
                    <a16:creationId xmlns:a16="http://schemas.microsoft.com/office/drawing/2014/main" id="{08EC8A0C-C3B6-61EA-B9C4-F56DF65CDAB8}"/>
                  </a:ext>
                </a:extLst>
              </p:cNvPr>
              <p:cNvSpPr/>
              <p:nvPr/>
            </p:nvSpPr>
            <p:spPr>
              <a:xfrm>
                <a:off x="558182" y="2934650"/>
                <a:ext cx="275208" cy="284085"/>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1" name="Arrow: Right 10">
                <a:extLst>
                  <a:ext uri="{FF2B5EF4-FFF2-40B4-BE49-F238E27FC236}">
                    <a16:creationId xmlns:a16="http://schemas.microsoft.com/office/drawing/2014/main" id="{E5656362-C38E-F61A-34D5-2F4395203265}"/>
                  </a:ext>
                </a:extLst>
              </p:cNvPr>
              <p:cNvSpPr/>
              <p:nvPr/>
            </p:nvSpPr>
            <p:spPr>
              <a:xfrm>
                <a:off x="558182" y="3304810"/>
                <a:ext cx="275208" cy="284085"/>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grpSp>
      <p:pic>
        <p:nvPicPr>
          <p:cNvPr id="5122" name="Picture 2" descr="A table called Customers">
            <a:extLst>
              <a:ext uri="{FF2B5EF4-FFF2-40B4-BE49-F238E27FC236}">
                <a16:creationId xmlns:a16="http://schemas.microsoft.com/office/drawing/2014/main" id="{2364F418-C86C-906F-59E7-0B8BA39F08A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9397" y="2148605"/>
            <a:ext cx="6096000" cy="167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17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0B5AEB8-CF3A-928A-E2E9-7131436BDC8B}"/>
              </a:ext>
            </a:extLst>
          </p:cNvPr>
          <p:cNvGrpSpPr/>
          <p:nvPr/>
        </p:nvGrpSpPr>
        <p:grpSpPr>
          <a:xfrm>
            <a:off x="3719181" y="2376971"/>
            <a:ext cx="4753638" cy="2508297"/>
            <a:chOff x="3609996" y="2581157"/>
            <a:chExt cx="4753638" cy="2508297"/>
          </a:xfrm>
        </p:grpSpPr>
        <p:pic>
          <p:nvPicPr>
            <p:cNvPr id="5" name="Picture 4">
              <a:extLst>
                <a:ext uri="{FF2B5EF4-FFF2-40B4-BE49-F238E27FC236}">
                  <a16:creationId xmlns:a16="http://schemas.microsoft.com/office/drawing/2014/main" id="{5F63535A-704F-5CE4-7A30-0A7DB9119FE2}"/>
                </a:ext>
              </a:extLst>
            </p:cNvPr>
            <p:cNvPicPr>
              <a:picLocks noChangeAspect="1"/>
            </p:cNvPicPr>
            <p:nvPr/>
          </p:nvPicPr>
          <p:blipFill>
            <a:blip r:embed="rId2"/>
            <a:stretch>
              <a:fillRect/>
            </a:stretch>
          </p:blipFill>
          <p:spPr>
            <a:xfrm>
              <a:off x="4107144" y="2581157"/>
              <a:ext cx="3658111" cy="847843"/>
            </a:xfrm>
            <a:prstGeom prst="rect">
              <a:avLst/>
            </a:prstGeom>
          </p:spPr>
        </p:pic>
        <p:pic>
          <p:nvPicPr>
            <p:cNvPr id="6" name="Picture 5">
              <a:extLst>
                <a:ext uri="{FF2B5EF4-FFF2-40B4-BE49-F238E27FC236}">
                  <a16:creationId xmlns:a16="http://schemas.microsoft.com/office/drawing/2014/main" id="{4C0D9B32-AAAA-CB77-417F-B48D0B943014}"/>
                </a:ext>
              </a:extLst>
            </p:cNvPr>
            <p:cNvPicPr>
              <a:picLocks noChangeAspect="1"/>
            </p:cNvPicPr>
            <p:nvPr/>
          </p:nvPicPr>
          <p:blipFill rotWithShape="1">
            <a:blip r:embed="rId3"/>
            <a:srcRect t="38389"/>
            <a:stretch/>
          </p:blipFill>
          <p:spPr>
            <a:xfrm>
              <a:off x="3609996" y="3275859"/>
              <a:ext cx="4753638" cy="1813595"/>
            </a:xfrm>
            <a:prstGeom prst="rect">
              <a:avLst/>
            </a:prstGeom>
          </p:spPr>
        </p:pic>
      </p:grpSp>
    </p:spTree>
    <p:extLst>
      <p:ext uri="{BB962C8B-B14F-4D97-AF65-F5344CB8AC3E}">
        <p14:creationId xmlns:p14="http://schemas.microsoft.com/office/powerpoint/2010/main" val="826131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B9059D-C6B7-25E1-F8EA-5F1D7A0FEE98}"/>
              </a:ext>
            </a:extLst>
          </p:cNvPr>
          <p:cNvPicPr>
            <a:picLocks noChangeAspect="1"/>
          </p:cNvPicPr>
          <p:nvPr/>
        </p:nvPicPr>
        <p:blipFill>
          <a:blip r:embed="rId2"/>
          <a:stretch>
            <a:fillRect/>
          </a:stretch>
        </p:blipFill>
        <p:spPr>
          <a:xfrm>
            <a:off x="461730" y="520354"/>
            <a:ext cx="9297698" cy="4077269"/>
          </a:xfrm>
          <a:prstGeom prst="rect">
            <a:avLst/>
          </a:prstGeom>
        </p:spPr>
      </p:pic>
      <p:sp>
        <p:nvSpPr>
          <p:cNvPr id="6" name="TextBox 5">
            <a:extLst>
              <a:ext uri="{FF2B5EF4-FFF2-40B4-BE49-F238E27FC236}">
                <a16:creationId xmlns:a16="http://schemas.microsoft.com/office/drawing/2014/main" id="{887DD501-67D1-F2DD-8E60-3E98CE4B680F}"/>
              </a:ext>
            </a:extLst>
          </p:cNvPr>
          <p:cNvSpPr txBox="1"/>
          <p:nvPr/>
        </p:nvSpPr>
        <p:spPr>
          <a:xfrm>
            <a:off x="710214" y="4687409"/>
            <a:ext cx="7077835" cy="646331"/>
          </a:xfrm>
          <a:prstGeom prst="rect">
            <a:avLst/>
          </a:prstGeom>
          <a:noFill/>
        </p:spPr>
        <p:txBody>
          <a:bodyPr wrap="none" rtlCol="0">
            <a:spAutoFit/>
          </a:bodyPr>
          <a:lstStyle/>
          <a:p>
            <a:pPr marL="285750" indent="-285750">
              <a:buFont typeface="Arial" panose="020B0604020202020204" pitchFamily="34" charset="0"/>
              <a:buChar char="•"/>
            </a:pPr>
            <a:r>
              <a:rPr lang="en-US" dirty="0"/>
              <a:t>Different type of data are stored differently &amp; take up different spaces.</a:t>
            </a:r>
          </a:p>
          <a:p>
            <a:pPr marL="285750" indent="-285750">
              <a:buFont typeface="Arial" panose="020B0604020202020204" pitchFamily="34" charset="0"/>
              <a:buChar char="•"/>
            </a:pPr>
            <a:r>
              <a:rPr lang="en-US" dirty="0"/>
              <a:t>Some operations only apply to certain data types.</a:t>
            </a:r>
            <a:endParaRPr lang="en-PK" dirty="0"/>
          </a:p>
        </p:txBody>
      </p:sp>
    </p:spTree>
    <p:extLst>
      <p:ext uri="{BB962C8B-B14F-4D97-AF65-F5344CB8AC3E}">
        <p14:creationId xmlns:p14="http://schemas.microsoft.com/office/powerpoint/2010/main" val="3418755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87DD501-67D1-F2DD-8E60-3E98CE4B680F}"/>
              </a:ext>
            </a:extLst>
          </p:cNvPr>
          <p:cNvSpPr txBox="1"/>
          <p:nvPr/>
        </p:nvSpPr>
        <p:spPr>
          <a:xfrm>
            <a:off x="710214" y="4687409"/>
            <a:ext cx="6715621" cy="646331"/>
          </a:xfrm>
          <a:prstGeom prst="rect">
            <a:avLst/>
          </a:prstGeom>
          <a:noFill/>
        </p:spPr>
        <p:txBody>
          <a:bodyPr wrap="none" rtlCol="0">
            <a:spAutoFit/>
          </a:bodyPr>
          <a:lstStyle/>
          <a:p>
            <a:pPr marL="285750" indent="-285750">
              <a:buFont typeface="Arial" panose="020B0604020202020204" pitchFamily="34" charset="0"/>
              <a:buChar char="•"/>
            </a:pPr>
            <a:r>
              <a:rPr lang="en-US" dirty="0"/>
              <a:t>A string is a sequence of characters  such as letter or punctuations.</a:t>
            </a:r>
          </a:p>
          <a:p>
            <a:pPr marL="285750" indent="-285750">
              <a:buFont typeface="Arial" panose="020B0604020202020204" pitchFamily="34" charset="0"/>
              <a:buChar char="•"/>
            </a:pPr>
            <a:r>
              <a:rPr lang="en-US" b="1" dirty="0">
                <a:highlight>
                  <a:srgbClr val="C0C0C0"/>
                </a:highlight>
              </a:rPr>
              <a:t>VARCHAR</a:t>
            </a:r>
            <a:r>
              <a:rPr lang="en-US" dirty="0"/>
              <a:t> is a flexible &amp; popular </a:t>
            </a:r>
            <a:r>
              <a:rPr lang="en-US" b="1" i="1" dirty="0"/>
              <a:t>string</a:t>
            </a:r>
            <a:r>
              <a:rPr lang="en-US" dirty="0"/>
              <a:t> data type in SQL</a:t>
            </a:r>
            <a:endParaRPr lang="en-PK" dirty="0"/>
          </a:p>
        </p:txBody>
      </p:sp>
      <p:pic>
        <p:nvPicPr>
          <p:cNvPr id="3" name="Picture 2">
            <a:extLst>
              <a:ext uri="{FF2B5EF4-FFF2-40B4-BE49-F238E27FC236}">
                <a16:creationId xmlns:a16="http://schemas.microsoft.com/office/drawing/2014/main" id="{48F289B5-FC1F-A4D9-9CC4-89C651A913D8}"/>
              </a:ext>
            </a:extLst>
          </p:cNvPr>
          <p:cNvPicPr>
            <a:picLocks noChangeAspect="1"/>
          </p:cNvPicPr>
          <p:nvPr/>
        </p:nvPicPr>
        <p:blipFill rotWithShape="1">
          <a:blip r:embed="rId2"/>
          <a:srcRect b="14639"/>
          <a:stretch/>
        </p:blipFill>
        <p:spPr>
          <a:xfrm>
            <a:off x="554175" y="437936"/>
            <a:ext cx="9059539" cy="3903245"/>
          </a:xfrm>
          <a:prstGeom prst="rect">
            <a:avLst/>
          </a:prstGeom>
        </p:spPr>
      </p:pic>
    </p:spTree>
    <p:extLst>
      <p:ext uri="{BB962C8B-B14F-4D97-AF65-F5344CB8AC3E}">
        <p14:creationId xmlns:p14="http://schemas.microsoft.com/office/powerpoint/2010/main" val="1241946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87DD501-67D1-F2DD-8E60-3E98CE4B680F}"/>
              </a:ext>
            </a:extLst>
          </p:cNvPr>
          <p:cNvSpPr txBox="1"/>
          <p:nvPr/>
        </p:nvSpPr>
        <p:spPr>
          <a:xfrm>
            <a:off x="710214" y="4687409"/>
            <a:ext cx="5180714" cy="646331"/>
          </a:xfrm>
          <a:prstGeom prst="rect">
            <a:avLst/>
          </a:prstGeom>
          <a:noFill/>
        </p:spPr>
        <p:txBody>
          <a:bodyPr wrap="none" rtlCol="0">
            <a:spAutoFit/>
          </a:bodyPr>
          <a:lstStyle/>
          <a:p>
            <a:pPr marL="285750" indent="-285750">
              <a:buFont typeface="Arial" panose="020B0604020202020204" pitchFamily="34" charset="0"/>
              <a:buChar char="•"/>
            </a:pPr>
            <a:r>
              <a:rPr lang="en-US" dirty="0"/>
              <a:t>Integers store whole numbers</a:t>
            </a:r>
          </a:p>
          <a:p>
            <a:pPr marL="285750" indent="-285750">
              <a:buFont typeface="Arial" panose="020B0604020202020204" pitchFamily="34" charset="0"/>
              <a:buChar char="•"/>
            </a:pPr>
            <a:r>
              <a:rPr lang="en-US" b="1" dirty="0">
                <a:highlight>
                  <a:srgbClr val="C0C0C0"/>
                </a:highlight>
              </a:rPr>
              <a:t>INT</a:t>
            </a:r>
            <a:r>
              <a:rPr lang="en-US" dirty="0"/>
              <a:t> is a flexible &amp; popular </a:t>
            </a:r>
            <a:r>
              <a:rPr lang="en-US" b="1" i="1" dirty="0"/>
              <a:t>integer</a:t>
            </a:r>
            <a:r>
              <a:rPr lang="en-US" dirty="0"/>
              <a:t> data type in SQL</a:t>
            </a:r>
            <a:endParaRPr lang="en-PK" dirty="0"/>
          </a:p>
        </p:txBody>
      </p:sp>
      <p:pic>
        <p:nvPicPr>
          <p:cNvPr id="4" name="Picture 3">
            <a:extLst>
              <a:ext uri="{FF2B5EF4-FFF2-40B4-BE49-F238E27FC236}">
                <a16:creationId xmlns:a16="http://schemas.microsoft.com/office/drawing/2014/main" id="{57CC2A8E-E45A-FDE1-68F2-80790E7D9520}"/>
              </a:ext>
            </a:extLst>
          </p:cNvPr>
          <p:cNvPicPr>
            <a:picLocks noChangeAspect="1"/>
          </p:cNvPicPr>
          <p:nvPr/>
        </p:nvPicPr>
        <p:blipFill>
          <a:blip r:embed="rId2"/>
          <a:stretch>
            <a:fillRect/>
          </a:stretch>
        </p:blipFill>
        <p:spPr>
          <a:xfrm>
            <a:off x="499612" y="561479"/>
            <a:ext cx="9097645" cy="3781953"/>
          </a:xfrm>
          <a:prstGeom prst="rect">
            <a:avLst/>
          </a:prstGeom>
        </p:spPr>
      </p:pic>
    </p:spTree>
    <p:extLst>
      <p:ext uri="{BB962C8B-B14F-4D97-AF65-F5344CB8AC3E}">
        <p14:creationId xmlns:p14="http://schemas.microsoft.com/office/powerpoint/2010/main" val="135511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BC903F-FB76-D773-AA10-2B956A3503C4}"/>
              </a:ext>
            </a:extLst>
          </p:cNvPr>
          <p:cNvPicPr>
            <a:picLocks noChangeAspect="1"/>
          </p:cNvPicPr>
          <p:nvPr/>
        </p:nvPicPr>
        <p:blipFill>
          <a:blip r:embed="rId2"/>
          <a:stretch>
            <a:fillRect/>
          </a:stretch>
        </p:blipFill>
        <p:spPr>
          <a:xfrm>
            <a:off x="749834" y="732230"/>
            <a:ext cx="7354326" cy="1895740"/>
          </a:xfrm>
          <a:prstGeom prst="rect">
            <a:avLst/>
          </a:prstGeom>
        </p:spPr>
      </p:pic>
      <p:pic>
        <p:nvPicPr>
          <p:cNvPr id="2" name="Picture 1">
            <a:extLst>
              <a:ext uri="{FF2B5EF4-FFF2-40B4-BE49-F238E27FC236}">
                <a16:creationId xmlns:a16="http://schemas.microsoft.com/office/drawing/2014/main" id="{1DFAF05D-1360-AFE6-8C42-FA93B82D88F7}"/>
              </a:ext>
            </a:extLst>
          </p:cNvPr>
          <p:cNvPicPr>
            <a:picLocks noChangeAspect="1"/>
          </p:cNvPicPr>
          <p:nvPr/>
        </p:nvPicPr>
        <p:blipFill>
          <a:blip r:embed="rId3"/>
          <a:stretch>
            <a:fillRect/>
          </a:stretch>
        </p:blipFill>
        <p:spPr>
          <a:xfrm>
            <a:off x="726521" y="573677"/>
            <a:ext cx="8821381" cy="5249008"/>
          </a:xfrm>
          <a:prstGeom prst="rect">
            <a:avLst/>
          </a:prstGeom>
        </p:spPr>
      </p:pic>
    </p:spTree>
    <p:extLst>
      <p:ext uri="{BB962C8B-B14F-4D97-AF65-F5344CB8AC3E}">
        <p14:creationId xmlns:p14="http://schemas.microsoft.com/office/powerpoint/2010/main" val="2611250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87DD501-67D1-F2DD-8E60-3E98CE4B680F}"/>
              </a:ext>
            </a:extLst>
          </p:cNvPr>
          <p:cNvSpPr txBox="1"/>
          <p:nvPr/>
        </p:nvSpPr>
        <p:spPr>
          <a:xfrm>
            <a:off x="710214" y="4687409"/>
            <a:ext cx="5549020" cy="646331"/>
          </a:xfrm>
          <a:prstGeom prst="rect">
            <a:avLst/>
          </a:prstGeom>
          <a:noFill/>
        </p:spPr>
        <p:txBody>
          <a:bodyPr wrap="none" rtlCol="0">
            <a:spAutoFit/>
          </a:bodyPr>
          <a:lstStyle/>
          <a:p>
            <a:pPr marL="285750" indent="-285750">
              <a:buFont typeface="Arial" panose="020B0604020202020204" pitchFamily="34" charset="0"/>
              <a:buChar char="•"/>
            </a:pPr>
            <a:r>
              <a:rPr lang="en-US" dirty="0"/>
              <a:t>Float store numbers that store fractional part</a:t>
            </a:r>
          </a:p>
          <a:p>
            <a:pPr marL="285750" indent="-285750">
              <a:buFont typeface="Arial" panose="020B0604020202020204" pitchFamily="34" charset="0"/>
              <a:buChar char="•"/>
            </a:pPr>
            <a:r>
              <a:rPr lang="en-US" b="1" dirty="0">
                <a:highlight>
                  <a:srgbClr val="C0C0C0"/>
                </a:highlight>
              </a:rPr>
              <a:t>NUMERIC</a:t>
            </a:r>
            <a:r>
              <a:rPr lang="en-US" dirty="0"/>
              <a:t> is a flexible &amp; popular float data type in SQL</a:t>
            </a:r>
            <a:endParaRPr lang="en-PK" dirty="0"/>
          </a:p>
        </p:txBody>
      </p:sp>
      <p:pic>
        <p:nvPicPr>
          <p:cNvPr id="3" name="Picture 2">
            <a:extLst>
              <a:ext uri="{FF2B5EF4-FFF2-40B4-BE49-F238E27FC236}">
                <a16:creationId xmlns:a16="http://schemas.microsoft.com/office/drawing/2014/main" id="{492BA292-B79A-8BA1-25A1-8AE860DE9514}"/>
              </a:ext>
            </a:extLst>
          </p:cNvPr>
          <p:cNvPicPr>
            <a:picLocks noChangeAspect="1"/>
          </p:cNvPicPr>
          <p:nvPr/>
        </p:nvPicPr>
        <p:blipFill>
          <a:blip r:embed="rId2"/>
          <a:stretch>
            <a:fillRect/>
          </a:stretch>
        </p:blipFill>
        <p:spPr>
          <a:xfrm>
            <a:off x="710214" y="363577"/>
            <a:ext cx="8945223" cy="3858163"/>
          </a:xfrm>
          <a:prstGeom prst="rect">
            <a:avLst/>
          </a:prstGeom>
        </p:spPr>
      </p:pic>
    </p:spTree>
    <p:extLst>
      <p:ext uri="{BB962C8B-B14F-4D97-AF65-F5344CB8AC3E}">
        <p14:creationId xmlns:p14="http://schemas.microsoft.com/office/powerpoint/2010/main" val="2159068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381321-5A1F-7485-3B74-67A989744D45}"/>
              </a:ext>
            </a:extLst>
          </p:cNvPr>
          <p:cNvPicPr>
            <a:picLocks noChangeAspect="1"/>
          </p:cNvPicPr>
          <p:nvPr/>
        </p:nvPicPr>
        <p:blipFill>
          <a:blip r:embed="rId2"/>
          <a:stretch>
            <a:fillRect/>
          </a:stretch>
        </p:blipFill>
        <p:spPr>
          <a:xfrm>
            <a:off x="431630" y="477320"/>
            <a:ext cx="9269119" cy="5210902"/>
          </a:xfrm>
          <a:prstGeom prst="rect">
            <a:avLst/>
          </a:prstGeom>
        </p:spPr>
      </p:pic>
      <p:sp>
        <p:nvSpPr>
          <p:cNvPr id="5" name="TextBox 4">
            <a:extLst>
              <a:ext uri="{FF2B5EF4-FFF2-40B4-BE49-F238E27FC236}">
                <a16:creationId xmlns:a16="http://schemas.microsoft.com/office/drawing/2014/main" id="{29DD776C-7A24-E5E2-89E1-A8B73337AB9F}"/>
              </a:ext>
            </a:extLst>
          </p:cNvPr>
          <p:cNvSpPr txBox="1"/>
          <p:nvPr/>
        </p:nvSpPr>
        <p:spPr>
          <a:xfrm>
            <a:off x="431630" y="5761607"/>
            <a:ext cx="2630207" cy="369332"/>
          </a:xfrm>
          <a:prstGeom prst="rect">
            <a:avLst/>
          </a:prstGeom>
          <a:noFill/>
        </p:spPr>
        <p:txBody>
          <a:bodyPr wrap="none" rtlCol="0">
            <a:spAutoFit/>
          </a:bodyPr>
          <a:lstStyle/>
          <a:p>
            <a:pPr marL="285750" indent="-285750">
              <a:buFont typeface="Arial" panose="020B0604020202020204" pitchFamily="34" charset="0"/>
              <a:buChar char="•"/>
            </a:pPr>
            <a:r>
              <a:rPr lang="en-US" dirty="0"/>
              <a:t>blue print of databases</a:t>
            </a:r>
            <a:endParaRPr lang="en-PK" dirty="0"/>
          </a:p>
        </p:txBody>
      </p:sp>
    </p:spTree>
    <p:extLst>
      <p:ext uri="{BB962C8B-B14F-4D97-AF65-F5344CB8AC3E}">
        <p14:creationId xmlns:p14="http://schemas.microsoft.com/office/powerpoint/2010/main" val="893523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DD776C-7A24-E5E2-89E1-A8B73337AB9F}"/>
              </a:ext>
            </a:extLst>
          </p:cNvPr>
          <p:cNvSpPr txBox="1"/>
          <p:nvPr/>
        </p:nvSpPr>
        <p:spPr>
          <a:xfrm>
            <a:off x="431630" y="5574929"/>
            <a:ext cx="8915582" cy="923330"/>
          </a:xfrm>
          <a:prstGeom prst="rect">
            <a:avLst/>
          </a:prstGeom>
          <a:noFill/>
        </p:spPr>
        <p:txBody>
          <a:bodyPr wrap="none" rtlCol="0">
            <a:spAutoFit/>
          </a:bodyPr>
          <a:lstStyle/>
          <a:p>
            <a:pPr marL="285750" indent="-285750">
              <a:buFont typeface="Arial" panose="020B0604020202020204" pitchFamily="34" charset="0"/>
              <a:buChar char="•"/>
            </a:pPr>
            <a:r>
              <a:rPr lang="en-US" dirty="0"/>
              <a:t>Servers are centralized computers that perform services via requests made over a internet</a:t>
            </a:r>
          </a:p>
          <a:p>
            <a:pPr marL="285750" indent="-285750">
              <a:buFont typeface="Arial" panose="020B0604020202020204" pitchFamily="34" charset="0"/>
              <a:buChar char="•"/>
            </a:pPr>
            <a:r>
              <a:rPr lang="en-US" dirty="0"/>
              <a:t>Used to access websites &amp; files </a:t>
            </a:r>
          </a:p>
          <a:p>
            <a:pPr marL="285750" indent="-285750">
              <a:buFont typeface="Arial" panose="020B0604020202020204" pitchFamily="34" charset="0"/>
              <a:buChar char="•"/>
            </a:pPr>
            <a:r>
              <a:rPr lang="en-US" dirty="0"/>
              <a:t>Any computer can be a server (even computer can be also)</a:t>
            </a:r>
            <a:endParaRPr lang="en-PK" dirty="0"/>
          </a:p>
        </p:txBody>
      </p:sp>
      <p:pic>
        <p:nvPicPr>
          <p:cNvPr id="3" name="Picture 2">
            <a:extLst>
              <a:ext uri="{FF2B5EF4-FFF2-40B4-BE49-F238E27FC236}">
                <a16:creationId xmlns:a16="http://schemas.microsoft.com/office/drawing/2014/main" id="{CDE4D689-44B8-5FF9-D990-4A0EB9EC21F3}"/>
              </a:ext>
            </a:extLst>
          </p:cNvPr>
          <p:cNvPicPr>
            <a:picLocks noChangeAspect="1"/>
          </p:cNvPicPr>
          <p:nvPr/>
        </p:nvPicPr>
        <p:blipFill>
          <a:blip r:embed="rId2"/>
          <a:stretch>
            <a:fillRect/>
          </a:stretch>
        </p:blipFill>
        <p:spPr>
          <a:xfrm>
            <a:off x="431630" y="359741"/>
            <a:ext cx="8849960" cy="5144218"/>
          </a:xfrm>
          <a:prstGeom prst="rect">
            <a:avLst/>
          </a:prstGeom>
        </p:spPr>
      </p:pic>
    </p:spTree>
    <p:extLst>
      <p:ext uri="{BB962C8B-B14F-4D97-AF65-F5344CB8AC3E}">
        <p14:creationId xmlns:p14="http://schemas.microsoft.com/office/powerpoint/2010/main" val="2560578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EFC6AC-362A-8967-4620-1330F4D2212F}"/>
              </a:ext>
            </a:extLst>
          </p:cNvPr>
          <p:cNvSpPr txBox="1"/>
          <p:nvPr/>
        </p:nvSpPr>
        <p:spPr>
          <a:xfrm>
            <a:off x="1085294" y="1232802"/>
            <a:ext cx="8200748" cy="923330"/>
          </a:xfrm>
          <a:prstGeom prst="rect">
            <a:avLst/>
          </a:prstGeom>
          <a:noFill/>
        </p:spPr>
        <p:txBody>
          <a:bodyPr wrap="square">
            <a:spAutoFit/>
          </a:bodyPr>
          <a:lstStyle/>
          <a:p>
            <a:pPr algn="l"/>
            <a:r>
              <a:rPr lang="en-US" b="0" i="0" dirty="0">
                <a:solidFill>
                  <a:srgbClr val="05192D"/>
                </a:solidFill>
                <a:effectLst/>
                <a:latin typeface="Studio-Feixen-Sans"/>
              </a:rPr>
              <a:t>Now that you know more about how data is stored, it's time to test those skills!</a:t>
            </a:r>
          </a:p>
          <a:p>
            <a:pPr algn="l"/>
            <a:r>
              <a:rPr lang="en-US" b="0" i="0" dirty="0">
                <a:solidFill>
                  <a:srgbClr val="05192D"/>
                </a:solidFill>
                <a:effectLst/>
                <a:latin typeface="Studio-Feixen-Sans"/>
              </a:rPr>
              <a:t>Select the statement about database storage that is </a:t>
            </a:r>
            <a:r>
              <a:rPr lang="en-US" b="1" i="1" dirty="0">
                <a:solidFill>
                  <a:srgbClr val="05192D"/>
                </a:solidFill>
                <a:effectLst/>
                <a:latin typeface="Studio-Feixen-Sans"/>
              </a:rPr>
              <a:t>false</a:t>
            </a:r>
            <a:r>
              <a:rPr lang="en-US" b="0" i="0" dirty="0">
                <a:solidFill>
                  <a:srgbClr val="05192D"/>
                </a:solidFill>
                <a:effectLst/>
                <a:latin typeface="Studio-Feixen-Sans"/>
              </a:rPr>
              <a:t>.</a:t>
            </a:r>
          </a:p>
          <a:p>
            <a:pPr algn="l"/>
            <a:endParaRPr lang="en-US" b="0" i="0" dirty="0">
              <a:solidFill>
                <a:srgbClr val="05192D"/>
              </a:solidFill>
              <a:effectLst/>
              <a:latin typeface="Studio-Feixen-Sans"/>
            </a:endParaRPr>
          </a:p>
        </p:txBody>
      </p:sp>
      <p:sp>
        <p:nvSpPr>
          <p:cNvPr id="6" name="TextBox 5">
            <a:extLst>
              <a:ext uri="{FF2B5EF4-FFF2-40B4-BE49-F238E27FC236}">
                <a16:creationId xmlns:a16="http://schemas.microsoft.com/office/drawing/2014/main" id="{094D8528-93E0-F97E-B59C-BC8EE630CB0E}"/>
              </a:ext>
            </a:extLst>
          </p:cNvPr>
          <p:cNvSpPr txBox="1"/>
          <p:nvPr/>
        </p:nvSpPr>
        <p:spPr>
          <a:xfrm>
            <a:off x="1085294" y="557731"/>
            <a:ext cx="7188693" cy="584775"/>
          </a:xfrm>
          <a:prstGeom prst="rect">
            <a:avLst/>
          </a:prstGeom>
          <a:noFill/>
        </p:spPr>
        <p:txBody>
          <a:bodyPr wrap="square">
            <a:spAutoFit/>
          </a:bodyPr>
          <a:lstStyle/>
          <a:p>
            <a:r>
              <a:rPr lang="en-US" sz="3200" b="1" i="0" dirty="0">
                <a:solidFill>
                  <a:srgbClr val="05192D"/>
                </a:solidFill>
                <a:effectLst/>
                <a:highlight>
                  <a:srgbClr val="FFFF00"/>
                </a:highlight>
                <a:latin typeface="Studio-Feixen-Sans"/>
              </a:rPr>
              <a:t>Quick Quiz #</a:t>
            </a:r>
            <a:r>
              <a:rPr lang="en-US" sz="3200" b="1" i="0" dirty="0">
                <a:solidFill>
                  <a:srgbClr val="05192D"/>
                </a:solidFill>
                <a:effectLst/>
                <a:latin typeface="Studio-Feixen-Sans"/>
              </a:rPr>
              <a:t> At your service</a:t>
            </a:r>
          </a:p>
        </p:txBody>
      </p:sp>
      <p:sp>
        <p:nvSpPr>
          <p:cNvPr id="7" name="TextBox 6">
            <a:extLst>
              <a:ext uri="{FF2B5EF4-FFF2-40B4-BE49-F238E27FC236}">
                <a16:creationId xmlns:a16="http://schemas.microsoft.com/office/drawing/2014/main" id="{C664D864-128C-E2B5-498E-C150CF692A77}"/>
              </a:ext>
            </a:extLst>
          </p:cNvPr>
          <p:cNvSpPr txBox="1"/>
          <p:nvPr/>
        </p:nvSpPr>
        <p:spPr>
          <a:xfrm>
            <a:off x="1085294" y="2210914"/>
            <a:ext cx="7295715" cy="1200329"/>
          </a:xfrm>
          <a:prstGeom prst="rect">
            <a:avLst/>
          </a:prstGeom>
          <a:noFill/>
        </p:spPr>
        <p:txBody>
          <a:bodyPr wrap="none" rtlCol="0">
            <a:spAutoFit/>
          </a:bodyPr>
          <a:lstStyle/>
          <a:p>
            <a:pPr marL="285750" indent="-285750">
              <a:buFont typeface="Arial" panose="020B0604020202020204" pitchFamily="34" charset="0"/>
              <a:buChar char="•"/>
            </a:pPr>
            <a:r>
              <a:rPr lang="en-US" b="0" i="0" dirty="0">
                <a:solidFill>
                  <a:srgbClr val="05192D"/>
                </a:solidFill>
                <a:effectLst/>
                <a:latin typeface="Studio-Feixen-Sans"/>
              </a:rPr>
              <a:t>Servers can be used for storing website information as well as databases.</a:t>
            </a:r>
            <a:endParaRPr lang="en-US" dirty="0"/>
          </a:p>
          <a:p>
            <a:pPr marL="285750" indent="-285750">
              <a:buFont typeface="Arial" panose="020B0604020202020204" pitchFamily="34" charset="0"/>
              <a:buChar char="•"/>
            </a:pPr>
            <a:r>
              <a:rPr lang="en-US" b="0" i="0" dirty="0">
                <a:solidFill>
                  <a:srgbClr val="05192D"/>
                </a:solidFill>
                <a:effectLst/>
                <a:latin typeface="Studio-Feixen-Sans"/>
              </a:rPr>
              <a:t>A server can handle requests from many computers at once.</a:t>
            </a:r>
          </a:p>
          <a:p>
            <a:pPr marL="285750" indent="-285750">
              <a:buFont typeface="Arial" panose="020B0604020202020204" pitchFamily="34" charset="0"/>
              <a:buChar char="•"/>
            </a:pPr>
            <a:r>
              <a:rPr lang="en-US" b="0" i="0" dirty="0">
                <a:solidFill>
                  <a:srgbClr val="05192D"/>
                </a:solidFill>
                <a:effectLst/>
                <a:latin typeface="Studio-Feixen-Sans"/>
              </a:rPr>
              <a:t>Servers are usually personal computers such as laptops.</a:t>
            </a:r>
          </a:p>
          <a:p>
            <a:pPr marL="285750" indent="-285750">
              <a:buFont typeface="Arial" panose="020B0604020202020204" pitchFamily="34" charset="0"/>
              <a:buChar char="•"/>
            </a:pPr>
            <a:r>
              <a:rPr lang="en-US" b="0" i="0" dirty="0">
                <a:solidFill>
                  <a:srgbClr val="05192D"/>
                </a:solidFill>
                <a:effectLst/>
                <a:latin typeface="Studio-Feixen-Sans"/>
              </a:rPr>
              <a:t>Data from a database is physically stored on a server.</a:t>
            </a:r>
          </a:p>
        </p:txBody>
      </p:sp>
      <p:sp>
        <p:nvSpPr>
          <p:cNvPr id="8" name="Arrow: Right 7">
            <a:extLst>
              <a:ext uri="{FF2B5EF4-FFF2-40B4-BE49-F238E27FC236}">
                <a16:creationId xmlns:a16="http://schemas.microsoft.com/office/drawing/2014/main" id="{C2DF7CB2-E07D-3F45-5DD6-70168CD7DFE0}"/>
              </a:ext>
            </a:extLst>
          </p:cNvPr>
          <p:cNvSpPr/>
          <p:nvPr/>
        </p:nvSpPr>
        <p:spPr>
          <a:xfrm>
            <a:off x="810086" y="2775566"/>
            <a:ext cx="275208" cy="284085"/>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 name="TextBox 2">
            <a:extLst>
              <a:ext uri="{FF2B5EF4-FFF2-40B4-BE49-F238E27FC236}">
                <a16:creationId xmlns:a16="http://schemas.microsoft.com/office/drawing/2014/main" id="{CB4658CE-1CE5-1D00-6171-75E24700DFCC}"/>
              </a:ext>
            </a:extLst>
          </p:cNvPr>
          <p:cNvSpPr txBox="1"/>
          <p:nvPr/>
        </p:nvSpPr>
        <p:spPr>
          <a:xfrm>
            <a:off x="1529179" y="3778539"/>
            <a:ext cx="7650332" cy="923330"/>
          </a:xfrm>
          <a:prstGeom prst="rect">
            <a:avLst/>
          </a:prstGeom>
          <a:noFill/>
        </p:spPr>
        <p:txBody>
          <a:bodyPr wrap="square">
            <a:spAutoFit/>
          </a:bodyPr>
          <a:lstStyle/>
          <a:p>
            <a:r>
              <a:rPr lang="en-US" b="0" i="1" dirty="0">
                <a:effectLst/>
                <a:latin typeface="Studio-Feixen-Sans"/>
              </a:rPr>
              <a:t>That's right! While it is technically possible for a laptop to be a server, laptops aren't well suited to the job since they are not powerful enough to handle many requests at once and don't have as much storage capacity as larger computers.</a:t>
            </a:r>
            <a:endParaRPr lang="en-PK" i="1" dirty="0"/>
          </a:p>
        </p:txBody>
      </p:sp>
    </p:spTree>
    <p:extLst>
      <p:ext uri="{BB962C8B-B14F-4D97-AF65-F5344CB8AC3E}">
        <p14:creationId xmlns:p14="http://schemas.microsoft.com/office/powerpoint/2010/main" val="209837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EFC6AC-362A-8967-4620-1330F4D2212F}"/>
              </a:ext>
            </a:extLst>
          </p:cNvPr>
          <p:cNvSpPr txBox="1"/>
          <p:nvPr/>
        </p:nvSpPr>
        <p:spPr>
          <a:xfrm>
            <a:off x="1085294" y="1232802"/>
            <a:ext cx="8200748" cy="1754326"/>
          </a:xfrm>
          <a:prstGeom prst="rect">
            <a:avLst/>
          </a:prstGeom>
          <a:noFill/>
        </p:spPr>
        <p:txBody>
          <a:bodyPr wrap="square">
            <a:spAutoFit/>
          </a:bodyPr>
          <a:lstStyle/>
          <a:p>
            <a:r>
              <a:rPr lang="en-US" dirty="0"/>
              <a:t>Imagine that you are starting a new job and have just started getting to know your new employer's database. </a:t>
            </a:r>
          </a:p>
          <a:p>
            <a:endParaRPr lang="en-US" dirty="0"/>
          </a:p>
          <a:p>
            <a:r>
              <a:rPr lang="en-US" dirty="0"/>
              <a:t>You know that it's important to know the data type—such as </a:t>
            </a:r>
            <a:r>
              <a:rPr lang="en-US" b="1" i="1" dirty="0"/>
              <a:t>VARCHAR</a:t>
            </a:r>
            <a:r>
              <a:rPr lang="en-US" dirty="0"/>
              <a:t>, </a:t>
            </a:r>
            <a:r>
              <a:rPr lang="en-US" b="1" i="1" dirty="0"/>
              <a:t>INT</a:t>
            </a:r>
            <a:r>
              <a:rPr lang="en-US" dirty="0"/>
              <a:t>, </a:t>
            </a:r>
            <a:r>
              <a:rPr lang="en-US" b="1" i="1" dirty="0"/>
              <a:t>NUMERIC</a:t>
            </a:r>
            <a:r>
              <a:rPr lang="en-US" dirty="0">
                <a:solidFill>
                  <a:srgbClr val="05192D"/>
                </a:solidFill>
                <a:latin typeface="Studio-Feixen-Sans"/>
              </a:rPr>
              <a:t> </a:t>
            </a:r>
            <a:r>
              <a:rPr lang="en-US" dirty="0"/>
              <a:t>corresponding to each field in a table. Where could you find this information?</a:t>
            </a:r>
            <a:endParaRPr lang="en-US" b="1" i="1" dirty="0"/>
          </a:p>
        </p:txBody>
      </p:sp>
      <p:sp>
        <p:nvSpPr>
          <p:cNvPr id="6" name="TextBox 5">
            <a:extLst>
              <a:ext uri="{FF2B5EF4-FFF2-40B4-BE49-F238E27FC236}">
                <a16:creationId xmlns:a16="http://schemas.microsoft.com/office/drawing/2014/main" id="{094D8528-93E0-F97E-B59C-BC8EE630CB0E}"/>
              </a:ext>
            </a:extLst>
          </p:cNvPr>
          <p:cNvSpPr txBox="1"/>
          <p:nvPr/>
        </p:nvSpPr>
        <p:spPr>
          <a:xfrm>
            <a:off x="1085294" y="557731"/>
            <a:ext cx="7188693" cy="584775"/>
          </a:xfrm>
          <a:prstGeom prst="rect">
            <a:avLst/>
          </a:prstGeom>
          <a:noFill/>
        </p:spPr>
        <p:txBody>
          <a:bodyPr wrap="square">
            <a:spAutoFit/>
          </a:bodyPr>
          <a:lstStyle/>
          <a:p>
            <a:r>
              <a:rPr lang="en-US" sz="3200" b="1" i="0" dirty="0">
                <a:solidFill>
                  <a:srgbClr val="05192D"/>
                </a:solidFill>
                <a:effectLst/>
                <a:highlight>
                  <a:srgbClr val="FFFF00"/>
                </a:highlight>
                <a:latin typeface="Studio-Feixen-Sans"/>
              </a:rPr>
              <a:t>Quick Quiz #</a:t>
            </a:r>
            <a:r>
              <a:rPr lang="en-US" sz="3200" b="1" i="0" dirty="0">
                <a:solidFill>
                  <a:srgbClr val="05192D"/>
                </a:solidFill>
                <a:effectLst/>
                <a:latin typeface="Studio-Feixen-Sans"/>
              </a:rPr>
              <a:t> </a:t>
            </a:r>
            <a:r>
              <a:rPr lang="en-US" sz="3200" b="1" dirty="0"/>
              <a:t>Finding data types</a:t>
            </a:r>
          </a:p>
        </p:txBody>
      </p:sp>
      <p:sp>
        <p:nvSpPr>
          <p:cNvPr id="7" name="TextBox 6">
            <a:extLst>
              <a:ext uri="{FF2B5EF4-FFF2-40B4-BE49-F238E27FC236}">
                <a16:creationId xmlns:a16="http://schemas.microsoft.com/office/drawing/2014/main" id="{C664D864-128C-E2B5-498E-C150CF692A77}"/>
              </a:ext>
            </a:extLst>
          </p:cNvPr>
          <p:cNvSpPr txBox="1"/>
          <p:nvPr/>
        </p:nvSpPr>
        <p:spPr>
          <a:xfrm>
            <a:off x="1085294" y="3270708"/>
            <a:ext cx="8459560" cy="1200329"/>
          </a:xfrm>
          <a:prstGeom prst="rect">
            <a:avLst/>
          </a:prstGeom>
          <a:noFill/>
        </p:spPr>
        <p:txBody>
          <a:bodyPr wrap="none" rtlCol="0">
            <a:spAutoFit/>
          </a:bodyPr>
          <a:lstStyle/>
          <a:p>
            <a:pPr marL="285750" indent="-285750">
              <a:buFont typeface="Arial" panose="020B0604020202020204" pitchFamily="34" charset="0"/>
              <a:buChar char="•"/>
            </a:pPr>
            <a:r>
              <a:rPr lang="en-US" dirty="0"/>
              <a:t>You can find this information by looking at each table in the database.</a:t>
            </a:r>
          </a:p>
          <a:p>
            <a:pPr marL="285750" indent="-285750">
              <a:buFont typeface="Arial" panose="020B0604020202020204" pitchFamily="34" charset="0"/>
              <a:buChar char="•"/>
            </a:pPr>
            <a:r>
              <a:rPr lang="en-US" dirty="0"/>
              <a:t>You can find this information by looking at a diagram of relationships between tables.</a:t>
            </a:r>
            <a:endParaRPr lang="en-US" b="0" i="0" dirty="0">
              <a:solidFill>
                <a:srgbClr val="05192D"/>
              </a:solidFill>
              <a:effectLst/>
              <a:latin typeface="Studio-Feixen-Sans"/>
            </a:endParaRPr>
          </a:p>
          <a:p>
            <a:pPr marL="285750" indent="-285750">
              <a:buFont typeface="Arial" panose="020B0604020202020204" pitchFamily="34" charset="0"/>
              <a:buChar char="•"/>
            </a:pPr>
            <a:r>
              <a:rPr lang="en-US" dirty="0"/>
              <a:t>You can find this information by looking at the values in each field for each table.</a:t>
            </a:r>
          </a:p>
          <a:p>
            <a:pPr marL="285750" indent="-285750">
              <a:buFont typeface="Arial" panose="020B0604020202020204" pitchFamily="34" charset="0"/>
              <a:buChar char="•"/>
            </a:pPr>
            <a:r>
              <a:rPr lang="en-US" dirty="0"/>
              <a:t>You can find this information by looking at a database schema.</a:t>
            </a:r>
            <a:endParaRPr lang="en-US" b="0" i="0" dirty="0">
              <a:solidFill>
                <a:srgbClr val="05192D"/>
              </a:solidFill>
              <a:effectLst/>
              <a:latin typeface="Studio-Feixen-Sans"/>
            </a:endParaRPr>
          </a:p>
        </p:txBody>
      </p:sp>
      <p:sp>
        <p:nvSpPr>
          <p:cNvPr id="8" name="Arrow: Right 7">
            <a:extLst>
              <a:ext uri="{FF2B5EF4-FFF2-40B4-BE49-F238E27FC236}">
                <a16:creationId xmlns:a16="http://schemas.microsoft.com/office/drawing/2014/main" id="{C2DF7CB2-E07D-3F45-5DD6-70168CD7DFE0}"/>
              </a:ext>
            </a:extLst>
          </p:cNvPr>
          <p:cNvSpPr/>
          <p:nvPr/>
        </p:nvSpPr>
        <p:spPr>
          <a:xfrm>
            <a:off x="836720" y="4144947"/>
            <a:ext cx="275208" cy="284085"/>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1" name="TextBox 10">
            <a:extLst>
              <a:ext uri="{FF2B5EF4-FFF2-40B4-BE49-F238E27FC236}">
                <a16:creationId xmlns:a16="http://schemas.microsoft.com/office/drawing/2014/main" id="{81062899-0CA6-F03F-9645-BF1ECD23F59D}"/>
              </a:ext>
            </a:extLst>
          </p:cNvPr>
          <p:cNvSpPr txBox="1"/>
          <p:nvPr/>
        </p:nvSpPr>
        <p:spPr>
          <a:xfrm>
            <a:off x="1511422" y="5032717"/>
            <a:ext cx="8893208" cy="923330"/>
          </a:xfrm>
          <a:prstGeom prst="rect">
            <a:avLst/>
          </a:prstGeom>
          <a:noFill/>
        </p:spPr>
        <p:txBody>
          <a:bodyPr wrap="square">
            <a:spAutoFit/>
          </a:bodyPr>
          <a:lstStyle/>
          <a:p>
            <a:r>
              <a:rPr lang="en-US" b="0" i="1" dirty="0">
                <a:effectLst/>
                <a:latin typeface="Studio-Feixen-Sans"/>
              </a:rPr>
              <a:t>Awesome work. Database schemas show data types for each field in all tables, and they also show relationships between tables. Looking at a schema is an excellent way to get to know a new database!</a:t>
            </a:r>
            <a:endParaRPr lang="en-PK" i="1" dirty="0"/>
          </a:p>
        </p:txBody>
      </p:sp>
    </p:spTree>
    <p:extLst>
      <p:ext uri="{BB962C8B-B14F-4D97-AF65-F5344CB8AC3E}">
        <p14:creationId xmlns:p14="http://schemas.microsoft.com/office/powerpoint/2010/main" val="397610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472E62C-2184-FC7C-4AA6-89C3B9438F01}"/>
              </a:ext>
            </a:extLst>
          </p:cNvPr>
          <p:cNvPicPr>
            <a:picLocks noChangeAspect="1"/>
          </p:cNvPicPr>
          <p:nvPr/>
        </p:nvPicPr>
        <p:blipFill>
          <a:blip r:embed="rId2"/>
          <a:stretch>
            <a:fillRect/>
          </a:stretch>
        </p:blipFill>
        <p:spPr>
          <a:xfrm>
            <a:off x="3409575" y="2362051"/>
            <a:ext cx="5372850" cy="2133898"/>
          </a:xfrm>
          <a:prstGeom prst="rect">
            <a:avLst/>
          </a:prstGeom>
        </p:spPr>
      </p:pic>
    </p:spTree>
    <p:extLst>
      <p:ext uri="{BB962C8B-B14F-4D97-AF65-F5344CB8AC3E}">
        <p14:creationId xmlns:p14="http://schemas.microsoft.com/office/powerpoint/2010/main" val="37284994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Theory of Query</a:t>
            </a:r>
            <a:endParaRPr lang="en-US" dirty="0"/>
          </a:p>
        </p:txBody>
      </p:sp>
      <p:sp>
        <p:nvSpPr>
          <p:cNvPr id="3" name="Content Placeholder 2"/>
          <p:cNvSpPr>
            <a:spLocks noGrp="1"/>
          </p:cNvSpPr>
          <p:nvPr>
            <p:ph idx="1"/>
          </p:nvPr>
        </p:nvSpPr>
        <p:spPr/>
        <p:txBody>
          <a:bodyPr>
            <a:normAutofit/>
          </a:bodyPr>
          <a:lstStyle/>
          <a:p>
            <a:r>
              <a:rPr lang="en-US" dirty="0"/>
              <a:t>A query is a request for data or information from a database table or combination of tables.</a:t>
            </a:r>
          </a:p>
          <a:p>
            <a:pPr marL="0" indent="0">
              <a:buNone/>
            </a:pPr>
            <a:endParaRPr lang="en-US" dirty="0"/>
          </a:p>
          <a:p>
            <a:r>
              <a:rPr lang="en-US" dirty="0"/>
              <a:t>A "query" refers to the action of retrieving data from your database. Usually, you will be selective with how much data you want returned.</a:t>
            </a:r>
          </a:p>
        </p:txBody>
      </p:sp>
      <p:sp>
        <p:nvSpPr>
          <p:cNvPr id="4" name="Content Placeholder 2">
            <a:extLst>
              <a:ext uri="{FF2B5EF4-FFF2-40B4-BE49-F238E27FC236}">
                <a16:creationId xmlns:a16="http://schemas.microsoft.com/office/drawing/2014/main" id="{BF61DBDF-312B-DA3C-6FE0-76AAC4476D60}"/>
              </a:ext>
            </a:extLst>
          </p:cNvPr>
          <p:cNvSpPr txBox="1">
            <a:spLocks/>
          </p:cNvSpPr>
          <p:nvPr/>
        </p:nvSpPr>
        <p:spPr>
          <a:xfrm>
            <a:off x="1344228" y="4563246"/>
            <a:ext cx="10515600" cy="19296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The </a:t>
            </a:r>
            <a:r>
              <a:rPr lang="en-US" b="1" dirty="0">
                <a:highlight>
                  <a:srgbClr val="C0C0C0"/>
                </a:highlight>
              </a:rPr>
              <a:t>SELECT ... FROM </a:t>
            </a:r>
            <a:r>
              <a:rPr lang="en-US" b="1" dirty="0"/>
              <a:t>Clause </a:t>
            </a:r>
            <a:endParaRPr lang="en-US" dirty="0"/>
          </a:p>
          <a:p>
            <a:pPr marL="0" indent="0">
              <a:buFont typeface="Arial" panose="020B0604020202020204" pitchFamily="34" charset="0"/>
              <a:buNone/>
            </a:pPr>
            <a:r>
              <a:rPr lang="en-US" sz="2000" dirty="0"/>
              <a:t>The most basic SELECT statement has only 2 parts: </a:t>
            </a:r>
          </a:p>
          <a:p>
            <a:pPr marL="457200" indent="-457200">
              <a:buFont typeface="+mj-lt"/>
              <a:buAutoNum type="arabicPeriod"/>
            </a:pPr>
            <a:r>
              <a:rPr lang="en-US" sz="2000" dirty="0"/>
              <a:t>The columns you want to display and </a:t>
            </a:r>
          </a:p>
          <a:p>
            <a:pPr marL="457200" indent="-457200">
              <a:buFont typeface="+mj-lt"/>
              <a:buAutoNum type="arabicPeriod"/>
            </a:pPr>
            <a:r>
              <a:rPr lang="en-US" sz="2000" dirty="0"/>
              <a:t>From the table(s) these columns belong to. </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730454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767" y="768517"/>
            <a:ext cx="10572466" cy="2224584"/>
          </a:xfrm>
        </p:spPr>
        <p:txBody>
          <a:bodyPr>
            <a:normAutofit fontScale="90000"/>
          </a:bodyPr>
          <a:lstStyle/>
          <a:p>
            <a:r>
              <a:rPr lang="en-US" sz="2000" dirty="0">
                <a:latin typeface="+mn-lt"/>
              </a:rPr>
              <a:t>If we want to retrieve all of the information about all of the customers in the Employees table, we could use the asterisk (*) as a shortcut for all of the columns, and our query looks like </a:t>
            </a:r>
            <a:br>
              <a:rPr lang="en-US" sz="2000" dirty="0">
                <a:latin typeface="+mn-lt"/>
              </a:rPr>
            </a:br>
            <a:br>
              <a:rPr lang="en-US" sz="2000" dirty="0">
                <a:latin typeface="+mn-lt"/>
              </a:rPr>
            </a:br>
            <a:r>
              <a:rPr lang="en-US" sz="2000" b="1" dirty="0">
                <a:latin typeface="+mn-lt"/>
              </a:rPr>
              <a:t>Syntax:</a:t>
            </a:r>
            <a:br>
              <a:rPr lang="en-US" sz="2000" dirty="0">
                <a:latin typeface="+mn-lt"/>
              </a:rPr>
            </a:br>
            <a:r>
              <a:rPr lang="en-US" sz="2000" dirty="0"/>
              <a:t>SELECT * FROM </a:t>
            </a:r>
            <a:r>
              <a:rPr lang="en-US" sz="2000" i="1" dirty="0" err="1"/>
              <a:t>table_name</a:t>
            </a:r>
            <a:r>
              <a:rPr lang="en-US" sz="2000" dirty="0"/>
              <a:t>;</a:t>
            </a:r>
            <a:br>
              <a:rPr lang="en-US" sz="2000" dirty="0">
                <a:latin typeface="+mn-lt"/>
              </a:rPr>
            </a:br>
            <a:br>
              <a:rPr lang="en-US" sz="2000" dirty="0">
                <a:latin typeface="+mn-lt"/>
              </a:rPr>
            </a:br>
            <a:r>
              <a:rPr lang="en-US" sz="2000" b="1" dirty="0">
                <a:latin typeface="+mn-lt"/>
              </a:rPr>
              <a:t>Example:</a:t>
            </a:r>
            <a:br>
              <a:rPr lang="en-US" sz="2000" dirty="0">
                <a:latin typeface="+mn-lt"/>
              </a:rPr>
            </a:br>
            <a:r>
              <a:rPr lang="en-US" sz="2000" dirty="0">
                <a:latin typeface="+mn-lt"/>
              </a:rPr>
              <a:t>SELECT </a:t>
            </a:r>
            <a:r>
              <a:rPr lang="en-US" sz="2000" dirty="0"/>
              <a:t>* </a:t>
            </a:r>
            <a:r>
              <a:rPr lang="en-US" sz="2000" b="1" dirty="0"/>
              <a:t>FROM</a:t>
            </a:r>
            <a:r>
              <a:rPr lang="en-US" sz="2000" dirty="0"/>
              <a:t> Employees;</a:t>
            </a:r>
          </a:p>
        </p:txBody>
      </p:sp>
      <p:pic>
        <p:nvPicPr>
          <p:cNvPr id="7" name="Picture 6">
            <a:extLst>
              <a:ext uri="{FF2B5EF4-FFF2-40B4-BE49-F238E27FC236}">
                <a16:creationId xmlns:a16="http://schemas.microsoft.com/office/drawing/2014/main" id="{9B7BE11C-83DC-B16A-139A-3139828A15B5}"/>
              </a:ext>
            </a:extLst>
          </p:cNvPr>
          <p:cNvPicPr>
            <a:picLocks noChangeAspect="1"/>
          </p:cNvPicPr>
          <p:nvPr/>
        </p:nvPicPr>
        <p:blipFill rotWithShape="1">
          <a:blip r:embed="rId2"/>
          <a:srcRect r="34029" b="870"/>
          <a:stretch/>
        </p:blipFill>
        <p:spPr>
          <a:xfrm>
            <a:off x="2074415" y="3429000"/>
            <a:ext cx="8043169" cy="1930075"/>
          </a:xfrm>
          <a:prstGeom prst="rect">
            <a:avLst/>
          </a:prstGeom>
        </p:spPr>
      </p:pic>
    </p:spTree>
    <p:extLst>
      <p:ext uri="{BB962C8B-B14F-4D97-AF65-F5344CB8AC3E}">
        <p14:creationId xmlns:p14="http://schemas.microsoft.com/office/powerpoint/2010/main" val="6400418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0AE301-9B93-924B-1BC7-C6AC67B21A3B}"/>
              </a:ext>
            </a:extLst>
          </p:cNvPr>
          <p:cNvSpPr txBox="1"/>
          <p:nvPr/>
        </p:nvSpPr>
        <p:spPr>
          <a:xfrm>
            <a:off x="841521" y="529878"/>
            <a:ext cx="10433119" cy="2616101"/>
          </a:xfrm>
          <a:prstGeom prst="rect">
            <a:avLst/>
          </a:prstGeom>
          <a:noFill/>
        </p:spPr>
        <p:txBody>
          <a:bodyPr wrap="square">
            <a:spAutoFit/>
          </a:bodyPr>
          <a:lstStyle/>
          <a:p>
            <a:r>
              <a:rPr lang="en-US" sz="1800" dirty="0">
                <a:latin typeface="+mn-lt"/>
              </a:rPr>
              <a:t>If we want to retrieve </a:t>
            </a:r>
            <a:r>
              <a:rPr lang="en-US" b="1" i="1" dirty="0" err="1"/>
              <a:t>EmployeeID</a:t>
            </a:r>
            <a:r>
              <a:rPr lang="en-US" b="1" i="1" dirty="0"/>
              <a:t>, FirstName, </a:t>
            </a:r>
            <a:r>
              <a:rPr lang="en-US" b="1" i="1" dirty="0" err="1"/>
              <a:t>LastName</a:t>
            </a:r>
            <a:r>
              <a:rPr lang="en-US" b="1" i="1" dirty="0"/>
              <a:t>, </a:t>
            </a:r>
            <a:r>
              <a:rPr lang="en-US" b="1" i="1" dirty="0" err="1"/>
              <a:t>HireDate</a:t>
            </a:r>
            <a:r>
              <a:rPr lang="en-US" b="1" i="1" dirty="0"/>
              <a:t>, City  </a:t>
            </a:r>
            <a:r>
              <a:rPr lang="en-US" sz="1800" dirty="0">
                <a:latin typeface="+mn-lt"/>
              </a:rPr>
              <a:t>about all of the customers in the Employees table, our query looks like given below</a:t>
            </a:r>
            <a:endParaRPr lang="en-US" b="1" dirty="0">
              <a:highlight>
                <a:srgbClr val="C0C0C0"/>
              </a:highlight>
            </a:endParaRPr>
          </a:p>
          <a:p>
            <a:endParaRPr lang="en-US" b="1" dirty="0">
              <a:highlight>
                <a:srgbClr val="C0C0C0"/>
              </a:highlight>
            </a:endParaRPr>
          </a:p>
          <a:p>
            <a:r>
              <a:rPr lang="en-US" b="1" dirty="0">
                <a:highlight>
                  <a:srgbClr val="C0C0C0"/>
                </a:highlight>
              </a:rPr>
              <a:t>Syntax</a:t>
            </a:r>
          </a:p>
          <a:p>
            <a:pPr marL="0" indent="0">
              <a:buNone/>
            </a:pPr>
            <a:r>
              <a:rPr lang="en-US" sz="1400" dirty="0"/>
              <a:t>SELECT </a:t>
            </a:r>
            <a:r>
              <a:rPr lang="en-US" sz="1400" i="1" dirty="0"/>
              <a:t>column1</a:t>
            </a:r>
            <a:r>
              <a:rPr lang="en-US" sz="1400" dirty="0"/>
              <a:t>,</a:t>
            </a:r>
            <a:r>
              <a:rPr lang="en-US" sz="1400" i="1" dirty="0"/>
              <a:t> column2, ...</a:t>
            </a:r>
            <a:br>
              <a:rPr lang="en-US" sz="1400" dirty="0"/>
            </a:br>
            <a:r>
              <a:rPr lang="en-US" sz="1400" dirty="0"/>
              <a:t>FROM </a:t>
            </a:r>
            <a:r>
              <a:rPr lang="en-US" sz="1400" i="1" dirty="0" err="1"/>
              <a:t>table_name</a:t>
            </a:r>
            <a:r>
              <a:rPr lang="en-US" sz="1400" dirty="0"/>
              <a:t>;</a:t>
            </a:r>
          </a:p>
          <a:p>
            <a:endParaRPr lang="en-US" sz="1400" b="1" dirty="0"/>
          </a:p>
          <a:p>
            <a:r>
              <a:rPr lang="en-US" sz="1400" b="1" dirty="0">
                <a:highlight>
                  <a:srgbClr val="C0C0C0"/>
                </a:highlight>
              </a:rPr>
              <a:t>EXAMPLE:</a:t>
            </a:r>
          </a:p>
          <a:p>
            <a:pPr marL="0" indent="0">
              <a:buNone/>
            </a:pPr>
            <a:r>
              <a:rPr lang="en-US" dirty="0"/>
              <a:t>SELECT </a:t>
            </a:r>
            <a:r>
              <a:rPr lang="en-US" dirty="0" err="1"/>
              <a:t>EmployeeID</a:t>
            </a:r>
            <a:r>
              <a:rPr lang="en-US" dirty="0"/>
              <a:t>, FirstName, </a:t>
            </a:r>
            <a:r>
              <a:rPr lang="en-US" dirty="0" err="1"/>
              <a:t>LastName</a:t>
            </a:r>
            <a:r>
              <a:rPr lang="en-US" dirty="0"/>
              <a:t>, </a:t>
            </a:r>
            <a:r>
              <a:rPr lang="en-US" dirty="0" err="1"/>
              <a:t>HireDate</a:t>
            </a:r>
            <a:r>
              <a:rPr lang="en-US" dirty="0"/>
              <a:t>, City </a:t>
            </a:r>
          </a:p>
          <a:p>
            <a:pPr marL="0" indent="0">
              <a:buNone/>
            </a:pPr>
            <a:r>
              <a:rPr lang="en-US" dirty="0"/>
              <a:t>FROM Employees </a:t>
            </a:r>
          </a:p>
        </p:txBody>
      </p:sp>
      <p:pic>
        <p:nvPicPr>
          <p:cNvPr id="7" name="Picture 6">
            <a:extLst>
              <a:ext uri="{FF2B5EF4-FFF2-40B4-BE49-F238E27FC236}">
                <a16:creationId xmlns:a16="http://schemas.microsoft.com/office/drawing/2014/main" id="{C5DE3CB0-CDE9-3FB2-FB63-C164336362C3}"/>
              </a:ext>
            </a:extLst>
          </p:cNvPr>
          <p:cNvPicPr>
            <a:picLocks noChangeAspect="1"/>
          </p:cNvPicPr>
          <p:nvPr/>
        </p:nvPicPr>
        <p:blipFill>
          <a:blip r:embed="rId2"/>
          <a:stretch>
            <a:fillRect/>
          </a:stretch>
        </p:blipFill>
        <p:spPr>
          <a:xfrm>
            <a:off x="3256165" y="3549037"/>
            <a:ext cx="5679669" cy="2592654"/>
          </a:xfrm>
          <a:prstGeom prst="rect">
            <a:avLst/>
          </a:prstGeom>
        </p:spPr>
      </p:pic>
    </p:spTree>
    <p:extLst>
      <p:ext uri="{BB962C8B-B14F-4D97-AF65-F5344CB8AC3E}">
        <p14:creationId xmlns:p14="http://schemas.microsoft.com/office/powerpoint/2010/main" val="14188633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466" y="355395"/>
            <a:ext cx="9798642" cy="709926"/>
          </a:xfrm>
        </p:spPr>
        <p:txBody>
          <a:bodyPr>
            <a:normAutofit fontScale="90000"/>
          </a:bodyPr>
          <a:lstStyle/>
          <a:p>
            <a:br>
              <a:rPr lang="en-US" b="1" dirty="0"/>
            </a:br>
            <a:r>
              <a:rPr lang="en-US" b="1" dirty="0"/>
              <a:t>THE WHERE CLAUSE </a:t>
            </a:r>
            <a:br>
              <a:rPr lang="en-US" dirty="0"/>
            </a:br>
            <a:endParaRPr lang="en-US" dirty="0"/>
          </a:p>
        </p:txBody>
      </p:sp>
      <p:sp>
        <p:nvSpPr>
          <p:cNvPr id="3" name="Content Placeholder 2"/>
          <p:cNvSpPr>
            <a:spLocks noGrp="1"/>
          </p:cNvSpPr>
          <p:nvPr>
            <p:ph idx="1"/>
          </p:nvPr>
        </p:nvSpPr>
        <p:spPr>
          <a:xfrm>
            <a:off x="712466" y="1186679"/>
            <a:ext cx="11218235" cy="3784815"/>
          </a:xfrm>
        </p:spPr>
        <p:txBody>
          <a:bodyPr>
            <a:normAutofit lnSpcReduction="10000"/>
          </a:bodyPr>
          <a:lstStyle/>
          <a:p>
            <a:pPr marL="0" indent="0">
              <a:buNone/>
            </a:pPr>
            <a:r>
              <a:rPr lang="en-US" sz="2000" dirty="0"/>
              <a:t>The next thing we want to do is to start limiting, or filtering, the data we fetch from the database. By adding a </a:t>
            </a:r>
            <a:r>
              <a:rPr lang="en-US" sz="2000" b="1" dirty="0"/>
              <a:t>WHERE </a:t>
            </a:r>
            <a:r>
              <a:rPr lang="en-US" sz="2000" dirty="0"/>
              <a:t>clause to the </a:t>
            </a:r>
            <a:r>
              <a:rPr lang="en-US" sz="2000" b="1" dirty="0"/>
              <a:t>SELECT </a:t>
            </a:r>
            <a:r>
              <a:rPr lang="en-US" sz="2000" dirty="0"/>
              <a:t>statement, we add one (or more) conditions that must be met by the selected data. </a:t>
            </a:r>
          </a:p>
          <a:p>
            <a:r>
              <a:rPr lang="en-US" sz="2000" b="1" dirty="0"/>
              <a:t>Syntax :</a:t>
            </a:r>
          </a:p>
          <a:p>
            <a:pPr marL="0" indent="0">
              <a:buNone/>
            </a:pPr>
            <a:r>
              <a:rPr lang="en-US" sz="2000" dirty="0"/>
              <a:t>SELECT </a:t>
            </a:r>
            <a:r>
              <a:rPr lang="en-US" sz="2000" i="1" dirty="0"/>
              <a:t>column1</a:t>
            </a:r>
            <a:r>
              <a:rPr lang="en-US" sz="2000" dirty="0"/>
              <a:t>,</a:t>
            </a:r>
            <a:r>
              <a:rPr lang="en-US" sz="2000" i="1" dirty="0"/>
              <a:t> column2, ...</a:t>
            </a:r>
            <a:br>
              <a:rPr lang="en-US" sz="2000" dirty="0"/>
            </a:br>
            <a:r>
              <a:rPr lang="en-US" sz="2000" dirty="0"/>
              <a:t>FROM </a:t>
            </a:r>
            <a:r>
              <a:rPr lang="en-US" sz="2000" i="1" dirty="0" err="1"/>
              <a:t>table_name</a:t>
            </a:r>
            <a:br>
              <a:rPr lang="en-US" sz="2000" dirty="0"/>
            </a:br>
            <a:r>
              <a:rPr lang="en-US" sz="2000" dirty="0"/>
              <a:t>WHERE </a:t>
            </a:r>
            <a:r>
              <a:rPr lang="en-US" sz="2000" i="1" dirty="0"/>
              <a:t>condition</a:t>
            </a:r>
            <a:r>
              <a:rPr lang="en-US" sz="2000" dirty="0"/>
              <a:t>;</a:t>
            </a:r>
          </a:p>
          <a:p>
            <a:r>
              <a:rPr lang="en-US" sz="2000" b="1" dirty="0"/>
              <a:t>EXAMPLE</a:t>
            </a:r>
          </a:p>
          <a:p>
            <a:pPr marL="0" indent="0">
              <a:buNone/>
            </a:pPr>
            <a:r>
              <a:rPr lang="en-US" sz="2000" dirty="0"/>
              <a:t>SELECT </a:t>
            </a:r>
            <a:r>
              <a:rPr lang="en-US" sz="2000" dirty="0" err="1"/>
              <a:t>EmployeeID</a:t>
            </a:r>
            <a:r>
              <a:rPr lang="en-US" sz="2000" dirty="0"/>
              <a:t>, FirstName, </a:t>
            </a:r>
            <a:r>
              <a:rPr lang="en-US" sz="2000" dirty="0" err="1"/>
              <a:t>LastName</a:t>
            </a:r>
            <a:r>
              <a:rPr lang="en-US" sz="2000" dirty="0"/>
              <a:t>, </a:t>
            </a:r>
            <a:r>
              <a:rPr lang="en-US" sz="2000" dirty="0" err="1"/>
              <a:t>HireDate</a:t>
            </a:r>
            <a:r>
              <a:rPr lang="en-US" sz="2000" dirty="0"/>
              <a:t>, City </a:t>
            </a:r>
          </a:p>
          <a:p>
            <a:pPr marL="0" indent="0">
              <a:buNone/>
            </a:pPr>
            <a:r>
              <a:rPr lang="en-US" sz="2000" dirty="0"/>
              <a:t>FROM Employees </a:t>
            </a:r>
          </a:p>
          <a:p>
            <a:pPr marL="0" indent="0">
              <a:buNone/>
            </a:pPr>
            <a:r>
              <a:rPr lang="en-US" sz="2000" dirty="0"/>
              <a:t>WHERE City = 'London‘ </a:t>
            </a:r>
            <a:endParaRPr lang="en-US" dirty="0"/>
          </a:p>
        </p:txBody>
      </p:sp>
      <p:pic>
        <p:nvPicPr>
          <p:cNvPr id="6" name="Picture 5">
            <a:extLst>
              <a:ext uri="{FF2B5EF4-FFF2-40B4-BE49-F238E27FC236}">
                <a16:creationId xmlns:a16="http://schemas.microsoft.com/office/drawing/2014/main" id="{B4F792EE-5068-B1DA-E21D-DC11380EC056}"/>
              </a:ext>
            </a:extLst>
          </p:cNvPr>
          <p:cNvPicPr>
            <a:picLocks noChangeAspect="1"/>
          </p:cNvPicPr>
          <p:nvPr/>
        </p:nvPicPr>
        <p:blipFill>
          <a:blip r:embed="rId2"/>
          <a:stretch>
            <a:fillRect/>
          </a:stretch>
        </p:blipFill>
        <p:spPr>
          <a:xfrm>
            <a:off x="3327284" y="4971494"/>
            <a:ext cx="5182323" cy="1467055"/>
          </a:xfrm>
          <a:prstGeom prst="rect">
            <a:avLst/>
          </a:prstGeom>
        </p:spPr>
      </p:pic>
    </p:spTree>
    <p:extLst>
      <p:ext uri="{BB962C8B-B14F-4D97-AF65-F5344CB8AC3E}">
        <p14:creationId xmlns:p14="http://schemas.microsoft.com/office/powerpoint/2010/main" val="44494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5E7663-71EE-5A20-D3CE-21A064B61084}"/>
              </a:ext>
            </a:extLst>
          </p:cNvPr>
          <p:cNvPicPr>
            <a:picLocks noChangeAspect="1"/>
          </p:cNvPicPr>
          <p:nvPr/>
        </p:nvPicPr>
        <p:blipFill>
          <a:blip r:embed="rId2"/>
          <a:stretch>
            <a:fillRect/>
          </a:stretch>
        </p:blipFill>
        <p:spPr>
          <a:xfrm>
            <a:off x="641044" y="560870"/>
            <a:ext cx="9897856" cy="4582164"/>
          </a:xfrm>
          <a:prstGeom prst="rect">
            <a:avLst/>
          </a:prstGeom>
        </p:spPr>
      </p:pic>
    </p:spTree>
    <p:extLst>
      <p:ext uri="{BB962C8B-B14F-4D97-AF65-F5344CB8AC3E}">
        <p14:creationId xmlns:p14="http://schemas.microsoft.com/office/powerpoint/2010/main" val="997609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Operator</a:t>
            </a:r>
          </a:p>
        </p:txBody>
      </p:sp>
      <p:sp>
        <p:nvSpPr>
          <p:cNvPr id="3" name="Content Placeholder 2"/>
          <p:cNvSpPr>
            <a:spLocks noGrp="1"/>
          </p:cNvSpPr>
          <p:nvPr>
            <p:ph idx="1"/>
          </p:nvPr>
        </p:nvSpPr>
        <p:spPr>
          <a:xfrm>
            <a:off x="838200" y="1690688"/>
            <a:ext cx="10515600" cy="1325563"/>
          </a:xfrm>
        </p:spPr>
        <p:txBody>
          <a:bodyPr>
            <a:normAutofit/>
          </a:bodyPr>
          <a:lstStyle/>
          <a:p>
            <a:pPr lvl="0" algn="just"/>
            <a:r>
              <a:rPr lang="en-US" sz="2600" dirty="0"/>
              <a:t>An operator is a character or a reserved word that is used to specify a condition, or combine two or more conditions. The operators are used with the WHERE clause in the SELECT statement to set the filter criteria for data. </a:t>
            </a:r>
          </a:p>
          <a:p>
            <a:endParaRPr lang="en-US" dirty="0"/>
          </a:p>
        </p:txBody>
      </p:sp>
    </p:spTree>
    <p:extLst>
      <p:ext uri="{BB962C8B-B14F-4D97-AF65-F5344CB8AC3E}">
        <p14:creationId xmlns:p14="http://schemas.microsoft.com/office/powerpoint/2010/main" val="2448362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625" y="391758"/>
            <a:ext cx="10515600" cy="1325563"/>
          </a:xfrm>
        </p:spPr>
        <p:txBody>
          <a:bodyPr/>
          <a:lstStyle/>
          <a:p>
            <a:r>
              <a:rPr lang="en-US" b="1" dirty="0"/>
              <a:t>Comparison Operator</a:t>
            </a:r>
          </a:p>
        </p:txBody>
      </p:sp>
      <p:sp>
        <p:nvSpPr>
          <p:cNvPr id="3" name="Content Placeholder 2"/>
          <p:cNvSpPr>
            <a:spLocks noGrp="1"/>
          </p:cNvSpPr>
          <p:nvPr>
            <p:ph idx="1"/>
          </p:nvPr>
        </p:nvSpPr>
        <p:spPr>
          <a:xfrm>
            <a:off x="1086775" y="1483696"/>
            <a:ext cx="10515600" cy="5215944"/>
          </a:xfrm>
        </p:spPr>
        <p:txBody>
          <a:bodyPr>
            <a:normAutofit/>
          </a:bodyPr>
          <a:lstStyle/>
          <a:p>
            <a:pPr marL="0" lvl="0" indent="0" algn="just">
              <a:buNone/>
            </a:pPr>
            <a:r>
              <a:rPr lang="en-US" sz="2200" dirty="0"/>
              <a:t>Comparison operators are used to compare the column data with specific values in a condition.</a:t>
            </a:r>
          </a:p>
          <a:p>
            <a:pPr marL="0" lvl="0" indent="0" algn="just">
              <a:buNone/>
            </a:pPr>
            <a:endParaRPr lang="en-US" sz="2200" dirty="0"/>
          </a:p>
          <a:p>
            <a:pPr marL="0" lvl="0" indent="0" fontAlgn="base">
              <a:buNone/>
            </a:pPr>
            <a:r>
              <a:rPr lang="en-US" sz="2200" dirty="0"/>
              <a:t> </a:t>
            </a:r>
            <a:r>
              <a:rPr lang="en-US" sz="2200" b="1" dirty="0"/>
              <a:t>Comparison Operator</a:t>
            </a:r>
            <a:r>
              <a:rPr lang="en-US" sz="2200" dirty="0"/>
              <a:t> </a:t>
            </a:r>
            <a:r>
              <a:rPr lang="en-US" sz="2200" b="1" dirty="0"/>
              <a:t>Description</a:t>
            </a:r>
            <a:r>
              <a:rPr lang="en-US" sz="2200" dirty="0"/>
              <a:t>  </a:t>
            </a:r>
          </a:p>
          <a:p>
            <a:pPr marL="0" lvl="0" indent="0" fontAlgn="base">
              <a:buNone/>
            </a:pPr>
            <a:r>
              <a:rPr lang="en-US" sz="2200" dirty="0"/>
              <a:t>= Equal to  </a:t>
            </a:r>
          </a:p>
          <a:p>
            <a:pPr marL="0" lvl="0" indent="0" fontAlgn="base">
              <a:buNone/>
            </a:pPr>
            <a:r>
              <a:rPr lang="en-US" sz="2200" dirty="0"/>
              <a:t>&gt; Greater than  </a:t>
            </a:r>
          </a:p>
          <a:p>
            <a:pPr marL="0" lvl="0" indent="0" fontAlgn="base">
              <a:buNone/>
            </a:pPr>
            <a:r>
              <a:rPr lang="en-US" sz="2200" dirty="0"/>
              <a:t>&lt; Less than  </a:t>
            </a:r>
          </a:p>
          <a:p>
            <a:pPr marL="0" lvl="0" indent="0" fontAlgn="base">
              <a:buNone/>
            </a:pPr>
            <a:r>
              <a:rPr lang="en-US" sz="2200" dirty="0"/>
              <a:t>&gt;= Greater than or equal to </a:t>
            </a:r>
          </a:p>
          <a:p>
            <a:pPr marL="0" lvl="0" indent="0" fontAlgn="base">
              <a:buNone/>
            </a:pPr>
            <a:r>
              <a:rPr lang="en-US" sz="2200" dirty="0"/>
              <a:t>&lt;= Less than or equal to  </a:t>
            </a:r>
          </a:p>
          <a:p>
            <a:pPr marL="0" lvl="0" indent="0" fontAlgn="base">
              <a:buNone/>
            </a:pPr>
            <a:r>
              <a:rPr lang="en-US" sz="2200" dirty="0"/>
              <a:t>&lt;&gt; Not equal to </a:t>
            </a:r>
          </a:p>
          <a:p>
            <a:pPr marL="0" lvl="0" indent="0" algn="just">
              <a:buNone/>
            </a:pPr>
            <a:endParaRPr lang="en-US" sz="2200" dirty="0"/>
          </a:p>
        </p:txBody>
      </p:sp>
    </p:spTree>
    <p:extLst>
      <p:ext uri="{BB962C8B-B14F-4D97-AF65-F5344CB8AC3E}">
        <p14:creationId xmlns:p14="http://schemas.microsoft.com/office/powerpoint/2010/main" val="6660047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fontAlgn="base"/>
            <a:r>
              <a:rPr lang="en-US" sz="4800" b="1" dirty="0"/>
              <a:t>SQL WHERE and OPERATOR Syntax </a:t>
            </a:r>
            <a:endParaRPr lang="en-US" sz="4800" dirty="0"/>
          </a:p>
        </p:txBody>
      </p:sp>
      <p:sp>
        <p:nvSpPr>
          <p:cNvPr id="3" name="Content Placeholder 2"/>
          <p:cNvSpPr>
            <a:spLocks noGrp="1"/>
          </p:cNvSpPr>
          <p:nvPr>
            <p:ph idx="1"/>
          </p:nvPr>
        </p:nvSpPr>
        <p:spPr>
          <a:xfrm>
            <a:off x="979062" y="1849470"/>
            <a:ext cx="8670966" cy="1978926"/>
          </a:xfrm>
        </p:spPr>
        <p:txBody>
          <a:bodyPr>
            <a:normAutofit/>
          </a:bodyPr>
          <a:lstStyle/>
          <a:p>
            <a:pPr marL="0" lvl="0" indent="0" fontAlgn="base">
              <a:buNone/>
            </a:pPr>
            <a:r>
              <a:rPr lang="en-US" sz="2800" dirty="0"/>
              <a:t>SELECT </a:t>
            </a:r>
            <a:r>
              <a:rPr lang="en-US" sz="2800" i="1" dirty="0" err="1"/>
              <a:t>column_name</a:t>
            </a:r>
            <a:r>
              <a:rPr lang="en-US" sz="2800" dirty="0" err="1"/>
              <a:t>,</a:t>
            </a:r>
            <a:r>
              <a:rPr lang="en-US" sz="2800" i="1" dirty="0" err="1"/>
              <a:t>column_name</a:t>
            </a:r>
            <a:r>
              <a:rPr lang="en-US" sz="2800" dirty="0"/>
              <a:t> </a:t>
            </a:r>
          </a:p>
          <a:p>
            <a:pPr marL="0" lvl="0" indent="0" fontAlgn="base">
              <a:buNone/>
            </a:pPr>
            <a:r>
              <a:rPr lang="en-US" sz="2800" dirty="0"/>
              <a:t>FROM </a:t>
            </a:r>
            <a:r>
              <a:rPr lang="en-US" sz="2800" i="1" dirty="0" err="1"/>
              <a:t>table_name</a:t>
            </a:r>
            <a:r>
              <a:rPr lang="en-US" sz="2800" dirty="0"/>
              <a:t> </a:t>
            </a:r>
          </a:p>
          <a:p>
            <a:pPr marL="0" lvl="0" indent="0" fontAlgn="base">
              <a:buNone/>
            </a:pPr>
            <a:r>
              <a:rPr lang="en-US" sz="2800" dirty="0"/>
              <a:t>WHERE </a:t>
            </a:r>
            <a:r>
              <a:rPr lang="en-US" sz="2800" i="1" dirty="0" err="1"/>
              <a:t>column_name</a:t>
            </a:r>
            <a:r>
              <a:rPr lang="en-US" sz="2800" i="1" dirty="0"/>
              <a:t> operator value</a:t>
            </a:r>
          </a:p>
          <a:p>
            <a:pPr marL="0" indent="0" fontAlgn="base">
              <a:buNone/>
            </a:pPr>
            <a:endParaRPr lang="en-US" sz="2800" dirty="0"/>
          </a:p>
          <a:p>
            <a:pPr marL="0" lvl="0" indent="0" fontAlgn="base">
              <a:buNone/>
            </a:pPr>
            <a:endParaRPr lang="en-US" sz="2800" dirty="0"/>
          </a:p>
        </p:txBody>
      </p:sp>
    </p:spTree>
    <p:extLst>
      <p:ext uri="{BB962C8B-B14F-4D97-AF65-F5344CB8AC3E}">
        <p14:creationId xmlns:p14="http://schemas.microsoft.com/office/powerpoint/2010/main" val="24348826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828" y="275132"/>
            <a:ext cx="10515600" cy="1325563"/>
          </a:xfrm>
        </p:spPr>
        <p:txBody>
          <a:bodyPr/>
          <a:lstStyle/>
          <a:p>
            <a:pPr lvl="0"/>
            <a:r>
              <a:rPr lang="en-US" b="1" dirty="0"/>
              <a:t>Equal to  </a:t>
            </a:r>
          </a:p>
        </p:txBody>
      </p:sp>
      <p:pic>
        <p:nvPicPr>
          <p:cNvPr id="7" name="Picture 6">
            <a:extLst>
              <a:ext uri="{FF2B5EF4-FFF2-40B4-BE49-F238E27FC236}">
                <a16:creationId xmlns:a16="http://schemas.microsoft.com/office/drawing/2014/main" id="{D4AFFD55-5ABF-47C9-2D12-2604268066DC}"/>
              </a:ext>
            </a:extLst>
          </p:cNvPr>
          <p:cNvPicPr>
            <a:picLocks noChangeAspect="1"/>
          </p:cNvPicPr>
          <p:nvPr/>
        </p:nvPicPr>
        <p:blipFill>
          <a:blip r:embed="rId2"/>
          <a:stretch>
            <a:fillRect/>
          </a:stretch>
        </p:blipFill>
        <p:spPr>
          <a:xfrm>
            <a:off x="636828" y="2534512"/>
            <a:ext cx="11101223" cy="2167967"/>
          </a:xfrm>
          <a:prstGeom prst="rect">
            <a:avLst/>
          </a:prstGeom>
        </p:spPr>
      </p:pic>
      <p:sp>
        <p:nvSpPr>
          <p:cNvPr id="9" name="TextBox 8">
            <a:extLst>
              <a:ext uri="{FF2B5EF4-FFF2-40B4-BE49-F238E27FC236}">
                <a16:creationId xmlns:a16="http://schemas.microsoft.com/office/drawing/2014/main" id="{B2520FD8-5CDE-8C61-ACDC-1FD5D8CA9540}"/>
              </a:ext>
            </a:extLst>
          </p:cNvPr>
          <p:cNvSpPr txBox="1"/>
          <p:nvPr/>
        </p:nvSpPr>
        <p:spPr>
          <a:xfrm>
            <a:off x="636828" y="1421272"/>
            <a:ext cx="6094476" cy="646331"/>
          </a:xfrm>
          <a:prstGeom prst="rect">
            <a:avLst/>
          </a:prstGeom>
          <a:noFill/>
        </p:spPr>
        <p:txBody>
          <a:bodyPr wrap="square">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Categories</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CategoryID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4</a:t>
            </a:r>
            <a:r>
              <a:rPr lang="en-US" sz="1800" dirty="0">
                <a:solidFill>
                  <a:srgbClr val="808080"/>
                </a:solidFill>
                <a:latin typeface="Consolas" panose="020B0609020204030204" pitchFamily="49" charset="0"/>
              </a:rPr>
              <a:t>;</a:t>
            </a:r>
            <a:endParaRPr lang="en-PK" dirty="0"/>
          </a:p>
        </p:txBody>
      </p:sp>
    </p:spTree>
    <p:extLst>
      <p:ext uri="{BB962C8B-B14F-4D97-AF65-F5344CB8AC3E}">
        <p14:creationId xmlns:p14="http://schemas.microsoft.com/office/powerpoint/2010/main" val="4209566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218"/>
            <a:ext cx="10515600" cy="1325563"/>
          </a:xfrm>
        </p:spPr>
        <p:txBody>
          <a:bodyPr/>
          <a:lstStyle/>
          <a:p>
            <a:r>
              <a:rPr lang="en-US" b="1" dirty="0"/>
              <a:t>Greater than or equal to</a:t>
            </a:r>
          </a:p>
        </p:txBody>
      </p:sp>
      <p:pic>
        <p:nvPicPr>
          <p:cNvPr id="8" name="Picture 7">
            <a:extLst>
              <a:ext uri="{FF2B5EF4-FFF2-40B4-BE49-F238E27FC236}">
                <a16:creationId xmlns:a16="http://schemas.microsoft.com/office/drawing/2014/main" id="{A8356025-4C27-AC98-16BD-CDF075A57179}"/>
              </a:ext>
            </a:extLst>
          </p:cNvPr>
          <p:cNvPicPr>
            <a:picLocks noChangeAspect="1"/>
          </p:cNvPicPr>
          <p:nvPr/>
        </p:nvPicPr>
        <p:blipFill>
          <a:blip r:embed="rId2"/>
          <a:stretch>
            <a:fillRect/>
          </a:stretch>
        </p:blipFill>
        <p:spPr>
          <a:xfrm>
            <a:off x="2834640" y="2831495"/>
            <a:ext cx="6339840" cy="3661380"/>
          </a:xfrm>
          <a:prstGeom prst="rect">
            <a:avLst/>
          </a:prstGeom>
        </p:spPr>
      </p:pic>
      <p:sp>
        <p:nvSpPr>
          <p:cNvPr id="12" name="TextBox 11">
            <a:extLst>
              <a:ext uri="{FF2B5EF4-FFF2-40B4-BE49-F238E27FC236}">
                <a16:creationId xmlns:a16="http://schemas.microsoft.com/office/drawing/2014/main" id="{D7C3E51A-FD22-3953-43C5-266F920BCFD2}"/>
              </a:ext>
            </a:extLst>
          </p:cNvPr>
          <p:cNvSpPr txBox="1"/>
          <p:nvPr/>
        </p:nvSpPr>
        <p:spPr>
          <a:xfrm>
            <a:off x="838200" y="1586591"/>
            <a:ext cx="6094476" cy="923330"/>
          </a:xfrm>
          <a:prstGeom prst="rect">
            <a:avLst/>
          </a:prstGeom>
          <a:noFill/>
        </p:spPr>
        <p:txBody>
          <a:bodyPr wrap="square">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ProductName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UnitsInStock</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UnitsOnOrder</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Products </a:t>
            </a: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UnitsOnOrder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&gt;=</a:t>
            </a:r>
            <a:r>
              <a:rPr lang="en-US" sz="1800" dirty="0">
                <a:solidFill>
                  <a:srgbClr val="000000"/>
                </a:solidFill>
                <a:latin typeface="Consolas" panose="020B0609020204030204" pitchFamily="49" charset="0"/>
              </a:rPr>
              <a:t>70</a:t>
            </a:r>
            <a:r>
              <a:rPr lang="en-US" sz="1800" dirty="0">
                <a:solidFill>
                  <a:srgbClr val="808080"/>
                </a:solidFill>
                <a:latin typeface="Consolas" panose="020B0609020204030204" pitchFamily="49" charset="0"/>
              </a:rPr>
              <a:t>;</a:t>
            </a:r>
            <a:endParaRPr lang="en-PK" dirty="0"/>
          </a:p>
        </p:txBody>
      </p:sp>
    </p:spTree>
    <p:extLst>
      <p:ext uri="{BB962C8B-B14F-4D97-AF65-F5344CB8AC3E}">
        <p14:creationId xmlns:p14="http://schemas.microsoft.com/office/powerpoint/2010/main" val="41050703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361" y="397522"/>
            <a:ext cx="10515600" cy="1325563"/>
          </a:xfrm>
        </p:spPr>
        <p:txBody>
          <a:bodyPr/>
          <a:lstStyle/>
          <a:p>
            <a:r>
              <a:rPr lang="en-US" b="1" dirty="0"/>
              <a:t>Less than equal to </a:t>
            </a:r>
          </a:p>
        </p:txBody>
      </p:sp>
      <p:pic>
        <p:nvPicPr>
          <p:cNvPr id="7" name="Picture 6">
            <a:extLst>
              <a:ext uri="{FF2B5EF4-FFF2-40B4-BE49-F238E27FC236}">
                <a16:creationId xmlns:a16="http://schemas.microsoft.com/office/drawing/2014/main" id="{6210B852-23C7-3993-1301-C9658BAAC2EB}"/>
              </a:ext>
            </a:extLst>
          </p:cNvPr>
          <p:cNvPicPr>
            <a:picLocks noChangeAspect="1"/>
          </p:cNvPicPr>
          <p:nvPr/>
        </p:nvPicPr>
        <p:blipFill>
          <a:blip r:embed="rId2"/>
          <a:stretch>
            <a:fillRect/>
          </a:stretch>
        </p:blipFill>
        <p:spPr>
          <a:xfrm>
            <a:off x="682383" y="2700450"/>
            <a:ext cx="10827234" cy="2143246"/>
          </a:xfrm>
          <a:prstGeom prst="rect">
            <a:avLst/>
          </a:prstGeom>
        </p:spPr>
      </p:pic>
      <p:sp>
        <p:nvSpPr>
          <p:cNvPr id="9" name="TextBox 8">
            <a:extLst>
              <a:ext uri="{FF2B5EF4-FFF2-40B4-BE49-F238E27FC236}">
                <a16:creationId xmlns:a16="http://schemas.microsoft.com/office/drawing/2014/main" id="{BEE8F287-81C6-15BE-1C60-59499ABB8130}"/>
              </a:ext>
            </a:extLst>
          </p:cNvPr>
          <p:cNvSpPr txBox="1"/>
          <p:nvPr/>
        </p:nvSpPr>
        <p:spPr>
          <a:xfrm>
            <a:off x="682383" y="1596507"/>
            <a:ext cx="6094520" cy="646331"/>
          </a:xfrm>
          <a:prstGeom prst="rect">
            <a:avLst/>
          </a:prstGeom>
          <a:noFill/>
        </p:spPr>
        <p:txBody>
          <a:bodyPr wrap="square">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Customers </a:t>
            </a: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&lt;=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'AROUT'</a:t>
            </a:r>
            <a:r>
              <a:rPr lang="en-US" sz="1800" dirty="0">
                <a:solidFill>
                  <a:srgbClr val="808080"/>
                </a:solidFill>
                <a:latin typeface="Consolas" panose="020B0609020204030204" pitchFamily="49" charset="0"/>
              </a:rPr>
              <a:t>;</a:t>
            </a:r>
            <a:endParaRPr lang="en-PK" dirty="0"/>
          </a:p>
        </p:txBody>
      </p:sp>
    </p:spTree>
    <p:extLst>
      <p:ext uri="{BB962C8B-B14F-4D97-AF65-F5344CB8AC3E}">
        <p14:creationId xmlns:p14="http://schemas.microsoft.com/office/powerpoint/2010/main" val="8800059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6247"/>
            <a:ext cx="10515600" cy="1325563"/>
          </a:xfrm>
        </p:spPr>
        <p:txBody>
          <a:bodyPr>
            <a:normAutofit/>
          </a:bodyPr>
          <a:lstStyle/>
          <a:p>
            <a:pPr lvl="0" fontAlgn="base"/>
            <a:r>
              <a:rPr lang="en-US" sz="4800" b="1" dirty="0"/>
              <a:t>Not equal to</a:t>
            </a:r>
            <a:endParaRPr lang="en-US" sz="4800" dirty="0"/>
          </a:p>
        </p:txBody>
      </p:sp>
      <p:pic>
        <p:nvPicPr>
          <p:cNvPr id="6" name="Picture 5">
            <a:extLst>
              <a:ext uri="{FF2B5EF4-FFF2-40B4-BE49-F238E27FC236}">
                <a16:creationId xmlns:a16="http://schemas.microsoft.com/office/drawing/2014/main" id="{71B0747A-98D3-9D04-F9EF-2D3410C2A8AF}"/>
              </a:ext>
            </a:extLst>
          </p:cNvPr>
          <p:cNvPicPr>
            <a:picLocks noChangeAspect="1"/>
          </p:cNvPicPr>
          <p:nvPr/>
        </p:nvPicPr>
        <p:blipFill>
          <a:blip r:embed="rId2"/>
          <a:stretch>
            <a:fillRect/>
          </a:stretch>
        </p:blipFill>
        <p:spPr>
          <a:xfrm>
            <a:off x="2399950" y="2838221"/>
            <a:ext cx="6344535" cy="2619741"/>
          </a:xfrm>
          <a:prstGeom prst="rect">
            <a:avLst/>
          </a:prstGeom>
        </p:spPr>
      </p:pic>
      <p:sp>
        <p:nvSpPr>
          <p:cNvPr id="8" name="TextBox 7">
            <a:extLst>
              <a:ext uri="{FF2B5EF4-FFF2-40B4-BE49-F238E27FC236}">
                <a16:creationId xmlns:a16="http://schemas.microsoft.com/office/drawing/2014/main" id="{4140AA9F-CDCE-CD63-C718-8C36A983F756}"/>
              </a:ext>
            </a:extLst>
          </p:cNvPr>
          <p:cNvSpPr txBox="1"/>
          <p:nvPr/>
        </p:nvSpPr>
        <p:spPr>
          <a:xfrm>
            <a:off x="838200" y="1614814"/>
            <a:ext cx="7542320" cy="923330"/>
          </a:xfrm>
          <a:prstGeom prst="rect">
            <a:avLst/>
          </a:prstGeom>
          <a:noFill/>
        </p:spPr>
        <p:txBody>
          <a:bodyPr wrap="square">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EmployeeID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FirstName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LastName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HireDate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City </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Employees </a:t>
            </a: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City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'London'</a:t>
            </a:r>
            <a:r>
              <a:rPr lang="en-US" sz="1800" dirty="0">
                <a:solidFill>
                  <a:srgbClr val="808080"/>
                </a:solidFill>
                <a:latin typeface="Consolas" panose="020B0609020204030204" pitchFamily="49" charset="0"/>
              </a:rPr>
              <a:t>;</a:t>
            </a:r>
            <a:endParaRPr lang="en-PK" dirty="0"/>
          </a:p>
        </p:txBody>
      </p:sp>
    </p:spTree>
    <p:extLst>
      <p:ext uri="{BB962C8B-B14F-4D97-AF65-F5344CB8AC3E}">
        <p14:creationId xmlns:p14="http://schemas.microsoft.com/office/powerpoint/2010/main" val="15186171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708" y="542678"/>
            <a:ext cx="10515600" cy="1325563"/>
          </a:xfrm>
        </p:spPr>
        <p:txBody>
          <a:bodyPr/>
          <a:lstStyle/>
          <a:p>
            <a:pPr lvl="0"/>
            <a:r>
              <a:rPr lang="en-US" altLang="en-US" dirty="0">
                <a:solidFill>
                  <a:srgbClr val="000000"/>
                </a:solidFill>
                <a:latin typeface="Segoe UI" panose="020B0502040204020203" pitchFamily="34" charset="0"/>
                <a:cs typeface="Segoe UI" panose="020B0502040204020203" pitchFamily="34" charset="0"/>
              </a:rPr>
              <a:t>DISTINCT Statement</a:t>
            </a:r>
            <a:br>
              <a:rPr lang="en-US" altLang="en-US" dirty="0">
                <a:solidFill>
                  <a:srgbClr val="000000"/>
                </a:solidFill>
                <a:latin typeface="Segoe UI" panose="020B0502040204020203" pitchFamily="34" charset="0"/>
                <a:cs typeface="Segoe UI" panose="020B0502040204020203" pitchFamily="34" charset="0"/>
              </a:rPr>
            </a:br>
            <a:endParaRPr lang="en-US" dirty="0"/>
          </a:p>
        </p:txBody>
      </p:sp>
      <p:sp>
        <p:nvSpPr>
          <p:cNvPr id="4" name="Rectangle 1"/>
          <p:cNvSpPr>
            <a:spLocks noGrp="1" noChangeArrowheads="1"/>
          </p:cNvSpPr>
          <p:nvPr>
            <p:ph idx="1"/>
          </p:nvPr>
        </p:nvSpPr>
        <p:spPr bwMode="auto">
          <a:xfrm>
            <a:off x="676607" y="1547616"/>
            <a:ext cx="10696743" cy="23954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dirty="0">
                <a:solidFill>
                  <a:srgbClr val="000000"/>
                </a:solidFill>
                <a:latin typeface="Segoe UI" panose="020B0502040204020203" pitchFamily="34" charset="0"/>
                <a:cs typeface="Segoe UI" panose="020B0502040204020203" pitchFamily="34" charset="0"/>
              </a:rPr>
              <a:t>The SELECT DISTINCT statement is used to return only distinct (different) values.</a:t>
            </a:r>
          </a:p>
          <a:p>
            <a:r>
              <a:rPr lang="en-US" sz="2000" dirty="0"/>
              <a:t>Inside a table, a column often contains many duplicate values; and sometimes you only want to list the different (distinct) values.</a:t>
            </a:r>
          </a:p>
          <a:p>
            <a:pPr marL="0" lvl="0" indent="0" defTabSz="914400">
              <a:buClrTx/>
              <a:buNone/>
            </a:pPr>
            <a:endParaRPr kumimoji="0" lang="en-US" altLang="en-US" sz="2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lvl="0" indent="0" defTabSz="914400">
              <a:buClrTx/>
              <a:buNone/>
            </a:pPr>
            <a:r>
              <a:rPr kumimoji="0" lang="en-US" altLang="en-US" sz="2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Syntax:</a:t>
            </a:r>
          </a:p>
          <a:p>
            <a:pPr marL="0" lvl="0" indent="0" defTabSz="914400">
              <a:buClrTx/>
              <a:buNone/>
            </a:pPr>
            <a:br>
              <a:rPr kumimoji="0" lang="en-US" altLang="en-US" sz="2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br>
            <a:r>
              <a:rPr lang="en-US" sz="2000" dirty="0"/>
              <a:t>SELECT DISTINCT </a:t>
            </a:r>
            <a:r>
              <a:rPr lang="en-US" sz="2000" i="1" dirty="0"/>
              <a:t>column1</a:t>
            </a:r>
            <a:r>
              <a:rPr lang="en-US" sz="2000" dirty="0"/>
              <a:t>,</a:t>
            </a:r>
            <a:r>
              <a:rPr lang="en-US" sz="2000" i="1" dirty="0"/>
              <a:t> column2, ...</a:t>
            </a:r>
            <a:br>
              <a:rPr lang="en-US" sz="2000" dirty="0"/>
            </a:br>
            <a:r>
              <a:rPr lang="en-US" sz="2000" dirty="0"/>
              <a:t>FROM </a:t>
            </a:r>
            <a:r>
              <a:rPr lang="en-US" sz="2000" i="1" dirty="0" err="1"/>
              <a:t>table_name</a:t>
            </a:r>
            <a:r>
              <a:rPr lang="en-US" sz="2000" dirty="0"/>
              <a:t>;</a:t>
            </a:r>
            <a:endParaRPr kumimoji="0" lang="en-US" altLang="en-US" sz="2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285540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280" y="410654"/>
            <a:ext cx="10515600" cy="1325563"/>
          </a:xfrm>
        </p:spPr>
        <p:txBody>
          <a:bodyPr/>
          <a:lstStyle/>
          <a:p>
            <a:r>
              <a:rPr lang="en-US" dirty="0"/>
              <a:t>Example</a:t>
            </a:r>
          </a:p>
        </p:txBody>
      </p:sp>
      <p:pic>
        <p:nvPicPr>
          <p:cNvPr id="10" name="Picture 9">
            <a:extLst>
              <a:ext uri="{FF2B5EF4-FFF2-40B4-BE49-F238E27FC236}">
                <a16:creationId xmlns:a16="http://schemas.microsoft.com/office/drawing/2014/main" id="{2D593742-E33D-3F61-54AC-A01884E877CD}"/>
              </a:ext>
            </a:extLst>
          </p:cNvPr>
          <p:cNvPicPr>
            <a:picLocks noChangeAspect="1"/>
          </p:cNvPicPr>
          <p:nvPr/>
        </p:nvPicPr>
        <p:blipFill>
          <a:blip r:embed="rId2"/>
          <a:stretch>
            <a:fillRect/>
          </a:stretch>
        </p:blipFill>
        <p:spPr>
          <a:xfrm>
            <a:off x="4953176" y="1073435"/>
            <a:ext cx="4039164" cy="5630061"/>
          </a:xfrm>
          <a:prstGeom prst="rect">
            <a:avLst/>
          </a:prstGeom>
        </p:spPr>
      </p:pic>
      <p:sp>
        <p:nvSpPr>
          <p:cNvPr id="12" name="TextBox 11">
            <a:extLst>
              <a:ext uri="{FF2B5EF4-FFF2-40B4-BE49-F238E27FC236}">
                <a16:creationId xmlns:a16="http://schemas.microsoft.com/office/drawing/2014/main" id="{C55BD004-D298-2DC6-546E-22350193B5FC}"/>
              </a:ext>
            </a:extLst>
          </p:cNvPr>
          <p:cNvSpPr txBox="1"/>
          <p:nvPr/>
        </p:nvSpPr>
        <p:spPr>
          <a:xfrm>
            <a:off x="687280" y="1736217"/>
            <a:ext cx="6094520" cy="646331"/>
          </a:xfrm>
          <a:prstGeom prst="rect">
            <a:avLst/>
          </a:prstGeom>
          <a:noFill/>
        </p:spPr>
        <p:txBody>
          <a:bodyPr wrap="square">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DISTINCT</a:t>
            </a:r>
            <a:r>
              <a:rPr lang="en-US" sz="1800" dirty="0">
                <a:solidFill>
                  <a:srgbClr val="000000"/>
                </a:solidFill>
                <a:latin typeface="Consolas" panose="020B0609020204030204" pitchFamily="49" charset="0"/>
              </a:rPr>
              <a:t> Country </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Customers</a:t>
            </a:r>
            <a:r>
              <a:rPr lang="en-US" sz="1800" dirty="0">
                <a:solidFill>
                  <a:srgbClr val="808080"/>
                </a:solidFill>
                <a:latin typeface="Consolas" panose="020B0609020204030204" pitchFamily="49" charset="0"/>
              </a:rPr>
              <a:t>;</a:t>
            </a:r>
            <a:endParaRPr lang="en-PK" dirty="0"/>
          </a:p>
        </p:txBody>
      </p:sp>
    </p:spTree>
    <p:extLst>
      <p:ext uri="{BB962C8B-B14F-4D97-AF65-F5344CB8AC3E}">
        <p14:creationId xmlns:p14="http://schemas.microsoft.com/office/powerpoint/2010/main" val="18338725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 LINK</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b="1" dirty="0">
                <a:solidFill>
                  <a:srgbClr val="FF0000"/>
                </a:solidFill>
              </a:rPr>
              <a:t>SQL MANAGEMENT STUDIO </a:t>
            </a:r>
          </a:p>
          <a:p>
            <a:r>
              <a:rPr lang="en-US" dirty="0">
                <a:hlinkClick r:id="rId2"/>
              </a:rPr>
              <a:t>https://docs.microsoft.com/en-us/sql/ssms/download-sql-server-management-studio-ssms?view=sql-server-ver15</a:t>
            </a:r>
            <a:endParaRPr lang="en-US" dirty="0"/>
          </a:p>
          <a:p>
            <a:endParaRPr lang="en-US" dirty="0"/>
          </a:p>
          <a:p>
            <a:r>
              <a:rPr lang="en-US" b="1" dirty="0">
                <a:solidFill>
                  <a:srgbClr val="FF0000"/>
                </a:solidFill>
              </a:rPr>
              <a:t>SQL SERVER EXPRESS</a:t>
            </a:r>
          </a:p>
          <a:p>
            <a:r>
              <a:rPr lang="en-US" dirty="0">
                <a:hlinkClick r:id="rId3"/>
              </a:rPr>
              <a:t>https://www.microsoft.com/en-us/sql-server/sql-server-downloads</a:t>
            </a:r>
            <a:endParaRPr lang="en-US" dirty="0"/>
          </a:p>
        </p:txBody>
      </p:sp>
    </p:spTree>
    <p:extLst>
      <p:ext uri="{BB962C8B-B14F-4D97-AF65-F5344CB8AC3E}">
        <p14:creationId xmlns:p14="http://schemas.microsoft.com/office/powerpoint/2010/main" val="2351421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A9B5E4-CC95-F60E-830D-8824C94F178D}"/>
              </a:ext>
            </a:extLst>
          </p:cNvPr>
          <p:cNvPicPr>
            <a:picLocks noChangeAspect="1"/>
          </p:cNvPicPr>
          <p:nvPr/>
        </p:nvPicPr>
        <p:blipFill>
          <a:blip r:embed="rId2"/>
          <a:stretch>
            <a:fillRect/>
          </a:stretch>
        </p:blipFill>
        <p:spPr>
          <a:xfrm>
            <a:off x="678705" y="559813"/>
            <a:ext cx="9573961" cy="5134692"/>
          </a:xfrm>
          <a:prstGeom prst="rect">
            <a:avLst/>
          </a:prstGeom>
        </p:spPr>
      </p:pic>
    </p:spTree>
    <p:extLst>
      <p:ext uri="{BB962C8B-B14F-4D97-AF65-F5344CB8AC3E}">
        <p14:creationId xmlns:p14="http://schemas.microsoft.com/office/powerpoint/2010/main" val="858876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80E55-D090-A06E-2683-DB1A994A30F6}"/>
              </a:ext>
            </a:extLst>
          </p:cNvPr>
          <p:cNvPicPr>
            <a:picLocks noChangeAspect="1"/>
          </p:cNvPicPr>
          <p:nvPr/>
        </p:nvPicPr>
        <p:blipFill>
          <a:blip r:embed="rId2"/>
          <a:stretch>
            <a:fillRect/>
          </a:stretch>
        </p:blipFill>
        <p:spPr>
          <a:xfrm>
            <a:off x="692161" y="752489"/>
            <a:ext cx="10221751" cy="4429743"/>
          </a:xfrm>
          <a:prstGeom prst="rect">
            <a:avLst/>
          </a:prstGeom>
        </p:spPr>
      </p:pic>
    </p:spTree>
    <p:extLst>
      <p:ext uri="{BB962C8B-B14F-4D97-AF65-F5344CB8AC3E}">
        <p14:creationId xmlns:p14="http://schemas.microsoft.com/office/powerpoint/2010/main" val="3570509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9C7624-F72E-3F12-ECFE-5496B56A7AFF}"/>
              </a:ext>
            </a:extLst>
          </p:cNvPr>
          <p:cNvPicPr>
            <a:picLocks noChangeAspect="1"/>
          </p:cNvPicPr>
          <p:nvPr/>
        </p:nvPicPr>
        <p:blipFill>
          <a:blip r:embed="rId2"/>
          <a:stretch>
            <a:fillRect/>
          </a:stretch>
        </p:blipFill>
        <p:spPr>
          <a:xfrm>
            <a:off x="621973" y="574530"/>
            <a:ext cx="9545382" cy="4963218"/>
          </a:xfrm>
          <a:prstGeom prst="rect">
            <a:avLst/>
          </a:prstGeom>
        </p:spPr>
      </p:pic>
    </p:spTree>
    <p:extLst>
      <p:ext uri="{BB962C8B-B14F-4D97-AF65-F5344CB8AC3E}">
        <p14:creationId xmlns:p14="http://schemas.microsoft.com/office/powerpoint/2010/main" val="4006056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Theory: DB &amp; DBMS</a:t>
            </a:r>
          </a:p>
        </p:txBody>
      </p:sp>
      <p:sp>
        <p:nvSpPr>
          <p:cNvPr id="3" name="Content Placeholder 2"/>
          <p:cNvSpPr>
            <a:spLocks noGrp="1"/>
          </p:cNvSpPr>
          <p:nvPr>
            <p:ph idx="1"/>
          </p:nvPr>
        </p:nvSpPr>
        <p:spPr/>
        <p:txBody>
          <a:bodyPr/>
          <a:lstStyle/>
          <a:p>
            <a:r>
              <a:rPr lang="en-US" b="1" dirty="0"/>
              <a:t>What is a database? </a:t>
            </a:r>
            <a:endParaRPr lang="en-US" dirty="0"/>
          </a:p>
          <a:p>
            <a:r>
              <a:rPr lang="en-US" dirty="0"/>
              <a:t>A </a:t>
            </a:r>
            <a:r>
              <a:rPr lang="en-US" b="1" dirty="0"/>
              <a:t>database </a:t>
            </a:r>
            <a:r>
              <a:rPr lang="en-US" dirty="0"/>
              <a:t>is an organized collection of data. </a:t>
            </a:r>
          </a:p>
          <a:p>
            <a:r>
              <a:rPr lang="en-US" b="1" dirty="0"/>
              <a:t>What is a Database Management System? </a:t>
            </a:r>
            <a:endParaRPr lang="en-US" dirty="0"/>
          </a:p>
          <a:p>
            <a:r>
              <a:rPr lang="en-US" b="1" dirty="0"/>
              <a:t>Database management systems </a:t>
            </a:r>
            <a:r>
              <a:rPr lang="en-US" dirty="0"/>
              <a:t>(</a:t>
            </a:r>
            <a:r>
              <a:rPr lang="en-US" b="1" dirty="0"/>
              <a:t>DBMS</a:t>
            </a:r>
            <a:r>
              <a:rPr lang="en-US" dirty="0"/>
              <a:t>s) are specially designed software applications that interact with the user, other applications, and the database itself to capture and analyze data. </a:t>
            </a:r>
          </a:p>
        </p:txBody>
      </p:sp>
    </p:spTree>
    <p:extLst>
      <p:ext uri="{BB962C8B-B14F-4D97-AF65-F5344CB8AC3E}">
        <p14:creationId xmlns:p14="http://schemas.microsoft.com/office/powerpoint/2010/main" val="845530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A9EC2E-4329-1B00-60EF-747CB5073A0B}"/>
              </a:ext>
            </a:extLst>
          </p:cNvPr>
          <p:cNvPicPr>
            <a:picLocks noChangeAspect="1"/>
          </p:cNvPicPr>
          <p:nvPr/>
        </p:nvPicPr>
        <p:blipFill>
          <a:blip r:embed="rId2"/>
          <a:stretch>
            <a:fillRect/>
          </a:stretch>
        </p:blipFill>
        <p:spPr>
          <a:xfrm>
            <a:off x="720962" y="510662"/>
            <a:ext cx="10288436" cy="5144218"/>
          </a:xfrm>
          <a:prstGeom prst="rect">
            <a:avLst/>
          </a:prstGeom>
        </p:spPr>
      </p:pic>
    </p:spTree>
    <p:extLst>
      <p:ext uri="{BB962C8B-B14F-4D97-AF65-F5344CB8AC3E}">
        <p14:creationId xmlns:p14="http://schemas.microsoft.com/office/powerpoint/2010/main" val="518524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1521</Words>
  <Application>Microsoft Office PowerPoint</Application>
  <PresentationFormat>Widescreen</PresentationFormat>
  <Paragraphs>157</Paragraphs>
  <Slides>49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Calibri Light</vt:lpstr>
      <vt:lpstr>Consolas</vt:lpstr>
      <vt:lpstr>Segoe UI</vt:lpstr>
      <vt:lpstr>Studio-Feixen-Sans</vt:lpstr>
      <vt:lpstr>Office Theme</vt:lpstr>
      <vt:lpstr>Lab # 01 </vt:lpstr>
      <vt:lpstr>PowerPoint Presentation</vt:lpstr>
      <vt:lpstr>PowerPoint Presentation</vt:lpstr>
      <vt:lpstr>PowerPoint Presentation</vt:lpstr>
      <vt:lpstr>PowerPoint Presentation</vt:lpstr>
      <vt:lpstr>PowerPoint Presentation</vt:lpstr>
      <vt:lpstr>PowerPoint Presentation</vt:lpstr>
      <vt:lpstr>Theory: DB &amp; DBMS</vt:lpstr>
      <vt:lpstr>PowerPoint Presentation</vt:lpstr>
      <vt:lpstr>Examples :What Can SQL do?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Theory Stuff…</vt:lpstr>
      <vt:lpstr>Examples Tables: Telephone Book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Theory of Query</vt:lpstr>
      <vt:lpstr>If we want to retrieve all of the information about all of the customers in the Employees table, we could use the asterisk (*) as a shortcut for all of the columns, and our query looks like   Syntax: SELECT * FROM table_name;  Example: SELECT * FROM Employees;</vt:lpstr>
      <vt:lpstr>PowerPoint Presentation</vt:lpstr>
      <vt:lpstr> THE WHERE CLAUSE  </vt:lpstr>
      <vt:lpstr>Operator</vt:lpstr>
      <vt:lpstr>Comparison Operator</vt:lpstr>
      <vt:lpstr>SQL WHERE and OPERATOR Syntax </vt:lpstr>
      <vt:lpstr>Equal to  </vt:lpstr>
      <vt:lpstr>Greater than or equal to</vt:lpstr>
      <vt:lpstr>Less than equal to </vt:lpstr>
      <vt:lpstr>Not equal to</vt:lpstr>
      <vt:lpstr>DISTINCT Statement </vt:lpstr>
      <vt:lpstr>Example</vt:lpstr>
      <vt:lpstr>DOWNLOAD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dc:title>
  <dc:creator>User</dc:creator>
  <cp:lastModifiedBy>Qasim Hassan</cp:lastModifiedBy>
  <cp:revision>11</cp:revision>
  <dcterms:created xsi:type="dcterms:W3CDTF">2020-09-21T06:33:26Z</dcterms:created>
  <dcterms:modified xsi:type="dcterms:W3CDTF">2023-02-20T15:36:29Z</dcterms:modified>
</cp:coreProperties>
</file>