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63" r:id="rId3"/>
    <p:sldId id="265" r:id="rId4"/>
    <p:sldId id="266" r:id="rId5"/>
    <p:sldId id="268" r:id="rId6"/>
    <p:sldId id="267" r:id="rId7"/>
    <p:sldId id="272" r:id="rId8"/>
    <p:sldId id="273" r:id="rId9"/>
    <p:sldId id="274" r:id="rId10"/>
    <p:sldId id="277" r:id="rId11"/>
    <p:sldId id="271"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94075" autoAdjust="0"/>
  </p:normalViewPr>
  <p:slideViewPr>
    <p:cSldViewPr snapToGrid="0">
      <p:cViewPr>
        <p:scale>
          <a:sx n="98" d="100"/>
          <a:sy n="98" d="100"/>
        </p:scale>
        <p:origin x="-120" y="-4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976EFA-E180-4B9B-B928-6E18DC550438}" type="datetimeFigureOut">
              <a:rPr lang="en-US" smtClean="0"/>
              <a:t>5/7/2024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693F8F-A52E-4476-A563-1BFFF1811B96}" type="slidenum">
              <a:rPr lang="en-US" smtClean="0"/>
              <a:t>‹#›</a:t>
            </a:fld>
            <a:endParaRPr lang="en-US"/>
          </a:p>
        </p:txBody>
      </p:sp>
    </p:spTree>
    <p:extLst>
      <p:ext uri="{BB962C8B-B14F-4D97-AF65-F5344CB8AC3E}">
        <p14:creationId xmlns:p14="http://schemas.microsoft.com/office/powerpoint/2010/main" val="4194573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693F8F-A52E-4476-A563-1BFFF1811B96}" type="slidenum">
              <a:rPr lang="en-US" smtClean="0"/>
              <a:t>4</a:t>
            </a:fld>
            <a:endParaRPr lang="en-US"/>
          </a:p>
        </p:txBody>
      </p:sp>
    </p:spTree>
    <p:extLst>
      <p:ext uri="{BB962C8B-B14F-4D97-AF65-F5344CB8AC3E}">
        <p14:creationId xmlns:p14="http://schemas.microsoft.com/office/powerpoint/2010/main" val="2597187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9746628-80DF-4B6B-BF83-E3D92A4A738E}"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4DA87-8F75-4242-A296-B3449AD7B65D}" type="slidenum">
              <a:rPr lang="en-US" smtClean="0"/>
              <a:t>‹#›</a:t>
            </a:fld>
            <a:endParaRPr lang="en-US"/>
          </a:p>
        </p:txBody>
      </p:sp>
    </p:spTree>
    <p:extLst>
      <p:ext uri="{BB962C8B-B14F-4D97-AF65-F5344CB8AC3E}">
        <p14:creationId xmlns:p14="http://schemas.microsoft.com/office/powerpoint/2010/main" val="2150052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746628-80DF-4B6B-BF83-E3D92A4A738E}"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4DA87-8F75-4242-A296-B3449AD7B65D}" type="slidenum">
              <a:rPr lang="en-US" smtClean="0"/>
              <a:t>‹#›</a:t>
            </a:fld>
            <a:endParaRPr lang="en-US"/>
          </a:p>
        </p:txBody>
      </p:sp>
    </p:spTree>
    <p:extLst>
      <p:ext uri="{BB962C8B-B14F-4D97-AF65-F5344CB8AC3E}">
        <p14:creationId xmlns:p14="http://schemas.microsoft.com/office/powerpoint/2010/main" val="3282543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746628-80DF-4B6B-BF83-E3D92A4A738E}"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4DA87-8F75-4242-A296-B3449AD7B65D}" type="slidenum">
              <a:rPr lang="en-US" smtClean="0"/>
              <a:t>‹#›</a:t>
            </a:fld>
            <a:endParaRPr lang="en-US"/>
          </a:p>
        </p:txBody>
      </p:sp>
    </p:spTree>
    <p:extLst>
      <p:ext uri="{BB962C8B-B14F-4D97-AF65-F5344CB8AC3E}">
        <p14:creationId xmlns:p14="http://schemas.microsoft.com/office/powerpoint/2010/main" val="448724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746628-80DF-4B6B-BF83-E3D92A4A738E}"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4DA87-8F75-4242-A296-B3449AD7B65D}" type="slidenum">
              <a:rPr lang="en-US" smtClean="0"/>
              <a:t>‹#›</a:t>
            </a:fld>
            <a:endParaRPr lang="en-US"/>
          </a:p>
        </p:txBody>
      </p:sp>
    </p:spTree>
    <p:extLst>
      <p:ext uri="{BB962C8B-B14F-4D97-AF65-F5344CB8AC3E}">
        <p14:creationId xmlns:p14="http://schemas.microsoft.com/office/powerpoint/2010/main" val="2838433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746628-80DF-4B6B-BF83-E3D92A4A738E}"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4DA87-8F75-4242-A296-B3449AD7B65D}" type="slidenum">
              <a:rPr lang="en-US" smtClean="0"/>
              <a:t>‹#›</a:t>
            </a:fld>
            <a:endParaRPr lang="en-US"/>
          </a:p>
        </p:txBody>
      </p:sp>
    </p:spTree>
    <p:extLst>
      <p:ext uri="{BB962C8B-B14F-4D97-AF65-F5344CB8AC3E}">
        <p14:creationId xmlns:p14="http://schemas.microsoft.com/office/powerpoint/2010/main" val="1983067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746628-80DF-4B6B-BF83-E3D92A4A738E}"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64DA87-8F75-4242-A296-B3449AD7B65D}" type="slidenum">
              <a:rPr lang="en-US" smtClean="0"/>
              <a:t>‹#›</a:t>
            </a:fld>
            <a:endParaRPr lang="en-US"/>
          </a:p>
        </p:txBody>
      </p:sp>
    </p:spTree>
    <p:extLst>
      <p:ext uri="{BB962C8B-B14F-4D97-AF65-F5344CB8AC3E}">
        <p14:creationId xmlns:p14="http://schemas.microsoft.com/office/powerpoint/2010/main" val="878764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746628-80DF-4B6B-BF83-E3D92A4A738E}" type="datetimeFigureOut">
              <a:rPr lang="en-US" smtClean="0"/>
              <a:t>5/7/2024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64DA87-8F75-4242-A296-B3449AD7B65D}" type="slidenum">
              <a:rPr lang="en-US" smtClean="0"/>
              <a:t>‹#›</a:t>
            </a:fld>
            <a:endParaRPr lang="en-US"/>
          </a:p>
        </p:txBody>
      </p:sp>
    </p:spTree>
    <p:extLst>
      <p:ext uri="{BB962C8B-B14F-4D97-AF65-F5344CB8AC3E}">
        <p14:creationId xmlns:p14="http://schemas.microsoft.com/office/powerpoint/2010/main" val="3195321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746628-80DF-4B6B-BF83-E3D92A4A738E}" type="datetimeFigureOut">
              <a:rPr lang="en-US" smtClean="0"/>
              <a:t>5/7/2024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64DA87-8F75-4242-A296-B3449AD7B65D}" type="slidenum">
              <a:rPr lang="en-US" smtClean="0"/>
              <a:t>‹#›</a:t>
            </a:fld>
            <a:endParaRPr lang="en-US"/>
          </a:p>
        </p:txBody>
      </p:sp>
    </p:spTree>
    <p:extLst>
      <p:ext uri="{BB962C8B-B14F-4D97-AF65-F5344CB8AC3E}">
        <p14:creationId xmlns:p14="http://schemas.microsoft.com/office/powerpoint/2010/main" val="2979191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746628-80DF-4B6B-BF83-E3D92A4A738E}" type="datetimeFigureOut">
              <a:rPr lang="en-US" smtClean="0"/>
              <a:t>5/7/2024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64DA87-8F75-4242-A296-B3449AD7B65D}" type="slidenum">
              <a:rPr lang="en-US" smtClean="0"/>
              <a:t>‹#›</a:t>
            </a:fld>
            <a:endParaRPr lang="en-US"/>
          </a:p>
        </p:txBody>
      </p:sp>
    </p:spTree>
    <p:extLst>
      <p:ext uri="{BB962C8B-B14F-4D97-AF65-F5344CB8AC3E}">
        <p14:creationId xmlns:p14="http://schemas.microsoft.com/office/powerpoint/2010/main" val="441619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746628-80DF-4B6B-BF83-E3D92A4A738E}"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64DA87-8F75-4242-A296-B3449AD7B65D}" type="slidenum">
              <a:rPr lang="en-US" smtClean="0"/>
              <a:t>‹#›</a:t>
            </a:fld>
            <a:endParaRPr lang="en-US"/>
          </a:p>
        </p:txBody>
      </p:sp>
    </p:spTree>
    <p:extLst>
      <p:ext uri="{BB962C8B-B14F-4D97-AF65-F5344CB8AC3E}">
        <p14:creationId xmlns:p14="http://schemas.microsoft.com/office/powerpoint/2010/main" val="3594807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746628-80DF-4B6B-BF83-E3D92A4A738E}"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64DA87-8F75-4242-A296-B3449AD7B65D}" type="slidenum">
              <a:rPr lang="en-US" smtClean="0"/>
              <a:t>‹#›</a:t>
            </a:fld>
            <a:endParaRPr lang="en-US"/>
          </a:p>
        </p:txBody>
      </p:sp>
    </p:spTree>
    <p:extLst>
      <p:ext uri="{BB962C8B-B14F-4D97-AF65-F5344CB8AC3E}">
        <p14:creationId xmlns:p14="http://schemas.microsoft.com/office/powerpoint/2010/main" val="207867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746628-80DF-4B6B-BF83-E3D92A4A738E}" type="datetimeFigureOut">
              <a:rPr lang="en-US" smtClean="0"/>
              <a:t>5/7/2024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4DA87-8F75-4242-A296-B3449AD7B65D}" type="slidenum">
              <a:rPr lang="en-US" smtClean="0"/>
              <a:t>‹#›</a:t>
            </a:fld>
            <a:endParaRPr lang="en-US"/>
          </a:p>
        </p:txBody>
      </p:sp>
    </p:spTree>
    <p:extLst>
      <p:ext uri="{BB962C8B-B14F-4D97-AF65-F5344CB8AC3E}">
        <p14:creationId xmlns:p14="http://schemas.microsoft.com/office/powerpoint/2010/main" val="7045140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codeproject.com/Articles/25600/Triggers-SQL-Serv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a:t>Stored Procedure with</a:t>
            </a:r>
            <a:br>
              <a:rPr lang="en-US" dirty="0"/>
            </a:br>
            <a:r>
              <a:rPr lang="en-US" dirty="0"/>
              <a:t>Triggers</a:t>
            </a:r>
          </a:p>
        </p:txBody>
      </p:sp>
      <p:sp>
        <p:nvSpPr>
          <p:cNvPr id="3" name="Subtitle 2"/>
          <p:cNvSpPr>
            <a:spLocks noGrp="1"/>
          </p:cNvSpPr>
          <p:nvPr>
            <p:ph type="subTitle" idx="1"/>
          </p:nvPr>
        </p:nvSpPr>
        <p:spPr/>
        <p:txBody>
          <a:bodyPr>
            <a:normAutofit/>
          </a:bodyPr>
          <a:lstStyle/>
          <a:p>
            <a:pPr algn="ctr"/>
            <a:r>
              <a:rPr lang="en-US" sz="3600" dirty="0"/>
              <a:t>Lab # 11</a:t>
            </a:r>
          </a:p>
        </p:txBody>
      </p:sp>
    </p:spTree>
    <p:extLst>
      <p:ext uri="{BB962C8B-B14F-4D97-AF65-F5344CB8AC3E}">
        <p14:creationId xmlns:p14="http://schemas.microsoft.com/office/powerpoint/2010/main" val="3460328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marL="0" indent="0">
              <a:buNone/>
            </a:pPr>
            <a:r>
              <a:rPr lang="en-US" dirty="0"/>
              <a:t>Step 5 :</a:t>
            </a:r>
          </a:p>
          <a:p>
            <a:pPr marL="0" indent="0">
              <a:buNone/>
            </a:pPr>
            <a:r>
              <a:rPr lang="en-US" dirty="0"/>
              <a:t>Insert Some Records in the Table </a:t>
            </a:r>
            <a:r>
              <a:rPr lang="en-US" b="1" dirty="0"/>
              <a:t>Employee</a:t>
            </a:r>
          </a:p>
          <a:p>
            <a:pPr marL="0" indent="0">
              <a:buNone/>
            </a:pPr>
            <a:r>
              <a:rPr lang="en-US" dirty="0"/>
              <a:t>Step 6 :</a:t>
            </a:r>
          </a:p>
          <a:p>
            <a:pPr marL="0" indent="0">
              <a:buNone/>
            </a:pPr>
            <a:r>
              <a:rPr lang="en-US" dirty="0"/>
              <a:t>Write Select statement for Retrieving records from Table </a:t>
            </a:r>
            <a:r>
              <a:rPr lang="en-US" b="1" dirty="0"/>
              <a:t>Employee_Log</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14340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- 1</a:t>
            </a:r>
          </a:p>
        </p:txBody>
      </p:sp>
      <p:sp>
        <p:nvSpPr>
          <p:cNvPr id="3" name="Content Placeholder 2"/>
          <p:cNvSpPr>
            <a:spLocks noGrp="1"/>
          </p:cNvSpPr>
          <p:nvPr>
            <p:ph idx="1"/>
          </p:nvPr>
        </p:nvSpPr>
        <p:spPr/>
        <p:txBody>
          <a:bodyPr>
            <a:normAutofit/>
          </a:bodyPr>
          <a:lstStyle/>
          <a:p>
            <a:pPr marL="457200" lvl="0" indent="-457200">
              <a:buFont typeface="+mj-lt"/>
              <a:buAutoNum type="arabicPeriod"/>
            </a:pPr>
            <a:r>
              <a:rPr lang="en-US" sz="3200" dirty="0"/>
              <a:t>Create </a:t>
            </a:r>
            <a:endParaRPr lang="en-US" sz="2800" dirty="0"/>
          </a:p>
          <a:p>
            <a:pPr lvl="3"/>
            <a:r>
              <a:rPr lang="en-US" sz="2000" dirty="0"/>
              <a:t>After Insert</a:t>
            </a:r>
            <a:endParaRPr lang="en-US" sz="1800" dirty="0"/>
          </a:p>
          <a:p>
            <a:pPr lvl="3"/>
            <a:r>
              <a:rPr lang="en-US" sz="2000" dirty="0"/>
              <a:t>After Update </a:t>
            </a:r>
            <a:endParaRPr lang="en-US" sz="1800" dirty="0"/>
          </a:p>
          <a:p>
            <a:pPr lvl="3"/>
            <a:r>
              <a:rPr lang="en-US" sz="2000" dirty="0"/>
              <a:t>After Delete</a:t>
            </a:r>
            <a:endParaRPr lang="en-US" sz="1800" dirty="0"/>
          </a:p>
          <a:p>
            <a:pPr marL="201168" lvl="1" indent="0">
              <a:buNone/>
            </a:pPr>
            <a:r>
              <a:rPr lang="en-US" sz="2800" dirty="0"/>
              <a:t>    Triggers on Shippers Table in </a:t>
            </a:r>
            <a:r>
              <a:rPr lang="en-US" sz="2800" dirty="0" err="1"/>
              <a:t>Northwind</a:t>
            </a:r>
            <a:r>
              <a:rPr lang="en-US" sz="2800" dirty="0"/>
              <a:t> Database. Record query and their respective results in output. </a:t>
            </a:r>
            <a:endParaRPr lang="en-US" sz="2400" dirty="0"/>
          </a:p>
        </p:txBody>
      </p:sp>
    </p:spTree>
    <p:extLst>
      <p:ext uri="{BB962C8B-B14F-4D97-AF65-F5344CB8AC3E}">
        <p14:creationId xmlns:p14="http://schemas.microsoft.com/office/powerpoint/2010/main" val="3982660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 </a:t>
            </a:r>
          </a:p>
        </p:txBody>
      </p:sp>
      <p:sp>
        <p:nvSpPr>
          <p:cNvPr id="3" name="Content Placeholder 2"/>
          <p:cNvSpPr>
            <a:spLocks noGrp="1"/>
          </p:cNvSpPr>
          <p:nvPr>
            <p:ph idx="1"/>
          </p:nvPr>
        </p:nvSpPr>
        <p:spPr/>
        <p:txBody>
          <a:bodyPr/>
          <a:lstStyle/>
          <a:p>
            <a:r>
              <a:rPr lang="en-US" dirty="0"/>
              <a:t>BOOK : Microsoft® SQL Server ® 2012 Programming by Paul Atkinson &amp; Robert Vieira</a:t>
            </a:r>
          </a:p>
          <a:p>
            <a:r>
              <a:rPr lang="en-US" dirty="0">
                <a:hlinkClick r:id="rId2"/>
              </a:rPr>
              <a:t>http://www.codeproject.com/Articles/25600/Triggers-SQL-Server</a:t>
            </a:r>
            <a:endParaRPr lang="en-US" dirty="0"/>
          </a:p>
        </p:txBody>
      </p:sp>
    </p:spTree>
    <p:extLst>
      <p:ext uri="{BB962C8B-B14F-4D97-AF65-F5344CB8AC3E}">
        <p14:creationId xmlns:p14="http://schemas.microsoft.com/office/powerpoint/2010/main" val="2021796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Triggers : </a:t>
            </a:r>
          </a:p>
        </p:txBody>
      </p:sp>
      <p:sp>
        <p:nvSpPr>
          <p:cNvPr id="3" name="Content Placeholder 2"/>
          <p:cNvSpPr>
            <a:spLocks noGrp="1"/>
          </p:cNvSpPr>
          <p:nvPr>
            <p:ph idx="1"/>
          </p:nvPr>
        </p:nvSpPr>
        <p:spPr/>
        <p:txBody>
          <a:bodyPr>
            <a:normAutofit/>
          </a:bodyPr>
          <a:lstStyle/>
          <a:p>
            <a:r>
              <a:rPr lang="en-US" dirty="0"/>
              <a:t>A trigger is a special kind of a store procedure that executes in response to certain action on the table like insertion, deletion or </a:t>
            </a:r>
            <a:r>
              <a:rPr lang="en-US" dirty="0" err="1"/>
              <a:t>updation</a:t>
            </a:r>
            <a:r>
              <a:rPr lang="en-US" dirty="0"/>
              <a:t> of data. It is a database object which is bound to a table and is executed automatically.</a:t>
            </a:r>
          </a:p>
          <a:p>
            <a:endParaRPr lang="en-US" dirty="0"/>
          </a:p>
          <a:p>
            <a:r>
              <a:rPr lang="en-US" b="1" dirty="0"/>
              <a:t>Common Use : </a:t>
            </a:r>
          </a:p>
          <a:p>
            <a:pPr marL="457200" lvl="1" indent="0">
              <a:buNone/>
            </a:pPr>
            <a:r>
              <a:rPr lang="en-US" b="1" dirty="0"/>
              <a:t>Creating audit trails:</a:t>
            </a:r>
            <a:r>
              <a:rPr lang="en-US" dirty="0"/>
              <a:t> This means writing out records that keep track of not just the most  current data, but also the actual change history for each record. This may eventually  become less popular with the change-data tracking that SQL Server 2008 added, but triggers are still a pretty popular choice</a:t>
            </a:r>
          </a:p>
        </p:txBody>
      </p:sp>
    </p:spTree>
    <p:extLst>
      <p:ext uri="{BB962C8B-B14F-4D97-AF65-F5344CB8AC3E}">
        <p14:creationId xmlns:p14="http://schemas.microsoft.com/office/powerpoint/2010/main" val="9370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Triggers : </a:t>
            </a:r>
          </a:p>
        </p:txBody>
      </p:sp>
      <p:pic>
        <p:nvPicPr>
          <p:cNvPr id="4" name="Content Placeholder 3"/>
          <p:cNvPicPr>
            <a:picLocks noGrp="1" noChangeAspect="1"/>
          </p:cNvPicPr>
          <p:nvPr>
            <p:ph idx="1"/>
          </p:nvPr>
        </p:nvPicPr>
        <p:blipFill>
          <a:blip r:embed="rId2"/>
          <a:stretch>
            <a:fillRect/>
          </a:stretch>
        </p:blipFill>
        <p:spPr>
          <a:xfrm>
            <a:off x="1277443" y="1925600"/>
            <a:ext cx="3737684" cy="2011139"/>
          </a:xfrm>
          <a:prstGeom prst="rect">
            <a:avLst/>
          </a:prstGeom>
        </p:spPr>
      </p:pic>
      <p:pic>
        <p:nvPicPr>
          <p:cNvPr id="5" name="Picture 4"/>
          <p:cNvPicPr>
            <a:picLocks noChangeAspect="1"/>
          </p:cNvPicPr>
          <p:nvPr/>
        </p:nvPicPr>
        <p:blipFill>
          <a:blip r:embed="rId3"/>
          <a:stretch>
            <a:fillRect/>
          </a:stretch>
        </p:blipFill>
        <p:spPr>
          <a:xfrm>
            <a:off x="1277443" y="4320903"/>
            <a:ext cx="5227650" cy="768329"/>
          </a:xfrm>
          <a:prstGeom prst="rect">
            <a:avLst/>
          </a:prstGeom>
        </p:spPr>
      </p:pic>
      <p:pic>
        <p:nvPicPr>
          <p:cNvPr id="8" name="Picture 7"/>
          <p:cNvPicPr>
            <a:picLocks noChangeAspect="1"/>
          </p:cNvPicPr>
          <p:nvPr/>
        </p:nvPicPr>
        <p:blipFill>
          <a:blip r:embed="rId4"/>
          <a:stretch>
            <a:fillRect/>
          </a:stretch>
        </p:blipFill>
        <p:spPr>
          <a:xfrm>
            <a:off x="6735170" y="2845169"/>
            <a:ext cx="3900084" cy="2098774"/>
          </a:xfrm>
          <a:prstGeom prst="rect">
            <a:avLst/>
          </a:prstGeom>
        </p:spPr>
      </p:pic>
      <p:sp>
        <p:nvSpPr>
          <p:cNvPr id="9" name="Rectangle 8"/>
          <p:cNvSpPr/>
          <p:nvPr/>
        </p:nvSpPr>
        <p:spPr>
          <a:xfrm>
            <a:off x="5145206" y="1929064"/>
            <a:ext cx="3179928" cy="788548"/>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1 - Create a new table or use any other table from database</a:t>
            </a:r>
          </a:p>
        </p:txBody>
      </p:sp>
      <p:sp>
        <p:nvSpPr>
          <p:cNvPr id="10" name="Rectangle 9"/>
          <p:cNvSpPr/>
          <p:nvPr/>
        </p:nvSpPr>
        <p:spPr>
          <a:xfrm>
            <a:off x="2622644" y="5195957"/>
            <a:ext cx="3423313" cy="788548"/>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 As we have created a new table so lets insert some records in it</a:t>
            </a:r>
          </a:p>
        </p:txBody>
      </p:sp>
      <p:sp>
        <p:nvSpPr>
          <p:cNvPr id="11" name="Rectangle 10"/>
          <p:cNvSpPr/>
          <p:nvPr/>
        </p:nvSpPr>
        <p:spPr>
          <a:xfrm>
            <a:off x="7449024" y="4943943"/>
            <a:ext cx="4069685" cy="788548"/>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 Create a table that will be used to track changes made in </a:t>
            </a:r>
            <a:r>
              <a:rPr lang="en-US" dirty="0" err="1"/>
              <a:t>Employee_Test</a:t>
            </a:r>
            <a:endParaRPr lang="en-US" dirty="0"/>
          </a:p>
        </p:txBody>
      </p:sp>
    </p:spTree>
    <p:extLst>
      <p:ext uri="{BB962C8B-B14F-4D97-AF65-F5344CB8AC3E}">
        <p14:creationId xmlns:p14="http://schemas.microsoft.com/office/powerpoint/2010/main" val="351045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 – After Insertion</a:t>
            </a:r>
          </a:p>
        </p:txBody>
      </p:sp>
      <p:pic>
        <p:nvPicPr>
          <p:cNvPr id="4" name="Content Placeholder 3"/>
          <p:cNvPicPr>
            <a:picLocks noGrp="1" noChangeAspect="1"/>
          </p:cNvPicPr>
          <p:nvPr>
            <p:ph idx="1"/>
          </p:nvPr>
        </p:nvPicPr>
        <p:blipFill>
          <a:blip r:embed="rId3"/>
          <a:stretch>
            <a:fillRect/>
          </a:stretch>
        </p:blipFill>
        <p:spPr>
          <a:xfrm>
            <a:off x="1097280" y="1897017"/>
            <a:ext cx="9170369" cy="4387205"/>
          </a:xfrm>
          <a:prstGeom prst="rect">
            <a:avLst/>
          </a:prstGeom>
        </p:spPr>
      </p:pic>
      <p:pic>
        <p:nvPicPr>
          <p:cNvPr id="5" name="Picture 4"/>
          <p:cNvPicPr>
            <a:picLocks noChangeAspect="1"/>
          </p:cNvPicPr>
          <p:nvPr/>
        </p:nvPicPr>
        <p:blipFill>
          <a:blip r:embed="rId4"/>
          <a:stretch>
            <a:fillRect/>
          </a:stretch>
        </p:blipFill>
        <p:spPr>
          <a:xfrm>
            <a:off x="7444356" y="2006151"/>
            <a:ext cx="3171825" cy="190500"/>
          </a:xfrm>
          <a:prstGeom prst="rect">
            <a:avLst/>
          </a:prstGeom>
        </p:spPr>
      </p:pic>
      <p:pic>
        <p:nvPicPr>
          <p:cNvPr id="6" name="Picture 5"/>
          <p:cNvPicPr>
            <a:picLocks noChangeAspect="1"/>
          </p:cNvPicPr>
          <p:nvPr/>
        </p:nvPicPr>
        <p:blipFill>
          <a:blip r:embed="rId5"/>
          <a:stretch>
            <a:fillRect/>
          </a:stretch>
        </p:blipFill>
        <p:spPr>
          <a:xfrm>
            <a:off x="7444356" y="2405310"/>
            <a:ext cx="2286000" cy="1095375"/>
          </a:xfrm>
          <a:prstGeom prst="rect">
            <a:avLst/>
          </a:prstGeom>
        </p:spPr>
      </p:pic>
      <p:sp>
        <p:nvSpPr>
          <p:cNvPr id="7" name="Rectangle 6"/>
          <p:cNvSpPr/>
          <p:nvPr/>
        </p:nvSpPr>
        <p:spPr>
          <a:xfrm>
            <a:off x="7444356" y="3567998"/>
            <a:ext cx="2823293" cy="261610"/>
          </a:xfrm>
          <a:prstGeom prst="rect">
            <a:avLst/>
          </a:prstGeom>
        </p:spPr>
        <p:txBody>
          <a:bodyPr wrap="square">
            <a:spAutoFit/>
          </a:bodyPr>
          <a:lstStyle/>
          <a:p>
            <a:r>
              <a:rPr lang="en-US" sz="1100" dirty="0">
                <a:solidFill>
                  <a:srgbClr val="0000FF"/>
                </a:solidFill>
                <a:latin typeface="Consolas" panose="020B0609020204030204" pitchFamily="49" charset="0"/>
              </a:rPr>
              <a:t>select</a:t>
            </a:r>
            <a:r>
              <a:rPr lang="en-US" sz="1100" dirty="0">
                <a:solidFill>
                  <a:prstClr val="black"/>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a:solidFill>
                  <a:prstClr val="black"/>
                </a:solidFill>
                <a:latin typeface="Consolas" panose="020B0609020204030204" pitchFamily="49" charset="0"/>
              </a:rPr>
              <a:t> </a:t>
            </a:r>
            <a:r>
              <a:rPr lang="en-US" sz="1100" dirty="0">
                <a:solidFill>
                  <a:srgbClr val="0000FF"/>
                </a:solidFill>
                <a:latin typeface="Consolas" panose="020B0609020204030204" pitchFamily="49" charset="0"/>
              </a:rPr>
              <a:t>from</a:t>
            </a:r>
            <a:r>
              <a:rPr lang="en-US" sz="1100" dirty="0">
                <a:solidFill>
                  <a:prstClr val="black"/>
                </a:solidFill>
                <a:latin typeface="Consolas" panose="020B0609020204030204" pitchFamily="49" charset="0"/>
              </a:rPr>
              <a:t> </a:t>
            </a:r>
            <a:r>
              <a:rPr lang="en-US" sz="1100" dirty="0" err="1">
                <a:solidFill>
                  <a:srgbClr val="008080"/>
                </a:solidFill>
                <a:latin typeface="Consolas" panose="020B0609020204030204" pitchFamily="49" charset="0"/>
              </a:rPr>
              <a:t>Employee_Test_Audit</a:t>
            </a:r>
            <a:endParaRPr lang="en-US" sz="1100" dirty="0">
              <a:solidFill>
                <a:srgbClr val="008080"/>
              </a:solidFill>
              <a:latin typeface="Consolas" panose="020B0609020204030204" pitchFamily="49" charset="0"/>
            </a:endParaRPr>
          </a:p>
        </p:txBody>
      </p:sp>
      <p:pic>
        <p:nvPicPr>
          <p:cNvPr id="8" name="Picture 7"/>
          <p:cNvPicPr>
            <a:picLocks noChangeAspect="1"/>
          </p:cNvPicPr>
          <p:nvPr/>
        </p:nvPicPr>
        <p:blipFill>
          <a:blip r:embed="rId6"/>
          <a:stretch>
            <a:fillRect/>
          </a:stretch>
        </p:blipFill>
        <p:spPr>
          <a:xfrm>
            <a:off x="6901729" y="3989265"/>
            <a:ext cx="3908545" cy="805708"/>
          </a:xfrm>
          <a:prstGeom prst="rect">
            <a:avLst/>
          </a:prstGeom>
        </p:spPr>
      </p:pic>
    </p:spTree>
    <p:extLst>
      <p:ext uri="{BB962C8B-B14F-4D97-AF65-F5344CB8AC3E}">
        <p14:creationId xmlns:p14="http://schemas.microsoft.com/office/powerpoint/2010/main" val="3545021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 – After </a:t>
            </a:r>
            <a:r>
              <a:rPr lang="en-US" dirty="0" err="1"/>
              <a:t>Updation</a:t>
            </a:r>
            <a:endParaRPr lang="en-US" dirty="0"/>
          </a:p>
        </p:txBody>
      </p:sp>
      <p:pic>
        <p:nvPicPr>
          <p:cNvPr id="4" name="Content Placeholder 3"/>
          <p:cNvPicPr>
            <a:picLocks noGrp="1" noChangeAspect="1"/>
          </p:cNvPicPr>
          <p:nvPr>
            <p:ph idx="1"/>
          </p:nvPr>
        </p:nvPicPr>
        <p:blipFill>
          <a:blip r:embed="rId2"/>
          <a:stretch>
            <a:fillRect/>
          </a:stretch>
        </p:blipFill>
        <p:spPr>
          <a:xfrm>
            <a:off x="1172506" y="1996349"/>
            <a:ext cx="6441598" cy="3158461"/>
          </a:xfrm>
          <a:prstGeom prst="rect">
            <a:avLst/>
          </a:prstGeom>
        </p:spPr>
      </p:pic>
      <p:pic>
        <p:nvPicPr>
          <p:cNvPr id="5" name="Picture 4"/>
          <p:cNvPicPr>
            <a:picLocks noChangeAspect="1"/>
          </p:cNvPicPr>
          <p:nvPr/>
        </p:nvPicPr>
        <p:blipFill>
          <a:blip r:embed="rId3"/>
          <a:stretch>
            <a:fillRect/>
          </a:stretch>
        </p:blipFill>
        <p:spPr>
          <a:xfrm>
            <a:off x="6126480" y="2286650"/>
            <a:ext cx="2114550" cy="1066800"/>
          </a:xfrm>
          <a:prstGeom prst="rect">
            <a:avLst/>
          </a:prstGeom>
        </p:spPr>
      </p:pic>
      <p:pic>
        <p:nvPicPr>
          <p:cNvPr id="7" name="Picture 6"/>
          <p:cNvPicPr>
            <a:picLocks noChangeAspect="1"/>
          </p:cNvPicPr>
          <p:nvPr/>
        </p:nvPicPr>
        <p:blipFill>
          <a:blip r:embed="rId4"/>
          <a:stretch>
            <a:fillRect/>
          </a:stretch>
        </p:blipFill>
        <p:spPr>
          <a:xfrm>
            <a:off x="6126480" y="1854306"/>
            <a:ext cx="3895725" cy="180975"/>
          </a:xfrm>
          <a:prstGeom prst="rect">
            <a:avLst/>
          </a:prstGeom>
        </p:spPr>
      </p:pic>
      <p:pic>
        <p:nvPicPr>
          <p:cNvPr id="8" name="Picture 7"/>
          <p:cNvPicPr>
            <a:picLocks noChangeAspect="1"/>
          </p:cNvPicPr>
          <p:nvPr/>
        </p:nvPicPr>
        <p:blipFill>
          <a:blip r:embed="rId5"/>
          <a:stretch>
            <a:fillRect/>
          </a:stretch>
        </p:blipFill>
        <p:spPr>
          <a:xfrm>
            <a:off x="5974137" y="2263034"/>
            <a:ext cx="5915025" cy="1304925"/>
          </a:xfrm>
          <a:prstGeom prst="rect">
            <a:avLst/>
          </a:prstGeom>
        </p:spPr>
      </p:pic>
    </p:spTree>
    <p:extLst>
      <p:ext uri="{BB962C8B-B14F-4D97-AF65-F5344CB8AC3E}">
        <p14:creationId xmlns:p14="http://schemas.microsoft.com/office/powerpoint/2010/main" val="250085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 – After Deletion </a:t>
            </a:r>
          </a:p>
        </p:txBody>
      </p:sp>
      <p:pic>
        <p:nvPicPr>
          <p:cNvPr id="5" name="Content Placeholder 4"/>
          <p:cNvPicPr>
            <a:picLocks noGrp="1" noChangeAspect="1"/>
          </p:cNvPicPr>
          <p:nvPr>
            <p:ph idx="1"/>
          </p:nvPr>
        </p:nvPicPr>
        <p:blipFill>
          <a:blip r:embed="rId2"/>
          <a:stretch>
            <a:fillRect/>
          </a:stretch>
        </p:blipFill>
        <p:spPr>
          <a:xfrm>
            <a:off x="1062705" y="1853011"/>
            <a:ext cx="5924550" cy="4110791"/>
          </a:xfrm>
          <a:prstGeom prst="rect">
            <a:avLst/>
          </a:prstGeom>
        </p:spPr>
      </p:pic>
      <p:pic>
        <p:nvPicPr>
          <p:cNvPr id="6" name="Picture 5"/>
          <p:cNvPicPr>
            <a:picLocks noChangeAspect="1"/>
          </p:cNvPicPr>
          <p:nvPr/>
        </p:nvPicPr>
        <p:blipFill>
          <a:blip r:embed="rId3"/>
          <a:stretch>
            <a:fillRect/>
          </a:stretch>
        </p:blipFill>
        <p:spPr>
          <a:xfrm>
            <a:off x="8052747" y="2432032"/>
            <a:ext cx="3429000" cy="1495425"/>
          </a:xfrm>
          <a:prstGeom prst="rect">
            <a:avLst/>
          </a:prstGeom>
        </p:spPr>
      </p:pic>
      <p:pic>
        <p:nvPicPr>
          <p:cNvPr id="7" name="Picture 6"/>
          <p:cNvPicPr>
            <a:picLocks noChangeAspect="1"/>
          </p:cNvPicPr>
          <p:nvPr/>
        </p:nvPicPr>
        <p:blipFill>
          <a:blip r:embed="rId4"/>
          <a:stretch>
            <a:fillRect/>
          </a:stretch>
        </p:blipFill>
        <p:spPr>
          <a:xfrm>
            <a:off x="5921763" y="2432032"/>
            <a:ext cx="5886450" cy="1476375"/>
          </a:xfrm>
          <a:prstGeom prst="rect">
            <a:avLst/>
          </a:prstGeom>
        </p:spPr>
      </p:pic>
    </p:spTree>
    <p:extLst>
      <p:ext uri="{BB962C8B-B14F-4D97-AF65-F5344CB8AC3E}">
        <p14:creationId xmlns:p14="http://schemas.microsoft.com/office/powerpoint/2010/main" val="848698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marL="0" indent="0">
              <a:buNone/>
            </a:pPr>
            <a:r>
              <a:rPr lang="en-US" dirty="0"/>
              <a:t>Step 1 :</a:t>
            </a:r>
          </a:p>
          <a:p>
            <a:pPr marL="0" indent="0">
              <a:buNone/>
            </a:pPr>
            <a:r>
              <a:rPr lang="en-US" dirty="0"/>
              <a:t>Create an Example Database </a:t>
            </a:r>
            <a:r>
              <a:rPr lang="en-US" b="1" u="sng" dirty="0"/>
              <a:t>Employee details</a:t>
            </a:r>
          </a:p>
          <a:p>
            <a:pPr marL="0" indent="0">
              <a:buNone/>
            </a:pPr>
            <a:endParaRPr lang="en-US" dirty="0"/>
          </a:p>
          <a:p>
            <a:pPr marL="0" indent="0">
              <a:buNone/>
            </a:pPr>
            <a:r>
              <a:rPr lang="en-US" dirty="0"/>
              <a:t>Step 2 :</a:t>
            </a:r>
          </a:p>
          <a:p>
            <a:pPr marL="0" indent="0">
              <a:buNone/>
            </a:pPr>
            <a:r>
              <a:rPr lang="en-US" dirty="0"/>
              <a:t>Create table Employee with following fields:</a:t>
            </a:r>
          </a:p>
          <a:p>
            <a:pPr marL="0" indent="0">
              <a:buNone/>
            </a:pPr>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rotWithShape="1">
          <a:blip r:embed="rId2"/>
          <a:srcRect l="21819" t="16185" r="65175" b="70756"/>
          <a:stretch/>
        </p:blipFill>
        <p:spPr>
          <a:xfrm>
            <a:off x="2920620" y="4421874"/>
            <a:ext cx="3630305" cy="2049367"/>
          </a:xfrm>
          <a:prstGeom prst="rect">
            <a:avLst/>
          </a:prstGeom>
        </p:spPr>
      </p:pic>
    </p:spTree>
    <p:extLst>
      <p:ext uri="{BB962C8B-B14F-4D97-AF65-F5344CB8AC3E}">
        <p14:creationId xmlns:p14="http://schemas.microsoft.com/office/powerpoint/2010/main" val="3428847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marL="0" indent="0">
              <a:buNone/>
            </a:pPr>
            <a:r>
              <a:rPr lang="en-US" dirty="0"/>
              <a:t>Step 3 :</a:t>
            </a:r>
          </a:p>
          <a:p>
            <a:pPr marL="0" indent="0">
              <a:buNone/>
            </a:pPr>
            <a:r>
              <a:rPr lang="en-US" dirty="0"/>
              <a:t>Create table Employee_Log with following fields: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p:cNvPicPr>
            <a:picLocks noChangeAspect="1"/>
          </p:cNvPicPr>
          <p:nvPr/>
        </p:nvPicPr>
        <p:blipFill rotWithShape="1">
          <a:blip r:embed="rId2"/>
          <a:srcRect l="21085" t="15625" r="63391" b="66465"/>
          <a:stretch/>
        </p:blipFill>
        <p:spPr>
          <a:xfrm>
            <a:off x="3062216" y="3117591"/>
            <a:ext cx="3862317" cy="2505286"/>
          </a:xfrm>
          <a:prstGeom prst="rect">
            <a:avLst/>
          </a:prstGeom>
        </p:spPr>
      </p:pic>
    </p:spTree>
    <p:extLst>
      <p:ext uri="{BB962C8B-B14F-4D97-AF65-F5344CB8AC3E}">
        <p14:creationId xmlns:p14="http://schemas.microsoft.com/office/powerpoint/2010/main" val="318042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marL="0" indent="0">
              <a:buNone/>
            </a:pPr>
            <a:r>
              <a:rPr lang="en-US" dirty="0"/>
              <a:t>Step 4 :</a:t>
            </a:r>
          </a:p>
          <a:p>
            <a:pPr marL="0" indent="0">
              <a:buNone/>
            </a:pPr>
            <a:r>
              <a:rPr lang="en-US" dirty="0"/>
              <a:t>Create Trigger After insertion: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rotWithShape="1">
          <a:blip r:embed="rId2"/>
          <a:srcRect l="21819" t="19543" r="47343" b="44263"/>
          <a:stretch/>
        </p:blipFill>
        <p:spPr>
          <a:xfrm>
            <a:off x="5268033" y="1825625"/>
            <a:ext cx="6830099" cy="4725300"/>
          </a:xfrm>
          <a:prstGeom prst="rect">
            <a:avLst/>
          </a:prstGeom>
        </p:spPr>
      </p:pic>
    </p:spTree>
    <p:extLst>
      <p:ext uri="{BB962C8B-B14F-4D97-AF65-F5344CB8AC3E}">
        <p14:creationId xmlns:p14="http://schemas.microsoft.com/office/powerpoint/2010/main" val="2005833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4733</TotalTime>
  <Words>304</Words>
  <Application>Microsoft Office PowerPoint</Application>
  <PresentationFormat>Widescreen</PresentationFormat>
  <Paragraphs>52</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Consolas</vt:lpstr>
      <vt:lpstr>Office Theme</vt:lpstr>
      <vt:lpstr>Stored Procedure with Triggers</vt:lpstr>
      <vt:lpstr>Triggers : </vt:lpstr>
      <vt:lpstr>Triggers : </vt:lpstr>
      <vt:lpstr>Trigger – After Insertion</vt:lpstr>
      <vt:lpstr>Trigger – After Updation</vt:lpstr>
      <vt:lpstr>Trigger – After Deletion </vt:lpstr>
      <vt:lpstr>Example</vt:lpstr>
      <vt:lpstr>Example</vt:lpstr>
      <vt:lpstr>Example</vt:lpstr>
      <vt:lpstr>Example</vt:lpstr>
      <vt:lpstr>Task - 1</vt:lpstr>
      <vt:lpstr>References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Ammarah Khalid</dc:creator>
  <cp:lastModifiedBy>Qasim Hassan</cp:lastModifiedBy>
  <cp:revision>112</cp:revision>
  <dcterms:created xsi:type="dcterms:W3CDTF">2015-05-09T12:33:39Z</dcterms:created>
  <dcterms:modified xsi:type="dcterms:W3CDTF">2024-05-07T06:14:15Z</dcterms:modified>
</cp:coreProperties>
</file>