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321"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6" r:id="rId52"/>
    <p:sldId id="305"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F1DCC-8E0E-DEE0-A5C2-416AED2C7E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2D4A9313-18DE-082A-F01B-D0B7F1C38E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7949F709-8B18-9DD1-41D4-86A3CEFC102A}"/>
              </a:ext>
            </a:extLst>
          </p:cNvPr>
          <p:cNvSpPr>
            <a:spLocks noGrp="1"/>
          </p:cNvSpPr>
          <p:nvPr>
            <p:ph type="dt" sz="half" idx="10"/>
          </p:nvPr>
        </p:nvSpPr>
        <p:spPr/>
        <p:txBody>
          <a:bodyPr/>
          <a:lstStyle/>
          <a:p>
            <a:fld id="{DE4A76A9-2388-40FF-BC0C-D1A45B46DB56}" type="datetimeFigureOut">
              <a:rPr lang="en-PK" smtClean="0"/>
              <a:t>05/21/2024</a:t>
            </a:fld>
            <a:endParaRPr lang="en-PK"/>
          </a:p>
        </p:txBody>
      </p:sp>
      <p:sp>
        <p:nvSpPr>
          <p:cNvPr id="5" name="Footer Placeholder 4">
            <a:extLst>
              <a:ext uri="{FF2B5EF4-FFF2-40B4-BE49-F238E27FC236}">
                <a16:creationId xmlns:a16="http://schemas.microsoft.com/office/drawing/2014/main" id="{E44709DC-1295-2B2F-CF0D-7577EA1A981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6957BF2-05F7-88BE-4B47-B1BC89E922BF}"/>
              </a:ext>
            </a:extLst>
          </p:cNvPr>
          <p:cNvSpPr>
            <a:spLocks noGrp="1"/>
          </p:cNvSpPr>
          <p:nvPr>
            <p:ph type="sldNum" sz="quarter" idx="12"/>
          </p:nvPr>
        </p:nvSpPr>
        <p:spPr/>
        <p:txBody>
          <a:bodyPr/>
          <a:lstStyle/>
          <a:p>
            <a:fld id="{B02F12FB-9833-45AF-976F-1FBE53702A98}" type="slidenum">
              <a:rPr lang="en-PK" smtClean="0"/>
              <a:t>‹#›</a:t>
            </a:fld>
            <a:endParaRPr lang="en-PK"/>
          </a:p>
        </p:txBody>
      </p:sp>
    </p:spTree>
    <p:extLst>
      <p:ext uri="{BB962C8B-B14F-4D97-AF65-F5344CB8AC3E}">
        <p14:creationId xmlns:p14="http://schemas.microsoft.com/office/powerpoint/2010/main" val="740357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C1893-F2F3-F273-4AE7-DCB7A914AEF2}"/>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20B14092-BA33-DBB7-1572-441120108F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74C5250-B2B3-5817-3558-816B9BA6F813}"/>
              </a:ext>
            </a:extLst>
          </p:cNvPr>
          <p:cNvSpPr>
            <a:spLocks noGrp="1"/>
          </p:cNvSpPr>
          <p:nvPr>
            <p:ph type="dt" sz="half" idx="10"/>
          </p:nvPr>
        </p:nvSpPr>
        <p:spPr/>
        <p:txBody>
          <a:bodyPr/>
          <a:lstStyle/>
          <a:p>
            <a:fld id="{DE4A76A9-2388-40FF-BC0C-D1A45B46DB56}" type="datetimeFigureOut">
              <a:rPr lang="en-PK" smtClean="0"/>
              <a:t>05/21/2024</a:t>
            </a:fld>
            <a:endParaRPr lang="en-PK"/>
          </a:p>
        </p:txBody>
      </p:sp>
      <p:sp>
        <p:nvSpPr>
          <p:cNvPr id="5" name="Footer Placeholder 4">
            <a:extLst>
              <a:ext uri="{FF2B5EF4-FFF2-40B4-BE49-F238E27FC236}">
                <a16:creationId xmlns:a16="http://schemas.microsoft.com/office/drawing/2014/main" id="{52A6513B-C7C8-CE1F-020B-E73B9953292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5A69513-A969-6467-3FBA-76157BBA1029}"/>
              </a:ext>
            </a:extLst>
          </p:cNvPr>
          <p:cNvSpPr>
            <a:spLocks noGrp="1"/>
          </p:cNvSpPr>
          <p:nvPr>
            <p:ph type="sldNum" sz="quarter" idx="12"/>
          </p:nvPr>
        </p:nvSpPr>
        <p:spPr/>
        <p:txBody>
          <a:bodyPr/>
          <a:lstStyle/>
          <a:p>
            <a:fld id="{B02F12FB-9833-45AF-976F-1FBE53702A98}" type="slidenum">
              <a:rPr lang="en-PK" smtClean="0"/>
              <a:t>‹#›</a:t>
            </a:fld>
            <a:endParaRPr lang="en-PK"/>
          </a:p>
        </p:txBody>
      </p:sp>
    </p:spTree>
    <p:extLst>
      <p:ext uri="{BB962C8B-B14F-4D97-AF65-F5344CB8AC3E}">
        <p14:creationId xmlns:p14="http://schemas.microsoft.com/office/powerpoint/2010/main" val="1347720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E89B19-4B5E-3C31-700F-9129631377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BE6DAC2D-00A5-EE49-5FA2-D834909C46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21F406E9-D721-9A61-02FB-C5007D125FFD}"/>
              </a:ext>
            </a:extLst>
          </p:cNvPr>
          <p:cNvSpPr>
            <a:spLocks noGrp="1"/>
          </p:cNvSpPr>
          <p:nvPr>
            <p:ph type="dt" sz="half" idx="10"/>
          </p:nvPr>
        </p:nvSpPr>
        <p:spPr/>
        <p:txBody>
          <a:bodyPr/>
          <a:lstStyle/>
          <a:p>
            <a:fld id="{DE4A76A9-2388-40FF-BC0C-D1A45B46DB56}" type="datetimeFigureOut">
              <a:rPr lang="en-PK" smtClean="0"/>
              <a:t>05/21/2024</a:t>
            </a:fld>
            <a:endParaRPr lang="en-PK"/>
          </a:p>
        </p:txBody>
      </p:sp>
      <p:sp>
        <p:nvSpPr>
          <p:cNvPr id="5" name="Footer Placeholder 4">
            <a:extLst>
              <a:ext uri="{FF2B5EF4-FFF2-40B4-BE49-F238E27FC236}">
                <a16:creationId xmlns:a16="http://schemas.microsoft.com/office/drawing/2014/main" id="{63B35BC2-C136-D239-166A-98680212E78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07E48C8-F84B-8AFA-ADFA-A3ACA53501AC}"/>
              </a:ext>
            </a:extLst>
          </p:cNvPr>
          <p:cNvSpPr>
            <a:spLocks noGrp="1"/>
          </p:cNvSpPr>
          <p:nvPr>
            <p:ph type="sldNum" sz="quarter" idx="12"/>
          </p:nvPr>
        </p:nvSpPr>
        <p:spPr/>
        <p:txBody>
          <a:bodyPr/>
          <a:lstStyle/>
          <a:p>
            <a:fld id="{B02F12FB-9833-45AF-976F-1FBE53702A98}" type="slidenum">
              <a:rPr lang="en-PK" smtClean="0"/>
              <a:t>‹#›</a:t>
            </a:fld>
            <a:endParaRPr lang="en-PK"/>
          </a:p>
        </p:txBody>
      </p:sp>
    </p:spTree>
    <p:extLst>
      <p:ext uri="{BB962C8B-B14F-4D97-AF65-F5344CB8AC3E}">
        <p14:creationId xmlns:p14="http://schemas.microsoft.com/office/powerpoint/2010/main" val="252083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6D8C6-9D3D-645A-F96B-3F2EE2A49313}"/>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08AF24AB-DF68-C1EB-DB85-7E631B8340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FD41C870-E1B9-CCA2-C9C8-7EBE94FDA3B0}"/>
              </a:ext>
            </a:extLst>
          </p:cNvPr>
          <p:cNvSpPr>
            <a:spLocks noGrp="1"/>
          </p:cNvSpPr>
          <p:nvPr>
            <p:ph type="dt" sz="half" idx="10"/>
          </p:nvPr>
        </p:nvSpPr>
        <p:spPr/>
        <p:txBody>
          <a:bodyPr/>
          <a:lstStyle/>
          <a:p>
            <a:fld id="{DE4A76A9-2388-40FF-BC0C-D1A45B46DB56}" type="datetimeFigureOut">
              <a:rPr lang="en-PK" smtClean="0"/>
              <a:t>05/21/2024</a:t>
            </a:fld>
            <a:endParaRPr lang="en-PK"/>
          </a:p>
        </p:txBody>
      </p:sp>
      <p:sp>
        <p:nvSpPr>
          <p:cNvPr id="5" name="Footer Placeholder 4">
            <a:extLst>
              <a:ext uri="{FF2B5EF4-FFF2-40B4-BE49-F238E27FC236}">
                <a16:creationId xmlns:a16="http://schemas.microsoft.com/office/drawing/2014/main" id="{5B6D59AA-0250-69E5-9290-8D7EDD12721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4B7A2D59-EC7D-5C62-C5FB-6DEA66695107}"/>
              </a:ext>
            </a:extLst>
          </p:cNvPr>
          <p:cNvSpPr>
            <a:spLocks noGrp="1"/>
          </p:cNvSpPr>
          <p:nvPr>
            <p:ph type="sldNum" sz="quarter" idx="12"/>
          </p:nvPr>
        </p:nvSpPr>
        <p:spPr/>
        <p:txBody>
          <a:bodyPr/>
          <a:lstStyle/>
          <a:p>
            <a:fld id="{B02F12FB-9833-45AF-976F-1FBE53702A98}" type="slidenum">
              <a:rPr lang="en-PK" smtClean="0"/>
              <a:t>‹#›</a:t>
            </a:fld>
            <a:endParaRPr lang="en-PK"/>
          </a:p>
        </p:txBody>
      </p:sp>
    </p:spTree>
    <p:extLst>
      <p:ext uri="{BB962C8B-B14F-4D97-AF65-F5344CB8AC3E}">
        <p14:creationId xmlns:p14="http://schemas.microsoft.com/office/powerpoint/2010/main" val="268576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1E84A-50CF-6258-C24B-A120E05B41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126D258C-3931-3A22-633A-E798E2AE10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3977C3-92BB-F402-0A40-25219ECD8837}"/>
              </a:ext>
            </a:extLst>
          </p:cNvPr>
          <p:cNvSpPr>
            <a:spLocks noGrp="1"/>
          </p:cNvSpPr>
          <p:nvPr>
            <p:ph type="dt" sz="half" idx="10"/>
          </p:nvPr>
        </p:nvSpPr>
        <p:spPr/>
        <p:txBody>
          <a:bodyPr/>
          <a:lstStyle/>
          <a:p>
            <a:fld id="{DE4A76A9-2388-40FF-BC0C-D1A45B46DB56}" type="datetimeFigureOut">
              <a:rPr lang="en-PK" smtClean="0"/>
              <a:t>05/21/2024</a:t>
            </a:fld>
            <a:endParaRPr lang="en-PK"/>
          </a:p>
        </p:txBody>
      </p:sp>
      <p:sp>
        <p:nvSpPr>
          <p:cNvPr id="5" name="Footer Placeholder 4">
            <a:extLst>
              <a:ext uri="{FF2B5EF4-FFF2-40B4-BE49-F238E27FC236}">
                <a16:creationId xmlns:a16="http://schemas.microsoft.com/office/drawing/2014/main" id="{86280463-2623-E36E-0F42-EC9728003E1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70DF54EA-D972-21EA-76A9-4BCA61C8554B}"/>
              </a:ext>
            </a:extLst>
          </p:cNvPr>
          <p:cNvSpPr>
            <a:spLocks noGrp="1"/>
          </p:cNvSpPr>
          <p:nvPr>
            <p:ph type="sldNum" sz="quarter" idx="12"/>
          </p:nvPr>
        </p:nvSpPr>
        <p:spPr/>
        <p:txBody>
          <a:bodyPr/>
          <a:lstStyle/>
          <a:p>
            <a:fld id="{B02F12FB-9833-45AF-976F-1FBE53702A98}" type="slidenum">
              <a:rPr lang="en-PK" smtClean="0"/>
              <a:t>‹#›</a:t>
            </a:fld>
            <a:endParaRPr lang="en-PK"/>
          </a:p>
        </p:txBody>
      </p:sp>
    </p:spTree>
    <p:extLst>
      <p:ext uri="{BB962C8B-B14F-4D97-AF65-F5344CB8AC3E}">
        <p14:creationId xmlns:p14="http://schemas.microsoft.com/office/powerpoint/2010/main" val="255416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60261-D5C3-7A03-6FAA-EE1E130FF8E3}"/>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22BE31C1-C6A5-2F58-57EC-269A54C8B3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452F3C71-F6F3-5DB7-7C13-88DB642D8D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48B4EA02-93D1-E633-73C7-3389E87F851F}"/>
              </a:ext>
            </a:extLst>
          </p:cNvPr>
          <p:cNvSpPr>
            <a:spLocks noGrp="1"/>
          </p:cNvSpPr>
          <p:nvPr>
            <p:ph type="dt" sz="half" idx="10"/>
          </p:nvPr>
        </p:nvSpPr>
        <p:spPr/>
        <p:txBody>
          <a:bodyPr/>
          <a:lstStyle/>
          <a:p>
            <a:fld id="{DE4A76A9-2388-40FF-BC0C-D1A45B46DB56}" type="datetimeFigureOut">
              <a:rPr lang="en-PK" smtClean="0"/>
              <a:t>05/21/2024</a:t>
            </a:fld>
            <a:endParaRPr lang="en-PK"/>
          </a:p>
        </p:txBody>
      </p:sp>
      <p:sp>
        <p:nvSpPr>
          <p:cNvPr id="6" name="Footer Placeholder 5">
            <a:extLst>
              <a:ext uri="{FF2B5EF4-FFF2-40B4-BE49-F238E27FC236}">
                <a16:creationId xmlns:a16="http://schemas.microsoft.com/office/drawing/2014/main" id="{64F96450-5A0E-2DC3-1963-54A9760BBF0A}"/>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6791276E-1477-F298-E43B-EF6C1CB16E47}"/>
              </a:ext>
            </a:extLst>
          </p:cNvPr>
          <p:cNvSpPr>
            <a:spLocks noGrp="1"/>
          </p:cNvSpPr>
          <p:nvPr>
            <p:ph type="sldNum" sz="quarter" idx="12"/>
          </p:nvPr>
        </p:nvSpPr>
        <p:spPr/>
        <p:txBody>
          <a:bodyPr/>
          <a:lstStyle/>
          <a:p>
            <a:fld id="{B02F12FB-9833-45AF-976F-1FBE53702A98}" type="slidenum">
              <a:rPr lang="en-PK" smtClean="0"/>
              <a:t>‹#›</a:t>
            </a:fld>
            <a:endParaRPr lang="en-PK"/>
          </a:p>
        </p:txBody>
      </p:sp>
    </p:spTree>
    <p:extLst>
      <p:ext uri="{BB962C8B-B14F-4D97-AF65-F5344CB8AC3E}">
        <p14:creationId xmlns:p14="http://schemas.microsoft.com/office/powerpoint/2010/main" val="3296666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176D8-1315-1E39-4D27-2889496CF481}"/>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E00F7EB6-CA4E-EE9D-2271-380E7E2099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2DDD4D-E7F9-DA43-8C06-6DB5648C3D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D02759B0-6388-B7FF-F331-25C9672CEF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4F6D94-1076-8FBD-E3E2-A39E0B3A13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D5ABF3CD-A92A-6F02-BE69-860FE331FF02}"/>
              </a:ext>
            </a:extLst>
          </p:cNvPr>
          <p:cNvSpPr>
            <a:spLocks noGrp="1"/>
          </p:cNvSpPr>
          <p:nvPr>
            <p:ph type="dt" sz="half" idx="10"/>
          </p:nvPr>
        </p:nvSpPr>
        <p:spPr/>
        <p:txBody>
          <a:bodyPr/>
          <a:lstStyle/>
          <a:p>
            <a:fld id="{DE4A76A9-2388-40FF-BC0C-D1A45B46DB56}" type="datetimeFigureOut">
              <a:rPr lang="en-PK" smtClean="0"/>
              <a:t>05/21/2024</a:t>
            </a:fld>
            <a:endParaRPr lang="en-PK"/>
          </a:p>
        </p:txBody>
      </p:sp>
      <p:sp>
        <p:nvSpPr>
          <p:cNvPr id="8" name="Footer Placeholder 7">
            <a:extLst>
              <a:ext uri="{FF2B5EF4-FFF2-40B4-BE49-F238E27FC236}">
                <a16:creationId xmlns:a16="http://schemas.microsoft.com/office/drawing/2014/main" id="{ED8AAF5E-39C5-CE64-9FBE-097D0A989456}"/>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96908805-D9C9-67C6-8F5F-79F96B562B83}"/>
              </a:ext>
            </a:extLst>
          </p:cNvPr>
          <p:cNvSpPr>
            <a:spLocks noGrp="1"/>
          </p:cNvSpPr>
          <p:nvPr>
            <p:ph type="sldNum" sz="quarter" idx="12"/>
          </p:nvPr>
        </p:nvSpPr>
        <p:spPr/>
        <p:txBody>
          <a:bodyPr/>
          <a:lstStyle/>
          <a:p>
            <a:fld id="{B02F12FB-9833-45AF-976F-1FBE53702A98}" type="slidenum">
              <a:rPr lang="en-PK" smtClean="0"/>
              <a:t>‹#›</a:t>
            </a:fld>
            <a:endParaRPr lang="en-PK"/>
          </a:p>
        </p:txBody>
      </p:sp>
    </p:spTree>
    <p:extLst>
      <p:ext uri="{BB962C8B-B14F-4D97-AF65-F5344CB8AC3E}">
        <p14:creationId xmlns:p14="http://schemas.microsoft.com/office/powerpoint/2010/main" val="2980355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C4418-9276-2861-7915-D6903CB41798}"/>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A98B3623-3F17-0777-BC43-166D98D51382}"/>
              </a:ext>
            </a:extLst>
          </p:cNvPr>
          <p:cNvSpPr>
            <a:spLocks noGrp="1"/>
          </p:cNvSpPr>
          <p:nvPr>
            <p:ph type="dt" sz="half" idx="10"/>
          </p:nvPr>
        </p:nvSpPr>
        <p:spPr/>
        <p:txBody>
          <a:bodyPr/>
          <a:lstStyle/>
          <a:p>
            <a:fld id="{DE4A76A9-2388-40FF-BC0C-D1A45B46DB56}" type="datetimeFigureOut">
              <a:rPr lang="en-PK" smtClean="0"/>
              <a:t>05/21/2024</a:t>
            </a:fld>
            <a:endParaRPr lang="en-PK"/>
          </a:p>
        </p:txBody>
      </p:sp>
      <p:sp>
        <p:nvSpPr>
          <p:cNvPr id="4" name="Footer Placeholder 3">
            <a:extLst>
              <a:ext uri="{FF2B5EF4-FFF2-40B4-BE49-F238E27FC236}">
                <a16:creationId xmlns:a16="http://schemas.microsoft.com/office/drawing/2014/main" id="{9452B829-3276-EE69-29ED-E111A89BDA99}"/>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1B1871F1-AAC4-B3A9-CCD4-3E7766127C06}"/>
              </a:ext>
            </a:extLst>
          </p:cNvPr>
          <p:cNvSpPr>
            <a:spLocks noGrp="1"/>
          </p:cNvSpPr>
          <p:nvPr>
            <p:ph type="sldNum" sz="quarter" idx="12"/>
          </p:nvPr>
        </p:nvSpPr>
        <p:spPr/>
        <p:txBody>
          <a:bodyPr/>
          <a:lstStyle/>
          <a:p>
            <a:fld id="{B02F12FB-9833-45AF-976F-1FBE53702A98}" type="slidenum">
              <a:rPr lang="en-PK" smtClean="0"/>
              <a:t>‹#›</a:t>
            </a:fld>
            <a:endParaRPr lang="en-PK"/>
          </a:p>
        </p:txBody>
      </p:sp>
    </p:spTree>
    <p:extLst>
      <p:ext uri="{BB962C8B-B14F-4D97-AF65-F5344CB8AC3E}">
        <p14:creationId xmlns:p14="http://schemas.microsoft.com/office/powerpoint/2010/main" val="2784766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1EF055-39DE-B579-649F-513E70E0F92B}"/>
              </a:ext>
            </a:extLst>
          </p:cNvPr>
          <p:cNvSpPr>
            <a:spLocks noGrp="1"/>
          </p:cNvSpPr>
          <p:nvPr>
            <p:ph type="dt" sz="half" idx="10"/>
          </p:nvPr>
        </p:nvSpPr>
        <p:spPr/>
        <p:txBody>
          <a:bodyPr/>
          <a:lstStyle/>
          <a:p>
            <a:fld id="{DE4A76A9-2388-40FF-BC0C-D1A45B46DB56}" type="datetimeFigureOut">
              <a:rPr lang="en-PK" smtClean="0"/>
              <a:t>05/21/2024</a:t>
            </a:fld>
            <a:endParaRPr lang="en-PK"/>
          </a:p>
        </p:txBody>
      </p:sp>
      <p:sp>
        <p:nvSpPr>
          <p:cNvPr id="3" name="Footer Placeholder 2">
            <a:extLst>
              <a:ext uri="{FF2B5EF4-FFF2-40B4-BE49-F238E27FC236}">
                <a16:creationId xmlns:a16="http://schemas.microsoft.com/office/drawing/2014/main" id="{B6B238E1-FDB1-B9BA-3590-7F6BA0EDD647}"/>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E0352F20-B674-06A4-3EE4-FC07EA888CFA}"/>
              </a:ext>
            </a:extLst>
          </p:cNvPr>
          <p:cNvSpPr>
            <a:spLocks noGrp="1"/>
          </p:cNvSpPr>
          <p:nvPr>
            <p:ph type="sldNum" sz="quarter" idx="12"/>
          </p:nvPr>
        </p:nvSpPr>
        <p:spPr/>
        <p:txBody>
          <a:bodyPr/>
          <a:lstStyle/>
          <a:p>
            <a:fld id="{B02F12FB-9833-45AF-976F-1FBE53702A98}" type="slidenum">
              <a:rPr lang="en-PK" smtClean="0"/>
              <a:t>‹#›</a:t>
            </a:fld>
            <a:endParaRPr lang="en-PK"/>
          </a:p>
        </p:txBody>
      </p:sp>
    </p:spTree>
    <p:extLst>
      <p:ext uri="{BB962C8B-B14F-4D97-AF65-F5344CB8AC3E}">
        <p14:creationId xmlns:p14="http://schemas.microsoft.com/office/powerpoint/2010/main" val="2181726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55EB9-704E-8AFC-57BF-8B4AA9A5B8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8E55B4D2-2186-8C86-B54B-936B43AEC6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444C08D2-DC6D-36D2-14CF-4ED440602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C0C04-F194-5E37-1F32-E1BB0EEBC729}"/>
              </a:ext>
            </a:extLst>
          </p:cNvPr>
          <p:cNvSpPr>
            <a:spLocks noGrp="1"/>
          </p:cNvSpPr>
          <p:nvPr>
            <p:ph type="dt" sz="half" idx="10"/>
          </p:nvPr>
        </p:nvSpPr>
        <p:spPr/>
        <p:txBody>
          <a:bodyPr/>
          <a:lstStyle/>
          <a:p>
            <a:fld id="{DE4A76A9-2388-40FF-BC0C-D1A45B46DB56}" type="datetimeFigureOut">
              <a:rPr lang="en-PK" smtClean="0"/>
              <a:t>05/21/2024</a:t>
            </a:fld>
            <a:endParaRPr lang="en-PK"/>
          </a:p>
        </p:txBody>
      </p:sp>
      <p:sp>
        <p:nvSpPr>
          <p:cNvPr id="6" name="Footer Placeholder 5">
            <a:extLst>
              <a:ext uri="{FF2B5EF4-FFF2-40B4-BE49-F238E27FC236}">
                <a16:creationId xmlns:a16="http://schemas.microsoft.com/office/drawing/2014/main" id="{1F340403-E420-90F5-3C51-B6A878C0D58C}"/>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2612D2B2-23AB-C89E-7C39-1120E56A80DF}"/>
              </a:ext>
            </a:extLst>
          </p:cNvPr>
          <p:cNvSpPr>
            <a:spLocks noGrp="1"/>
          </p:cNvSpPr>
          <p:nvPr>
            <p:ph type="sldNum" sz="quarter" idx="12"/>
          </p:nvPr>
        </p:nvSpPr>
        <p:spPr/>
        <p:txBody>
          <a:bodyPr/>
          <a:lstStyle/>
          <a:p>
            <a:fld id="{B02F12FB-9833-45AF-976F-1FBE53702A98}" type="slidenum">
              <a:rPr lang="en-PK" smtClean="0"/>
              <a:t>‹#›</a:t>
            </a:fld>
            <a:endParaRPr lang="en-PK"/>
          </a:p>
        </p:txBody>
      </p:sp>
    </p:spTree>
    <p:extLst>
      <p:ext uri="{BB962C8B-B14F-4D97-AF65-F5344CB8AC3E}">
        <p14:creationId xmlns:p14="http://schemas.microsoft.com/office/powerpoint/2010/main" val="2447076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CDBAE-7F6D-ACB4-2BE6-69454AF5AF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47D25412-0BAE-B2D8-0691-1DFB6D471F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2864FCAD-44A8-CD7C-1C09-95861C6EF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FD9C65-3D32-614D-B1D9-E83939E0A075}"/>
              </a:ext>
            </a:extLst>
          </p:cNvPr>
          <p:cNvSpPr>
            <a:spLocks noGrp="1"/>
          </p:cNvSpPr>
          <p:nvPr>
            <p:ph type="dt" sz="half" idx="10"/>
          </p:nvPr>
        </p:nvSpPr>
        <p:spPr/>
        <p:txBody>
          <a:bodyPr/>
          <a:lstStyle/>
          <a:p>
            <a:fld id="{DE4A76A9-2388-40FF-BC0C-D1A45B46DB56}" type="datetimeFigureOut">
              <a:rPr lang="en-PK" smtClean="0"/>
              <a:t>05/21/2024</a:t>
            </a:fld>
            <a:endParaRPr lang="en-PK"/>
          </a:p>
        </p:txBody>
      </p:sp>
      <p:sp>
        <p:nvSpPr>
          <p:cNvPr id="6" name="Footer Placeholder 5">
            <a:extLst>
              <a:ext uri="{FF2B5EF4-FFF2-40B4-BE49-F238E27FC236}">
                <a16:creationId xmlns:a16="http://schemas.microsoft.com/office/drawing/2014/main" id="{B65A21C6-B26F-B572-2027-444097DE3FE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9FFE1598-0285-BD67-96C2-54C173485FAC}"/>
              </a:ext>
            </a:extLst>
          </p:cNvPr>
          <p:cNvSpPr>
            <a:spLocks noGrp="1"/>
          </p:cNvSpPr>
          <p:nvPr>
            <p:ph type="sldNum" sz="quarter" idx="12"/>
          </p:nvPr>
        </p:nvSpPr>
        <p:spPr/>
        <p:txBody>
          <a:bodyPr/>
          <a:lstStyle/>
          <a:p>
            <a:fld id="{B02F12FB-9833-45AF-976F-1FBE53702A98}" type="slidenum">
              <a:rPr lang="en-PK" smtClean="0"/>
              <a:t>‹#›</a:t>
            </a:fld>
            <a:endParaRPr lang="en-PK"/>
          </a:p>
        </p:txBody>
      </p:sp>
    </p:spTree>
    <p:extLst>
      <p:ext uri="{BB962C8B-B14F-4D97-AF65-F5344CB8AC3E}">
        <p14:creationId xmlns:p14="http://schemas.microsoft.com/office/powerpoint/2010/main" val="1044894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ABD1C3-77F0-FDBF-067A-BCADAC74AA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6E0502CA-1BB7-2CED-7C8E-B39CB47D71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36B20C3-ACA7-6109-8C3C-40DACAF4DE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4A76A9-2388-40FF-BC0C-D1A45B46DB56}" type="datetimeFigureOut">
              <a:rPr lang="en-PK" smtClean="0"/>
              <a:t>05/21/2024</a:t>
            </a:fld>
            <a:endParaRPr lang="en-PK"/>
          </a:p>
        </p:txBody>
      </p:sp>
      <p:sp>
        <p:nvSpPr>
          <p:cNvPr id="5" name="Footer Placeholder 4">
            <a:extLst>
              <a:ext uri="{FF2B5EF4-FFF2-40B4-BE49-F238E27FC236}">
                <a16:creationId xmlns:a16="http://schemas.microsoft.com/office/drawing/2014/main" id="{463B4583-0A9F-C834-87F0-1432042DB1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132B398F-D6FD-D64F-13FE-A61BB2A2D8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2F12FB-9833-45AF-976F-1FBE53702A98}" type="slidenum">
              <a:rPr lang="en-PK" smtClean="0"/>
              <a:t>‹#›</a:t>
            </a:fld>
            <a:endParaRPr lang="en-PK"/>
          </a:p>
        </p:txBody>
      </p:sp>
    </p:spTree>
    <p:extLst>
      <p:ext uri="{BB962C8B-B14F-4D97-AF65-F5344CB8AC3E}">
        <p14:creationId xmlns:p14="http://schemas.microsoft.com/office/powerpoint/2010/main" val="232390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7597C9-5B31-07FF-58E5-2EFCCA3A0146}"/>
              </a:ext>
            </a:extLst>
          </p:cNvPr>
          <p:cNvPicPr>
            <a:picLocks noChangeAspect="1"/>
          </p:cNvPicPr>
          <p:nvPr/>
        </p:nvPicPr>
        <p:blipFill>
          <a:blip r:embed="rId2"/>
          <a:stretch>
            <a:fillRect/>
          </a:stretch>
        </p:blipFill>
        <p:spPr>
          <a:xfrm>
            <a:off x="3660519" y="1920510"/>
            <a:ext cx="5345889" cy="2567515"/>
          </a:xfrm>
          <a:prstGeom prst="rect">
            <a:avLst/>
          </a:prstGeom>
        </p:spPr>
      </p:pic>
    </p:spTree>
    <p:extLst>
      <p:ext uri="{BB962C8B-B14F-4D97-AF65-F5344CB8AC3E}">
        <p14:creationId xmlns:p14="http://schemas.microsoft.com/office/powerpoint/2010/main" val="3270023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AF48F6-B519-C433-C82B-4B53AC470DA8}"/>
              </a:ext>
            </a:extLst>
          </p:cNvPr>
          <p:cNvPicPr>
            <a:picLocks noChangeAspect="1"/>
          </p:cNvPicPr>
          <p:nvPr/>
        </p:nvPicPr>
        <p:blipFill>
          <a:blip r:embed="rId2"/>
          <a:stretch>
            <a:fillRect/>
          </a:stretch>
        </p:blipFill>
        <p:spPr>
          <a:xfrm>
            <a:off x="709637" y="1052829"/>
            <a:ext cx="9029013" cy="3304567"/>
          </a:xfrm>
          <a:prstGeom prst="rect">
            <a:avLst/>
          </a:prstGeom>
        </p:spPr>
      </p:pic>
    </p:spTree>
    <p:extLst>
      <p:ext uri="{BB962C8B-B14F-4D97-AF65-F5344CB8AC3E}">
        <p14:creationId xmlns:p14="http://schemas.microsoft.com/office/powerpoint/2010/main" val="2081046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2321A3-7551-1FC8-59C6-049849DFD0CB}"/>
              </a:ext>
            </a:extLst>
          </p:cNvPr>
          <p:cNvPicPr>
            <a:picLocks noChangeAspect="1"/>
          </p:cNvPicPr>
          <p:nvPr/>
        </p:nvPicPr>
        <p:blipFill>
          <a:blip r:embed="rId2"/>
          <a:stretch>
            <a:fillRect/>
          </a:stretch>
        </p:blipFill>
        <p:spPr>
          <a:xfrm>
            <a:off x="630686" y="994218"/>
            <a:ext cx="9686624" cy="4869563"/>
          </a:xfrm>
          <a:prstGeom prst="rect">
            <a:avLst/>
          </a:prstGeom>
        </p:spPr>
      </p:pic>
    </p:spTree>
    <p:extLst>
      <p:ext uri="{BB962C8B-B14F-4D97-AF65-F5344CB8AC3E}">
        <p14:creationId xmlns:p14="http://schemas.microsoft.com/office/powerpoint/2010/main" val="4129281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07460A-E777-229D-880B-58769035257A}"/>
              </a:ext>
            </a:extLst>
          </p:cNvPr>
          <p:cNvPicPr>
            <a:picLocks noChangeAspect="1"/>
          </p:cNvPicPr>
          <p:nvPr/>
        </p:nvPicPr>
        <p:blipFill>
          <a:blip r:embed="rId2"/>
          <a:stretch>
            <a:fillRect/>
          </a:stretch>
        </p:blipFill>
        <p:spPr>
          <a:xfrm>
            <a:off x="686670" y="1031835"/>
            <a:ext cx="9693742" cy="4794330"/>
          </a:xfrm>
          <a:prstGeom prst="rect">
            <a:avLst/>
          </a:prstGeom>
        </p:spPr>
      </p:pic>
    </p:spTree>
    <p:extLst>
      <p:ext uri="{BB962C8B-B14F-4D97-AF65-F5344CB8AC3E}">
        <p14:creationId xmlns:p14="http://schemas.microsoft.com/office/powerpoint/2010/main" val="4113825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CE9696-3C7A-2326-6086-E73051A79928}"/>
              </a:ext>
            </a:extLst>
          </p:cNvPr>
          <p:cNvPicPr>
            <a:picLocks noChangeAspect="1"/>
          </p:cNvPicPr>
          <p:nvPr/>
        </p:nvPicPr>
        <p:blipFill>
          <a:blip r:embed="rId2"/>
          <a:stretch>
            <a:fillRect/>
          </a:stretch>
        </p:blipFill>
        <p:spPr>
          <a:xfrm>
            <a:off x="584033" y="1017251"/>
            <a:ext cx="9442284" cy="4823497"/>
          </a:xfrm>
          <a:prstGeom prst="rect">
            <a:avLst/>
          </a:prstGeom>
        </p:spPr>
      </p:pic>
    </p:spTree>
    <p:extLst>
      <p:ext uri="{BB962C8B-B14F-4D97-AF65-F5344CB8AC3E}">
        <p14:creationId xmlns:p14="http://schemas.microsoft.com/office/powerpoint/2010/main" val="11881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C01EB6-AD62-1F93-3DEC-8EC0D996D729}"/>
              </a:ext>
            </a:extLst>
          </p:cNvPr>
          <p:cNvPicPr>
            <a:picLocks noChangeAspect="1"/>
          </p:cNvPicPr>
          <p:nvPr/>
        </p:nvPicPr>
        <p:blipFill>
          <a:blip r:embed="rId2"/>
          <a:stretch>
            <a:fillRect/>
          </a:stretch>
        </p:blipFill>
        <p:spPr>
          <a:xfrm>
            <a:off x="2218784" y="1728550"/>
            <a:ext cx="7754432" cy="3400900"/>
          </a:xfrm>
          <a:prstGeom prst="rect">
            <a:avLst/>
          </a:prstGeom>
        </p:spPr>
      </p:pic>
      <p:pic>
        <p:nvPicPr>
          <p:cNvPr id="5" name="Picture 4">
            <a:extLst>
              <a:ext uri="{FF2B5EF4-FFF2-40B4-BE49-F238E27FC236}">
                <a16:creationId xmlns:a16="http://schemas.microsoft.com/office/drawing/2014/main" id="{7117AFB9-EF56-A646-9170-D9BE17889DCD}"/>
              </a:ext>
            </a:extLst>
          </p:cNvPr>
          <p:cNvPicPr>
            <a:picLocks noChangeAspect="1"/>
          </p:cNvPicPr>
          <p:nvPr/>
        </p:nvPicPr>
        <p:blipFill>
          <a:blip r:embed="rId3"/>
          <a:stretch>
            <a:fillRect/>
          </a:stretch>
        </p:blipFill>
        <p:spPr>
          <a:xfrm>
            <a:off x="2361679" y="1166295"/>
            <a:ext cx="7468642" cy="457264"/>
          </a:xfrm>
          <a:prstGeom prst="rect">
            <a:avLst/>
          </a:prstGeom>
        </p:spPr>
      </p:pic>
    </p:spTree>
    <p:extLst>
      <p:ext uri="{BB962C8B-B14F-4D97-AF65-F5344CB8AC3E}">
        <p14:creationId xmlns:p14="http://schemas.microsoft.com/office/powerpoint/2010/main" val="914943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F70C75-85D5-0C96-7415-22269548BC05}"/>
              </a:ext>
            </a:extLst>
          </p:cNvPr>
          <p:cNvPicPr>
            <a:picLocks noChangeAspect="1"/>
          </p:cNvPicPr>
          <p:nvPr/>
        </p:nvPicPr>
        <p:blipFill>
          <a:blip r:embed="rId2"/>
          <a:stretch>
            <a:fillRect/>
          </a:stretch>
        </p:blipFill>
        <p:spPr>
          <a:xfrm>
            <a:off x="3976391" y="2381104"/>
            <a:ext cx="4239217" cy="2095792"/>
          </a:xfrm>
          <a:prstGeom prst="rect">
            <a:avLst/>
          </a:prstGeom>
        </p:spPr>
      </p:pic>
    </p:spTree>
    <p:extLst>
      <p:ext uri="{BB962C8B-B14F-4D97-AF65-F5344CB8AC3E}">
        <p14:creationId xmlns:p14="http://schemas.microsoft.com/office/powerpoint/2010/main" val="690403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794647-B8AF-D185-9619-FA389E40A7CF}"/>
              </a:ext>
            </a:extLst>
          </p:cNvPr>
          <p:cNvPicPr>
            <a:picLocks noChangeAspect="1"/>
          </p:cNvPicPr>
          <p:nvPr/>
        </p:nvPicPr>
        <p:blipFill>
          <a:blip r:embed="rId2"/>
          <a:stretch>
            <a:fillRect/>
          </a:stretch>
        </p:blipFill>
        <p:spPr>
          <a:xfrm>
            <a:off x="517087" y="1078081"/>
            <a:ext cx="9765465" cy="3895136"/>
          </a:xfrm>
          <a:prstGeom prst="rect">
            <a:avLst/>
          </a:prstGeom>
        </p:spPr>
      </p:pic>
    </p:spTree>
    <p:extLst>
      <p:ext uri="{BB962C8B-B14F-4D97-AF65-F5344CB8AC3E}">
        <p14:creationId xmlns:p14="http://schemas.microsoft.com/office/powerpoint/2010/main" val="3527386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41E42F-5719-3FF1-F968-6EA2EAA9DE76}"/>
              </a:ext>
            </a:extLst>
          </p:cNvPr>
          <p:cNvPicPr>
            <a:picLocks noChangeAspect="1"/>
          </p:cNvPicPr>
          <p:nvPr/>
        </p:nvPicPr>
        <p:blipFill>
          <a:blip r:embed="rId2"/>
          <a:stretch>
            <a:fillRect/>
          </a:stretch>
        </p:blipFill>
        <p:spPr>
          <a:xfrm>
            <a:off x="442247" y="1059141"/>
            <a:ext cx="8866648" cy="4739717"/>
          </a:xfrm>
          <a:prstGeom prst="rect">
            <a:avLst/>
          </a:prstGeom>
        </p:spPr>
      </p:pic>
    </p:spTree>
    <p:extLst>
      <p:ext uri="{BB962C8B-B14F-4D97-AF65-F5344CB8AC3E}">
        <p14:creationId xmlns:p14="http://schemas.microsoft.com/office/powerpoint/2010/main" val="272872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1DF710-B80A-A827-F995-DEDEE27AD1CE}"/>
              </a:ext>
            </a:extLst>
          </p:cNvPr>
          <p:cNvPicPr>
            <a:picLocks noChangeAspect="1"/>
          </p:cNvPicPr>
          <p:nvPr/>
        </p:nvPicPr>
        <p:blipFill>
          <a:blip r:embed="rId2"/>
          <a:stretch>
            <a:fillRect/>
          </a:stretch>
        </p:blipFill>
        <p:spPr>
          <a:xfrm>
            <a:off x="786891" y="898433"/>
            <a:ext cx="9675699" cy="5061134"/>
          </a:xfrm>
          <a:prstGeom prst="rect">
            <a:avLst/>
          </a:prstGeom>
        </p:spPr>
      </p:pic>
    </p:spTree>
    <p:extLst>
      <p:ext uri="{BB962C8B-B14F-4D97-AF65-F5344CB8AC3E}">
        <p14:creationId xmlns:p14="http://schemas.microsoft.com/office/powerpoint/2010/main" val="902823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7278FE-B3CF-AAFF-52AE-CD4CBD1608BB}"/>
              </a:ext>
            </a:extLst>
          </p:cNvPr>
          <p:cNvPicPr>
            <a:picLocks noChangeAspect="1"/>
          </p:cNvPicPr>
          <p:nvPr/>
        </p:nvPicPr>
        <p:blipFill>
          <a:blip r:embed="rId2"/>
          <a:stretch>
            <a:fillRect/>
          </a:stretch>
        </p:blipFill>
        <p:spPr>
          <a:xfrm>
            <a:off x="674729" y="947642"/>
            <a:ext cx="9616936" cy="4962715"/>
          </a:xfrm>
          <a:prstGeom prst="rect">
            <a:avLst/>
          </a:prstGeom>
        </p:spPr>
      </p:pic>
    </p:spTree>
    <p:extLst>
      <p:ext uri="{BB962C8B-B14F-4D97-AF65-F5344CB8AC3E}">
        <p14:creationId xmlns:p14="http://schemas.microsoft.com/office/powerpoint/2010/main" val="4125347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CCFEF7-E7B2-B732-3B5B-79E1769C1AB4}"/>
              </a:ext>
            </a:extLst>
          </p:cNvPr>
          <p:cNvPicPr>
            <a:picLocks noChangeAspect="1"/>
          </p:cNvPicPr>
          <p:nvPr/>
        </p:nvPicPr>
        <p:blipFill>
          <a:blip r:embed="rId2"/>
          <a:stretch>
            <a:fillRect/>
          </a:stretch>
        </p:blipFill>
        <p:spPr>
          <a:xfrm>
            <a:off x="711855" y="880181"/>
            <a:ext cx="8145250" cy="3421231"/>
          </a:xfrm>
          <a:prstGeom prst="rect">
            <a:avLst/>
          </a:prstGeom>
        </p:spPr>
      </p:pic>
    </p:spTree>
    <p:extLst>
      <p:ext uri="{BB962C8B-B14F-4D97-AF65-F5344CB8AC3E}">
        <p14:creationId xmlns:p14="http://schemas.microsoft.com/office/powerpoint/2010/main" val="3226260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F303D9-C82F-D6D7-15C4-58365EE29F44}"/>
              </a:ext>
            </a:extLst>
          </p:cNvPr>
          <p:cNvPicPr>
            <a:picLocks noChangeAspect="1"/>
          </p:cNvPicPr>
          <p:nvPr/>
        </p:nvPicPr>
        <p:blipFill>
          <a:blip r:embed="rId2"/>
          <a:stretch>
            <a:fillRect/>
          </a:stretch>
        </p:blipFill>
        <p:spPr>
          <a:xfrm>
            <a:off x="662200" y="804229"/>
            <a:ext cx="7959285" cy="2494362"/>
          </a:xfrm>
          <a:prstGeom prst="rect">
            <a:avLst/>
          </a:prstGeom>
        </p:spPr>
      </p:pic>
    </p:spTree>
    <p:extLst>
      <p:ext uri="{BB962C8B-B14F-4D97-AF65-F5344CB8AC3E}">
        <p14:creationId xmlns:p14="http://schemas.microsoft.com/office/powerpoint/2010/main" val="3224988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8BE117-29AA-CA3C-6A18-2855A5BE29BF}"/>
              </a:ext>
            </a:extLst>
          </p:cNvPr>
          <p:cNvPicPr>
            <a:picLocks noChangeAspect="1"/>
          </p:cNvPicPr>
          <p:nvPr/>
        </p:nvPicPr>
        <p:blipFill>
          <a:blip r:embed="rId2"/>
          <a:stretch>
            <a:fillRect/>
          </a:stretch>
        </p:blipFill>
        <p:spPr>
          <a:xfrm>
            <a:off x="425021" y="918170"/>
            <a:ext cx="10585428" cy="5021659"/>
          </a:xfrm>
          <a:prstGeom prst="rect">
            <a:avLst/>
          </a:prstGeom>
        </p:spPr>
      </p:pic>
    </p:spTree>
    <p:extLst>
      <p:ext uri="{BB962C8B-B14F-4D97-AF65-F5344CB8AC3E}">
        <p14:creationId xmlns:p14="http://schemas.microsoft.com/office/powerpoint/2010/main" val="2726343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33F9ABB-87C1-3055-F0D3-1721A78C40AC}"/>
              </a:ext>
            </a:extLst>
          </p:cNvPr>
          <p:cNvSpPr txBox="1"/>
          <p:nvPr/>
        </p:nvSpPr>
        <p:spPr>
          <a:xfrm>
            <a:off x="622175" y="831756"/>
            <a:ext cx="6534405" cy="2462213"/>
          </a:xfrm>
          <a:prstGeom prst="rect">
            <a:avLst/>
          </a:prstGeom>
          <a:noFill/>
        </p:spPr>
        <p:txBody>
          <a:bodyPr wrap="square">
            <a:spAutoFit/>
          </a:bodyPr>
          <a:lstStyle/>
          <a:p>
            <a:r>
              <a:rPr lang="en-US" sz="2800" b="1" dirty="0"/>
              <a:t>DECIDING FACT AND DIMENSION TABLES:</a:t>
            </a:r>
          </a:p>
          <a:p>
            <a:endParaRPr lang="en-US" b="1" dirty="0"/>
          </a:p>
          <a:p>
            <a:r>
              <a:rPr lang="en-US" dirty="0"/>
              <a:t>Imagine that you love running and data. It's only natural that you begin collecting data on your weekly running routine. You're most concerned with tracking how long you are running each week. You also record the route and the distances of your runs. You gather this data and put it into one table called Runs with the following schema:</a:t>
            </a:r>
            <a:endParaRPr lang="en-PK" dirty="0"/>
          </a:p>
        </p:txBody>
      </p:sp>
      <p:pic>
        <p:nvPicPr>
          <p:cNvPr id="8" name="Picture 7">
            <a:extLst>
              <a:ext uri="{FF2B5EF4-FFF2-40B4-BE49-F238E27FC236}">
                <a16:creationId xmlns:a16="http://schemas.microsoft.com/office/drawing/2014/main" id="{1C024D22-3702-D77B-156D-A01573DEE99C}"/>
              </a:ext>
            </a:extLst>
          </p:cNvPr>
          <p:cNvPicPr>
            <a:picLocks noChangeAspect="1"/>
          </p:cNvPicPr>
          <p:nvPr/>
        </p:nvPicPr>
        <p:blipFill>
          <a:blip r:embed="rId2"/>
          <a:stretch>
            <a:fillRect/>
          </a:stretch>
        </p:blipFill>
        <p:spPr>
          <a:xfrm>
            <a:off x="7517065" y="1652339"/>
            <a:ext cx="4267796" cy="3553321"/>
          </a:xfrm>
          <a:prstGeom prst="rect">
            <a:avLst/>
          </a:prstGeom>
        </p:spPr>
      </p:pic>
      <p:sp>
        <p:nvSpPr>
          <p:cNvPr id="12" name="TextBox 11">
            <a:extLst>
              <a:ext uri="{FF2B5EF4-FFF2-40B4-BE49-F238E27FC236}">
                <a16:creationId xmlns:a16="http://schemas.microsoft.com/office/drawing/2014/main" id="{557C82AF-11E3-5C19-40DF-F43D508C5887}"/>
              </a:ext>
            </a:extLst>
          </p:cNvPr>
          <p:cNvSpPr txBox="1"/>
          <p:nvPr/>
        </p:nvSpPr>
        <p:spPr>
          <a:xfrm>
            <a:off x="622175" y="3428999"/>
            <a:ext cx="5825278" cy="1200329"/>
          </a:xfrm>
          <a:prstGeom prst="rect">
            <a:avLst/>
          </a:prstGeom>
          <a:noFill/>
        </p:spPr>
        <p:txBody>
          <a:bodyPr wrap="square">
            <a:spAutoFit/>
          </a:bodyPr>
          <a:lstStyle/>
          <a:p>
            <a:r>
              <a:rPr lang="en-US" dirty="0"/>
              <a:t>After learning about dimensional modeling, you decide to restructure the schema for the database. Runs has been pre-loaded for you.</a:t>
            </a:r>
          </a:p>
          <a:p>
            <a:endParaRPr lang="en-US" dirty="0"/>
          </a:p>
        </p:txBody>
      </p:sp>
      <p:pic>
        <p:nvPicPr>
          <p:cNvPr id="14" name="Picture 13">
            <a:extLst>
              <a:ext uri="{FF2B5EF4-FFF2-40B4-BE49-F238E27FC236}">
                <a16:creationId xmlns:a16="http://schemas.microsoft.com/office/drawing/2014/main" id="{B0F2B3AB-4BF0-333D-6CAD-D8C3C3AB8088}"/>
              </a:ext>
            </a:extLst>
          </p:cNvPr>
          <p:cNvPicPr>
            <a:picLocks noChangeAspect="1"/>
          </p:cNvPicPr>
          <p:nvPr/>
        </p:nvPicPr>
        <p:blipFill>
          <a:blip r:embed="rId3"/>
          <a:stretch>
            <a:fillRect/>
          </a:stretch>
        </p:blipFill>
        <p:spPr>
          <a:xfrm>
            <a:off x="622175" y="4629328"/>
            <a:ext cx="4509662" cy="822014"/>
          </a:xfrm>
          <a:prstGeom prst="rect">
            <a:avLst/>
          </a:prstGeom>
        </p:spPr>
      </p:pic>
    </p:spTree>
    <p:extLst>
      <p:ext uri="{BB962C8B-B14F-4D97-AF65-F5344CB8AC3E}">
        <p14:creationId xmlns:p14="http://schemas.microsoft.com/office/powerpoint/2010/main" val="358150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DFF4636-3565-C738-194B-37F2A9FA78AE}"/>
              </a:ext>
            </a:extLst>
          </p:cNvPr>
          <p:cNvSpPr txBox="1"/>
          <p:nvPr/>
        </p:nvSpPr>
        <p:spPr>
          <a:xfrm>
            <a:off x="1154664" y="1305341"/>
            <a:ext cx="6097554" cy="4247317"/>
          </a:xfrm>
          <a:prstGeom prst="rect">
            <a:avLst/>
          </a:prstGeom>
          <a:noFill/>
        </p:spPr>
        <p:txBody>
          <a:bodyPr wrap="square">
            <a:spAutoFit/>
          </a:bodyPr>
          <a:lstStyle/>
          <a:p>
            <a:r>
              <a:rPr lang="tr-TR" sz="1800" dirty="0">
                <a:solidFill>
                  <a:srgbClr val="008000"/>
                </a:solidFill>
                <a:latin typeface="Consolas" panose="020B0609020204030204" pitchFamily="49" charset="0"/>
              </a:rPr>
              <a:t>-- Create a route dimension table</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CREATE</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TABLE</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route</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route_id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INTEGER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park_name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160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city_name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160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distance_km</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FLOAT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route_name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160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en-PK"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Create a week dimension table</a:t>
            </a:r>
            <a:endParaRPr lang="en-US"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CREATE</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TABLE</a:t>
            </a:r>
            <a:r>
              <a:rPr lang="tr-TR" sz="1800" dirty="0">
                <a:solidFill>
                  <a:srgbClr val="000000"/>
                </a:solidFill>
                <a:latin typeface="Consolas" panose="020B0609020204030204" pitchFamily="49" charset="0"/>
              </a:rPr>
              <a:t> </a:t>
            </a:r>
            <a:r>
              <a:rPr lang="tr-TR" sz="1800" dirty="0">
                <a:solidFill>
                  <a:srgbClr val="FF00FF"/>
                </a:solidFill>
                <a:latin typeface="Consolas" panose="020B0609020204030204" pitchFamily="49" charset="0"/>
              </a:rPr>
              <a:t>week</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week_id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INTEGER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    </a:t>
            </a:r>
            <a:r>
              <a:rPr lang="tr-TR" sz="1800" dirty="0">
                <a:solidFill>
                  <a:srgbClr val="FF00FF"/>
                </a:solidFill>
                <a:latin typeface="Consolas" panose="020B0609020204030204" pitchFamily="49" charset="0"/>
              </a:rPr>
              <a:t>week</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INTEGER</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NOT</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NULL,</a:t>
            </a:r>
            <a:endParaRPr lang="tr-TR"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month</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160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    </a:t>
            </a:r>
            <a:r>
              <a:rPr lang="tr-TR" sz="1800" dirty="0">
                <a:solidFill>
                  <a:srgbClr val="FF00FF"/>
                </a:solidFill>
                <a:latin typeface="Consolas" panose="020B0609020204030204" pitchFamily="49" charset="0"/>
              </a:rPr>
              <a:t>year</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INTEGER</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NOT</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NULL</a:t>
            </a:r>
            <a:endParaRPr lang="tr-TR" sz="1800" dirty="0">
              <a:solidFill>
                <a:srgbClr val="000000"/>
              </a:solidFill>
              <a:latin typeface="Consolas" panose="020B0609020204030204" pitchFamily="49" charset="0"/>
            </a:endParaRPr>
          </a:p>
          <a:p>
            <a:r>
              <a:rPr lang="en-PK" sz="1800" dirty="0">
                <a:solidFill>
                  <a:srgbClr val="808080"/>
                </a:solidFill>
                <a:latin typeface="Consolas" panose="020B0609020204030204" pitchFamily="49" charset="0"/>
              </a:rPr>
              <a:t>);</a:t>
            </a:r>
            <a:endParaRPr lang="en-PK" dirty="0"/>
          </a:p>
        </p:txBody>
      </p:sp>
    </p:spTree>
    <p:extLst>
      <p:ext uri="{BB962C8B-B14F-4D97-AF65-F5344CB8AC3E}">
        <p14:creationId xmlns:p14="http://schemas.microsoft.com/office/powerpoint/2010/main" val="636915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Querying the dimensional model | SQL">
            <a:extLst>
              <a:ext uri="{FF2B5EF4-FFF2-40B4-BE49-F238E27FC236}">
                <a16:creationId xmlns:a16="http://schemas.microsoft.com/office/drawing/2014/main" id="{811FF4F9-C6A5-1C5B-CCAF-3875B83737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697" y="828252"/>
            <a:ext cx="9966843" cy="26007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05C8644-BF85-7948-267C-EDA6B811C1AC}"/>
              </a:ext>
            </a:extLst>
          </p:cNvPr>
          <p:cNvSpPr txBox="1"/>
          <p:nvPr/>
        </p:nvSpPr>
        <p:spPr>
          <a:xfrm>
            <a:off x="1331945" y="3721424"/>
            <a:ext cx="8885075" cy="2308324"/>
          </a:xfrm>
          <a:prstGeom prst="rect">
            <a:avLst/>
          </a:prstGeom>
          <a:noFill/>
        </p:spPr>
        <p:txBody>
          <a:bodyPr wrap="square">
            <a:spAutoFit/>
          </a:bodyPr>
          <a:lstStyle/>
          <a:p>
            <a:r>
              <a:rPr lang="tr-TR" sz="1800" dirty="0">
                <a:solidFill>
                  <a:srgbClr val="0000FF"/>
                </a:solidFill>
                <a:latin typeface="Consolas" panose="020B0609020204030204" pitchFamily="49" charset="0"/>
              </a:rPr>
              <a:t>SELECT</a:t>
            </a:r>
            <a:r>
              <a:rPr lang="tr-TR"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Get the total duration of all runs</a:t>
            </a:r>
            <a:endParaRPr lang="en-US"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    </a:t>
            </a:r>
            <a:r>
              <a:rPr lang="tr-TR" sz="1800" dirty="0">
                <a:solidFill>
                  <a:srgbClr val="FF00FF"/>
                </a:solidFill>
                <a:latin typeface="Consolas" panose="020B0609020204030204" pitchFamily="49" charset="0"/>
              </a:rPr>
              <a:t>SUM</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duration_mins</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a:t>
            </a:r>
          </a:p>
          <a:p>
            <a:r>
              <a:rPr lang="tr-TR" sz="1800" dirty="0">
                <a:solidFill>
                  <a:srgbClr val="000000"/>
                </a:solidFill>
                <a:latin typeface="Consolas" panose="020B0609020204030204" pitchFamily="49" charset="0"/>
              </a:rPr>
              <a:t>    runs_fact</a:t>
            </a:r>
          </a:p>
          <a:p>
            <a:r>
              <a:rPr lang="en-US" sz="1800" dirty="0">
                <a:solidFill>
                  <a:srgbClr val="008000"/>
                </a:solidFill>
                <a:latin typeface="Consolas" panose="020B0609020204030204" pitchFamily="49" charset="0"/>
              </a:rPr>
              <a:t>--Get all the </a:t>
            </a:r>
            <a:r>
              <a:rPr lang="en-US" sz="1800" dirty="0" err="1">
                <a:solidFill>
                  <a:srgbClr val="008000"/>
                </a:solidFill>
                <a:latin typeface="Consolas" panose="020B0609020204030204" pitchFamily="49" charset="0"/>
              </a:rPr>
              <a:t>week_id's</a:t>
            </a:r>
            <a:r>
              <a:rPr lang="en-US" sz="1800" dirty="0">
                <a:solidFill>
                  <a:srgbClr val="008000"/>
                </a:solidFill>
                <a:latin typeface="Consolas" panose="020B0609020204030204" pitchFamily="49" charset="0"/>
              </a:rPr>
              <a:t> that are from July, 2019</a:t>
            </a:r>
            <a:endParaRPr lang="en-US" sz="1800"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INNER</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week_dim</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runs_fact</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week_id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week_dim</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week_id</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month</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'July'</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year</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'2019'</a:t>
            </a:r>
            <a:r>
              <a:rPr lang="en-US" sz="1800" dirty="0">
                <a:solidFill>
                  <a:srgbClr val="808080"/>
                </a:solidFill>
                <a:latin typeface="Consolas" panose="020B0609020204030204" pitchFamily="49" charset="0"/>
              </a:rPr>
              <a:t>;</a:t>
            </a:r>
            <a:endParaRPr lang="en-PK" dirty="0"/>
          </a:p>
        </p:txBody>
      </p:sp>
    </p:spTree>
    <p:extLst>
      <p:ext uri="{BB962C8B-B14F-4D97-AF65-F5344CB8AC3E}">
        <p14:creationId xmlns:p14="http://schemas.microsoft.com/office/powerpoint/2010/main" val="3845646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23042D-DE54-C27F-F235-2E6F0D83DE25}"/>
              </a:ext>
            </a:extLst>
          </p:cNvPr>
          <p:cNvPicPr>
            <a:picLocks noChangeAspect="1"/>
          </p:cNvPicPr>
          <p:nvPr/>
        </p:nvPicPr>
        <p:blipFill>
          <a:blip r:embed="rId2"/>
          <a:stretch>
            <a:fillRect/>
          </a:stretch>
        </p:blipFill>
        <p:spPr>
          <a:xfrm>
            <a:off x="4124050" y="2414446"/>
            <a:ext cx="3943900" cy="2029108"/>
          </a:xfrm>
          <a:prstGeom prst="rect">
            <a:avLst/>
          </a:prstGeom>
        </p:spPr>
      </p:pic>
    </p:spTree>
    <p:extLst>
      <p:ext uri="{BB962C8B-B14F-4D97-AF65-F5344CB8AC3E}">
        <p14:creationId xmlns:p14="http://schemas.microsoft.com/office/powerpoint/2010/main" val="1226962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405464-5C42-4EE2-6DAF-E144FCD8C2B9}"/>
              </a:ext>
            </a:extLst>
          </p:cNvPr>
          <p:cNvPicPr>
            <a:picLocks noChangeAspect="1"/>
          </p:cNvPicPr>
          <p:nvPr/>
        </p:nvPicPr>
        <p:blipFill>
          <a:blip r:embed="rId2"/>
          <a:stretch>
            <a:fillRect/>
          </a:stretch>
        </p:blipFill>
        <p:spPr>
          <a:xfrm>
            <a:off x="643800" y="1147846"/>
            <a:ext cx="10327403" cy="4562307"/>
          </a:xfrm>
          <a:prstGeom prst="rect">
            <a:avLst/>
          </a:prstGeom>
        </p:spPr>
      </p:pic>
    </p:spTree>
    <p:extLst>
      <p:ext uri="{BB962C8B-B14F-4D97-AF65-F5344CB8AC3E}">
        <p14:creationId xmlns:p14="http://schemas.microsoft.com/office/powerpoint/2010/main" val="1789817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4ABBF0-CE12-4674-6F0F-93CDA39EA0E1}"/>
              </a:ext>
            </a:extLst>
          </p:cNvPr>
          <p:cNvPicPr>
            <a:picLocks noChangeAspect="1"/>
          </p:cNvPicPr>
          <p:nvPr/>
        </p:nvPicPr>
        <p:blipFill>
          <a:blip r:embed="rId2"/>
          <a:stretch>
            <a:fillRect/>
          </a:stretch>
        </p:blipFill>
        <p:spPr>
          <a:xfrm>
            <a:off x="677144" y="1072602"/>
            <a:ext cx="10031050" cy="4581749"/>
          </a:xfrm>
          <a:prstGeom prst="rect">
            <a:avLst/>
          </a:prstGeom>
        </p:spPr>
      </p:pic>
    </p:spTree>
    <p:extLst>
      <p:ext uri="{BB962C8B-B14F-4D97-AF65-F5344CB8AC3E}">
        <p14:creationId xmlns:p14="http://schemas.microsoft.com/office/powerpoint/2010/main" val="1254982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46EC49-6C41-AA08-2577-BE7E8F3054AE}"/>
              </a:ext>
            </a:extLst>
          </p:cNvPr>
          <p:cNvPicPr>
            <a:picLocks noChangeAspect="1"/>
          </p:cNvPicPr>
          <p:nvPr/>
        </p:nvPicPr>
        <p:blipFill>
          <a:blip r:embed="rId2"/>
          <a:stretch>
            <a:fillRect/>
          </a:stretch>
        </p:blipFill>
        <p:spPr>
          <a:xfrm>
            <a:off x="454512" y="1002635"/>
            <a:ext cx="9634511" cy="4852729"/>
          </a:xfrm>
          <a:prstGeom prst="rect">
            <a:avLst/>
          </a:prstGeom>
        </p:spPr>
      </p:pic>
    </p:spTree>
    <p:extLst>
      <p:ext uri="{BB962C8B-B14F-4D97-AF65-F5344CB8AC3E}">
        <p14:creationId xmlns:p14="http://schemas.microsoft.com/office/powerpoint/2010/main" val="23443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1E48AD-7F01-B4BB-FB69-EE50D33E8EB6}"/>
              </a:ext>
            </a:extLst>
          </p:cNvPr>
          <p:cNvPicPr>
            <a:picLocks noChangeAspect="1"/>
          </p:cNvPicPr>
          <p:nvPr/>
        </p:nvPicPr>
        <p:blipFill>
          <a:blip r:embed="rId2"/>
          <a:stretch>
            <a:fillRect/>
          </a:stretch>
        </p:blipFill>
        <p:spPr>
          <a:xfrm>
            <a:off x="623900" y="1388420"/>
            <a:ext cx="10528210" cy="4081160"/>
          </a:xfrm>
          <a:prstGeom prst="rect">
            <a:avLst/>
          </a:prstGeom>
        </p:spPr>
      </p:pic>
    </p:spTree>
    <p:extLst>
      <p:ext uri="{BB962C8B-B14F-4D97-AF65-F5344CB8AC3E}">
        <p14:creationId xmlns:p14="http://schemas.microsoft.com/office/powerpoint/2010/main" val="229754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F6EE04-7804-96A7-C3DF-885A0620A991}"/>
              </a:ext>
            </a:extLst>
          </p:cNvPr>
          <p:cNvPicPr>
            <a:picLocks noChangeAspect="1"/>
          </p:cNvPicPr>
          <p:nvPr/>
        </p:nvPicPr>
        <p:blipFill>
          <a:blip r:embed="rId2"/>
          <a:stretch>
            <a:fillRect/>
          </a:stretch>
        </p:blipFill>
        <p:spPr>
          <a:xfrm>
            <a:off x="681319" y="1023599"/>
            <a:ext cx="9601016" cy="4665192"/>
          </a:xfrm>
          <a:prstGeom prst="rect">
            <a:avLst/>
          </a:prstGeom>
        </p:spPr>
      </p:pic>
    </p:spTree>
    <p:extLst>
      <p:ext uri="{BB962C8B-B14F-4D97-AF65-F5344CB8AC3E}">
        <p14:creationId xmlns:p14="http://schemas.microsoft.com/office/powerpoint/2010/main" val="1952502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2C5682-9AC3-5327-CC50-80E62D7AF1CB}"/>
              </a:ext>
            </a:extLst>
          </p:cNvPr>
          <p:cNvSpPr/>
          <p:nvPr/>
        </p:nvSpPr>
        <p:spPr>
          <a:xfrm>
            <a:off x="5579706" y="4497355"/>
            <a:ext cx="2174033" cy="382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9" name="TextBox 8">
            <a:extLst>
              <a:ext uri="{FF2B5EF4-FFF2-40B4-BE49-F238E27FC236}">
                <a16:creationId xmlns:a16="http://schemas.microsoft.com/office/drawing/2014/main" id="{D9C6D6ED-23D7-FA56-DDD3-404BD16693F7}"/>
              </a:ext>
            </a:extLst>
          </p:cNvPr>
          <p:cNvSpPr txBox="1"/>
          <p:nvPr/>
        </p:nvSpPr>
        <p:spPr>
          <a:xfrm>
            <a:off x="2269283" y="2767280"/>
            <a:ext cx="7653434" cy="1323439"/>
          </a:xfrm>
          <a:prstGeom prst="rect">
            <a:avLst/>
          </a:prstGeom>
          <a:noFill/>
        </p:spPr>
        <p:txBody>
          <a:bodyPr wrap="square">
            <a:spAutoFit/>
          </a:bodyPr>
          <a:lstStyle/>
          <a:p>
            <a:r>
              <a:rPr lang="en-US" sz="8000" b="1" dirty="0"/>
              <a:t>THANK YOU </a:t>
            </a:r>
            <a:r>
              <a:rPr lang="en-US" sz="8000" b="1" dirty="0">
                <a:sym typeface="Wingdings" panose="05000000000000000000" pitchFamily="2" charset="2"/>
              </a:rPr>
              <a:t></a:t>
            </a:r>
            <a:endParaRPr lang="en-PK" sz="8000" b="1" dirty="0"/>
          </a:p>
        </p:txBody>
      </p:sp>
    </p:spTree>
    <p:extLst>
      <p:ext uri="{BB962C8B-B14F-4D97-AF65-F5344CB8AC3E}">
        <p14:creationId xmlns:p14="http://schemas.microsoft.com/office/powerpoint/2010/main" val="1163064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23F43F-B8FA-A76C-457E-DBCB1EC96D29}"/>
              </a:ext>
            </a:extLst>
          </p:cNvPr>
          <p:cNvPicPr>
            <a:picLocks noChangeAspect="1"/>
          </p:cNvPicPr>
          <p:nvPr/>
        </p:nvPicPr>
        <p:blipFill>
          <a:blip r:embed="rId2"/>
          <a:stretch>
            <a:fillRect/>
          </a:stretch>
        </p:blipFill>
        <p:spPr>
          <a:xfrm>
            <a:off x="727123" y="1077950"/>
            <a:ext cx="9126778" cy="2430360"/>
          </a:xfrm>
          <a:prstGeom prst="rect">
            <a:avLst/>
          </a:prstGeom>
        </p:spPr>
      </p:pic>
    </p:spTree>
    <p:extLst>
      <p:ext uri="{BB962C8B-B14F-4D97-AF65-F5344CB8AC3E}">
        <p14:creationId xmlns:p14="http://schemas.microsoft.com/office/powerpoint/2010/main" val="18542189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C29963-AED7-6E54-8149-C4C6D39500CB}"/>
              </a:ext>
            </a:extLst>
          </p:cNvPr>
          <p:cNvPicPr>
            <a:picLocks noChangeAspect="1"/>
          </p:cNvPicPr>
          <p:nvPr/>
        </p:nvPicPr>
        <p:blipFill>
          <a:blip r:embed="rId2"/>
          <a:stretch>
            <a:fillRect/>
          </a:stretch>
        </p:blipFill>
        <p:spPr>
          <a:xfrm>
            <a:off x="805878" y="999569"/>
            <a:ext cx="9037210" cy="4858862"/>
          </a:xfrm>
          <a:prstGeom prst="rect">
            <a:avLst/>
          </a:prstGeom>
        </p:spPr>
      </p:pic>
    </p:spTree>
    <p:extLst>
      <p:ext uri="{BB962C8B-B14F-4D97-AF65-F5344CB8AC3E}">
        <p14:creationId xmlns:p14="http://schemas.microsoft.com/office/powerpoint/2010/main" val="35642840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A90933-5926-F4E8-C74C-5BD3D54CAD80}"/>
              </a:ext>
            </a:extLst>
          </p:cNvPr>
          <p:cNvPicPr>
            <a:picLocks noChangeAspect="1"/>
          </p:cNvPicPr>
          <p:nvPr/>
        </p:nvPicPr>
        <p:blipFill>
          <a:blip r:embed="rId2"/>
          <a:stretch>
            <a:fillRect/>
          </a:stretch>
        </p:blipFill>
        <p:spPr>
          <a:xfrm>
            <a:off x="1499217" y="1747844"/>
            <a:ext cx="9023850" cy="3362312"/>
          </a:xfrm>
          <a:prstGeom prst="rect">
            <a:avLst/>
          </a:prstGeom>
        </p:spPr>
      </p:pic>
    </p:spTree>
    <p:extLst>
      <p:ext uri="{BB962C8B-B14F-4D97-AF65-F5344CB8AC3E}">
        <p14:creationId xmlns:p14="http://schemas.microsoft.com/office/powerpoint/2010/main" val="33638894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575AEB-8FDF-27E5-62FE-48947D2D9BD1}"/>
              </a:ext>
            </a:extLst>
          </p:cNvPr>
          <p:cNvPicPr>
            <a:picLocks noChangeAspect="1"/>
          </p:cNvPicPr>
          <p:nvPr/>
        </p:nvPicPr>
        <p:blipFill>
          <a:blip r:embed="rId2"/>
          <a:stretch>
            <a:fillRect/>
          </a:stretch>
        </p:blipFill>
        <p:spPr>
          <a:xfrm>
            <a:off x="485049" y="1226821"/>
            <a:ext cx="8458956" cy="4404357"/>
          </a:xfrm>
          <a:prstGeom prst="rect">
            <a:avLst/>
          </a:prstGeom>
        </p:spPr>
      </p:pic>
    </p:spTree>
    <p:extLst>
      <p:ext uri="{BB962C8B-B14F-4D97-AF65-F5344CB8AC3E}">
        <p14:creationId xmlns:p14="http://schemas.microsoft.com/office/powerpoint/2010/main" val="24129505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B9EBB3-B0FA-A0AF-B6CF-1F29D36FEC9F}"/>
              </a:ext>
            </a:extLst>
          </p:cNvPr>
          <p:cNvPicPr>
            <a:picLocks noChangeAspect="1"/>
          </p:cNvPicPr>
          <p:nvPr/>
        </p:nvPicPr>
        <p:blipFill>
          <a:blip r:embed="rId2"/>
          <a:stretch>
            <a:fillRect/>
          </a:stretch>
        </p:blipFill>
        <p:spPr>
          <a:xfrm>
            <a:off x="443162" y="979603"/>
            <a:ext cx="9636427" cy="4534790"/>
          </a:xfrm>
          <a:prstGeom prst="rect">
            <a:avLst/>
          </a:prstGeom>
        </p:spPr>
      </p:pic>
      <p:pic>
        <p:nvPicPr>
          <p:cNvPr id="5" name="Picture 4">
            <a:extLst>
              <a:ext uri="{FF2B5EF4-FFF2-40B4-BE49-F238E27FC236}">
                <a16:creationId xmlns:a16="http://schemas.microsoft.com/office/drawing/2014/main" id="{D72777ED-10DF-5F5E-B0DE-E01F4D9877D9}"/>
              </a:ext>
            </a:extLst>
          </p:cNvPr>
          <p:cNvPicPr>
            <a:picLocks noChangeAspect="1"/>
          </p:cNvPicPr>
          <p:nvPr/>
        </p:nvPicPr>
        <p:blipFill>
          <a:blip r:embed="rId3"/>
          <a:stretch>
            <a:fillRect/>
          </a:stretch>
        </p:blipFill>
        <p:spPr>
          <a:xfrm>
            <a:off x="5097624" y="2794517"/>
            <a:ext cx="6845107" cy="3475654"/>
          </a:xfrm>
          <a:prstGeom prst="rect">
            <a:avLst/>
          </a:prstGeom>
        </p:spPr>
      </p:pic>
    </p:spTree>
    <p:extLst>
      <p:ext uri="{BB962C8B-B14F-4D97-AF65-F5344CB8AC3E}">
        <p14:creationId xmlns:p14="http://schemas.microsoft.com/office/powerpoint/2010/main" val="18271458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18AE83-ED11-8AC2-15EE-01826F90F8F1}"/>
              </a:ext>
            </a:extLst>
          </p:cNvPr>
          <p:cNvPicPr>
            <a:picLocks noChangeAspect="1"/>
          </p:cNvPicPr>
          <p:nvPr/>
        </p:nvPicPr>
        <p:blipFill>
          <a:blip r:embed="rId2"/>
          <a:stretch>
            <a:fillRect/>
          </a:stretch>
        </p:blipFill>
        <p:spPr>
          <a:xfrm>
            <a:off x="1345857" y="1051278"/>
            <a:ext cx="9500285" cy="4904733"/>
          </a:xfrm>
          <a:prstGeom prst="rect">
            <a:avLst/>
          </a:prstGeom>
        </p:spPr>
      </p:pic>
    </p:spTree>
    <p:extLst>
      <p:ext uri="{BB962C8B-B14F-4D97-AF65-F5344CB8AC3E}">
        <p14:creationId xmlns:p14="http://schemas.microsoft.com/office/powerpoint/2010/main" val="8811471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887AF11-82D1-A2B3-3372-06DF87166BD4}"/>
              </a:ext>
            </a:extLst>
          </p:cNvPr>
          <p:cNvSpPr txBox="1"/>
          <p:nvPr/>
        </p:nvSpPr>
        <p:spPr>
          <a:xfrm>
            <a:off x="858417" y="1718809"/>
            <a:ext cx="8297246" cy="3139321"/>
          </a:xfrm>
          <a:prstGeom prst="rect">
            <a:avLst/>
          </a:prstGeom>
          <a:noFill/>
        </p:spPr>
        <p:txBody>
          <a:bodyPr wrap="square">
            <a:spAutoFit/>
          </a:bodyPr>
          <a:lstStyle/>
          <a:p>
            <a:r>
              <a:rPr lang="en-US" sz="1800" dirty="0">
                <a:solidFill>
                  <a:srgbClr val="008000"/>
                </a:solidFill>
                <a:latin typeface="Consolas" panose="020B0609020204030204" pitchFamily="49" charset="0"/>
              </a:rPr>
              <a:t>-- Add the </a:t>
            </a:r>
            <a:r>
              <a:rPr lang="en-US" sz="1800" dirty="0" err="1">
                <a:solidFill>
                  <a:srgbClr val="008000"/>
                </a:solidFill>
                <a:latin typeface="Consolas" panose="020B0609020204030204" pitchFamily="49" charset="0"/>
              </a:rPr>
              <a:t>book_id</a:t>
            </a:r>
            <a:r>
              <a:rPr lang="en-US" sz="1800" dirty="0">
                <a:solidFill>
                  <a:srgbClr val="008000"/>
                </a:solidFill>
                <a:latin typeface="Consolas" panose="020B0609020204030204" pitchFamily="49" charset="0"/>
              </a:rPr>
              <a:t> foreign key</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ALTER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fact_booksales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ADD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CONSTRAINT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sales_book</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FOREIGN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book_id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dim_book_star</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book_id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PK" sz="1800" dirty="0">
                <a:solidFill>
                  <a:srgbClr val="000000"/>
                </a:solidFill>
                <a:latin typeface="Consolas" panose="020B0609020204030204" pitchFamily="49" charset="0"/>
              </a:rPr>
              <a:t>    </a:t>
            </a:r>
          </a:p>
          <a:p>
            <a:r>
              <a:rPr lang="en-US" sz="1800" dirty="0">
                <a:solidFill>
                  <a:srgbClr val="008000"/>
                </a:solidFill>
                <a:latin typeface="Consolas" panose="020B0609020204030204" pitchFamily="49" charset="0"/>
              </a:rPr>
              <a:t>-- Add the </a:t>
            </a:r>
            <a:r>
              <a:rPr lang="en-US" sz="1800" dirty="0" err="1">
                <a:solidFill>
                  <a:srgbClr val="008000"/>
                </a:solidFill>
                <a:latin typeface="Consolas" panose="020B0609020204030204" pitchFamily="49" charset="0"/>
              </a:rPr>
              <a:t>time_id</a:t>
            </a:r>
            <a:r>
              <a:rPr lang="en-US" sz="1800" dirty="0">
                <a:solidFill>
                  <a:srgbClr val="008000"/>
                </a:solidFill>
                <a:latin typeface="Consolas" panose="020B0609020204030204" pitchFamily="49" charset="0"/>
              </a:rPr>
              <a:t> foreign key</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ALTER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fact_booksales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ADD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CONSTRAINT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sales_time</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FOREIGN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time_id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dim_time_star</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time_id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PK" sz="1800" dirty="0">
                <a:solidFill>
                  <a:srgbClr val="000000"/>
                </a:solidFill>
                <a:latin typeface="Consolas" panose="020B0609020204030204" pitchFamily="49" charset="0"/>
              </a:rPr>
              <a:t>    </a:t>
            </a:r>
          </a:p>
          <a:p>
            <a:r>
              <a:rPr lang="en-US" sz="1800" dirty="0">
                <a:solidFill>
                  <a:srgbClr val="008000"/>
                </a:solidFill>
                <a:latin typeface="Consolas" panose="020B0609020204030204" pitchFamily="49" charset="0"/>
              </a:rPr>
              <a:t>-- Add the </a:t>
            </a:r>
            <a:r>
              <a:rPr lang="en-US" sz="1800" dirty="0" err="1">
                <a:solidFill>
                  <a:srgbClr val="008000"/>
                </a:solidFill>
                <a:latin typeface="Consolas" panose="020B0609020204030204" pitchFamily="49" charset="0"/>
              </a:rPr>
              <a:t>store_id</a:t>
            </a:r>
            <a:r>
              <a:rPr lang="en-US" sz="1800" dirty="0">
                <a:solidFill>
                  <a:srgbClr val="008000"/>
                </a:solidFill>
                <a:latin typeface="Consolas" panose="020B0609020204030204" pitchFamily="49" charset="0"/>
              </a:rPr>
              <a:t> foreign key</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ALTER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fact_booksales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ADD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CONSTRAINT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sales_store</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FOREIGN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store_id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dim_store_star</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store_id</a:t>
            </a:r>
            <a:r>
              <a:rPr lang="en-US" sz="1800" dirty="0">
                <a:solidFill>
                  <a:srgbClr val="808080"/>
                </a:solidFill>
                <a:latin typeface="Consolas" panose="020B0609020204030204" pitchFamily="49" charset="0"/>
              </a:rPr>
              <a:t>);</a:t>
            </a:r>
            <a:endParaRPr lang="en-PK" dirty="0"/>
          </a:p>
        </p:txBody>
      </p:sp>
    </p:spTree>
    <p:extLst>
      <p:ext uri="{BB962C8B-B14F-4D97-AF65-F5344CB8AC3E}">
        <p14:creationId xmlns:p14="http://schemas.microsoft.com/office/powerpoint/2010/main" val="39844415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B0AB44-1A93-B4BF-13A7-879399795F65}"/>
              </a:ext>
            </a:extLst>
          </p:cNvPr>
          <p:cNvSpPr txBox="1"/>
          <p:nvPr/>
        </p:nvSpPr>
        <p:spPr>
          <a:xfrm>
            <a:off x="858416" y="1443841"/>
            <a:ext cx="10982131" cy="3970318"/>
          </a:xfrm>
          <a:prstGeom prst="rect">
            <a:avLst/>
          </a:prstGeom>
          <a:noFill/>
        </p:spPr>
        <p:txBody>
          <a:bodyPr wrap="square">
            <a:spAutoFit/>
          </a:bodyPr>
          <a:lstStyle/>
          <a:p>
            <a:r>
              <a:rPr lang="en-US" sz="1800" dirty="0">
                <a:solidFill>
                  <a:srgbClr val="008000"/>
                </a:solidFill>
                <a:latin typeface="Consolas" panose="020B0609020204030204" pitchFamily="49" charset="0"/>
              </a:rPr>
              <a:t>-- Create a new table for </a:t>
            </a:r>
            <a:r>
              <a:rPr lang="en-US" sz="1800" dirty="0" err="1">
                <a:solidFill>
                  <a:srgbClr val="008000"/>
                </a:solidFill>
                <a:latin typeface="Consolas" panose="020B0609020204030204" pitchFamily="49" charset="0"/>
              </a:rPr>
              <a:t>dim_author</a:t>
            </a:r>
            <a:r>
              <a:rPr lang="en-US" sz="1800" dirty="0">
                <a:solidFill>
                  <a:srgbClr val="008000"/>
                </a:solidFill>
                <a:latin typeface="Consolas" panose="020B0609020204030204" pitchFamily="49" charset="0"/>
              </a:rPr>
              <a:t> with an author column</a:t>
            </a:r>
            <a:endParaRPr lang="en-US"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CREATE</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TABLE</a:t>
            </a:r>
            <a:r>
              <a:rPr lang="tr-TR" sz="1800" dirty="0">
                <a:solidFill>
                  <a:srgbClr val="000000"/>
                </a:solidFill>
                <a:latin typeface="Consolas" panose="020B0609020204030204" pitchFamily="49" charset="0"/>
              </a:rPr>
              <a:t> dim_author</a:t>
            </a:r>
            <a:r>
              <a:rPr lang="tr-TR" sz="1800" dirty="0">
                <a:solidFill>
                  <a:srgbClr val="0000FF"/>
                </a:solidFill>
                <a:latin typeface="Consolas" panose="020B0609020204030204" pitchFamily="49" charset="0"/>
              </a:rPr>
              <a:t> </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author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256</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en-PK"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tr-TR" sz="1800" dirty="0">
                <a:solidFill>
                  <a:srgbClr val="008000"/>
                </a:solidFill>
                <a:latin typeface="Consolas" panose="020B0609020204030204" pitchFamily="49" charset="0"/>
              </a:rPr>
              <a:t>-- Insert authors </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INSERT</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INTO</a:t>
            </a:r>
            <a:r>
              <a:rPr lang="tr-TR" sz="1800" dirty="0">
                <a:solidFill>
                  <a:srgbClr val="000000"/>
                </a:solidFill>
                <a:latin typeface="Consolas" panose="020B0609020204030204" pitchFamily="49" charset="0"/>
              </a:rPr>
              <a:t> dim_author</a:t>
            </a: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DISTINCT</a:t>
            </a:r>
            <a:r>
              <a:rPr lang="en-US" sz="1800" dirty="0">
                <a:solidFill>
                  <a:srgbClr val="000000"/>
                </a:solidFill>
                <a:latin typeface="Consolas" panose="020B0609020204030204" pitchFamily="49" charset="0"/>
              </a:rPr>
              <a:t> author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dim_book_star</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tr-TR" sz="1800" dirty="0">
                <a:solidFill>
                  <a:srgbClr val="008000"/>
                </a:solidFill>
                <a:latin typeface="Consolas" panose="020B0609020204030204" pitchFamily="49" charset="0"/>
              </a:rPr>
              <a:t>-- Add a primary key </a:t>
            </a:r>
            <a:endParaRPr lang="tr-TR"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ALTER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dim_author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ADD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COLUMN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author_id</a:t>
            </a:r>
            <a:r>
              <a:rPr lang="en-US" sz="1800" dirty="0">
                <a:solidFill>
                  <a:srgbClr val="000000"/>
                </a:solidFill>
                <a:latin typeface="Consolas" panose="020B0609020204030204" pitchFamily="49" charset="0"/>
              </a:rPr>
              <a:t> SERIAL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tr-TR" sz="1800" dirty="0">
                <a:solidFill>
                  <a:srgbClr val="008000"/>
                </a:solidFill>
                <a:latin typeface="Consolas" panose="020B0609020204030204" pitchFamily="49" charset="0"/>
              </a:rPr>
              <a:t>-- Output the new table</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SELECT</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dim_author</a:t>
            </a:r>
            <a:r>
              <a:rPr lang="tr-TR" sz="1800" dirty="0">
                <a:solidFill>
                  <a:srgbClr val="808080"/>
                </a:solidFill>
                <a:latin typeface="Consolas" panose="020B0609020204030204" pitchFamily="49" charset="0"/>
              </a:rPr>
              <a:t>;</a:t>
            </a:r>
            <a:endParaRPr lang="en-PK" dirty="0"/>
          </a:p>
        </p:txBody>
      </p:sp>
    </p:spTree>
    <p:extLst>
      <p:ext uri="{BB962C8B-B14F-4D97-AF65-F5344CB8AC3E}">
        <p14:creationId xmlns:p14="http://schemas.microsoft.com/office/powerpoint/2010/main" val="9029696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8A9D67-42C6-9D4E-DA4E-D2C55E157A7E}"/>
              </a:ext>
            </a:extLst>
          </p:cNvPr>
          <p:cNvPicPr>
            <a:picLocks noChangeAspect="1"/>
          </p:cNvPicPr>
          <p:nvPr/>
        </p:nvPicPr>
        <p:blipFill>
          <a:blip r:embed="rId2"/>
          <a:stretch>
            <a:fillRect/>
          </a:stretch>
        </p:blipFill>
        <p:spPr>
          <a:xfrm>
            <a:off x="4085944" y="2185814"/>
            <a:ext cx="4020111" cy="2486372"/>
          </a:xfrm>
          <a:prstGeom prst="rect">
            <a:avLst/>
          </a:prstGeom>
        </p:spPr>
      </p:pic>
    </p:spTree>
    <p:extLst>
      <p:ext uri="{BB962C8B-B14F-4D97-AF65-F5344CB8AC3E}">
        <p14:creationId xmlns:p14="http://schemas.microsoft.com/office/powerpoint/2010/main" val="4089797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A054564-29E6-8C07-BE32-64EFCB84EBA0}"/>
              </a:ext>
            </a:extLst>
          </p:cNvPr>
          <p:cNvPicPr>
            <a:picLocks noChangeAspect="1"/>
          </p:cNvPicPr>
          <p:nvPr/>
        </p:nvPicPr>
        <p:blipFill>
          <a:blip r:embed="rId2"/>
          <a:stretch>
            <a:fillRect/>
          </a:stretch>
        </p:blipFill>
        <p:spPr>
          <a:xfrm>
            <a:off x="797230" y="1028393"/>
            <a:ext cx="8633879" cy="2013387"/>
          </a:xfrm>
          <a:prstGeom prst="rect">
            <a:avLst/>
          </a:prstGeom>
        </p:spPr>
      </p:pic>
      <p:pic>
        <p:nvPicPr>
          <p:cNvPr id="7" name="Picture 6">
            <a:extLst>
              <a:ext uri="{FF2B5EF4-FFF2-40B4-BE49-F238E27FC236}">
                <a16:creationId xmlns:a16="http://schemas.microsoft.com/office/drawing/2014/main" id="{827C07EA-2C2D-DBB6-E150-53FDCA7AE3CB}"/>
              </a:ext>
            </a:extLst>
          </p:cNvPr>
          <p:cNvPicPr>
            <a:picLocks noChangeAspect="1"/>
          </p:cNvPicPr>
          <p:nvPr/>
        </p:nvPicPr>
        <p:blipFill>
          <a:blip r:embed="rId3"/>
          <a:stretch>
            <a:fillRect/>
          </a:stretch>
        </p:blipFill>
        <p:spPr>
          <a:xfrm>
            <a:off x="1347494" y="3382345"/>
            <a:ext cx="6973273" cy="2676899"/>
          </a:xfrm>
          <a:prstGeom prst="rect">
            <a:avLst/>
          </a:prstGeom>
        </p:spPr>
      </p:pic>
    </p:spTree>
    <p:extLst>
      <p:ext uri="{BB962C8B-B14F-4D97-AF65-F5344CB8AC3E}">
        <p14:creationId xmlns:p14="http://schemas.microsoft.com/office/powerpoint/2010/main" val="15739608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C4E884-40A8-13E9-FAC5-050B4834B92F}"/>
              </a:ext>
            </a:extLst>
          </p:cNvPr>
          <p:cNvPicPr>
            <a:picLocks noChangeAspect="1"/>
          </p:cNvPicPr>
          <p:nvPr/>
        </p:nvPicPr>
        <p:blipFill>
          <a:blip r:embed="rId2"/>
          <a:stretch>
            <a:fillRect/>
          </a:stretch>
        </p:blipFill>
        <p:spPr>
          <a:xfrm>
            <a:off x="710535" y="1256603"/>
            <a:ext cx="10770930" cy="4651750"/>
          </a:xfrm>
          <a:prstGeom prst="rect">
            <a:avLst/>
          </a:prstGeom>
        </p:spPr>
      </p:pic>
    </p:spTree>
    <p:extLst>
      <p:ext uri="{BB962C8B-B14F-4D97-AF65-F5344CB8AC3E}">
        <p14:creationId xmlns:p14="http://schemas.microsoft.com/office/powerpoint/2010/main" val="37709213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B9C522-5CB7-CA2C-541E-DE813910EC87}"/>
              </a:ext>
            </a:extLst>
          </p:cNvPr>
          <p:cNvPicPr>
            <a:picLocks noChangeAspect="1"/>
          </p:cNvPicPr>
          <p:nvPr/>
        </p:nvPicPr>
        <p:blipFill>
          <a:blip r:embed="rId2"/>
          <a:stretch>
            <a:fillRect/>
          </a:stretch>
        </p:blipFill>
        <p:spPr>
          <a:xfrm>
            <a:off x="959977" y="1103008"/>
            <a:ext cx="10272046" cy="5017874"/>
          </a:xfrm>
          <a:prstGeom prst="rect">
            <a:avLst/>
          </a:prstGeom>
        </p:spPr>
      </p:pic>
    </p:spTree>
    <p:extLst>
      <p:ext uri="{BB962C8B-B14F-4D97-AF65-F5344CB8AC3E}">
        <p14:creationId xmlns:p14="http://schemas.microsoft.com/office/powerpoint/2010/main" val="32205762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EE3EF5-AF14-733E-837D-88E440D726B7}"/>
              </a:ext>
            </a:extLst>
          </p:cNvPr>
          <p:cNvPicPr>
            <a:picLocks noChangeAspect="1"/>
          </p:cNvPicPr>
          <p:nvPr/>
        </p:nvPicPr>
        <p:blipFill>
          <a:blip r:embed="rId2"/>
          <a:stretch>
            <a:fillRect/>
          </a:stretch>
        </p:blipFill>
        <p:spPr>
          <a:xfrm>
            <a:off x="817886" y="1074409"/>
            <a:ext cx="9765216" cy="4709182"/>
          </a:xfrm>
          <a:prstGeom prst="rect">
            <a:avLst/>
          </a:prstGeom>
        </p:spPr>
      </p:pic>
    </p:spTree>
    <p:extLst>
      <p:ext uri="{BB962C8B-B14F-4D97-AF65-F5344CB8AC3E}">
        <p14:creationId xmlns:p14="http://schemas.microsoft.com/office/powerpoint/2010/main" val="40973406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D6B3FD-7DE7-6A37-9E34-676E8B498A74}"/>
              </a:ext>
            </a:extLst>
          </p:cNvPr>
          <p:cNvPicPr>
            <a:picLocks noChangeAspect="1"/>
          </p:cNvPicPr>
          <p:nvPr/>
        </p:nvPicPr>
        <p:blipFill rotWithShape="1">
          <a:blip r:embed="rId2"/>
          <a:srcRect r="834"/>
          <a:stretch/>
        </p:blipFill>
        <p:spPr>
          <a:xfrm>
            <a:off x="848486" y="1438060"/>
            <a:ext cx="9984355" cy="4305447"/>
          </a:xfrm>
          <a:prstGeom prst="rect">
            <a:avLst/>
          </a:prstGeom>
        </p:spPr>
      </p:pic>
    </p:spTree>
    <p:extLst>
      <p:ext uri="{BB962C8B-B14F-4D97-AF65-F5344CB8AC3E}">
        <p14:creationId xmlns:p14="http://schemas.microsoft.com/office/powerpoint/2010/main" val="39806699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182983-4764-B791-0E0C-AE5FBC69702D}"/>
              </a:ext>
            </a:extLst>
          </p:cNvPr>
          <p:cNvPicPr>
            <a:picLocks noChangeAspect="1"/>
          </p:cNvPicPr>
          <p:nvPr/>
        </p:nvPicPr>
        <p:blipFill>
          <a:blip r:embed="rId2"/>
          <a:stretch>
            <a:fillRect/>
          </a:stretch>
        </p:blipFill>
        <p:spPr>
          <a:xfrm>
            <a:off x="494250" y="923050"/>
            <a:ext cx="9927360" cy="4143472"/>
          </a:xfrm>
          <a:prstGeom prst="rect">
            <a:avLst/>
          </a:prstGeom>
        </p:spPr>
      </p:pic>
    </p:spTree>
    <p:extLst>
      <p:ext uri="{BB962C8B-B14F-4D97-AF65-F5344CB8AC3E}">
        <p14:creationId xmlns:p14="http://schemas.microsoft.com/office/powerpoint/2010/main" val="6641912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E3F240-DBEF-F018-69AD-8564FBC294A0}"/>
              </a:ext>
            </a:extLst>
          </p:cNvPr>
          <p:cNvPicPr>
            <a:picLocks noChangeAspect="1"/>
          </p:cNvPicPr>
          <p:nvPr/>
        </p:nvPicPr>
        <p:blipFill>
          <a:blip r:embed="rId2"/>
          <a:stretch>
            <a:fillRect/>
          </a:stretch>
        </p:blipFill>
        <p:spPr>
          <a:xfrm>
            <a:off x="1133123" y="2054139"/>
            <a:ext cx="9925754" cy="3208325"/>
          </a:xfrm>
          <a:prstGeom prst="rect">
            <a:avLst/>
          </a:prstGeom>
        </p:spPr>
      </p:pic>
    </p:spTree>
    <p:extLst>
      <p:ext uri="{BB962C8B-B14F-4D97-AF65-F5344CB8AC3E}">
        <p14:creationId xmlns:p14="http://schemas.microsoft.com/office/powerpoint/2010/main" val="20835480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6F88AD-BD10-F496-98D0-E11FBE12E11F}"/>
              </a:ext>
            </a:extLst>
          </p:cNvPr>
          <p:cNvPicPr>
            <a:picLocks noChangeAspect="1"/>
          </p:cNvPicPr>
          <p:nvPr/>
        </p:nvPicPr>
        <p:blipFill>
          <a:blip r:embed="rId2"/>
          <a:stretch>
            <a:fillRect/>
          </a:stretch>
        </p:blipFill>
        <p:spPr>
          <a:xfrm>
            <a:off x="555257" y="1043559"/>
            <a:ext cx="8325484" cy="3537772"/>
          </a:xfrm>
          <a:prstGeom prst="rect">
            <a:avLst/>
          </a:prstGeom>
        </p:spPr>
      </p:pic>
      <p:pic>
        <p:nvPicPr>
          <p:cNvPr id="5" name="Picture 4">
            <a:extLst>
              <a:ext uri="{FF2B5EF4-FFF2-40B4-BE49-F238E27FC236}">
                <a16:creationId xmlns:a16="http://schemas.microsoft.com/office/drawing/2014/main" id="{A66E722C-F213-C42A-1A58-61A44C011EA6}"/>
              </a:ext>
            </a:extLst>
          </p:cNvPr>
          <p:cNvPicPr>
            <a:picLocks noChangeAspect="1"/>
          </p:cNvPicPr>
          <p:nvPr/>
        </p:nvPicPr>
        <p:blipFill>
          <a:blip r:embed="rId3"/>
          <a:stretch>
            <a:fillRect/>
          </a:stretch>
        </p:blipFill>
        <p:spPr>
          <a:xfrm>
            <a:off x="6096000" y="3334133"/>
            <a:ext cx="5918903" cy="2494395"/>
          </a:xfrm>
          <a:prstGeom prst="rect">
            <a:avLst/>
          </a:prstGeom>
        </p:spPr>
      </p:pic>
    </p:spTree>
    <p:extLst>
      <p:ext uri="{BB962C8B-B14F-4D97-AF65-F5344CB8AC3E}">
        <p14:creationId xmlns:p14="http://schemas.microsoft.com/office/powerpoint/2010/main" val="1517759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1B29C5-1989-1724-74D9-1096B3E7FD3B}"/>
              </a:ext>
            </a:extLst>
          </p:cNvPr>
          <p:cNvPicPr>
            <a:picLocks noChangeAspect="1"/>
          </p:cNvPicPr>
          <p:nvPr/>
        </p:nvPicPr>
        <p:blipFill>
          <a:blip r:embed="rId2"/>
          <a:stretch>
            <a:fillRect/>
          </a:stretch>
        </p:blipFill>
        <p:spPr>
          <a:xfrm>
            <a:off x="649543" y="1265215"/>
            <a:ext cx="9638307" cy="2998875"/>
          </a:xfrm>
          <a:prstGeom prst="rect">
            <a:avLst/>
          </a:prstGeom>
        </p:spPr>
      </p:pic>
    </p:spTree>
    <p:extLst>
      <p:ext uri="{BB962C8B-B14F-4D97-AF65-F5344CB8AC3E}">
        <p14:creationId xmlns:p14="http://schemas.microsoft.com/office/powerpoint/2010/main" val="15990075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80AD2E-B3BB-110B-3BD6-B0ABAB2768CC}"/>
              </a:ext>
            </a:extLst>
          </p:cNvPr>
          <p:cNvSpPr txBox="1"/>
          <p:nvPr/>
        </p:nvSpPr>
        <p:spPr>
          <a:xfrm>
            <a:off x="1138335" y="1305341"/>
            <a:ext cx="10086392" cy="3693319"/>
          </a:xfrm>
          <a:prstGeom prst="rect">
            <a:avLst/>
          </a:prstGeom>
          <a:noFill/>
        </p:spPr>
        <p:txBody>
          <a:bodyPr wrap="square">
            <a:spAutoFit/>
          </a:bodyPr>
          <a:lstStyle/>
          <a:p>
            <a:r>
              <a:rPr lang="en-US" sz="1800" dirty="0">
                <a:solidFill>
                  <a:srgbClr val="008000"/>
                </a:solidFill>
                <a:latin typeface="Consolas" panose="020B0609020204030204" pitchFamily="49" charset="0"/>
              </a:rPr>
              <a:t>-- Output each state and their total </a:t>
            </a:r>
            <a:r>
              <a:rPr lang="en-US" sz="1800" dirty="0" err="1">
                <a:solidFill>
                  <a:srgbClr val="008000"/>
                </a:solidFill>
                <a:latin typeface="Consolas" panose="020B0609020204030204" pitchFamily="49" charset="0"/>
              </a:rPr>
              <a:t>sales_amount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dim_store_star</a:t>
            </a:r>
            <a:r>
              <a:rPr lang="en-US" sz="1800" dirty="0" err="1">
                <a:solidFill>
                  <a:srgbClr val="808080"/>
                </a:solidFill>
                <a:latin typeface="Consolas" panose="020B0609020204030204" pitchFamily="49" charset="0"/>
              </a:rPr>
              <a:t>.</a:t>
            </a:r>
            <a:r>
              <a:rPr lang="en-US" sz="1800" dirty="0" err="1">
                <a:solidFill>
                  <a:srgbClr val="0000FF"/>
                </a:solidFill>
                <a:latin typeface="Consolas" panose="020B0609020204030204" pitchFamily="49" charset="0"/>
              </a:rPr>
              <a:t>state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sales_amount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fact_booksales</a:t>
            </a:r>
          </a:p>
          <a:p>
            <a:r>
              <a:rPr lang="en-US" sz="1800" dirty="0">
                <a:solidFill>
                  <a:srgbClr val="008000"/>
                </a:solidFill>
                <a:latin typeface="Consolas" panose="020B0609020204030204" pitchFamily="49" charset="0"/>
              </a:rPr>
              <a:t>-- Join to get book information</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dim_book_star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fact_booksales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book_id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dim_book_star</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book_id</a:t>
            </a:r>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Join to get store information</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dim_store_star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fact_booksales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store_id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dim_store_star</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store_id</a:t>
            </a:r>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Get all books with in the novel genre</a:t>
            </a:r>
            <a:endParaRPr lang="en-US"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WHERE</a:t>
            </a:r>
            <a:r>
              <a:rPr lang="tr-TR" sz="1800" dirty="0">
                <a:solidFill>
                  <a:srgbClr val="000000"/>
                </a:solidFill>
                <a:latin typeface="Consolas" panose="020B0609020204030204" pitchFamily="49" charset="0"/>
              </a:rPr>
              <a:t>  </a:t>
            </a:r>
          </a:p>
          <a:p>
            <a:r>
              <a:rPr lang="tr-TR" sz="1800" dirty="0">
                <a:solidFill>
                  <a:srgbClr val="000000"/>
                </a:solidFill>
                <a:latin typeface="Consolas" panose="020B0609020204030204" pitchFamily="49" charset="0"/>
              </a:rPr>
              <a:t>    dim_book_star</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genre </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r>
              <a:rPr lang="tr-TR" sz="1800" dirty="0">
                <a:solidFill>
                  <a:srgbClr val="FF0000"/>
                </a:solidFill>
                <a:latin typeface="Consolas" panose="020B0609020204030204" pitchFamily="49" charset="0"/>
              </a:rPr>
              <a:t>'novel'</a:t>
            </a:r>
            <a:endParaRPr lang="tr-TR" sz="1800" dirty="0">
              <a:solidFill>
                <a:srgbClr val="000000"/>
              </a:solidFill>
              <a:latin typeface="Consolas" panose="020B0609020204030204" pitchFamily="49" charset="0"/>
            </a:endParaRPr>
          </a:p>
          <a:p>
            <a:r>
              <a:rPr lang="tr-TR" sz="1800" dirty="0">
                <a:solidFill>
                  <a:srgbClr val="008000"/>
                </a:solidFill>
                <a:latin typeface="Consolas" panose="020B0609020204030204" pitchFamily="49" charset="0"/>
              </a:rPr>
              <a:t>-- Group results by state</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GROUP</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BY</a:t>
            </a:r>
            <a:endParaRPr lang="tr-TR"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    dim_store_star</a:t>
            </a:r>
            <a:r>
              <a:rPr lang="tr-TR" sz="1800" dirty="0">
                <a:solidFill>
                  <a:srgbClr val="808080"/>
                </a:solidFill>
                <a:latin typeface="Consolas" panose="020B0609020204030204" pitchFamily="49" charset="0"/>
              </a:rPr>
              <a:t>.</a:t>
            </a:r>
            <a:r>
              <a:rPr lang="tr-TR" sz="1800" dirty="0">
                <a:solidFill>
                  <a:srgbClr val="0000FF"/>
                </a:solidFill>
                <a:latin typeface="Consolas" panose="020B0609020204030204" pitchFamily="49" charset="0"/>
              </a:rPr>
              <a:t>state</a:t>
            </a:r>
            <a:r>
              <a:rPr lang="tr-TR" sz="1800" dirty="0">
                <a:solidFill>
                  <a:srgbClr val="808080"/>
                </a:solidFill>
                <a:latin typeface="Consolas" panose="020B0609020204030204" pitchFamily="49" charset="0"/>
              </a:rPr>
              <a:t>;</a:t>
            </a:r>
            <a:endParaRPr lang="en-PK" dirty="0"/>
          </a:p>
        </p:txBody>
      </p:sp>
    </p:spTree>
    <p:extLst>
      <p:ext uri="{BB962C8B-B14F-4D97-AF65-F5344CB8AC3E}">
        <p14:creationId xmlns:p14="http://schemas.microsoft.com/office/powerpoint/2010/main" val="27075621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FD1666-A346-EF42-BF84-E348EF255D20}"/>
              </a:ext>
            </a:extLst>
          </p:cNvPr>
          <p:cNvSpPr txBox="1"/>
          <p:nvPr/>
        </p:nvSpPr>
        <p:spPr>
          <a:xfrm>
            <a:off x="867747" y="1100956"/>
            <a:ext cx="10198359" cy="4247317"/>
          </a:xfrm>
          <a:prstGeom prst="rect">
            <a:avLst/>
          </a:prstGeom>
          <a:noFill/>
        </p:spPr>
        <p:txBody>
          <a:bodyPr wrap="square">
            <a:spAutoFit/>
          </a:bodyPr>
          <a:lstStyle/>
          <a:p>
            <a:r>
              <a:rPr lang="en-US" sz="1800" dirty="0">
                <a:solidFill>
                  <a:srgbClr val="008000"/>
                </a:solidFill>
                <a:latin typeface="Consolas" panose="020B0609020204030204" pitchFamily="49" charset="0"/>
              </a:rPr>
              <a:t>-- Output each state and their total </a:t>
            </a:r>
            <a:r>
              <a:rPr lang="en-US" sz="1800" dirty="0" err="1">
                <a:solidFill>
                  <a:srgbClr val="008000"/>
                </a:solidFill>
                <a:latin typeface="Consolas" panose="020B0609020204030204" pitchFamily="49" charset="0"/>
              </a:rPr>
              <a:t>sales_amount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dim_state_sf</a:t>
            </a:r>
            <a:r>
              <a:rPr lang="en-US" sz="1800" dirty="0" err="1">
                <a:solidFill>
                  <a:srgbClr val="808080"/>
                </a:solidFill>
                <a:latin typeface="Consolas" panose="020B0609020204030204" pitchFamily="49" charset="0"/>
              </a:rPr>
              <a:t>.</a:t>
            </a:r>
            <a:r>
              <a:rPr lang="en-US" sz="1800" dirty="0" err="1">
                <a:solidFill>
                  <a:srgbClr val="0000FF"/>
                </a:solidFill>
                <a:latin typeface="Consolas" panose="020B0609020204030204" pitchFamily="49" charset="0"/>
              </a:rPr>
              <a:t>state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sales_amount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fact_booksales</a:t>
            </a:r>
          </a:p>
          <a:p>
            <a:r>
              <a:rPr lang="tr-TR" sz="1800" dirty="0">
                <a:solidFill>
                  <a:srgbClr val="000000"/>
                </a:solidFill>
                <a:latin typeface="Consolas" panose="020B0609020204030204" pitchFamily="49" charset="0"/>
              </a:rPr>
              <a:t>    </a:t>
            </a:r>
            <a:r>
              <a:rPr lang="tr-TR" sz="1800" dirty="0">
                <a:solidFill>
                  <a:srgbClr val="008000"/>
                </a:solidFill>
                <a:latin typeface="Consolas" panose="020B0609020204030204" pitchFamily="49" charset="0"/>
              </a:rPr>
              <a:t>-- Joins for genre</a:t>
            </a:r>
            <a:endParaRPr lang="tr-TR"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dim_book_sf</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fact_booksales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book_id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dim_book_sf</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book_id</a:t>
            </a:r>
            <a:endParaRPr lang="en-US"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JOIN</a:t>
            </a:r>
            <a:r>
              <a:rPr lang="tr-TR" sz="1800" dirty="0">
                <a:solidFill>
                  <a:srgbClr val="000000"/>
                </a:solidFill>
                <a:latin typeface="Consolas" panose="020B0609020204030204" pitchFamily="49" charset="0"/>
              </a:rPr>
              <a:t> dim_genre_sf </a:t>
            </a:r>
            <a:r>
              <a:rPr lang="tr-TR" sz="1800" dirty="0">
                <a:solidFill>
                  <a:srgbClr val="0000FF"/>
                </a:solidFill>
                <a:latin typeface="Consolas" panose="020B0609020204030204" pitchFamily="49" charset="0"/>
              </a:rPr>
              <a:t>on</a:t>
            </a:r>
            <a:r>
              <a:rPr lang="tr-TR" sz="1800" dirty="0">
                <a:solidFill>
                  <a:srgbClr val="000000"/>
                </a:solidFill>
                <a:latin typeface="Consolas" panose="020B0609020204030204" pitchFamily="49" charset="0"/>
              </a:rPr>
              <a:t> dim_book_sf</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genre_id </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dim_genre_sf</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genre_id</a:t>
            </a:r>
          </a:p>
          <a:p>
            <a:r>
              <a:rPr lang="tr-TR" sz="1800" dirty="0">
                <a:solidFill>
                  <a:srgbClr val="000000"/>
                </a:solidFill>
                <a:latin typeface="Consolas" panose="020B0609020204030204" pitchFamily="49" charset="0"/>
              </a:rPr>
              <a:t>    </a:t>
            </a:r>
            <a:r>
              <a:rPr lang="tr-TR" sz="1800" dirty="0">
                <a:solidFill>
                  <a:srgbClr val="008000"/>
                </a:solidFill>
                <a:latin typeface="Consolas" panose="020B0609020204030204" pitchFamily="49" charset="0"/>
              </a:rPr>
              <a:t>-- Joins for state </a:t>
            </a:r>
            <a:endParaRPr lang="tr-TR"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dim_store_sf</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fact_booksales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store_id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dim_store_sf</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store_id</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dim_city_sf</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dim_store_sf</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city_id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dim_city_sf</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city_id</a:t>
            </a:r>
            <a:endParaRPr lang="en-US" sz="1800"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dim_state_sf</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dim_city_sf</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state_id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dim_state_sf</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state_id</a:t>
            </a:r>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Get all books with in the novel genre and group the results by state</a:t>
            </a:r>
            <a:endParaRPr lang="en-US"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WHERE</a:t>
            </a:r>
            <a:r>
              <a:rPr lang="tr-TR" sz="1800" dirty="0">
                <a:solidFill>
                  <a:srgbClr val="000000"/>
                </a:solidFill>
                <a:latin typeface="Consolas" panose="020B0609020204030204" pitchFamily="49" charset="0"/>
              </a:rPr>
              <a:t>  </a:t>
            </a:r>
          </a:p>
          <a:p>
            <a:r>
              <a:rPr lang="fr-FR" sz="1800" dirty="0">
                <a:solidFill>
                  <a:srgbClr val="000000"/>
                </a:solidFill>
                <a:latin typeface="Consolas" panose="020B0609020204030204" pitchFamily="49" charset="0"/>
              </a:rPr>
              <a:t>    </a:t>
            </a:r>
            <a:r>
              <a:rPr lang="fr-FR" sz="1800" dirty="0" err="1">
                <a:solidFill>
                  <a:srgbClr val="000000"/>
                </a:solidFill>
                <a:latin typeface="Consolas" panose="020B0609020204030204" pitchFamily="49" charset="0"/>
              </a:rPr>
              <a:t>dim_genre_sf</a:t>
            </a:r>
            <a:r>
              <a:rPr lang="fr-FR" sz="1800" dirty="0" err="1">
                <a:solidFill>
                  <a:srgbClr val="808080"/>
                </a:solidFill>
                <a:latin typeface="Consolas" panose="020B0609020204030204" pitchFamily="49" charset="0"/>
              </a:rPr>
              <a:t>.</a:t>
            </a:r>
            <a:r>
              <a:rPr lang="fr-FR" sz="1800" dirty="0" err="1">
                <a:solidFill>
                  <a:srgbClr val="000000"/>
                </a:solidFill>
                <a:latin typeface="Consolas" panose="020B0609020204030204" pitchFamily="49" charset="0"/>
              </a:rPr>
              <a:t>genre</a:t>
            </a:r>
            <a:r>
              <a:rPr lang="fr-FR" sz="1800" dirty="0">
                <a:solidFill>
                  <a:srgbClr val="000000"/>
                </a:solidFill>
                <a:latin typeface="Consolas" panose="020B0609020204030204" pitchFamily="49" charset="0"/>
              </a:rPr>
              <a:t> </a:t>
            </a:r>
            <a:r>
              <a:rPr lang="fr-FR" sz="1800" dirty="0">
                <a:solidFill>
                  <a:srgbClr val="808080"/>
                </a:solidFill>
                <a:latin typeface="Consolas" panose="020B0609020204030204" pitchFamily="49" charset="0"/>
              </a:rPr>
              <a:t>=</a:t>
            </a:r>
            <a:r>
              <a:rPr lang="fr-FR" sz="1800" dirty="0">
                <a:solidFill>
                  <a:srgbClr val="000000"/>
                </a:solidFill>
                <a:latin typeface="Consolas" panose="020B0609020204030204" pitchFamily="49" charset="0"/>
              </a:rPr>
              <a:t> </a:t>
            </a:r>
            <a:r>
              <a:rPr lang="fr-FR" sz="1800" dirty="0">
                <a:solidFill>
                  <a:srgbClr val="FF0000"/>
                </a:solidFill>
                <a:latin typeface="Consolas" panose="020B0609020204030204" pitchFamily="49" charset="0"/>
              </a:rPr>
              <a:t>'</a:t>
            </a:r>
            <a:r>
              <a:rPr lang="fr-FR" sz="1800" dirty="0" err="1">
                <a:solidFill>
                  <a:srgbClr val="FF0000"/>
                </a:solidFill>
                <a:latin typeface="Consolas" panose="020B0609020204030204" pitchFamily="49" charset="0"/>
              </a:rPr>
              <a:t>novel</a:t>
            </a:r>
            <a:r>
              <a:rPr lang="fr-FR" sz="1800" dirty="0">
                <a:solidFill>
                  <a:srgbClr val="FF0000"/>
                </a:solidFill>
                <a:latin typeface="Consolas" panose="020B0609020204030204" pitchFamily="49" charset="0"/>
              </a:rPr>
              <a:t>'</a:t>
            </a:r>
            <a:endParaRPr lang="fr-F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GROUP</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BY</a:t>
            </a:r>
            <a:endParaRPr lang="tr-TR"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    dim_state_sf</a:t>
            </a:r>
            <a:r>
              <a:rPr lang="tr-TR" sz="1800" dirty="0">
                <a:solidFill>
                  <a:srgbClr val="808080"/>
                </a:solidFill>
                <a:latin typeface="Consolas" panose="020B0609020204030204" pitchFamily="49" charset="0"/>
              </a:rPr>
              <a:t>.</a:t>
            </a:r>
            <a:r>
              <a:rPr lang="tr-TR" sz="1800" dirty="0">
                <a:solidFill>
                  <a:srgbClr val="0000FF"/>
                </a:solidFill>
                <a:latin typeface="Consolas" panose="020B0609020204030204" pitchFamily="49" charset="0"/>
              </a:rPr>
              <a:t>state</a:t>
            </a:r>
            <a:r>
              <a:rPr lang="tr-TR" sz="1800" dirty="0">
                <a:solidFill>
                  <a:srgbClr val="808080"/>
                </a:solidFill>
                <a:latin typeface="Consolas" panose="020B0609020204030204" pitchFamily="49" charset="0"/>
              </a:rPr>
              <a:t>;</a:t>
            </a:r>
            <a:endParaRPr lang="en-PK" dirty="0"/>
          </a:p>
        </p:txBody>
      </p:sp>
    </p:spTree>
    <p:extLst>
      <p:ext uri="{BB962C8B-B14F-4D97-AF65-F5344CB8AC3E}">
        <p14:creationId xmlns:p14="http://schemas.microsoft.com/office/powerpoint/2010/main" val="834993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4B822B-453B-73AC-0582-50BF10301AD1}"/>
              </a:ext>
            </a:extLst>
          </p:cNvPr>
          <p:cNvPicPr>
            <a:picLocks noChangeAspect="1"/>
          </p:cNvPicPr>
          <p:nvPr/>
        </p:nvPicPr>
        <p:blipFill>
          <a:blip r:embed="rId2"/>
          <a:stretch>
            <a:fillRect/>
          </a:stretch>
        </p:blipFill>
        <p:spPr>
          <a:xfrm>
            <a:off x="705527" y="870330"/>
            <a:ext cx="9299394" cy="4485442"/>
          </a:xfrm>
          <a:prstGeom prst="rect">
            <a:avLst/>
          </a:prstGeom>
        </p:spPr>
      </p:pic>
    </p:spTree>
    <p:extLst>
      <p:ext uri="{BB962C8B-B14F-4D97-AF65-F5344CB8AC3E}">
        <p14:creationId xmlns:p14="http://schemas.microsoft.com/office/powerpoint/2010/main" val="40276261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FC56D2-ECCD-E5CD-2F23-BF5D260DC072}"/>
              </a:ext>
            </a:extLst>
          </p:cNvPr>
          <p:cNvSpPr txBox="1"/>
          <p:nvPr/>
        </p:nvSpPr>
        <p:spPr>
          <a:xfrm>
            <a:off x="933061" y="1656987"/>
            <a:ext cx="8502520" cy="3139321"/>
          </a:xfrm>
          <a:prstGeom prst="rect">
            <a:avLst/>
          </a:prstGeom>
          <a:noFill/>
        </p:spPr>
        <p:txBody>
          <a:bodyPr wrap="square">
            <a:spAutoFit/>
          </a:bodyPr>
          <a:lstStyle/>
          <a:p>
            <a:r>
              <a:rPr lang="en-US" sz="1800" dirty="0">
                <a:solidFill>
                  <a:srgbClr val="008000"/>
                </a:solidFill>
                <a:latin typeface="Consolas" panose="020B0609020204030204" pitchFamily="49" charset="0"/>
              </a:rPr>
              <a:t>-- Add a </a:t>
            </a:r>
            <a:r>
              <a:rPr lang="en-US" sz="1800" dirty="0" err="1">
                <a:solidFill>
                  <a:srgbClr val="008000"/>
                </a:solidFill>
                <a:latin typeface="Consolas" panose="020B0609020204030204" pitchFamily="49" charset="0"/>
              </a:rPr>
              <a:t>continent_id</a:t>
            </a:r>
            <a:r>
              <a:rPr lang="en-US" sz="1800" dirty="0">
                <a:solidFill>
                  <a:srgbClr val="008000"/>
                </a:solidFill>
                <a:latin typeface="Consolas" panose="020B0609020204030204" pitchFamily="49" charset="0"/>
              </a:rPr>
              <a:t> column with default value of 1</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ALTER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dim_country_sf</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ADD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continent_id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DEFAULT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Add the foreign key constraint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ALTER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dim_country_sf</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ADD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CONSTRAINT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country_continent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FOREIGN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continent_id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dim_continent_sf</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continent_id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PK" sz="1800" dirty="0">
                <a:solidFill>
                  <a:srgbClr val="000000"/>
                </a:solidFill>
                <a:latin typeface="Consolas" panose="020B0609020204030204" pitchFamily="49" charset="0"/>
              </a:rPr>
              <a:t>   </a:t>
            </a:r>
          </a:p>
          <a:p>
            <a:r>
              <a:rPr lang="tr-TR" sz="1800" dirty="0">
                <a:solidFill>
                  <a:srgbClr val="008000"/>
                </a:solidFill>
                <a:latin typeface="Consolas" panose="020B0609020204030204" pitchFamily="49" charset="0"/>
              </a:rPr>
              <a:t>-- Output updated table</a:t>
            </a:r>
            <a:endParaRPr lang="tr-TR"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dim_country_sf</a:t>
            </a:r>
            <a:r>
              <a:rPr lang="en-US" sz="1800" dirty="0">
                <a:solidFill>
                  <a:srgbClr val="808080"/>
                </a:solidFill>
                <a:latin typeface="Consolas" panose="020B0609020204030204" pitchFamily="49" charset="0"/>
              </a:rPr>
              <a:t>;</a:t>
            </a:r>
            <a:endParaRPr lang="en-PK" dirty="0"/>
          </a:p>
        </p:txBody>
      </p:sp>
    </p:spTree>
    <p:extLst>
      <p:ext uri="{BB962C8B-B14F-4D97-AF65-F5344CB8AC3E}">
        <p14:creationId xmlns:p14="http://schemas.microsoft.com/office/powerpoint/2010/main" val="17997591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6E59BA-18C8-AB60-F097-3846BD01CDFE}"/>
              </a:ext>
            </a:extLst>
          </p:cNvPr>
          <p:cNvPicPr>
            <a:picLocks noChangeAspect="1"/>
          </p:cNvPicPr>
          <p:nvPr/>
        </p:nvPicPr>
        <p:blipFill>
          <a:blip r:embed="rId2"/>
          <a:stretch>
            <a:fillRect/>
          </a:stretch>
        </p:blipFill>
        <p:spPr>
          <a:xfrm>
            <a:off x="4062128" y="2342998"/>
            <a:ext cx="4067743" cy="2172003"/>
          </a:xfrm>
          <a:prstGeom prst="rect">
            <a:avLst/>
          </a:prstGeom>
        </p:spPr>
      </p:pic>
    </p:spTree>
    <p:extLst>
      <p:ext uri="{BB962C8B-B14F-4D97-AF65-F5344CB8AC3E}">
        <p14:creationId xmlns:p14="http://schemas.microsoft.com/office/powerpoint/2010/main" val="28359334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234442-0192-7FFA-9D75-E51CD23758BE}"/>
              </a:ext>
            </a:extLst>
          </p:cNvPr>
          <p:cNvPicPr>
            <a:picLocks noChangeAspect="1"/>
          </p:cNvPicPr>
          <p:nvPr/>
        </p:nvPicPr>
        <p:blipFill>
          <a:blip r:embed="rId2"/>
          <a:stretch>
            <a:fillRect/>
          </a:stretch>
        </p:blipFill>
        <p:spPr>
          <a:xfrm>
            <a:off x="1019569" y="885490"/>
            <a:ext cx="9477369" cy="5087019"/>
          </a:xfrm>
          <a:prstGeom prst="rect">
            <a:avLst/>
          </a:prstGeom>
        </p:spPr>
      </p:pic>
    </p:spTree>
    <p:extLst>
      <p:ext uri="{BB962C8B-B14F-4D97-AF65-F5344CB8AC3E}">
        <p14:creationId xmlns:p14="http://schemas.microsoft.com/office/powerpoint/2010/main" val="25141048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E70A73-5083-4BC0-60FC-F6B2F829CA32}"/>
              </a:ext>
            </a:extLst>
          </p:cNvPr>
          <p:cNvPicPr>
            <a:picLocks noChangeAspect="1"/>
          </p:cNvPicPr>
          <p:nvPr/>
        </p:nvPicPr>
        <p:blipFill>
          <a:blip r:embed="rId2"/>
          <a:stretch>
            <a:fillRect/>
          </a:stretch>
        </p:blipFill>
        <p:spPr>
          <a:xfrm>
            <a:off x="585989" y="850367"/>
            <a:ext cx="9762540" cy="5289175"/>
          </a:xfrm>
          <a:prstGeom prst="rect">
            <a:avLst/>
          </a:prstGeom>
        </p:spPr>
      </p:pic>
    </p:spTree>
    <p:extLst>
      <p:ext uri="{BB962C8B-B14F-4D97-AF65-F5344CB8AC3E}">
        <p14:creationId xmlns:p14="http://schemas.microsoft.com/office/powerpoint/2010/main" val="25636271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4B3DD1-972D-2773-3B99-B0B068BEABD5}"/>
              </a:ext>
            </a:extLst>
          </p:cNvPr>
          <p:cNvPicPr>
            <a:picLocks noChangeAspect="1"/>
          </p:cNvPicPr>
          <p:nvPr/>
        </p:nvPicPr>
        <p:blipFill>
          <a:blip r:embed="rId2"/>
          <a:stretch>
            <a:fillRect/>
          </a:stretch>
        </p:blipFill>
        <p:spPr>
          <a:xfrm>
            <a:off x="1003055" y="1242051"/>
            <a:ext cx="10185889" cy="3749826"/>
          </a:xfrm>
          <a:prstGeom prst="rect">
            <a:avLst/>
          </a:prstGeom>
        </p:spPr>
      </p:pic>
    </p:spTree>
    <p:extLst>
      <p:ext uri="{BB962C8B-B14F-4D97-AF65-F5344CB8AC3E}">
        <p14:creationId xmlns:p14="http://schemas.microsoft.com/office/powerpoint/2010/main" val="7791857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6BFF84-AD76-D8E9-1807-FDFAF14D80F1}"/>
              </a:ext>
            </a:extLst>
          </p:cNvPr>
          <p:cNvPicPr>
            <a:picLocks noChangeAspect="1"/>
          </p:cNvPicPr>
          <p:nvPr/>
        </p:nvPicPr>
        <p:blipFill>
          <a:blip r:embed="rId2"/>
          <a:stretch>
            <a:fillRect/>
          </a:stretch>
        </p:blipFill>
        <p:spPr>
          <a:xfrm>
            <a:off x="1050787" y="846012"/>
            <a:ext cx="10516451" cy="5165976"/>
          </a:xfrm>
          <a:prstGeom prst="rect">
            <a:avLst/>
          </a:prstGeom>
        </p:spPr>
      </p:pic>
    </p:spTree>
    <p:extLst>
      <p:ext uri="{BB962C8B-B14F-4D97-AF65-F5344CB8AC3E}">
        <p14:creationId xmlns:p14="http://schemas.microsoft.com/office/powerpoint/2010/main" val="34036565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BA4B44-2C89-5091-733C-ECBBE89DD5D0}"/>
              </a:ext>
            </a:extLst>
          </p:cNvPr>
          <p:cNvPicPr>
            <a:picLocks noChangeAspect="1"/>
          </p:cNvPicPr>
          <p:nvPr/>
        </p:nvPicPr>
        <p:blipFill rotWithShape="1">
          <a:blip r:embed="rId2"/>
          <a:srcRect r="1266"/>
          <a:stretch/>
        </p:blipFill>
        <p:spPr>
          <a:xfrm>
            <a:off x="712117" y="973665"/>
            <a:ext cx="10232691" cy="4910670"/>
          </a:xfrm>
          <a:prstGeom prst="rect">
            <a:avLst/>
          </a:prstGeom>
        </p:spPr>
      </p:pic>
    </p:spTree>
    <p:extLst>
      <p:ext uri="{BB962C8B-B14F-4D97-AF65-F5344CB8AC3E}">
        <p14:creationId xmlns:p14="http://schemas.microsoft.com/office/powerpoint/2010/main" val="26716670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B67F70-5863-1A15-B6BB-E871681DFAF8}"/>
              </a:ext>
            </a:extLst>
          </p:cNvPr>
          <p:cNvPicPr>
            <a:picLocks noChangeAspect="1"/>
          </p:cNvPicPr>
          <p:nvPr/>
        </p:nvPicPr>
        <p:blipFill>
          <a:blip r:embed="rId2"/>
          <a:stretch>
            <a:fillRect/>
          </a:stretch>
        </p:blipFill>
        <p:spPr>
          <a:xfrm>
            <a:off x="793091" y="1030138"/>
            <a:ext cx="10181533" cy="4797724"/>
          </a:xfrm>
          <a:prstGeom prst="rect">
            <a:avLst/>
          </a:prstGeom>
        </p:spPr>
      </p:pic>
    </p:spTree>
    <p:extLst>
      <p:ext uri="{BB962C8B-B14F-4D97-AF65-F5344CB8AC3E}">
        <p14:creationId xmlns:p14="http://schemas.microsoft.com/office/powerpoint/2010/main" val="15689848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260CDA-AB22-9233-4268-FAD1372C1AC6}"/>
              </a:ext>
            </a:extLst>
          </p:cNvPr>
          <p:cNvPicPr>
            <a:picLocks noChangeAspect="1"/>
          </p:cNvPicPr>
          <p:nvPr/>
        </p:nvPicPr>
        <p:blipFill>
          <a:blip r:embed="rId2"/>
          <a:stretch>
            <a:fillRect/>
          </a:stretch>
        </p:blipFill>
        <p:spPr>
          <a:xfrm>
            <a:off x="959681" y="933229"/>
            <a:ext cx="10272637" cy="4646478"/>
          </a:xfrm>
          <a:prstGeom prst="rect">
            <a:avLst/>
          </a:prstGeom>
        </p:spPr>
      </p:pic>
    </p:spTree>
    <p:extLst>
      <p:ext uri="{BB962C8B-B14F-4D97-AF65-F5344CB8AC3E}">
        <p14:creationId xmlns:p14="http://schemas.microsoft.com/office/powerpoint/2010/main" val="23329948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2A1269-ABE5-096B-A3B1-44D43E937467}"/>
              </a:ext>
            </a:extLst>
          </p:cNvPr>
          <p:cNvPicPr>
            <a:picLocks noChangeAspect="1"/>
          </p:cNvPicPr>
          <p:nvPr/>
        </p:nvPicPr>
        <p:blipFill>
          <a:blip r:embed="rId2"/>
          <a:stretch>
            <a:fillRect/>
          </a:stretch>
        </p:blipFill>
        <p:spPr>
          <a:xfrm>
            <a:off x="804217" y="946260"/>
            <a:ext cx="10583565" cy="4965479"/>
          </a:xfrm>
          <a:prstGeom prst="rect">
            <a:avLst/>
          </a:prstGeom>
        </p:spPr>
      </p:pic>
    </p:spTree>
    <p:extLst>
      <p:ext uri="{BB962C8B-B14F-4D97-AF65-F5344CB8AC3E}">
        <p14:creationId xmlns:p14="http://schemas.microsoft.com/office/powerpoint/2010/main" val="2347702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5E366C-0C04-3F7A-EBC7-89375E406673}"/>
              </a:ext>
            </a:extLst>
          </p:cNvPr>
          <p:cNvPicPr>
            <a:picLocks noChangeAspect="1"/>
          </p:cNvPicPr>
          <p:nvPr/>
        </p:nvPicPr>
        <p:blipFill>
          <a:blip r:embed="rId2"/>
          <a:stretch>
            <a:fillRect/>
          </a:stretch>
        </p:blipFill>
        <p:spPr>
          <a:xfrm>
            <a:off x="680207" y="923243"/>
            <a:ext cx="5324822" cy="1521378"/>
          </a:xfrm>
          <a:prstGeom prst="rect">
            <a:avLst/>
          </a:prstGeom>
        </p:spPr>
      </p:pic>
    </p:spTree>
    <p:extLst>
      <p:ext uri="{BB962C8B-B14F-4D97-AF65-F5344CB8AC3E}">
        <p14:creationId xmlns:p14="http://schemas.microsoft.com/office/powerpoint/2010/main" val="19053980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EC126D-150C-13A7-DEA9-173A7557819D}"/>
              </a:ext>
            </a:extLst>
          </p:cNvPr>
          <p:cNvPicPr>
            <a:picLocks noChangeAspect="1"/>
          </p:cNvPicPr>
          <p:nvPr/>
        </p:nvPicPr>
        <p:blipFill>
          <a:blip r:embed="rId2"/>
          <a:stretch>
            <a:fillRect/>
          </a:stretch>
        </p:blipFill>
        <p:spPr>
          <a:xfrm>
            <a:off x="923717" y="894274"/>
            <a:ext cx="5753903" cy="2867425"/>
          </a:xfrm>
          <a:prstGeom prst="rect">
            <a:avLst/>
          </a:prstGeom>
        </p:spPr>
      </p:pic>
    </p:spTree>
    <p:extLst>
      <p:ext uri="{BB962C8B-B14F-4D97-AF65-F5344CB8AC3E}">
        <p14:creationId xmlns:p14="http://schemas.microsoft.com/office/powerpoint/2010/main" val="15669926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EFDC0E-8320-3F5E-78D3-46484C10097B}"/>
              </a:ext>
            </a:extLst>
          </p:cNvPr>
          <p:cNvPicPr>
            <a:picLocks noChangeAspect="1"/>
          </p:cNvPicPr>
          <p:nvPr/>
        </p:nvPicPr>
        <p:blipFill>
          <a:blip r:embed="rId2"/>
          <a:stretch>
            <a:fillRect/>
          </a:stretch>
        </p:blipFill>
        <p:spPr>
          <a:xfrm>
            <a:off x="905521" y="842601"/>
            <a:ext cx="10250330" cy="5172797"/>
          </a:xfrm>
          <a:prstGeom prst="rect">
            <a:avLst/>
          </a:prstGeom>
        </p:spPr>
      </p:pic>
    </p:spTree>
    <p:extLst>
      <p:ext uri="{BB962C8B-B14F-4D97-AF65-F5344CB8AC3E}">
        <p14:creationId xmlns:p14="http://schemas.microsoft.com/office/powerpoint/2010/main" val="25393695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F4C595-C071-46B9-0E10-957896938E1D}"/>
              </a:ext>
            </a:extLst>
          </p:cNvPr>
          <p:cNvPicPr>
            <a:picLocks noChangeAspect="1"/>
          </p:cNvPicPr>
          <p:nvPr/>
        </p:nvPicPr>
        <p:blipFill>
          <a:blip r:embed="rId2"/>
          <a:stretch>
            <a:fillRect/>
          </a:stretch>
        </p:blipFill>
        <p:spPr>
          <a:xfrm>
            <a:off x="801514" y="1190639"/>
            <a:ext cx="10383699" cy="3991532"/>
          </a:xfrm>
          <a:prstGeom prst="rect">
            <a:avLst/>
          </a:prstGeom>
        </p:spPr>
      </p:pic>
    </p:spTree>
    <p:extLst>
      <p:ext uri="{BB962C8B-B14F-4D97-AF65-F5344CB8AC3E}">
        <p14:creationId xmlns:p14="http://schemas.microsoft.com/office/powerpoint/2010/main" val="43423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D63855-4D84-3765-3B39-CA6FC7DFD76A}"/>
              </a:ext>
            </a:extLst>
          </p:cNvPr>
          <p:cNvPicPr>
            <a:picLocks noChangeAspect="1"/>
          </p:cNvPicPr>
          <p:nvPr/>
        </p:nvPicPr>
        <p:blipFill>
          <a:blip r:embed="rId2"/>
          <a:stretch>
            <a:fillRect/>
          </a:stretch>
        </p:blipFill>
        <p:spPr>
          <a:xfrm>
            <a:off x="487666" y="924814"/>
            <a:ext cx="10507541" cy="3982006"/>
          </a:xfrm>
          <a:prstGeom prst="rect">
            <a:avLst/>
          </a:prstGeom>
        </p:spPr>
      </p:pic>
    </p:spTree>
    <p:extLst>
      <p:ext uri="{BB962C8B-B14F-4D97-AF65-F5344CB8AC3E}">
        <p14:creationId xmlns:p14="http://schemas.microsoft.com/office/powerpoint/2010/main" val="8029393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851BF7-2E8C-78B3-ED6B-887A1B92B0B3}"/>
              </a:ext>
            </a:extLst>
          </p:cNvPr>
          <p:cNvPicPr>
            <a:picLocks noChangeAspect="1"/>
          </p:cNvPicPr>
          <p:nvPr/>
        </p:nvPicPr>
        <p:blipFill>
          <a:blip r:embed="rId2"/>
          <a:stretch>
            <a:fillRect/>
          </a:stretch>
        </p:blipFill>
        <p:spPr>
          <a:xfrm>
            <a:off x="722756" y="951631"/>
            <a:ext cx="9421540" cy="4096322"/>
          </a:xfrm>
          <a:prstGeom prst="rect">
            <a:avLst/>
          </a:prstGeom>
        </p:spPr>
      </p:pic>
      <p:sp>
        <p:nvSpPr>
          <p:cNvPr id="5" name="Rectangle 4">
            <a:extLst>
              <a:ext uri="{FF2B5EF4-FFF2-40B4-BE49-F238E27FC236}">
                <a16:creationId xmlns:a16="http://schemas.microsoft.com/office/drawing/2014/main" id="{7A2C5682-9AC3-5327-CC50-80E62D7AF1CB}"/>
              </a:ext>
            </a:extLst>
          </p:cNvPr>
          <p:cNvSpPr/>
          <p:nvPr/>
        </p:nvSpPr>
        <p:spPr>
          <a:xfrm>
            <a:off x="5579706" y="4497355"/>
            <a:ext cx="2174033" cy="382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29458447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2C5682-9AC3-5327-CC50-80E62D7AF1CB}"/>
              </a:ext>
            </a:extLst>
          </p:cNvPr>
          <p:cNvSpPr/>
          <p:nvPr/>
        </p:nvSpPr>
        <p:spPr>
          <a:xfrm>
            <a:off x="5579706" y="4497355"/>
            <a:ext cx="2174033" cy="382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9" name="TextBox 8">
            <a:extLst>
              <a:ext uri="{FF2B5EF4-FFF2-40B4-BE49-F238E27FC236}">
                <a16:creationId xmlns:a16="http://schemas.microsoft.com/office/drawing/2014/main" id="{D9C6D6ED-23D7-FA56-DDD3-404BD16693F7}"/>
              </a:ext>
            </a:extLst>
          </p:cNvPr>
          <p:cNvSpPr txBox="1"/>
          <p:nvPr/>
        </p:nvSpPr>
        <p:spPr>
          <a:xfrm>
            <a:off x="800101" y="1186591"/>
            <a:ext cx="6097554" cy="3693319"/>
          </a:xfrm>
          <a:prstGeom prst="rect">
            <a:avLst/>
          </a:prstGeom>
          <a:noFill/>
        </p:spPr>
        <p:txBody>
          <a:bodyPr wrap="square">
            <a:spAutoFit/>
          </a:bodyPr>
          <a:lstStyle/>
          <a:p>
            <a:r>
              <a:rPr lang="en-US" sz="1800" dirty="0">
                <a:solidFill>
                  <a:srgbClr val="008000"/>
                </a:solidFill>
                <a:latin typeface="Consolas" panose="020B0609020204030204" pitchFamily="49" charset="0"/>
              </a:rPr>
              <a:t>-- Create a new table to hold the cars rented by customers</a:t>
            </a:r>
            <a:endParaRPr lang="en-US"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CREATE</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TABLE</a:t>
            </a:r>
            <a:r>
              <a:rPr lang="tr-TR" sz="1800" dirty="0">
                <a:solidFill>
                  <a:srgbClr val="000000"/>
                </a:solidFill>
                <a:latin typeface="Consolas" panose="020B0609020204030204" pitchFamily="49" charset="0"/>
              </a:rPr>
              <a:t> cust_rentals</a:t>
            </a:r>
            <a:r>
              <a:rPr lang="tr-TR" sz="1800" dirty="0">
                <a:solidFill>
                  <a:srgbClr val="0000FF"/>
                </a:solidFill>
                <a:latin typeface="Consolas" panose="020B0609020204030204" pitchFamily="49" charset="0"/>
              </a:rPr>
              <a:t> </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customer_id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  car_id </a:t>
            </a:r>
            <a:r>
              <a:rPr lang="tr-TR" sz="1800" dirty="0">
                <a:solidFill>
                  <a:srgbClr val="0000FF"/>
                </a:solidFill>
                <a:latin typeface="Consolas" panose="020B0609020204030204" pitchFamily="49" charset="0"/>
              </a:rPr>
              <a:t>VARCHAR</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128</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NULL,</a:t>
            </a:r>
            <a:endParaRPr lang="tr-TR"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invoice_id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128</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en-PK"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Drop a column from customers table to satisfy 1NF</a:t>
            </a:r>
            <a:endParaRPr lang="en-US"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ALTER</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TABLE</a:t>
            </a:r>
            <a:r>
              <a:rPr lang="tr-TR" sz="1800" dirty="0">
                <a:solidFill>
                  <a:srgbClr val="000000"/>
                </a:solidFill>
                <a:latin typeface="Consolas" panose="020B0609020204030204" pitchFamily="49" charset="0"/>
              </a:rPr>
              <a:t> customers</a:t>
            </a:r>
          </a:p>
          <a:p>
            <a:r>
              <a:rPr lang="tr-TR" sz="1800" dirty="0">
                <a:solidFill>
                  <a:srgbClr val="0000FF"/>
                </a:solidFill>
                <a:latin typeface="Consolas" panose="020B0609020204030204" pitchFamily="49" charset="0"/>
              </a:rPr>
              <a:t>DROP</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COLUMN</a:t>
            </a:r>
            <a:r>
              <a:rPr lang="tr-TR" sz="1800" dirty="0">
                <a:solidFill>
                  <a:srgbClr val="000000"/>
                </a:solidFill>
                <a:latin typeface="Consolas" panose="020B0609020204030204" pitchFamily="49" charset="0"/>
              </a:rPr>
              <a:t> cars_rented</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DROP</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COLUMN</a:t>
            </a:r>
            <a:r>
              <a:rPr lang="tr-TR" sz="1800" dirty="0">
                <a:solidFill>
                  <a:srgbClr val="000000"/>
                </a:solidFill>
                <a:latin typeface="Consolas" panose="020B0609020204030204" pitchFamily="49" charset="0"/>
              </a:rPr>
              <a:t> invoice_id</a:t>
            </a:r>
            <a:r>
              <a:rPr lang="tr-TR" sz="1800" dirty="0">
                <a:solidFill>
                  <a:srgbClr val="808080"/>
                </a:solidFill>
                <a:latin typeface="Consolas" panose="020B0609020204030204" pitchFamily="49" charset="0"/>
              </a:rPr>
              <a:t>;</a:t>
            </a:r>
            <a:endParaRPr lang="en-PK" dirty="0"/>
          </a:p>
        </p:txBody>
      </p:sp>
    </p:spTree>
    <p:extLst>
      <p:ext uri="{BB962C8B-B14F-4D97-AF65-F5344CB8AC3E}">
        <p14:creationId xmlns:p14="http://schemas.microsoft.com/office/powerpoint/2010/main" val="24720118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2C5682-9AC3-5327-CC50-80E62D7AF1CB}"/>
              </a:ext>
            </a:extLst>
          </p:cNvPr>
          <p:cNvSpPr/>
          <p:nvPr/>
        </p:nvSpPr>
        <p:spPr>
          <a:xfrm>
            <a:off x="5579706" y="4497355"/>
            <a:ext cx="2174033" cy="382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9" name="TextBox 8">
            <a:extLst>
              <a:ext uri="{FF2B5EF4-FFF2-40B4-BE49-F238E27FC236}">
                <a16:creationId xmlns:a16="http://schemas.microsoft.com/office/drawing/2014/main" id="{D9C6D6ED-23D7-FA56-DDD3-404BD16693F7}"/>
              </a:ext>
            </a:extLst>
          </p:cNvPr>
          <p:cNvSpPr txBox="1"/>
          <p:nvPr/>
        </p:nvSpPr>
        <p:spPr>
          <a:xfrm>
            <a:off x="2269283" y="2767280"/>
            <a:ext cx="7653434" cy="1323439"/>
          </a:xfrm>
          <a:prstGeom prst="rect">
            <a:avLst/>
          </a:prstGeom>
          <a:noFill/>
        </p:spPr>
        <p:txBody>
          <a:bodyPr wrap="square">
            <a:spAutoFit/>
          </a:bodyPr>
          <a:lstStyle/>
          <a:p>
            <a:r>
              <a:rPr lang="en-US" sz="8000" b="1" dirty="0"/>
              <a:t>THANK YOU </a:t>
            </a:r>
            <a:r>
              <a:rPr lang="en-US" sz="8000" b="1" dirty="0">
                <a:sym typeface="Wingdings" panose="05000000000000000000" pitchFamily="2" charset="2"/>
              </a:rPr>
              <a:t></a:t>
            </a:r>
            <a:endParaRPr lang="en-PK" sz="8000" b="1" dirty="0"/>
          </a:p>
        </p:txBody>
      </p:sp>
    </p:spTree>
    <p:extLst>
      <p:ext uri="{BB962C8B-B14F-4D97-AF65-F5344CB8AC3E}">
        <p14:creationId xmlns:p14="http://schemas.microsoft.com/office/powerpoint/2010/main" val="1931233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157B00-349E-7E20-8538-AE9AC4C6B7CC}"/>
              </a:ext>
            </a:extLst>
          </p:cNvPr>
          <p:cNvPicPr>
            <a:picLocks noChangeAspect="1"/>
          </p:cNvPicPr>
          <p:nvPr/>
        </p:nvPicPr>
        <p:blipFill>
          <a:blip r:embed="rId2"/>
          <a:stretch>
            <a:fillRect/>
          </a:stretch>
        </p:blipFill>
        <p:spPr>
          <a:xfrm>
            <a:off x="4285997" y="2314419"/>
            <a:ext cx="3620005" cy="2229161"/>
          </a:xfrm>
          <a:prstGeom prst="rect">
            <a:avLst/>
          </a:prstGeom>
        </p:spPr>
      </p:pic>
    </p:spTree>
    <p:extLst>
      <p:ext uri="{BB962C8B-B14F-4D97-AF65-F5344CB8AC3E}">
        <p14:creationId xmlns:p14="http://schemas.microsoft.com/office/powerpoint/2010/main" val="3607780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DBA9B91-A72B-44C0-D0F5-9682A050F3F6}"/>
              </a:ext>
            </a:extLst>
          </p:cNvPr>
          <p:cNvGrpSpPr/>
          <p:nvPr/>
        </p:nvGrpSpPr>
        <p:grpSpPr>
          <a:xfrm>
            <a:off x="767252" y="954695"/>
            <a:ext cx="9281817" cy="4578357"/>
            <a:chOff x="748591" y="880052"/>
            <a:chExt cx="8820721" cy="4270446"/>
          </a:xfrm>
        </p:grpSpPr>
        <p:pic>
          <p:nvPicPr>
            <p:cNvPr id="4" name="Picture 3">
              <a:extLst>
                <a:ext uri="{FF2B5EF4-FFF2-40B4-BE49-F238E27FC236}">
                  <a16:creationId xmlns:a16="http://schemas.microsoft.com/office/drawing/2014/main" id="{BFCA0ABF-3777-68B8-45E2-1B5FC42827C6}"/>
                </a:ext>
              </a:extLst>
            </p:cNvPr>
            <p:cNvPicPr>
              <a:picLocks noChangeAspect="1"/>
            </p:cNvPicPr>
            <p:nvPr/>
          </p:nvPicPr>
          <p:blipFill>
            <a:blip r:embed="rId2"/>
            <a:stretch>
              <a:fillRect/>
            </a:stretch>
          </p:blipFill>
          <p:spPr>
            <a:xfrm>
              <a:off x="748591" y="880052"/>
              <a:ext cx="8820721" cy="4270446"/>
            </a:xfrm>
            <a:prstGeom prst="rect">
              <a:avLst/>
            </a:prstGeom>
          </p:spPr>
        </p:pic>
        <p:pic>
          <p:nvPicPr>
            <p:cNvPr id="6" name="Picture 5">
              <a:extLst>
                <a:ext uri="{FF2B5EF4-FFF2-40B4-BE49-F238E27FC236}">
                  <a16:creationId xmlns:a16="http://schemas.microsoft.com/office/drawing/2014/main" id="{5D435F6B-AD4D-053C-4F9A-9B2FC74690D9}"/>
                </a:ext>
              </a:extLst>
            </p:cNvPr>
            <p:cNvPicPr>
              <a:picLocks noChangeAspect="1"/>
            </p:cNvPicPr>
            <p:nvPr/>
          </p:nvPicPr>
          <p:blipFill>
            <a:blip r:embed="rId3"/>
            <a:stretch>
              <a:fillRect/>
            </a:stretch>
          </p:blipFill>
          <p:spPr>
            <a:xfrm>
              <a:off x="5158951" y="3247610"/>
              <a:ext cx="3667637" cy="1762371"/>
            </a:xfrm>
            <a:prstGeom prst="rect">
              <a:avLst/>
            </a:prstGeom>
          </p:spPr>
        </p:pic>
      </p:grpSp>
    </p:spTree>
    <p:extLst>
      <p:ext uri="{BB962C8B-B14F-4D97-AF65-F5344CB8AC3E}">
        <p14:creationId xmlns:p14="http://schemas.microsoft.com/office/powerpoint/2010/main" val="2780342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6EED89-AA80-CDF6-2B72-08ED1A586B7C}"/>
              </a:ext>
            </a:extLst>
          </p:cNvPr>
          <p:cNvPicPr>
            <a:picLocks noChangeAspect="1"/>
          </p:cNvPicPr>
          <p:nvPr/>
        </p:nvPicPr>
        <p:blipFill>
          <a:blip r:embed="rId2"/>
          <a:stretch>
            <a:fillRect/>
          </a:stretch>
        </p:blipFill>
        <p:spPr>
          <a:xfrm>
            <a:off x="970763" y="1039015"/>
            <a:ext cx="9395546" cy="4779969"/>
          </a:xfrm>
          <a:prstGeom prst="rect">
            <a:avLst/>
          </a:prstGeom>
        </p:spPr>
      </p:pic>
    </p:spTree>
    <p:extLst>
      <p:ext uri="{BB962C8B-B14F-4D97-AF65-F5344CB8AC3E}">
        <p14:creationId xmlns:p14="http://schemas.microsoft.com/office/powerpoint/2010/main" val="500771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479</TotalTime>
  <Words>940</Words>
  <Application>Microsoft Office PowerPoint</Application>
  <PresentationFormat>Widescreen</PresentationFormat>
  <Paragraphs>103</Paragraphs>
  <Slides>66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Arial</vt:lpstr>
      <vt:lpstr>Calibri</vt:lpstr>
      <vt:lpstr>Calibri Light</vt:lpstr>
      <vt:lpstr>Consolas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Qasim Hassan</dc:creator>
  <cp:lastModifiedBy>Qasim Hassan</cp:lastModifiedBy>
  <cp:revision>7</cp:revision>
  <dcterms:created xsi:type="dcterms:W3CDTF">2023-05-14T20:07:12Z</dcterms:created>
  <dcterms:modified xsi:type="dcterms:W3CDTF">2024-05-21T02:05:37Z</dcterms:modified>
</cp:coreProperties>
</file>