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7DFB-2A29-441E-B3F6-C97B3564DA9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008E-F832-4286-B892-57511BDD7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#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3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204716"/>
            <a:ext cx="10848833" cy="5972247"/>
          </a:xfrm>
        </p:spPr>
        <p:txBody>
          <a:bodyPr/>
          <a:lstStyle/>
          <a:p>
            <a:r>
              <a:rPr lang="en-US" dirty="0"/>
              <a:t>Now we have a </a:t>
            </a:r>
            <a:r>
              <a:rPr lang="en-US" b="1" dirty="0"/>
              <a:t>Student</a:t>
            </a:r>
            <a:r>
              <a:rPr lang="en-US" dirty="0"/>
              <a:t> table with student information and another table </a:t>
            </a:r>
            <a:r>
              <a:rPr lang="en-US" b="1" dirty="0"/>
              <a:t>Subject</a:t>
            </a:r>
            <a:r>
              <a:rPr lang="en-US" dirty="0"/>
              <a:t> for storing subject information.</a:t>
            </a:r>
          </a:p>
          <a:p>
            <a:r>
              <a:rPr lang="en-US" dirty="0"/>
              <a:t>Let's create another table </a:t>
            </a:r>
            <a:r>
              <a:rPr lang="en-US" b="1" dirty="0"/>
              <a:t>Score</a:t>
            </a:r>
            <a:r>
              <a:rPr lang="en-US" dirty="0"/>
              <a:t>, to store the </a:t>
            </a:r>
            <a:r>
              <a:rPr lang="en-US" b="1" dirty="0"/>
              <a:t>marks</a:t>
            </a:r>
            <a:r>
              <a:rPr lang="en-US" dirty="0"/>
              <a:t> obtained by students in the respective subjects. We will also be saving </a:t>
            </a:r>
            <a:r>
              <a:rPr lang="en-US" b="1" dirty="0"/>
              <a:t>name of the teacher</a:t>
            </a:r>
            <a:r>
              <a:rPr lang="en-US" dirty="0"/>
              <a:t> who teaches that subject along with marks.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8" y="2440324"/>
            <a:ext cx="9796753" cy="24319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6737" y="5187876"/>
            <a:ext cx="10110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See, if I ask you to get me marks of student with </a:t>
            </a:r>
            <a:r>
              <a:rPr lang="en-US" dirty="0" err="1"/>
              <a:t>student_id</a:t>
            </a:r>
            <a:r>
              <a:rPr lang="en-US" dirty="0"/>
              <a:t> 10, can you get it from this table? No, because you don't know for which subject. And if I give you </a:t>
            </a:r>
            <a:r>
              <a:rPr lang="en-US" dirty="0" err="1"/>
              <a:t>subject_id</a:t>
            </a:r>
            <a:r>
              <a:rPr lang="en-US" dirty="0"/>
              <a:t>, you would not know for which student. Hence we need </a:t>
            </a:r>
            <a:r>
              <a:rPr lang="en-US" dirty="0" err="1"/>
              <a:t>student_id</a:t>
            </a:r>
            <a:r>
              <a:rPr lang="en-US" dirty="0"/>
              <a:t> + </a:t>
            </a:r>
            <a:r>
              <a:rPr lang="en-US" dirty="0" err="1"/>
              <a:t>subject_id</a:t>
            </a:r>
            <a:r>
              <a:rPr lang="en-US" dirty="0"/>
              <a:t> to uniquely identify any row</a:t>
            </a:r>
          </a:p>
        </p:txBody>
      </p:sp>
    </p:spTree>
    <p:extLst>
      <p:ext uri="{BB962C8B-B14F-4D97-AF65-F5344CB8AC3E}">
        <p14:creationId xmlns:p14="http://schemas.microsoft.com/office/powerpoint/2010/main" val="166636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2639"/>
            <a:ext cx="10439400" cy="5194324"/>
          </a:xfrm>
        </p:spPr>
        <p:txBody>
          <a:bodyPr/>
          <a:lstStyle/>
          <a:p>
            <a:pPr algn="just"/>
            <a:r>
              <a:rPr lang="en-US" dirty="0"/>
              <a:t>Now as we just discussed that the primary key for this table is a composition of two columns which is </a:t>
            </a:r>
            <a:r>
              <a:rPr lang="en-US" dirty="0" err="1"/>
              <a:t>student_id</a:t>
            </a:r>
            <a:r>
              <a:rPr lang="en-US" dirty="0"/>
              <a:t> &amp; </a:t>
            </a:r>
            <a:r>
              <a:rPr lang="en-US" dirty="0" err="1"/>
              <a:t>subject_id</a:t>
            </a:r>
            <a:r>
              <a:rPr lang="en-US" dirty="0"/>
              <a:t> but the teacher's name only depends on subject, hence the </a:t>
            </a:r>
            <a:r>
              <a:rPr lang="en-US" dirty="0" err="1"/>
              <a:t>subject_id</a:t>
            </a:r>
            <a:r>
              <a:rPr lang="en-US" dirty="0"/>
              <a:t>, and has nothing to do with </a:t>
            </a:r>
            <a:r>
              <a:rPr lang="en-US" dirty="0" err="1"/>
              <a:t>student_id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Partial Dependency, where an attribute in a table depends on only a part of the primary key and not on the whole key.</a:t>
            </a:r>
          </a:p>
        </p:txBody>
      </p:sp>
    </p:spTree>
    <p:extLst>
      <p:ext uri="{BB962C8B-B14F-4D97-AF65-F5344CB8AC3E}">
        <p14:creationId xmlns:p14="http://schemas.microsoft.com/office/powerpoint/2010/main" val="27912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remove Partial Dependency?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69" y="1270731"/>
            <a:ext cx="9116704" cy="51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Normal Form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table to be in the third normal form,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It should be in the Second Normal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It should not have Transitive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0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Transitive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75"/>
            <a:ext cx="10515600" cy="3583888"/>
          </a:xfrm>
        </p:spPr>
        <p:txBody>
          <a:bodyPr>
            <a:normAutofit/>
          </a:bodyPr>
          <a:lstStyle/>
          <a:p>
            <a:r>
              <a:rPr lang="en-US" sz="3600" dirty="0"/>
              <a:t> </a:t>
            </a:r>
            <a:r>
              <a:rPr lang="en-US" sz="3600" b="1" dirty="0"/>
              <a:t>Transitive Dependency</a:t>
            </a:r>
            <a:r>
              <a:rPr lang="en-US" sz="3600" dirty="0"/>
              <a:t>. When a non-prime attribute depends on other non-prime attributes rather than depending upon the prime attributes or primary key.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106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594"/>
            <a:ext cx="10326256" cy="31935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8855" y="4449170"/>
            <a:ext cx="10515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Our new column exam_name depends on both student and subject the column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total_marks</a:t>
            </a:r>
            <a:r>
              <a:rPr lang="en-US" sz="2400" dirty="0"/>
              <a:t> depends on exam_name as with exam type the total score changes. </a:t>
            </a:r>
          </a:p>
          <a:p>
            <a:r>
              <a:rPr lang="en-US" sz="2400" dirty="0"/>
              <a:t>For example, </a:t>
            </a:r>
            <a:r>
              <a:rPr lang="en-US" sz="2400" dirty="0" err="1"/>
              <a:t>practicals</a:t>
            </a:r>
            <a:r>
              <a:rPr lang="en-US" sz="2400" dirty="0"/>
              <a:t> are of less marks while theory exams are of more marks..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09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remove Transitive Dependency?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5" y="1310187"/>
            <a:ext cx="10203570" cy="50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8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310534"/>
            <a:ext cx="10515600" cy="863174"/>
          </a:xfrm>
        </p:spPr>
        <p:txBody>
          <a:bodyPr/>
          <a:lstStyle/>
          <a:p>
            <a:r>
              <a:rPr lang="en-US" dirty="0"/>
              <a:t>LAB TASK : normalized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43" y="1173708"/>
            <a:ext cx="8393231" cy="55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569493"/>
            <a:ext cx="10835185" cy="4607470"/>
          </a:xfrm>
        </p:spPr>
        <p:txBody>
          <a:bodyPr/>
          <a:lstStyle/>
          <a:p>
            <a:pPr algn="just"/>
            <a:r>
              <a:rPr lang="en-US" dirty="0"/>
              <a:t>Database Normalization is a technique of organizing the data in the database. Normalization is a systematic approach of decomposing tables to eliminate data redundancy(repetition) and undesirable characteristics like Insertion, Update and Deletion Anomalies. It is a multi-step process that puts data into tabular form, removing duplicated data from the relation tables.</a:t>
            </a:r>
          </a:p>
          <a:p>
            <a:r>
              <a:rPr lang="en-US" dirty="0"/>
              <a:t>Normalization is used for mainly two purposes,</a:t>
            </a:r>
          </a:p>
          <a:p>
            <a:r>
              <a:rPr lang="en-US" dirty="0"/>
              <a:t>Eliminating redundant(useless) data.</a:t>
            </a:r>
          </a:p>
          <a:p>
            <a:r>
              <a:rPr lang="en-US" dirty="0"/>
              <a:t>Ensuring data dependencies make sense </a:t>
            </a:r>
            <a:r>
              <a:rPr lang="en-US" dirty="0" err="1"/>
              <a:t>i.e</a:t>
            </a:r>
            <a:r>
              <a:rPr lang="en-US" dirty="0"/>
              <a:t> data is logically stored.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Without Normalization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C0464C-EE45-6A0E-0E1C-FFA9C4EC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1459907"/>
            <a:ext cx="10175630" cy="767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Suppose we have the following table that includes student enrollments, courses, and instructors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2020D-3ACB-6FD1-D72E-23CDAE1DA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2554"/>
              </p:ext>
            </p:extLst>
          </p:nvPr>
        </p:nvGraphicFramePr>
        <p:xfrm>
          <a:off x="835154" y="2636588"/>
          <a:ext cx="10515598" cy="343651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332">
                  <a:extLst>
                    <a:ext uri="{9D8B030D-6E8A-4147-A177-3AD203B41FA5}">
                      <a16:colId xmlns:a16="http://schemas.microsoft.com/office/drawing/2014/main" val="232093416"/>
                    </a:ext>
                  </a:extLst>
                </a:gridCol>
                <a:gridCol w="1582767">
                  <a:extLst>
                    <a:ext uri="{9D8B030D-6E8A-4147-A177-3AD203B41FA5}">
                      <a16:colId xmlns:a16="http://schemas.microsoft.com/office/drawing/2014/main" val="2010629544"/>
                    </a:ext>
                  </a:extLst>
                </a:gridCol>
                <a:gridCol w="1195841">
                  <a:extLst>
                    <a:ext uri="{9D8B030D-6E8A-4147-A177-3AD203B41FA5}">
                      <a16:colId xmlns:a16="http://schemas.microsoft.com/office/drawing/2014/main" val="2123131091"/>
                    </a:ext>
                  </a:extLst>
                </a:gridCol>
                <a:gridCol w="1501277">
                  <a:extLst>
                    <a:ext uri="{9D8B030D-6E8A-4147-A177-3AD203B41FA5}">
                      <a16:colId xmlns:a16="http://schemas.microsoft.com/office/drawing/2014/main" val="3161023361"/>
                    </a:ext>
                  </a:extLst>
                </a:gridCol>
                <a:gridCol w="1436953">
                  <a:extLst>
                    <a:ext uri="{9D8B030D-6E8A-4147-A177-3AD203B41FA5}">
                      <a16:colId xmlns:a16="http://schemas.microsoft.com/office/drawing/2014/main" val="288491594"/>
                    </a:ext>
                  </a:extLst>
                </a:gridCol>
                <a:gridCol w="1742388">
                  <a:extLst>
                    <a:ext uri="{9D8B030D-6E8A-4147-A177-3AD203B41FA5}">
                      <a16:colId xmlns:a16="http://schemas.microsoft.com/office/drawing/2014/main" val="3609862831"/>
                    </a:ext>
                  </a:extLst>
                </a:gridCol>
                <a:gridCol w="1779040">
                  <a:extLst>
                    <a:ext uri="{9D8B030D-6E8A-4147-A177-3AD203B41FA5}">
                      <a16:colId xmlns:a16="http://schemas.microsoft.com/office/drawing/2014/main" val="2110486428"/>
                    </a:ext>
                  </a:extLst>
                </a:gridCol>
              </a:tblGrid>
              <a:tr h="768232"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StudentID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StudentName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CourseID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CourseName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InstructorID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InstructorName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InstructorPhone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8417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Alice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Smith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555-1234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7160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219914" marR="131948" marT="131948" marB="131948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Bob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102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English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302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Jones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555-5678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88673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Charlie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Smith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555-1234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14913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19914" marR="131948" marT="131948" marB="131948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Alice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103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History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303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White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555-8765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56822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Bob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Science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Green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555-4321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1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rules are divided into the following normal forms:</a:t>
            </a:r>
          </a:p>
          <a:p>
            <a:endParaRPr lang="en-US" dirty="0"/>
          </a:p>
          <a:p>
            <a:pPr lvl="1"/>
            <a:r>
              <a:rPr lang="en-US" sz="2800" dirty="0"/>
              <a:t>First Normal Form</a:t>
            </a:r>
          </a:p>
          <a:p>
            <a:pPr lvl="1"/>
            <a:r>
              <a:rPr lang="en-US" sz="2800" dirty="0"/>
              <a:t>Second Normal Form</a:t>
            </a:r>
          </a:p>
          <a:p>
            <a:pPr lvl="1"/>
            <a:r>
              <a:rPr lang="en-US" sz="2800" dirty="0"/>
              <a:t>Third Normal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06" y="117340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First Normal Form (1NF)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1NF requires that the table only contains atomic (indivisible) values, and that each column contains values of a single type.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93" y="3086427"/>
            <a:ext cx="6171835" cy="22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B7C0464C-EE45-6A0E-0E1C-FFA9C4EC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54" y="1138894"/>
            <a:ext cx="10175630" cy="767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initial table is already in 1NF as each field contains only atomic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2020D-3ACB-6FD1-D72E-23CDAE1DA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58296"/>
              </p:ext>
            </p:extLst>
          </p:nvPr>
        </p:nvGraphicFramePr>
        <p:xfrm>
          <a:off x="835154" y="2282589"/>
          <a:ext cx="10515598" cy="343651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332">
                  <a:extLst>
                    <a:ext uri="{9D8B030D-6E8A-4147-A177-3AD203B41FA5}">
                      <a16:colId xmlns:a16="http://schemas.microsoft.com/office/drawing/2014/main" val="232093416"/>
                    </a:ext>
                  </a:extLst>
                </a:gridCol>
                <a:gridCol w="1582767">
                  <a:extLst>
                    <a:ext uri="{9D8B030D-6E8A-4147-A177-3AD203B41FA5}">
                      <a16:colId xmlns:a16="http://schemas.microsoft.com/office/drawing/2014/main" val="2010629544"/>
                    </a:ext>
                  </a:extLst>
                </a:gridCol>
                <a:gridCol w="1195841">
                  <a:extLst>
                    <a:ext uri="{9D8B030D-6E8A-4147-A177-3AD203B41FA5}">
                      <a16:colId xmlns:a16="http://schemas.microsoft.com/office/drawing/2014/main" val="2123131091"/>
                    </a:ext>
                  </a:extLst>
                </a:gridCol>
                <a:gridCol w="1501277">
                  <a:extLst>
                    <a:ext uri="{9D8B030D-6E8A-4147-A177-3AD203B41FA5}">
                      <a16:colId xmlns:a16="http://schemas.microsoft.com/office/drawing/2014/main" val="3161023361"/>
                    </a:ext>
                  </a:extLst>
                </a:gridCol>
                <a:gridCol w="1436953">
                  <a:extLst>
                    <a:ext uri="{9D8B030D-6E8A-4147-A177-3AD203B41FA5}">
                      <a16:colId xmlns:a16="http://schemas.microsoft.com/office/drawing/2014/main" val="288491594"/>
                    </a:ext>
                  </a:extLst>
                </a:gridCol>
                <a:gridCol w="1742388">
                  <a:extLst>
                    <a:ext uri="{9D8B030D-6E8A-4147-A177-3AD203B41FA5}">
                      <a16:colId xmlns:a16="http://schemas.microsoft.com/office/drawing/2014/main" val="3609862831"/>
                    </a:ext>
                  </a:extLst>
                </a:gridCol>
                <a:gridCol w="1779040">
                  <a:extLst>
                    <a:ext uri="{9D8B030D-6E8A-4147-A177-3AD203B41FA5}">
                      <a16:colId xmlns:a16="http://schemas.microsoft.com/office/drawing/2014/main" val="2110486428"/>
                    </a:ext>
                  </a:extLst>
                </a:gridCol>
              </a:tblGrid>
              <a:tr h="768232"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StudentID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StudentName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 dirty="0" err="1">
                          <a:solidFill>
                            <a:srgbClr val="FFFFFF"/>
                          </a:solidFill>
                          <a:effectLst/>
                        </a:rPr>
                        <a:t>CourseID</a:t>
                      </a:r>
                      <a:endParaRPr lang="en-US" sz="15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CourseName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InstructorID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InstructorName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InstructorPhone</a:t>
                      </a:r>
                    </a:p>
                  </a:txBody>
                  <a:tcPr marL="219914" marR="131948" marT="131948" marB="13194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8417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Alice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Smith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555-1234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7160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219914" marR="131948" marT="131948" marB="131948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Bob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102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English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302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Jones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555-5678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88673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Charlie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Smith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555-1234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14913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19914" marR="131948" marT="131948" marB="131948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Alice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103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History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303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White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555-8765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56822"/>
                  </a:ext>
                </a:extLst>
              </a:tr>
              <a:tr h="533657"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Bob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Science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304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Dr. Green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555-4321</a:t>
                      </a:r>
                    </a:p>
                  </a:txBody>
                  <a:tcPr marL="219914" marR="131948" marT="131948" marB="13194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1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31216" cy="37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table to be in the Second Normal Form, it must satisfy two conditions:</a:t>
            </a:r>
            <a:endParaRPr lang="en-US" sz="2400" dirty="0"/>
          </a:p>
          <a:p>
            <a:r>
              <a:rPr lang="en-US" dirty="0"/>
              <a:t>The table should be in the First Normal Form.</a:t>
            </a:r>
          </a:p>
          <a:p>
            <a:r>
              <a:rPr lang="en-US" dirty="0"/>
              <a:t>There should be no Partial Dependency.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54" y="3925745"/>
            <a:ext cx="7819691" cy="23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Partial Dependency?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another table for Subject, which will have </a:t>
            </a:r>
            <a:r>
              <a:rPr lang="en-US" dirty="0" err="1"/>
              <a:t>subject_id</a:t>
            </a:r>
            <a:r>
              <a:rPr lang="en-US" dirty="0"/>
              <a:t> and </a:t>
            </a:r>
            <a:r>
              <a:rPr lang="en-US" dirty="0" err="1"/>
              <a:t>subject_name</a:t>
            </a:r>
            <a:r>
              <a:rPr lang="en-US" dirty="0"/>
              <a:t> fields and </a:t>
            </a:r>
            <a:r>
              <a:rPr lang="en-US" dirty="0" err="1"/>
              <a:t>subject_id</a:t>
            </a:r>
            <a:r>
              <a:rPr lang="en-US" dirty="0"/>
              <a:t> will be the primary key.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9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681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Normalization</vt:lpstr>
      <vt:lpstr>NORMALIZATION</vt:lpstr>
      <vt:lpstr>Problems Without Normalization</vt:lpstr>
      <vt:lpstr>TYPES</vt:lpstr>
      <vt:lpstr>PowerPoint Presentation</vt:lpstr>
      <vt:lpstr>PowerPoint Presentation</vt:lpstr>
      <vt:lpstr>1ST NF</vt:lpstr>
      <vt:lpstr>Second Normal Form (2NF)</vt:lpstr>
      <vt:lpstr>What is Partial Dependency? </vt:lpstr>
      <vt:lpstr>PowerPoint Presentation</vt:lpstr>
      <vt:lpstr>PowerPoint Presentation</vt:lpstr>
      <vt:lpstr>How to remove Partial Dependency? </vt:lpstr>
      <vt:lpstr>Third Normal Form </vt:lpstr>
      <vt:lpstr>Transitive Dependency</vt:lpstr>
      <vt:lpstr>EXAMPLE :</vt:lpstr>
      <vt:lpstr>How to remove Transitive Dependency? </vt:lpstr>
      <vt:lpstr>LAB TASK : normalized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Sidra   Mudassar</dc:creator>
  <cp:lastModifiedBy>Qasim Hassan</cp:lastModifiedBy>
  <cp:revision>8</cp:revision>
  <dcterms:created xsi:type="dcterms:W3CDTF">2019-05-05T11:53:05Z</dcterms:created>
  <dcterms:modified xsi:type="dcterms:W3CDTF">2024-05-21T01:44:07Z</dcterms:modified>
</cp:coreProperties>
</file>