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42"/>
  </p:notesMasterIdLst>
  <p:sldIdLst>
    <p:sldId id="318" r:id="rId2"/>
    <p:sldId id="257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7" r:id="rId27"/>
    <p:sldId id="256" r:id="rId28"/>
    <p:sldId id="273" r:id="rId29"/>
    <p:sldId id="275" r:id="rId30"/>
    <p:sldId id="274" r:id="rId31"/>
    <p:sldId id="286" r:id="rId32"/>
    <p:sldId id="287" r:id="rId33"/>
    <p:sldId id="279" r:id="rId34"/>
    <p:sldId id="280" r:id="rId35"/>
    <p:sldId id="281" r:id="rId36"/>
    <p:sldId id="289" r:id="rId37"/>
    <p:sldId id="283" r:id="rId38"/>
    <p:sldId id="290" r:id="rId39"/>
    <p:sldId id="291" r:id="rId40"/>
    <p:sldId id="269" r:id="rId41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47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E35E6-B41E-43E9-86AC-19A796D1B225}" type="datetimeFigureOut">
              <a:rPr lang="en-PK" smtClean="0"/>
              <a:t>20/02/2024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B037D-196B-4113-B0CC-21940D46C41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7921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B037D-196B-4113-B0CC-21940D46C41C}" type="slidenum">
              <a:rPr lang="en-PK" smtClean="0"/>
              <a:t>18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89851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B037D-196B-4113-B0CC-21940D46C41C}" type="slidenum">
              <a:rPr lang="en-PK" smtClean="0"/>
              <a:t>19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32399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B037D-196B-4113-B0CC-21940D46C41C}" type="slidenum">
              <a:rPr lang="en-PK" smtClean="0"/>
              <a:t>20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1685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B037D-196B-4113-B0CC-21940D46C41C}" type="slidenum">
              <a:rPr lang="en-PK" smtClean="0"/>
              <a:t>21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55024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B037D-196B-4113-B0CC-21940D46C41C}" type="slidenum">
              <a:rPr lang="en-PK" smtClean="0"/>
              <a:t>22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90930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B037D-196B-4113-B0CC-21940D46C41C}" type="slidenum">
              <a:rPr lang="en-PK" smtClean="0"/>
              <a:t>23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15820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B037D-196B-4113-B0CC-21940D46C41C}" type="slidenum">
              <a:rPr lang="en-PK" smtClean="0"/>
              <a:t>24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62906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B037D-196B-4113-B0CC-21940D46C41C}" type="slidenum">
              <a:rPr lang="en-PK" smtClean="0"/>
              <a:t>25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64345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B037D-196B-4113-B0CC-21940D46C41C}" type="slidenum">
              <a:rPr lang="en-PK" smtClean="0"/>
              <a:t>26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76555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9B39E-506C-6F60-8FDA-E0101BA18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0191B-5823-55A3-4147-2955574C1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A264D-E50B-EC10-6536-573A1D1D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1B2D-F7EA-42C1-9A0F-8CCD96C2071B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AD10F-8961-2A4A-C226-DF653881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15839-1D79-B2FB-2213-FE2CAD60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9553-F6EB-461E-8A40-A4E534BC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8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A9D6-ED5D-552B-639D-9801F9582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B7DAB-8797-32F9-48D0-1226E2196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97AB8-E584-3F8B-197C-C7D7FF71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1B2D-F7EA-42C1-9A0F-8CCD96C2071B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85912-C6B3-13AD-63DA-3B3C60996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6895B-B29A-3329-707E-D99B994D3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9553-F6EB-461E-8A40-A4E534BC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7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8928A2-372E-52F8-1A84-85BD63DE5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44AC2-FED4-5D2A-9F21-815BE4532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66596-2420-E111-EEF5-756D04E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1B2D-F7EA-42C1-9A0F-8CCD96C2071B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B69E6-45B2-66CC-F0AB-A9B16818A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27705-793A-054B-10BA-930D1740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9553-F6EB-461E-8A40-A4E534BC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6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5CC9-DA6B-3FF4-7758-D305B92D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0EE5F-C081-2C35-4F70-8D6C346DB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D79C8-26E2-8981-F533-B1CAE6B5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1B2D-F7EA-42C1-9A0F-8CCD96C2071B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B16FF-5B04-8D30-5D5A-F2E3C7892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A7BEB-A35C-50DE-4BAC-D150126F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9553-F6EB-461E-8A40-A4E534BC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0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AB34-641B-CB06-BCD0-633775A51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C5633-1CDE-9B30-65E0-7FA00746B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C4B4E-0739-9D6B-C3BE-DC9DB6B2E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1B2D-F7EA-42C1-9A0F-8CCD96C2071B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BA241-56C1-480D-8123-0B8A18DC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83CB4-A0B0-9E64-007F-7F43ADA2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9553-F6EB-461E-8A40-A4E534BC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7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076E1-2048-384C-B769-FEDA1EE33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E5ABE-7F71-D80B-5B3D-B2660B799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26730-C721-13E2-FFE3-E1F373DE8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74706-7452-71FA-6B5E-D49535A7D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1B2D-F7EA-42C1-9A0F-8CCD96C2071B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F4A3A-9F8F-FE12-2561-B871BDB7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C82C6-B37C-FDE9-4EE8-7B41B407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9553-F6EB-461E-8A40-A4E534BC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7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1C3AC-4529-CEAB-3169-B6B2C9AC0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4869A-6446-7951-C13B-E4ADE6019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29CAF-B86C-80AB-0515-B75FCF8CA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A7B14-EC52-2C3C-4C98-7EF664D35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23704B-BC6C-B4C1-4141-5C7893634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5C12B-434D-87E7-1608-D6FCD5CFA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1B2D-F7EA-42C1-9A0F-8CCD96C2071B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321DD-F3B5-EECB-77CD-31C594C8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8E724-0A76-580F-EECB-637E5F76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9553-F6EB-461E-8A40-A4E534BC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2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4F97-7A93-4E34-65EC-38C687A9B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0AE24-251D-0FD7-DE06-5CE1E4831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1B2D-F7EA-42C1-9A0F-8CCD96C2071B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B362D5-47B6-5669-F575-1D9AA2938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6FE64-ECE3-C90A-87D7-50C72188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9553-F6EB-461E-8A40-A4E534BC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8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715C9F-6F55-9EEE-1D78-774D305C4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1B2D-F7EA-42C1-9A0F-8CCD96C2071B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0C67F-BA9B-131D-AC5D-C8D63A5F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FE1CC-3043-2797-19EE-74B80041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9553-F6EB-461E-8A40-A4E534BC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5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9782A-83EF-83B0-621D-C6A9A69C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CDD8A-D6D9-F127-5DF0-EB170C0FA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19855-2621-B969-30C5-66567FBEC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A00EB-1F27-EE4A-960F-FD20C5075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1B2D-F7EA-42C1-9A0F-8CCD96C2071B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CFA1B-0195-3972-654D-B01E3179C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67D66-F318-4C1B-68E6-F639E257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9553-F6EB-461E-8A40-A4E534BC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0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1358-5FA7-3CC4-F704-36565ED4A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942679-46CA-8F5F-9A7E-D96A47EBC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266C8-A7F9-A587-8891-B3FCFD39C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2C8E4-9183-32FE-88C0-10E895555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1B2D-F7EA-42C1-9A0F-8CCD96C2071B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593D0-34EC-FDF1-3094-156EACA4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90843-600B-D6E9-6B9D-77A1BBA6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9553-F6EB-461E-8A40-A4E534BC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5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DD6EB-96DA-4E0F-0593-23397E817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B666D-7E04-969F-F7D9-C01CB2288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72AC8-3418-F52D-E12D-73BAC8557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11B2D-F7EA-42C1-9A0F-8CCD96C2071B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19E9C-1CDB-714D-5DFB-8FA987611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63AD7-E034-DD8E-3ABB-CCE896BF7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A9553-F6EB-461E-8A40-A4E534BC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2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C03884-5DF1-A1AB-A558-39AF71A94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216" y="2066419"/>
            <a:ext cx="8341567" cy="217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50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102C86-B230-B5E6-42DD-F63284A8E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71" y="1190312"/>
            <a:ext cx="10259857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55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D6A9F9-E64C-D87A-AF1F-606E04249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812" y="2533525"/>
            <a:ext cx="4296375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27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0C8539-735D-AFA0-A238-DA5C8C723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312" y="2304893"/>
            <a:ext cx="4477375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49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F4854D-BD04-BFC6-D950-9BABDD700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40" y="818785"/>
            <a:ext cx="10355120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72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9BBCB3-C001-B96B-A2D8-3A2A1890D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82" y="1047417"/>
            <a:ext cx="10288436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10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BCA5B1-81BE-7D8C-75BE-10D5F409A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56" y="1047417"/>
            <a:ext cx="10307488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33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55F1D2-10F0-896A-4982-48FFA2C1C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98" y="1214128"/>
            <a:ext cx="10240804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90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FDCD3A-3FFA-D8C4-708C-353E34D9A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71" y="905889"/>
            <a:ext cx="10259857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45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80F0BB-B67B-F9FD-C338-423AA5701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308" y="1004549"/>
            <a:ext cx="10269383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65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2CC0EB-021E-E2A7-BDEC-ABEDB9F4E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668" y="2600209"/>
            <a:ext cx="4505954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7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RECAP:</a:t>
            </a:r>
            <a:r>
              <a:rPr lang="en-US" dirty="0"/>
              <a:t> DATA BASE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is a database? </a:t>
            </a:r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database </a:t>
            </a:r>
            <a:r>
              <a:rPr lang="en-US" dirty="0"/>
              <a:t>is an organized collection of data. </a:t>
            </a:r>
          </a:p>
          <a:p>
            <a:pPr marL="0" indent="0">
              <a:buNone/>
            </a:pPr>
            <a:r>
              <a:rPr lang="en-US" b="1" dirty="0"/>
              <a:t>What is a Database Management System? </a:t>
            </a:r>
            <a:endParaRPr lang="en-US" dirty="0"/>
          </a:p>
          <a:p>
            <a:r>
              <a:rPr lang="en-US" b="1" dirty="0"/>
              <a:t>Database management systems </a:t>
            </a:r>
            <a:r>
              <a:rPr lang="en-US" dirty="0"/>
              <a:t>(</a:t>
            </a:r>
            <a:r>
              <a:rPr lang="en-US" b="1" dirty="0"/>
              <a:t>DBMS</a:t>
            </a:r>
            <a:r>
              <a:rPr lang="en-US" dirty="0"/>
              <a:t>s) are specially designed software applications that interact with the user, other applications, and the database itself to capture and analyze data. </a:t>
            </a:r>
          </a:p>
        </p:txBody>
      </p:sp>
    </p:spTree>
    <p:extLst>
      <p:ext uri="{BB962C8B-B14F-4D97-AF65-F5344CB8AC3E}">
        <p14:creationId xmlns:p14="http://schemas.microsoft.com/office/powerpoint/2010/main" val="3271210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362324-3373-041B-96BE-C62A2D5D2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971" y="2333472"/>
            <a:ext cx="3820058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DBC8CC-AABB-7F08-77BA-B471CD298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40" y="850562"/>
            <a:ext cx="10174120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37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2854F1-8EBC-2219-0C78-46A301E2F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87" y="1095049"/>
            <a:ext cx="10212225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84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A8935B-384C-7AF4-C045-E592602DF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40" y="1052181"/>
            <a:ext cx="10355120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48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A143B4-7EA8-8EF5-F7BF-B7AFEFDD7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29" y="914049"/>
            <a:ext cx="10326541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98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2994E9-10C7-466C-C8DC-41E90A162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102" y="2738341"/>
            <a:ext cx="4267796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85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4E793E-65B1-0A51-BE5F-56236FCC38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92"/>
          <a:stretch/>
        </p:blipFill>
        <p:spPr>
          <a:xfrm>
            <a:off x="970835" y="933061"/>
            <a:ext cx="10250330" cy="513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37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90330"/>
          </a:xfrm>
        </p:spPr>
        <p:txBody>
          <a:bodyPr/>
          <a:lstStyle/>
          <a:p>
            <a:r>
              <a:rPr lang="en-US" dirty="0"/>
              <a:t>Database Management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F9AB9D-1527-FBCE-9B72-87EE37D7A444}"/>
              </a:ext>
            </a:extLst>
          </p:cNvPr>
          <p:cNvSpPr txBox="1"/>
          <p:nvPr/>
        </p:nvSpPr>
        <p:spPr>
          <a:xfrm>
            <a:off x="5412960" y="4394719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LAB #02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2169712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449" y="411778"/>
            <a:ext cx="10515600" cy="1325563"/>
          </a:xfrm>
        </p:spPr>
        <p:txBody>
          <a:bodyPr/>
          <a:lstStyle/>
          <a:p>
            <a:r>
              <a:rPr lang="en-US" b="1" dirty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449" y="1569493"/>
            <a:ext cx="10991461" cy="4341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Logical operators are used to test if a specified condition is true or not. They are also used to combine multiple conditions. </a:t>
            </a:r>
          </a:p>
          <a:p>
            <a:pPr marL="0" indent="0">
              <a:buNone/>
            </a:pPr>
            <a:r>
              <a:rPr lang="en-US" sz="2400" dirty="0"/>
              <a:t>Some of the commonly used logical operators are: </a:t>
            </a:r>
          </a:p>
          <a:p>
            <a:r>
              <a:rPr lang="en-US" sz="2400" b="1" dirty="0"/>
              <a:t>OR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Retrieves rows that meet any one of the specified conditions. </a:t>
            </a:r>
          </a:p>
          <a:p>
            <a:r>
              <a:rPr lang="en-US" sz="2400" b="1" dirty="0"/>
              <a:t>AND </a:t>
            </a:r>
            <a:r>
              <a:rPr lang="en-US" sz="2400" b="1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Retrieves rows that meet both the conditions. </a:t>
            </a:r>
          </a:p>
          <a:p>
            <a:r>
              <a:rPr lang="en-US" sz="2400" b="1" dirty="0"/>
              <a:t>NOT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Retrieves rows that do not meet the specified condition. </a:t>
            </a:r>
          </a:p>
          <a:p>
            <a:r>
              <a:rPr lang="en-US" sz="2400" b="1" dirty="0"/>
              <a:t>BETWEEN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Retrieves rows where the tested value falls within the specified range</a:t>
            </a:r>
          </a:p>
        </p:txBody>
      </p:sp>
      <p:pic>
        <p:nvPicPr>
          <p:cNvPr id="1026" name="Picture 2" descr="Boolean Search Operators - Instructional Technology">
            <a:extLst>
              <a:ext uri="{FF2B5EF4-FFF2-40B4-BE49-F238E27FC236}">
                <a16:creationId xmlns:a16="http://schemas.microsoft.com/office/drawing/2014/main" id="{FD39E6C2-3E69-CE1B-0948-02E1E0ABC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401" y="4724596"/>
            <a:ext cx="4821197" cy="186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618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131" y="200474"/>
            <a:ext cx="5441302" cy="1679607"/>
          </a:xfrm>
        </p:spPr>
        <p:txBody>
          <a:bodyPr/>
          <a:lstStyle/>
          <a:p>
            <a:pPr marL="0" indent="0">
              <a:buNone/>
            </a:pPr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(A) </a:t>
            </a:r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OR Operator </a:t>
            </a:r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CompanyName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City 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City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'London'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City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'Madrid'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C42394-E971-AE45-9A35-4062D21E8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23" y="1895260"/>
            <a:ext cx="3162741" cy="22958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406DAA-6333-B209-97CD-8EEC00F4BDD5}"/>
              </a:ext>
            </a:extLst>
          </p:cNvPr>
          <p:cNvSpPr txBox="1"/>
          <p:nvPr/>
        </p:nvSpPr>
        <p:spPr>
          <a:xfrm>
            <a:off x="6183865" y="200474"/>
            <a:ext cx="55167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(B) </a:t>
            </a:r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AND Operator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CompanyName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City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ContactName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'Germany'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'Berlin'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PK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752F25-0E87-8339-49C7-420AFADC5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520" y="2022971"/>
            <a:ext cx="3258005" cy="7716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CFD627-D98A-B27E-BB06-9B3CA2579CB1}"/>
              </a:ext>
            </a:extLst>
          </p:cNvPr>
          <p:cNvSpPr txBox="1"/>
          <p:nvPr/>
        </p:nvSpPr>
        <p:spPr>
          <a:xfrm>
            <a:off x="4500465" y="3375585"/>
            <a:ext cx="60975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(C) Using combination to both AND/OR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'Germany'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'Berlin'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'Mannheim'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PK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CE023FD-3B7A-DA88-0BA4-29936248A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835" y="5332190"/>
            <a:ext cx="10402752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3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931E40-2E79-B6AC-548D-915BEC804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206" y="2352525"/>
            <a:ext cx="5277587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4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BA9D621-4EE8-2A78-216E-A56121D820CC}"/>
              </a:ext>
            </a:extLst>
          </p:cNvPr>
          <p:cNvSpPr txBox="1"/>
          <p:nvPr/>
        </p:nvSpPr>
        <p:spPr>
          <a:xfrm>
            <a:off x="473528" y="133749"/>
            <a:ext cx="95288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 NOT operator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CompanyName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ContactTitle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Address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address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 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'Germany'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PK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898E9A-ACEF-E840-8AB9-8F73C58C1D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578617" y="1751036"/>
            <a:ext cx="6649378" cy="15146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A69035B-6D1D-D3BE-F6F5-5DEC007825F4}"/>
              </a:ext>
            </a:extLst>
          </p:cNvPr>
          <p:cNvSpPr txBox="1"/>
          <p:nvPr/>
        </p:nvSpPr>
        <p:spPr>
          <a:xfrm>
            <a:off x="578617" y="3405681"/>
            <a:ext cx="108047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 BETWEEN Operator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FirstName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HireDate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City  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Employees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HireDate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'1992-05-01 00:00:00.000'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'1993-05-01 00:00:00.000'</a:t>
            </a:r>
            <a:endParaRPr lang="en-PK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A2F6E01-C233-D0FF-4E0C-7A40B037A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17" y="5158688"/>
            <a:ext cx="5277587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73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highlight>
                  <a:srgbClr val="FFFF00"/>
                </a:highlight>
              </a:rPr>
              <a:t>IN</a:t>
            </a:r>
            <a:r>
              <a:rPr lang="en-US" dirty="0"/>
              <a:t> list operator checks if the result of the expression meets one of the specified values.  </a:t>
            </a:r>
          </a:p>
          <a:p>
            <a:pPr marL="0" indent="0">
              <a:buNone/>
            </a:pPr>
            <a:r>
              <a:rPr lang="en-US" sz="2800" b="1" dirty="0"/>
              <a:t>Syntax: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syntax for using a list operator in a query is: </a:t>
            </a:r>
            <a:br>
              <a:rPr lang="en-US" dirty="0"/>
            </a:br>
            <a:endParaRPr lang="en-US" sz="3200" dirty="0"/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SELECT </a:t>
            </a:r>
            <a:r>
              <a:rPr lang="en-US" sz="3200" i="1" dirty="0" err="1">
                <a:solidFill>
                  <a:srgbClr val="FF0000"/>
                </a:solidFill>
              </a:rPr>
              <a:t>column_name</a:t>
            </a:r>
            <a:r>
              <a:rPr lang="en-US" sz="3200" i="1" dirty="0">
                <a:solidFill>
                  <a:srgbClr val="FF0000"/>
                </a:solidFill>
              </a:rPr>
              <a:t>(s)</a:t>
            </a:r>
            <a:r>
              <a:rPr lang="en-US" sz="3200" dirty="0">
                <a:solidFill>
                  <a:srgbClr val="FF0000"/>
                </a:solidFill>
              </a:rPr>
              <a:t> FROM </a:t>
            </a:r>
            <a:r>
              <a:rPr lang="en-US" sz="3200" i="1" dirty="0" err="1">
                <a:solidFill>
                  <a:srgbClr val="FF0000"/>
                </a:solidFill>
              </a:rPr>
              <a:t>table_name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WHERE </a:t>
            </a:r>
            <a:r>
              <a:rPr lang="en-US" sz="3200" i="1" dirty="0" err="1">
                <a:solidFill>
                  <a:srgbClr val="FF0000"/>
                </a:solidFill>
              </a:rPr>
              <a:t>column_name</a:t>
            </a:r>
            <a:r>
              <a:rPr lang="en-US" sz="3200" dirty="0">
                <a:solidFill>
                  <a:srgbClr val="FF0000"/>
                </a:solidFill>
              </a:rPr>
              <a:t> IN (</a:t>
            </a:r>
            <a:r>
              <a:rPr lang="en-US" sz="3200" i="1" dirty="0">
                <a:solidFill>
                  <a:srgbClr val="FF0000"/>
                </a:solidFill>
              </a:rPr>
              <a:t>value1</a:t>
            </a:r>
            <a:r>
              <a:rPr lang="en-US" sz="3200" dirty="0">
                <a:solidFill>
                  <a:srgbClr val="FF0000"/>
                </a:solidFill>
              </a:rPr>
              <a:t>,</a:t>
            </a:r>
            <a:r>
              <a:rPr lang="en-US" sz="3200" i="1" dirty="0">
                <a:solidFill>
                  <a:srgbClr val="FF0000"/>
                </a:solidFill>
              </a:rPr>
              <a:t>value2</a:t>
            </a:r>
            <a:r>
              <a:rPr lang="en-US" sz="3200" dirty="0">
                <a:solidFill>
                  <a:srgbClr val="FF0000"/>
                </a:solidFill>
              </a:rPr>
              <a:t>,...);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587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FDB5746-BAB5-A102-2A6E-818F8C5CF171}"/>
              </a:ext>
            </a:extLst>
          </p:cNvPr>
          <p:cNvSpPr txBox="1"/>
          <p:nvPr/>
        </p:nvSpPr>
        <p:spPr>
          <a:xfrm>
            <a:off x="734786" y="628270"/>
            <a:ext cx="609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 IN Operator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CompanyName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City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London'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'Madrid'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'Paris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PK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2F47D2-2F98-82D1-E6D9-F026F4951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543" y="436552"/>
            <a:ext cx="3486637" cy="20100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0BC937-6339-C260-15E9-BAAFF23AAD4D}"/>
              </a:ext>
            </a:extLst>
          </p:cNvPr>
          <p:cNvSpPr txBox="1"/>
          <p:nvPr/>
        </p:nvSpPr>
        <p:spPr>
          <a:xfrm>
            <a:off x="734786" y="3640600"/>
            <a:ext cx="609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 NOT IN clause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CompanyName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City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London'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'Madrid'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'Paris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PK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D204317-FE93-A8ED-C9EA-925E768C47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7114543" y="3649286"/>
            <a:ext cx="3324689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17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4128"/>
            <a:ext cx="10515600" cy="1325563"/>
          </a:xfrm>
        </p:spPr>
        <p:txBody>
          <a:bodyPr/>
          <a:lstStyle/>
          <a:p>
            <a:r>
              <a:rPr lang="en-US" b="1" dirty="0"/>
              <a:t>NULL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969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NULL value in a column means that there is no data in the column. You can retrieve rows which contain NULL values using the IS NULL keyword with the WHERE clause.</a:t>
            </a:r>
          </a:p>
          <a:p>
            <a:pPr marL="0" indent="0">
              <a:buNone/>
            </a:pPr>
            <a:r>
              <a:rPr lang="en-US" sz="2400" b="1" dirty="0"/>
              <a:t>Syntax: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syntax for using a list operator in a query is: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950167" y="4001294"/>
            <a:ext cx="6747588" cy="1829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425" marR="40640" indent="-6350">
              <a:lnSpc>
                <a:spcPct val="103000"/>
              </a:lnSpc>
              <a:spcBef>
                <a:spcPts val="0"/>
              </a:spcBef>
              <a:spcAft>
                <a:spcPts val="130"/>
              </a:spcAft>
            </a:pPr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&lt;</a:t>
            </a:r>
            <a:r>
              <a:rPr lang="en-US" sz="36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column_names</a:t>
            </a:r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</a:t>
            </a:r>
          </a:p>
          <a:p>
            <a:pPr marL="225425" marR="40640" indent="-6350">
              <a:lnSpc>
                <a:spcPct val="103000"/>
              </a:lnSpc>
              <a:spcBef>
                <a:spcPts val="0"/>
              </a:spcBef>
              <a:spcAft>
                <a:spcPts val="130"/>
              </a:spcAft>
            </a:pPr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&lt;</a:t>
            </a:r>
            <a:r>
              <a:rPr lang="en-US" sz="36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table_name</a:t>
            </a:r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</a:t>
            </a:r>
          </a:p>
          <a:p>
            <a:pPr marL="225425" marR="40640" indent="-6350">
              <a:lnSpc>
                <a:spcPct val="103000"/>
              </a:lnSpc>
              <a:spcBef>
                <a:spcPts val="0"/>
              </a:spcBef>
              <a:spcAft>
                <a:spcPts val="130"/>
              </a:spcAft>
            </a:pPr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&lt;</a:t>
            </a:r>
            <a:r>
              <a:rPr lang="en-US" sz="36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column_name</a:t>
            </a:r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IS NULL </a:t>
            </a:r>
            <a:endParaRPr lang="en-US" sz="36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6828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3966849-59A9-0838-F014-89B77F7DE16F}"/>
              </a:ext>
            </a:extLst>
          </p:cNvPr>
          <p:cNvSpPr txBox="1"/>
          <p:nvPr/>
        </p:nvSpPr>
        <p:spPr>
          <a:xfrm>
            <a:off x="3047223" y="684254"/>
            <a:ext cx="609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 NULL Clause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CompanyName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City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Region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 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REGION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NULL;</a:t>
            </a:r>
            <a:endParaRPr lang="en-P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34F11B-B998-C37A-677E-62D2C6313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985" y="2525698"/>
            <a:ext cx="4744112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877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01" y="348311"/>
            <a:ext cx="10515600" cy="1325563"/>
          </a:xfrm>
        </p:spPr>
        <p:txBody>
          <a:bodyPr/>
          <a:lstStyle/>
          <a:p>
            <a:r>
              <a:rPr lang="en-US" b="1" dirty="0"/>
              <a:t>SQL Wildcards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751" y="1702543"/>
            <a:ext cx="4996544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A wildcard character can be used to substitute for any other character(s) in a string. </a:t>
            </a:r>
          </a:p>
          <a:p>
            <a:r>
              <a:rPr lang="en-US" sz="3200" dirty="0"/>
              <a:t>In SQL, wildcard characters are used with the SQL LIKE operator.  </a:t>
            </a:r>
          </a:p>
          <a:p>
            <a:r>
              <a:rPr lang="en-US" sz="3200" dirty="0"/>
              <a:t>SQL wildcards are used to search for data within a table. 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E863BC-333D-CDA8-162D-7C61834867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0348978"/>
              </p:ext>
            </p:extLst>
          </p:nvPr>
        </p:nvGraphicFramePr>
        <p:xfrm>
          <a:off x="5904043" y="1702543"/>
          <a:ext cx="5973826" cy="4293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86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6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Wildcard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25" marR="44450" marT="80645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Description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25" marR="44450" marT="8064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3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_ (underscore)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25" marR="44450" marT="80645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matches any single character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25" marR="44450" marT="8064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%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25" marR="44450" marT="80645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matches a string of one or more characters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25" marR="44450" marT="8064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6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[ ]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25" marR="44450" marT="80645" marB="0"/>
                </a:tc>
                <a:tc>
                  <a:txBody>
                    <a:bodyPr/>
                    <a:lstStyle/>
                    <a:p>
                      <a:pPr marL="635" marR="0" algn="just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matches any single character within the specified range (e.g. [a-f]) or set (e.g.</a:t>
                      </a:r>
                      <a:endParaRPr lang="en-US" sz="1100">
                        <a:effectLst/>
                      </a:endParaRP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[abcdef]).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25" marR="44450" marT="8064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15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[^]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25" marR="44450" marT="80645" marB="0"/>
                </a:tc>
                <a:tc>
                  <a:txBody>
                    <a:bodyPr/>
                    <a:lstStyle/>
                    <a:p>
                      <a:pPr marL="635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matches any single character not within the specified range (e.g. [^a-f]) or set (e.g. [^</a:t>
                      </a:r>
                      <a:r>
                        <a:rPr lang="en-US" sz="1800" dirty="0" err="1">
                          <a:effectLst/>
                        </a:rPr>
                        <a:t>abcdef</a:t>
                      </a:r>
                      <a:r>
                        <a:rPr lang="en-US" sz="1800" dirty="0">
                          <a:effectLst/>
                        </a:rPr>
                        <a:t>]).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25" marR="44450" marT="8064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266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6" y="478253"/>
            <a:ext cx="9866881" cy="12808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Like operator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387" y="1535792"/>
            <a:ext cx="9866881" cy="420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30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03824F-5546-D3E1-D586-9C573081CB1F}"/>
              </a:ext>
            </a:extLst>
          </p:cNvPr>
          <p:cNvSpPr txBox="1"/>
          <p:nvPr/>
        </p:nvSpPr>
        <p:spPr>
          <a:xfrm>
            <a:off x="669472" y="671070"/>
            <a:ext cx="609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 WILD CARD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 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City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'_erlin'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P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E94E74-ED55-C73F-C737-CBF0872B4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835" y="2405800"/>
            <a:ext cx="9554908" cy="7430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56DFA5-7B91-01C2-9A07-07490D71EB45}"/>
              </a:ext>
            </a:extLst>
          </p:cNvPr>
          <p:cNvSpPr txBox="1"/>
          <p:nvPr/>
        </p:nvSpPr>
        <p:spPr>
          <a:xfrm>
            <a:off x="669472" y="3613981"/>
            <a:ext cx="77654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ProductId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ProductName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UnitPrice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ProductName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'Cha_'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ProductName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'Chan_'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PK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61BE6E6-440B-3CB7-73AE-861F009BA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835" y="5052116"/>
            <a:ext cx="2905530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978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052951-7A3E-5A70-28B2-F551B97A1059}"/>
              </a:ext>
            </a:extLst>
          </p:cNvPr>
          <p:cNvSpPr txBox="1"/>
          <p:nvPr/>
        </p:nvSpPr>
        <p:spPr>
          <a:xfrm>
            <a:off x="492190" y="783973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 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City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'[a-c]%'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PK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413F7F-5B12-B364-78CE-4F8AFB7797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" r="1735"/>
          <a:stretch/>
        </p:blipFill>
        <p:spPr>
          <a:xfrm>
            <a:off x="133739" y="2327825"/>
            <a:ext cx="11924522" cy="362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403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DA73B20-A7C8-B898-8C35-1431DF292BB5}"/>
              </a:ext>
            </a:extLst>
          </p:cNvPr>
          <p:cNvSpPr txBox="1"/>
          <p:nvPr/>
        </p:nvSpPr>
        <p:spPr>
          <a:xfrm>
            <a:off x="427852" y="933262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 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City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'[^a-c]%'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PK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EED12C-89CD-6DAC-836D-0B8F46F950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00"/>
          <a:stretch/>
        </p:blipFill>
        <p:spPr>
          <a:xfrm>
            <a:off x="362538" y="2398171"/>
            <a:ext cx="11317633" cy="370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95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2249F6-4520-257E-2BC4-2E201CFE1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98" y="737812"/>
            <a:ext cx="10240804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18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8D9813D-FEEA-8DED-0D6E-E2D42F973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5" y="365125"/>
            <a:ext cx="10515600" cy="1325563"/>
          </a:xfrm>
        </p:spPr>
        <p:txBody>
          <a:bodyPr/>
          <a:lstStyle/>
          <a:p>
            <a:r>
              <a:rPr lang="en-US" dirty="0"/>
              <a:t>SUMMARY: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445F9E-2EEE-2743-BFBE-2EB176727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02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Comparison Operators </a:t>
            </a:r>
            <a:r>
              <a:rPr lang="en-US" dirty="0">
                <a:solidFill>
                  <a:srgbClr val="FF0000"/>
                </a:solidFill>
              </a:rPr>
              <a:t>(AND, OR, NOT, BETWEEN)</a:t>
            </a:r>
          </a:p>
          <a:p>
            <a:r>
              <a:rPr lang="en-US" dirty="0"/>
              <a:t>LIST OPERATOR </a:t>
            </a:r>
            <a:r>
              <a:rPr lang="en-US" dirty="0">
                <a:solidFill>
                  <a:srgbClr val="FF0000"/>
                </a:solidFill>
              </a:rPr>
              <a:t>(IN , NOT IN)</a:t>
            </a:r>
          </a:p>
          <a:p>
            <a:r>
              <a:rPr lang="en-US" dirty="0"/>
              <a:t>NULL CLAUSE </a:t>
            </a:r>
            <a:r>
              <a:rPr lang="en-US" dirty="0">
                <a:solidFill>
                  <a:srgbClr val="FF0000"/>
                </a:solidFill>
              </a:rPr>
              <a:t>(IS NULL, IS NOT NULL)</a:t>
            </a:r>
          </a:p>
          <a:p>
            <a:r>
              <a:rPr lang="en-US" dirty="0"/>
              <a:t>SQL Wildcard </a:t>
            </a:r>
            <a:r>
              <a:rPr lang="en-US" dirty="0">
                <a:solidFill>
                  <a:srgbClr val="FF0000"/>
                </a:solidFill>
              </a:rPr>
              <a:t>( _, %, [], [^])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7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2FAF81-A9EF-2F60-7202-15293D719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9" y="823549"/>
            <a:ext cx="9964541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0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BAF587-DB9E-4E43-D8FB-44120E710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71" y="809259"/>
            <a:ext cx="10259857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90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9B4AEA-82E1-9019-8E52-6F7E66B14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08" y="1137918"/>
            <a:ext cx="10269383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3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A5E9A7-95F8-7FBB-5B19-88098715C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40" y="1352260"/>
            <a:ext cx="10355120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80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EEC18C-E200-9C7C-0AD7-5C08C5868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03" y="1204602"/>
            <a:ext cx="10345594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04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1677</TotalTime>
  <Words>687</Words>
  <Application>Microsoft Office PowerPoint</Application>
  <PresentationFormat>Widescreen</PresentationFormat>
  <Paragraphs>110</Paragraphs>
  <Slides>40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RECAP: DATA BASE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 Management System</vt:lpstr>
      <vt:lpstr>Logical Operators</vt:lpstr>
      <vt:lpstr>PowerPoint Presentation</vt:lpstr>
      <vt:lpstr>PowerPoint Presentation</vt:lpstr>
      <vt:lpstr>List Operator</vt:lpstr>
      <vt:lpstr>PowerPoint Presentation</vt:lpstr>
      <vt:lpstr>NULL Clause</vt:lpstr>
      <vt:lpstr>PowerPoint Presentation</vt:lpstr>
      <vt:lpstr>SQL Wildcards </vt:lpstr>
      <vt:lpstr>Like operator </vt:lpstr>
      <vt:lpstr>PowerPoint Presentation</vt:lpstr>
      <vt:lpstr>PowerPoint Presentation</vt:lpstr>
      <vt:lpstr>PowerPoint Presentation</vt:lpstr>
      <vt:lpstr>SUMMARY: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Sidra   Mudassar</dc:creator>
  <cp:lastModifiedBy>Qasim Hassan</cp:lastModifiedBy>
  <cp:revision>22</cp:revision>
  <dcterms:created xsi:type="dcterms:W3CDTF">2018-02-06T18:57:30Z</dcterms:created>
  <dcterms:modified xsi:type="dcterms:W3CDTF">2024-02-20T17:24:28Z</dcterms:modified>
</cp:coreProperties>
</file>