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318" r:id="rId2"/>
    <p:sldId id="321" r:id="rId3"/>
    <p:sldId id="319" r:id="rId4"/>
    <p:sldId id="270" r:id="rId5"/>
    <p:sldId id="320" r:id="rId6"/>
    <p:sldId id="271" r:id="rId7"/>
    <p:sldId id="259" r:id="rId8"/>
    <p:sldId id="261" r:id="rId9"/>
    <p:sldId id="262" r:id="rId10"/>
    <p:sldId id="263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E35E6-B41E-43E9-86AC-19A796D1B225}" type="datetimeFigureOut">
              <a:rPr lang="en-PK" smtClean="0"/>
              <a:t>27/02/2024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B037D-196B-4113-B0CC-21940D46C4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92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B39E-506C-6F60-8FDA-E0101BA1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0191B-5823-55A3-4147-2955574C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264D-E50B-EC10-6536-573A1D1D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AD10F-8961-2A4A-C226-DF653881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5839-1D79-B2FB-2213-FE2CAD60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A9D6-ED5D-552B-639D-9801F958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B7DAB-8797-32F9-48D0-1226E219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7AB8-E584-3F8B-197C-C7D7FF71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5912-C6B3-13AD-63DA-3B3C6099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6895B-B29A-3329-707E-D99B994D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7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928A2-372E-52F8-1A84-85BD63DE5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44AC2-FED4-5D2A-9F21-815BE4532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6596-2420-E111-EEF5-756D04E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69E6-45B2-66CC-F0AB-A9B16818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7705-793A-054B-10BA-930D1740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6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5CC9-DA6B-3FF4-7758-D305B92D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EE5F-C081-2C35-4F70-8D6C346D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9C8-26E2-8981-F533-B1CAE6B5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16FF-5B04-8D30-5D5A-F2E3C789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A7BEB-A35C-50DE-4BAC-D150126F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B34-641B-CB06-BCD0-633775A5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C5633-1CDE-9B30-65E0-7FA00746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4B4E-0739-9D6B-C3BE-DC9DB6B2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A241-56C1-480D-8123-0B8A18DC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83CB4-A0B0-9E64-007F-7F43ADA2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76E1-2048-384C-B769-FEDA1EE3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5ABE-7F71-D80B-5B3D-B2660B799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26730-C721-13E2-FFE3-E1F373DE8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74706-7452-71FA-6B5E-D49535A7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F4A3A-9F8F-FE12-2561-B871BDB7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C82C6-B37C-FDE9-4EE8-7B41B407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C3AC-4529-CEAB-3169-B6B2C9AC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4869A-6446-7951-C13B-E4ADE601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29CAF-B86C-80AB-0515-B75FCF8CA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A7B14-EC52-2C3C-4C98-7EF664D35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3704B-BC6C-B4C1-4141-5C7893634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5C12B-434D-87E7-1608-D6FCD5CF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321DD-F3B5-EECB-77CD-31C594C8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8E724-0A76-580F-EECB-637E5F76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4F97-7A93-4E34-65EC-38C687A9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0AE24-251D-0FD7-DE06-5CE1E483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362D5-47B6-5669-F575-1D9AA293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6FE64-ECE3-C90A-87D7-50C72188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15C9F-6F55-9EEE-1D78-774D305C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0C67F-BA9B-131D-AC5D-C8D63A5F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FE1CC-3043-2797-19EE-74B80041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782A-83EF-83B0-621D-C6A9A69C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DD8A-D6D9-F127-5DF0-EB170C0F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19855-2621-B969-30C5-66567FBEC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00EB-1F27-EE4A-960F-FD20C507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CFA1B-0195-3972-654D-B01E3179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7D66-F318-4C1B-68E6-F639E25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0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1358-5FA7-3CC4-F704-36565ED4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42679-46CA-8F5F-9A7E-D96A47EBC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66C8-A7F9-A587-8891-B3FCFD39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2C8E4-9183-32FE-88C0-10E89555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1B2D-F7EA-42C1-9A0F-8CCD96C2071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593D0-34EC-FDF1-3094-156EACA4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90843-600B-D6E9-6B9D-77A1BBA6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DD6EB-96DA-4E0F-0593-23397E81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B666D-7E04-969F-F7D9-C01CB228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2AC8-3418-F52D-E12D-73BAC8557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1B2D-F7EA-42C1-9A0F-8CCD96C2071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19E9C-1CDB-714D-5DFB-8FA987611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3AD7-E034-DD8E-3ABB-CCE896BF7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A9553-F6EB-461E-8A40-A4E534BC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C03884-5DF1-A1AB-A558-39AF71A94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16" y="2066419"/>
            <a:ext cx="8341567" cy="21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4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 COUNT(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B04A7-D0C5-73FF-AA4C-A7F8BA7E7A1E}"/>
              </a:ext>
            </a:extLst>
          </p:cNvPr>
          <p:cNvSpPr txBox="1"/>
          <p:nvPr/>
        </p:nvSpPr>
        <p:spPr>
          <a:xfrm>
            <a:off x="838200" y="334969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COUNT() Function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prod_count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 Products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782616-712C-09D1-B124-4F27EF83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92" y="4873755"/>
            <a:ext cx="1895740" cy="8192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C5B664-2B88-AE09-51CE-A9DC2200558D}"/>
              </a:ext>
            </a:extLst>
          </p:cNvPr>
          <p:cNvSpPr txBox="1">
            <a:spLocks/>
          </p:cNvSpPr>
          <p:nvPr/>
        </p:nvSpPr>
        <p:spPr>
          <a:xfrm>
            <a:off x="6455228" y="1774185"/>
            <a:ext cx="5461155" cy="152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 AVG(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7D320E7-B283-D384-BE12-833A5213F5C7}"/>
              </a:ext>
            </a:extLst>
          </p:cNvPr>
          <p:cNvSpPr txBox="1">
            <a:spLocks/>
          </p:cNvSpPr>
          <p:nvPr/>
        </p:nvSpPr>
        <p:spPr>
          <a:xfrm>
            <a:off x="6455228" y="302508"/>
            <a:ext cx="51206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AVG()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9EEBEE-583D-168D-C6EF-83CBB568E6E9}"/>
              </a:ext>
            </a:extLst>
          </p:cNvPr>
          <p:cNvSpPr txBox="1"/>
          <p:nvPr/>
        </p:nvSpPr>
        <p:spPr>
          <a:xfrm>
            <a:off x="6359591" y="329825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AVG() Function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AverageofUnitPrice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 Products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88E065B-D986-FF33-7363-B146B9741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383" y="4797544"/>
            <a:ext cx="192431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1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5824" cy="14120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 SUM(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2D0E6-618E-E152-920C-9025EEDA301A}"/>
              </a:ext>
            </a:extLst>
          </p:cNvPr>
          <p:cNvSpPr txBox="1"/>
          <p:nvPr/>
        </p:nvSpPr>
        <p:spPr>
          <a:xfrm>
            <a:off x="838200" y="3372659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SUM() Function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SumofQuantity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AD283A-197B-E7DC-658F-77966F40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34" y="4919693"/>
            <a:ext cx="183858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b="1" dirty="0"/>
              <a:t>SQL GROUP BY</a:t>
            </a:r>
            <a:r>
              <a:rPr lang="en-US" dirty="0"/>
              <a:t> statement is used along with the SQL aggregate functions to provide means of grouping the result dataset by certain database table column(s).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2F2F9-F349-C141-F569-6A1D6AD0BC56}"/>
              </a:ext>
            </a:extLst>
          </p:cNvPr>
          <p:cNvSpPr txBox="1"/>
          <p:nvPr/>
        </p:nvSpPr>
        <p:spPr>
          <a:xfrm>
            <a:off x="1070688" y="3429000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GROUP BY 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SumOfUnitPrice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CategoryID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24C26-0C9B-D03A-DCB1-81AA99D6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06" y="3544383"/>
            <a:ext cx="234347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4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CDB060-96D5-23D1-1C72-2007B4D0680B}"/>
              </a:ext>
            </a:extLst>
          </p:cNvPr>
          <p:cNvSpPr txBox="1"/>
          <p:nvPr/>
        </p:nvSpPr>
        <p:spPr>
          <a:xfrm>
            <a:off x="408214" y="332611"/>
            <a:ext cx="67576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GROUP/ORDER BY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TotalCustomer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 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 Country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FFE6C2-65ED-A761-8EF1-39934A623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05" y="2470170"/>
            <a:ext cx="2553056" cy="2962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0697CD-E80B-5DB6-2F23-26CEA926F3AB}"/>
              </a:ext>
            </a:extLst>
          </p:cNvPr>
          <p:cNvSpPr txBox="1"/>
          <p:nvPr/>
        </p:nvSpPr>
        <p:spPr>
          <a:xfrm>
            <a:off x="7165909" y="332611"/>
            <a:ext cx="46178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GROUP BY, HAVING &amp; MAX()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CategoryID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CategoryID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)&gt;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90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B9F220-0AC5-0C74-1AF3-AE70B19F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955" y="3083117"/>
            <a:ext cx="2715004" cy="971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0036A-37ED-99F6-17B6-DB5C8BF34409}"/>
              </a:ext>
            </a:extLst>
          </p:cNvPr>
          <p:cNvSpPr txBox="1"/>
          <p:nvPr/>
        </p:nvSpPr>
        <p:spPr>
          <a:xfrm>
            <a:off x="4743869" y="4800795"/>
            <a:ext cx="67576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GROUP/ORDER BY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TotalCustomer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 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Country </a:t>
            </a:r>
            <a:r>
              <a:rPr lang="en-US" sz="18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 (Mandatory)</a:t>
            </a:r>
            <a:endParaRPr lang="tr-TR" sz="1800" dirty="0">
              <a:solidFill>
                <a:srgbClr val="00000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7615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D9813D-FEEA-8DED-0D6E-E2D42F97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5" y="365125"/>
            <a:ext cx="10515600" cy="1325563"/>
          </a:xfrm>
        </p:spPr>
        <p:txBody>
          <a:bodyPr/>
          <a:lstStyle/>
          <a:p>
            <a:r>
              <a:rPr lang="en-US" dirty="0"/>
              <a:t>SUMMARY: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445F9E-2EEE-2743-BFBE-2EB17672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Comparison Operators </a:t>
            </a:r>
            <a:r>
              <a:rPr lang="en-US" dirty="0">
                <a:solidFill>
                  <a:srgbClr val="FF0000"/>
                </a:solidFill>
              </a:rPr>
              <a:t>(AND, OR, NOT, BETWEEN)</a:t>
            </a:r>
          </a:p>
          <a:p>
            <a:r>
              <a:rPr lang="en-US" dirty="0"/>
              <a:t>LIST OPERATOR </a:t>
            </a:r>
            <a:r>
              <a:rPr lang="en-US" dirty="0">
                <a:solidFill>
                  <a:srgbClr val="FF0000"/>
                </a:solidFill>
              </a:rPr>
              <a:t>(IN , NOT IN)</a:t>
            </a:r>
          </a:p>
          <a:p>
            <a:r>
              <a:rPr lang="en-US" dirty="0"/>
              <a:t>NULL CLAUSE </a:t>
            </a:r>
            <a:r>
              <a:rPr lang="en-US" dirty="0">
                <a:solidFill>
                  <a:srgbClr val="FF0000"/>
                </a:solidFill>
              </a:rPr>
              <a:t>(IS NULL, IS NOT NULL)</a:t>
            </a:r>
          </a:p>
          <a:p>
            <a:r>
              <a:rPr lang="en-US" dirty="0"/>
              <a:t>SQL Wildcard </a:t>
            </a:r>
            <a:r>
              <a:rPr lang="en-US" dirty="0">
                <a:solidFill>
                  <a:srgbClr val="FF0000"/>
                </a:solidFill>
              </a:rPr>
              <a:t>( _, %, [], [^])</a:t>
            </a:r>
          </a:p>
          <a:p>
            <a:r>
              <a:rPr lang="en-US" dirty="0"/>
              <a:t>Ordering </a:t>
            </a:r>
            <a:r>
              <a:rPr lang="en-US" dirty="0">
                <a:solidFill>
                  <a:srgbClr val="FF0000"/>
                </a:solidFill>
              </a:rPr>
              <a:t>(ORDERBY, ASC, DESC)</a:t>
            </a:r>
          </a:p>
          <a:p>
            <a:r>
              <a:rPr lang="en-US" dirty="0"/>
              <a:t>Limiting </a:t>
            </a:r>
            <a:r>
              <a:rPr lang="en-US" dirty="0">
                <a:solidFill>
                  <a:srgbClr val="FF0000"/>
                </a:solidFill>
              </a:rPr>
              <a:t>(TOP)</a:t>
            </a:r>
          </a:p>
          <a:p>
            <a:r>
              <a:rPr lang="en-US" dirty="0"/>
              <a:t>Functions </a:t>
            </a:r>
            <a:r>
              <a:rPr lang="en-US" dirty="0">
                <a:solidFill>
                  <a:srgbClr val="FF0000"/>
                </a:solidFill>
              </a:rPr>
              <a:t>(MIN(), MAX(), COUNT(), AVG(), SUM())</a:t>
            </a:r>
          </a:p>
          <a:p>
            <a:r>
              <a:rPr lang="en-US" dirty="0"/>
              <a:t>Grouping </a:t>
            </a:r>
            <a:r>
              <a:rPr lang="en-US" dirty="0">
                <a:solidFill>
                  <a:srgbClr val="FF0000"/>
                </a:solidFill>
              </a:rPr>
              <a:t>(GROUP BY)</a:t>
            </a:r>
          </a:p>
          <a:p>
            <a:r>
              <a:rPr lang="en-US" dirty="0"/>
              <a:t>Containing </a:t>
            </a:r>
            <a:r>
              <a:rPr lang="en-US" dirty="0">
                <a:solidFill>
                  <a:srgbClr val="FF0000"/>
                </a:solidFill>
              </a:rPr>
              <a:t>(HAVING)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7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5846C-9EBF-58E3-6943-7679FF4A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2708-A319-F85F-714C-AE6733923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90330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DC431-BEBC-74AF-5482-5EDF082E6673}"/>
              </a:ext>
            </a:extLst>
          </p:cNvPr>
          <p:cNvSpPr txBox="1"/>
          <p:nvPr/>
        </p:nvSpPr>
        <p:spPr>
          <a:xfrm>
            <a:off x="2534448" y="4413381"/>
            <a:ext cx="7123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LAB #03 </a:t>
            </a:r>
            <a:br>
              <a:rPr lang="en-US" sz="2800" dirty="0"/>
            </a:br>
            <a:r>
              <a:rPr lang="en-US" sz="2800" dirty="0"/>
              <a:t>(ORDER BY, GROUP BY &amp; SUMMARY STATISTICS)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79442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87220"/>
            <a:ext cx="10265229" cy="11890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ORDER  BY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25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 ORDER BY keyword is used to sort the result-set in ascending or descending order.</a:t>
            </a:r>
          </a:p>
          <a:p>
            <a:r>
              <a:rPr lang="en-US" sz="3200" dirty="0"/>
              <a:t>The ORDER BY keyword sorts the records in ascending order by default. To sort the records in descending order, use the DESC keyword. </a:t>
            </a:r>
          </a:p>
          <a:p>
            <a:r>
              <a:rPr lang="en-US" sz="3200" dirty="0"/>
              <a:t>Syntax is given below:</a:t>
            </a:r>
          </a:p>
          <a:p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65B196-5065-1D90-ABF1-2C926A67E9DD}"/>
              </a:ext>
            </a:extLst>
          </p:cNvPr>
          <p:cNvSpPr txBox="1">
            <a:spLocks/>
          </p:cNvSpPr>
          <p:nvPr/>
        </p:nvSpPr>
        <p:spPr>
          <a:xfrm>
            <a:off x="3320559" y="4636262"/>
            <a:ext cx="8314713" cy="282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SELECT </a:t>
            </a:r>
            <a:r>
              <a:rPr lang="en-US" sz="3600" i="1" dirty="0">
                <a:solidFill>
                  <a:srgbClr val="FF0000"/>
                </a:solidFill>
              </a:rPr>
              <a:t>column1</a:t>
            </a:r>
            <a:r>
              <a:rPr lang="en-US" sz="3600" dirty="0">
                <a:solidFill>
                  <a:srgbClr val="FF0000"/>
                </a:solidFill>
              </a:rPr>
              <a:t>,</a:t>
            </a:r>
            <a:r>
              <a:rPr lang="en-US" sz="3600" i="1" dirty="0">
                <a:solidFill>
                  <a:srgbClr val="FF0000"/>
                </a:solidFill>
              </a:rPr>
              <a:t> column2, ...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FROM </a:t>
            </a:r>
            <a:r>
              <a:rPr lang="en-US" sz="3600" i="1" dirty="0" err="1">
                <a:solidFill>
                  <a:srgbClr val="FF0000"/>
                </a:solidFill>
              </a:rPr>
              <a:t>table_name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ORDER BY </a:t>
            </a:r>
            <a:r>
              <a:rPr lang="en-US" sz="3600" i="1" dirty="0">
                <a:solidFill>
                  <a:srgbClr val="FF0000"/>
                </a:solidFill>
              </a:rPr>
              <a:t>column1 ASC, column2, </a:t>
            </a:r>
            <a:r>
              <a:rPr lang="en-US" sz="3600" dirty="0">
                <a:solidFill>
                  <a:srgbClr val="FF0000"/>
                </a:solidFill>
              </a:rPr>
              <a:t>DESC;</a:t>
            </a:r>
          </a:p>
        </p:txBody>
      </p:sp>
    </p:spTree>
    <p:extLst>
      <p:ext uri="{BB962C8B-B14F-4D97-AF65-F5344CB8AC3E}">
        <p14:creationId xmlns:p14="http://schemas.microsoft.com/office/powerpoint/2010/main" val="336193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7CD20D-0A1C-9146-F688-23E299FEF40B}"/>
              </a:ext>
            </a:extLst>
          </p:cNvPr>
          <p:cNvSpPr txBox="1"/>
          <p:nvPr/>
        </p:nvSpPr>
        <p:spPr>
          <a:xfrm>
            <a:off x="737896" y="5380672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ORDER BY 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CompanyName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 ASC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8847B2-6271-27AA-64B0-AD05775AE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00" y="2201631"/>
            <a:ext cx="3391373" cy="2896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E87212-815B-51EC-BBDC-5702F2174967}"/>
              </a:ext>
            </a:extLst>
          </p:cNvPr>
          <p:cNvSpPr txBox="1"/>
          <p:nvPr/>
        </p:nvSpPr>
        <p:spPr>
          <a:xfrm>
            <a:off x="5994670" y="226574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ORDER BY (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Desending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using DESC)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CompanyName 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6E5796-71C3-DCDD-0E9E-8C932D06A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49" y="2201631"/>
            <a:ext cx="3543795" cy="2905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558E67-6339-D8B5-512F-A7210EAC4C78}"/>
              </a:ext>
            </a:extLst>
          </p:cNvPr>
          <p:cNvSpPr txBox="1"/>
          <p:nvPr/>
        </p:nvSpPr>
        <p:spPr>
          <a:xfrm>
            <a:off x="737896" y="435438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ORDER BY 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CompanyName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838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18AB5D-ABB9-88D4-C55B-1F6C4A48F427}"/>
              </a:ext>
            </a:extLst>
          </p:cNvPr>
          <p:cNvSpPr txBox="1"/>
          <p:nvPr/>
        </p:nvSpPr>
        <p:spPr>
          <a:xfrm>
            <a:off x="423154" y="268148"/>
            <a:ext cx="6254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oth Ascending &amp; Desending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CompanyName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428FCA-D838-358A-C13C-9CD6D42D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7"/>
          <a:stretch/>
        </p:blipFill>
        <p:spPr>
          <a:xfrm>
            <a:off x="1175896" y="2229758"/>
            <a:ext cx="3419952" cy="28827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E08CC5-29FA-BEBC-5629-AFC6CE925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830" y="2239284"/>
            <a:ext cx="3210373" cy="29436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12CAE0-4CF5-092F-1516-17D5EAC4E401}"/>
              </a:ext>
            </a:extLst>
          </p:cNvPr>
          <p:cNvSpPr txBox="1"/>
          <p:nvPr/>
        </p:nvSpPr>
        <p:spPr>
          <a:xfrm>
            <a:off x="6276771" y="129649"/>
            <a:ext cx="52115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companies of Brazil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CompanyName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'Brazil'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CompanyName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5017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504" y="1560386"/>
            <a:ext cx="11076992" cy="1603375"/>
          </a:xfrm>
        </p:spPr>
        <p:txBody>
          <a:bodyPr/>
          <a:lstStyle/>
          <a:p>
            <a:r>
              <a:rPr lang="en-US" dirty="0"/>
              <a:t>The SELECT TOP clause is used to specify the number of records to return.</a:t>
            </a:r>
          </a:p>
          <a:p>
            <a:r>
              <a:rPr lang="en-US" dirty="0"/>
              <a:t>The SELECT TOP clause is useful on large tables with thousands of records. Returning a large number of records can impact on performance.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D5644-6DA2-6616-F230-0B505318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63" y="3219375"/>
            <a:ext cx="1991003" cy="1428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A8DEF-656F-756D-0FB7-A1ACB65BD666}"/>
              </a:ext>
            </a:extLst>
          </p:cNvPr>
          <p:cNvSpPr txBox="1"/>
          <p:nvPr/>
        </p:nvSpPr>
        <p:spPr>
          <a:xfrm>
            <a:off x="838200" y="3219375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TOP Clause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5 OrderID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95084-7B38-A6FE-6DDC-2CC22BB8B36D}"/>
              </a:ext>
            </a:extLst>
          </p:cNvPr>
          <p:cNvSpPr txBox="1"/>
          <p:nvPr/>
        </p:nvSpPr>
        <p:spPr>
          <a:xfrm>
            <a:off x="838200" y="5112948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PERCENT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DB112F-EAE0-AC52-C1EC-5CA9BAB5F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563" y="4911395"/>
            <a:ext cx="692564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MIN() and MAX()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777"/>
            <a:ext cx="10515600" cy="4351338"/>
          </a:xfrm>
        </p:spPr>
        <p:txBody>
          <a:bodyPr/>
          <a:lstStyle/>
          <a:p>
            <a:r>
              <a:rPr lang="en-US" dirty="0"/>
              <a:t>The MIN() function returns the smallest value of the selected column.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 MIN(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en-US" dirty="0"/>
          </a:p>
          <a:p>
            <a:r>
              <a:rPr lang="en-US" dirty="0"/>
              <a:t>The MAX() function returns the largest value of the selected column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 MAX(</a:t>
            </a:r>
            <a:r>
              <a:rPr lang="en-US" i="1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6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EA8369-FD48-C3B6-E1C7-6D11279711C7}"/>
              </a:ext>
            </a:extLst>
          </p:cNvPr>
          <p:cNvSpPr txBox="1"/>
          <p:nvPr/>
        </p:nvSpPr>
        <p:spPr>
          <a:xfrm>
            <a:off x="838200" y="625296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 MIN() &amp; MAX() Functions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SmallestPrice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138AA-F8D7-73C0-8D52-95DECD688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00" y="2518292"/>
            <a:ext cx="1952898" cy="809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6B13EC-022F-68E5-5369-BB6166B8AB8D}"/>
              </a:ext>
            </a:extLst>
          </p:cNvPr>
          <p:cNvSpPr txBox="1"/>
          <p:nvPr/>
        </p:nvSpPr>
        <p:spPr>
          <a:xfrm>
            <a:off x="841376" y="3796499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LargestPrice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 Products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P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9406FB-E739-DE54-4D8B-FCF5DC8B7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10" y="4911299"/>
            <a:ext cx="216247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1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COUNT(), AVG() and SUM()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COUNT() function returns the number of rows that matches a specified criteria.</a:t>
            </a:r>
          </a:p>
          <a:p>
            <a:r>
              <a:rPr lang="en-US" dirty="0"/>
              <a:t>The AVG() function returns the average value of a numeric column.</a:t>
            </a:r>
          </a:p>
          <a:p>
            <a:r>
              <a:rPr lang="en-US" dirty="0"/>
              <a:t>The SUM() function returns the total sum of a numeric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2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</TotalTime>
  <Words>693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Database Management System</vt:lpstr>
      <vt:lpstr> ORDER  BY KEYWORD </vt:lpstr>
      <vt:lpstr>PowerPoint Presentation</vt:lpstr>
      <vt:lpstr>PowerPoint Presentation</vt:lpstr>
      <vt:lpstr>TOP Clause</vt:lpstr>
      <vt:lpstr>MIN() and MAX() Functions</vt:lpstr>
      <vt:lpstr>PowerPoint Presentation</vt:lpstr>
      <vt:lpstr> COUNT(), AVG() and SUM() Functions </vt:lpstr>
      <vt:lpstr>COUNT()</vt:lpstr>
      <vt:lpstr>SUM()</vt:lpstr>
      <vt:lpstr>GROUP BY </vt:lpstr>
      <vt:lpstr>PowerPoint Presentation</vt:lpstr>
      <vt:lpstr>SUMMARY: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Sidra   Mudassar</dc:creator>
  <cp:lastModifiedBy>Qasim Hassan</cp:lastModifiedBy>
  <cp:revision>24</cp:revision>
  <dcterms:created xsi:type="dcterms:W3CDTF">2018-02-06T18:57:30Z</dcterms:created>
  <dcterms:modified xsi:type="dcterms:W3CDTF">2024-02-27T06:20:36Z</dcterms:modified>
</cp:coreProperties>
</file>