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3" r:id="rId3"/>
    <p:sldId id="374" r:id="rId4"/>
    <p:sldId id="375" r:id="rId5"/>
    <p:sldId id="376" r:id="rId6"/>
    <p:sldId id="377" r:id="rId7"/>
    <p:sldId id="378" r:id="rId8"/>
    <p:sldId id="385" r:id="rId9"/>
    <p:sldId id="379" r:id="rId10"/>
    <p:sldId id="380" r:id="rId11"/>
    <p:sldId id="381" r:id="rId12"/>
    <p:sldId id="382" r:id="rId13"/>
    <p:sldId id="383" r:id="rId14"/>
    <p:sldId id="384" r:id="rId15"/>
    <p:sldId id="386" r:id="rId16"/>
    <p:sldId id="313" r:id="rId17"/>
    <p:sldId id="371" r:id="rId18"/>
    <p:sldId id="315" r:id="rId19"/>
    <p:sldId id="348" r:id="rId20"/>
    <p:sldId id="349" r:id="rId21"/>
    <p:sldId id="356" r:id="rId22"/>
    <p:sldId id="357" r:id="rId23"/>
    <p:sldId id="280" r:id="rId24"/>
    <p:sldId id="353" r:id="rId25"/>
    <p:sldId id="358" r:id="rId26"/>
    <p:sldId id="359" r:id="rId27"/>
    <p:sldId id="282" r:id="rId28"/>
    <p:sldId id="306" r:id="rId29"/>
    <p:sldId id="354" r:id="rId30"/>
    <p:sldId id="360" r:id="rId31"/>
    <p:sldId id="361" r:id="rId32"/>
    <p:sldId id="350" r:id="rId33"/>
    <p:sldId id="293" r:id="rId34"/>
    <p:sldId id="355" r:id="rId35"/>
    <p:sldId id="362" r:id="rId36"/>
    <p:sldId id="363" r:id="rId37"/>
    <p:sldId id="351" r:id="rId38"/>
    <p:sldId id="367" r:id="rId39"/>
    <p:sldId id="366" r:id="rId40"/>
    <p:sldId id="368" r:id="rId41"/>
    <p:sldId id="369" r:id="rId42"/>
    <p:sldId id="370" r:id="rId43"/>
    <p:sldId id="309" r:id="rId44"/>
    <p:sldId id="365" r:id="rId45"/>
    <p:sldId id="364" r:id="rId46"/>
    <p:sldId id="352" r:id="rId47"/>
    <p:sldId id="322" r:id="rId48"/>
    <p:sldId id="37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showGuides="1">
      <p:cViewPr varScale="1">
        <p:scale>
          <a:sx n="86" d="100"/>
          <a:sy n="86" d="100"/>
        </p:scale>
        <p:origin x="5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91FE16-48A6-49FD-B402-67763189210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4417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FE16-48A6-49FD-B402-67763189210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53027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FE16-48A6-49FD-B402-67763189210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264098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FE16-48A6-49FD-B402-67763189210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31368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1FE16-48A6-49FD-B402-67763189210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419526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91FE16-48A6-49FD-B402-677631892108}"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121470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91FE16-48A6-49FD-B402-677631892108}"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426255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91FE16-48A6-49FD-B402-677631892108}"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8793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1FE16-48A6-49FD-B402-677631892108}"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2096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1FE16-48A6-49FD-B402-677631892108}"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276253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1FE16-48A6-49FD-B402-677631892108}"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5E1F0-A90F-4B5B-B339-1F731F65F2E4}" type="slidenum">
              <a:rPr lang="en-US" smtClean="0"/>
              <a:t>‹#›</a:t>
            </a:fld>
            <a:endParaRPr lang="en-US"/>
          </a:p>
        </p:txBody>
      </p:sp>
    </p:spTree>
    <p:extLst>
      <p:ext uri="{BB962C8B-B14F-4D97-AF65-F5344CB8AC3E}">
        <p14:creationId xmlns:p14="http://schemas.microsoft.com/office/powerpoint/2010/main" val="303372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1FE16-48A6-49FD-B402-677631892108}"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5E1F0-A90F-4B5B-B339-1F731F65F2E4}" type="slidenum">
              <a:rPr lang="en-US" smtClean="0"/>
              <a:t>‹#›</a:t>
            </a:fld>
            <a:endParaRPr lang="en-US"/>
          </a:p>
        </p:txBody>
      </p:sp>
    </p:spTree>
    <p:extLst>
      <p:ext uri="{BB962C8B-B14F-4D97-AF65-F5344CB8AC3E}">
        <p14:creationId xmlns:p14="http://schemas.microsoft.com/office/powerpoint/2010/main" val="270404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earn.microsoft.com/en-us/power-query/merge-queries-right-ant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Database Management System</a:t>
            </a:r>
          </a:p>
        </p:txBody>
      </p:sp>
      <p:sp>
        <p:nvSpPr>
          <p:cNvPr id="3" name="Subtitle 2"/>
          <p:cNvSpPr>
            <a:spLocks noGrp="1"/>
          </p:cNvSpPr>
          <p:nvPr>
            <p:ph type="subTitle" idx="1"/>
          </p:nvPr>
        </p:nvSpPr>
        <p:spPr/>
        <p:txBody>
          <a:bodyPr>
            <a:normAutofit/>
          </a:bodyPr>
          <a:lstStyle/>
          <a:p>
            <a:r>
              <a:rPr lang="en-US" sz="4000" b="1" dirty="0">
                <a:latin typeface="Times New Roman" panose="02020603050405020304" pitchFamily="18" charset="0"/>
                <a:ea typeface="Tahoma" panose="020B0604030504040204" pitchFamily="34" charset="0"/>
                <a:cs typeface="Times New Roman" panose="02020603050405020304" pitchFamily="18" charset="0"/>
              </a:rPr>
              <a:t>Lab # 3 (Joins)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Tree>
    <p:extLst>
      <p:ext uri="{BB962C8B-B14F-4D97-AF65-F5344CB8AC3E}">
        <p14:creationId xmlns:p14="http://schemas.microsoft.com/office/powerpoint/2010/main" val="4863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D6D5A209-168D-0EA8-19DD-B222FF1E5FEC}"/>
              </a:ext>
            </a:extLst>
          </p:cNvPr>
          <p:cNvSpPr>
            <a:spLocks noGrp="1"/>
          </p:cNvSpPr>
          <p:nvPr>
            <p:ph type="title"/>
          </p:nvPr>
        </p:nvSpPr>
        <p:spPr>
          <a:xfrm>
            <a:off x="838200" y="934802"/>
            <a:ext cx="10515600" cy="575908"/>
          </a:xfrm>
        </p:spPr>
        <p:txBody>
          <a:bodyPr>
            <a:normAutofit/>
          </a:bodyPr>
          <a:lstStyle/>
          <a:p>
            <a:r>
              <a:rPr lang="en-US" sz="3200" b="1" dirty="0">
                <a:latin typeface="Times New Roman" panose="02020603050405020304" pitchFamily="18" charset="0"/>
                <a:cs typeface="Times New Roman" panose="02020603050405020304" pitchFamily="18" charset="0"/>
              </a:rPr>
              <a:t>CREATE TABLE STATEMENT</a:t>
            </a:r>
            <a:endParaRPr lang="en-US"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8CD0808-8F8F-A752-B6F4-E30C039A6AE4}"/>
              </a:ext>
            </a:extLst>
          </p:cNvPr>
          <p:cNvSpPr txBox="1"/>
          <p:nvPr/>
        </p:nvSpPr>
        <p:spPr>
          <a:xfrm>
            <a:off x="838200" y="1815196"/>
            <a:ext cx="6094520" cy="2031325"/>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Employee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P_Id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LNAME </a:t>
            </a:r>
            <a:r>
              <a:rPr lang="tr-TR" sz="1800" dirty="0">
                <a:solidFill>
                  <a:srgbClr val="0000FF"/>
                </a:solidFill>
                <a:latin typeface="Consolas" panose="020B0609020204030204" pitchFamily="49" charset="0"/>
              </a:rPr>
              <a:t>VARCHAR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20</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FNAME </a:t>
            </a:r>
            <a:r>
              <a:rPr lang="en-US" sz="1800" dirty="0">
                <a:solidFill>
                  <a:srgbClr val="0000FF"/>
                </a:solidFill>
                <a:latin typeface="Consolas" panose="020B0609020204030204" pitchFamily="49" charset="0"/>
              </a:rPr>
              <a:t>VARCHAR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DOB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PRIMARY</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KEY</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P_Id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a:t>
            </a:r>
            <a:endParaRPr lang="en-PK" dirty="0"/>
          </a:p>
        </p:txBody>
      </p:sp>
      <p:sp>
        <p:nvSpPr>
          <p:cNvPr id="19" name="TextBox 18">
            <a:extLst>
              <a:ext uri="{FF2B5EF4-FFF2-40B4-BE49-F238E27FC236}">
                <a16:creationId xmlns:a16="http://schemas.microsoft.com/office/drawing/2014/main" id="{25D28229-905A-2E01-2977-AC450EBEE5C9}"/>
              </a:ext>
            </a:extLst>
          </p:cNvPr>
          <p:cNvSpPr txBox="1"/>
          <p:nvPr/>
        </p:nvSpPr>
        <p:spPr>
          <a:xfrm>
            <a:off x="774576" y="3966341"/>
            <a:ext cx="7934417" cy="369332"/>
          </a:xfrm>
          <a:prstGeom prst="rect">
            <a:avLst/>
          </a:prstGeom>
          <a:noFill/>
        </p:spPr>
        <p:txBody>
          <a:bodyPr wrap="square">
            <a:spAutoFit/>
          </a:bodyPr>
          <a:lstStyle/>
          <a:p>
            <a:r>
              <a:rPr lang="en-US" sz="1800" dirty="0"/>
              <a:t>Note: Only those columns can be a Primary Key that do not allow null values.</a:t>
            </a:r>
          </a:p>
        </p:txBody>
      </p:sp>
      <p:pic>
        <p:nvPicPr>
          <p:cNvPr id="20" name="Picture 19">
            <a:extLst>
              <a:ext uri="{FF2B5EF4-FFF2-40B4-BE49-F238E27FC236}">
                <a16:creationId xmlns:a16="http://schemas.microsoft.com/office/drawing/2014/main" id="{53432325-0238-DE92-DA11-1D4829E9F04E}"/>
              </a:ext>
            </a:extLst>
          </p:cNvPr>
          <p:cNvPicPr>
            <a:picLocks noChangeAspect="1"/>
          </p:cNvPicPr>
          <p:nvPr/>
        </p:nvPicPr>
        <p:blipFill>
          <a:blip r:embed="rId3" cstate="print"/>
          <a:stretch>
            <a:fillRect/>
          </a:stretch>
        </p:blipFill>
        <p:spPr>
          <a:xfrm>
            <a:off x="3792244" y="4846735"/>
            <a:ext cx="4607511" cy="1529305"/>
          </a:xfrm>
          <a:prstGeom prst="rect">
            <a:avLst/>
          </a:prstGeom>
        </p:spPr>
      </p:pic>
    </p:spTree>
    <p:extLst>
      <p:ext uri="{BB962C8B-B14F-4D97-AF65-F5344CB8AC3E}">
        <p14:creationId xmlns:p14="http://schemas.microsoft.com/office/powerpoint/2010/main" val="133669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D6D5A209-168D-0EA8-19DD-B222FF1E5FEC}"/>
              </a:ext>
            </a:extLst>
          </p:cNvPr>
          <p:cNvSpPr>
            <a:spLocks noGrp="1"/>
          </p:cNvSpPr>
          <p:nvPr>
            <p:ph type="title"/>
          </p:nvPr>
        </p:nvSpPr>
        <p:spPr>
          <a:xfrm>
            <a:off x="838200" y="934802"/>
            <a:ext cx="10515600" cy="575908"/>
          </a:xfrm>
        </p:spPr>
        <p:txBody>
          <a:bodyPr>
            <a:normAutofit/>
          </a:bodyPr>
          <a:lstStyle/>
          <a:p>
            <a:r>
              <a:rPr lang="en-US" sz="3200" b="1" dirty="0">
                <a:latin typeface="Times New Roman" panose="02020603050405020304" pitchFamily="18" charset="0"/>
                <a:cs typeface="Times New Roman" panose="02020603050405020304" pitchFamily="18" charset="0"/>
              </a:rPr>
              <a:t>CREATE TABLE STATEMENT</a:t>
            </a:r>
            <a:endParaRPr lang="en-US" sz="3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F267CEAF-824F-3147-A6FC-F64CE36B4DB0}"/>
              </a:ext>
            </a:extLst>
          </p:cNvPr>
          <p:cNvSpPr txBox="1"/>
          <p:nvPr/>
        </p:nvSpPr>
        <p:spPr>
          <a:xfrm>
            <a:off x="943252" y="1877340"/>
            <a:ext cx="6094520" cy="1754326"/>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Department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Dept_code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P_Id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highlight>
                  <a:srgbClr val="FFFF00"/>
                </a:highlight>
                <a:latin typeface="Consolas" panose="020B0609020204030204" pitchFamily="49" charset="0"/>
              </a:rPr>
              <a:t>PRIMARY</a:t>
            </a:r>
            <a:r>
              <a:rPr lang="tr-TR" sz="1800" dirty="0">
                <a:solidFill>
                  <a:srgbClr val="000000"/>
                </a:solidFill>
                <a:highlight>
                  <a:srgbClr val="FFFF00"/>
                </a:highlight>
                <a:latin typeface="Consolas" panose="020B0609020204030204" pitchFamily="49" charset="0"/>
              </a:rPr>
              <a:t> </a:t>
            </a:r>
            <a:r>
              <a:rPr lang="tr-TR" sz="1800" dirty="0">
                <a:solidFill>
                  <a:srgbClr val="0000FF"/>
                </a:solidFill>
                <a:highlight>
                  <a:srgbClr val="FFFF00"/>
                </a:highlight>
                <a:latin typeface="Consolas" panose="020B0609020204030204" pitchFamily="49" charset="0"/>
              </a:rPr>
              <a:t>KEY </a:t>
            </a:r>
            <a:r>
              <a:rPr lang="tr-TR" sz="1800" dirty="0">
                <a:solidFill>
                  <a:srgbClr val="808080"/>
                </a:solidFill>
                <a:highlight>
                  <a:srgbClr val="FFFF00"/>
                </a:highlight>
                <a:latin typeface="Consolas" panose="020B0609020204030204" pitchFamily="49" charset="0"/>
              </a:rPr>
              <a:t>(</a:t>
            </a:r>
            <a:r>
              <a:rPr lang="tr-TR" sz="1800" dirty="0">
                <a:solidFill>
                  <a:srgbClr val="000000"/>
                </a:solidFill>
                <a:highlight>
                  <a:srgbClr val="FFFF00"/>
                </a:highlight>
                <a:latin typeface="Consolas" panose="020B0609020204030204" pitchFamily="49" charset="0"/>
              </a:rPr>
              <a:t>Dept_code</a:t>
            </a:r>
            <a:r>
              <a:rPr lang="tr-TR" sz="1800" dirty="0">
                <a:solidFill>
                  <a:srgbClr val="808080"/>
                </a:solidFill>
                <a:highlight>
                  <a:srgbClr val="FFFF00"/>
                </a:highlight>
                <a:latin typeface="Consolas" panose="020B0609020204030204" pitchFamily="49" charset="0"/>
              </a:rPr>
              <a:t>),</a:t>
            </a:r>
            <a:endParaRPr lang="tr-TR" sz="1800" dirty="0">
              <a:solidFill>
                <a:srgbClr val="000000"/>
              </a:solidFill>
              <a:highlight>
                <a:srgbClr val="FFFF00"/>
              </a:highlight>
              <a:latin typeface="Consolas" panose="020B0609020204030204" pitchFamily="49" charset="0"/>
            </a:endParaRPr>
          </a:p>
          <a:p>
            <a:r>
              <a:rPr lang="en-US" sz="1800" dirty="0">
                <a:solidFill>
                  <a:srgbClr val="0000FF"/>
                </a:solidFill>
                <a:highlight>
                  <a:srgbClr val="FFFF00"/>
                </a:highlight>
                <a:latin typeface="Consolas" panose="020B0609020204030204" pitchFamily="49" charset="0"/>
              </a:rPr>
              <a:t>FOREIGN</a:t>
            </a:r>
            <a:r>
              <a:rPr lang="en-US" sz="1800" dirty="0">
                <a:solidFill>
                  <a:srgbClr val="000000"/>
                </a:solidFill>
                <a:highlight>
                  <a:srgbClr val="FFFF00"/>
                </a:highlight>
                <a:latin typeface="Consolas" panose="020B0609020204030204" pitchFamily="49" charset="0"/>
              </a:rPr>
              <a:t> </a:t>
            </a:r>
            <a:r>
              <a:rPr lang="en-US" sz="1800" dirty="0">
                <a:solidFill>
                  <a:srgbClr val="0000FF"/>
                </a:solidFill>
                <a:highlight>
                  <a:srgbClr val="FFFF00"/>
                </a:highlight>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Employee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dirty="0"/>
          </a:p>
        </p:txBody>
      </p:sp>
      <p:pic>
        <p:nvPicPr>
          <p:cNvPr id="1026" name="Picture 2" descr="Primary and Foreign Key in SQL with Example | Besant Technologies">
            <a:extLst>
              <a:ext uri="{FF2B5EF4-FFF2-40B4-BE49-F238E27FC236}">
                <a16:creationId xmlns:a16="http://schemas.microsoft.com/office/drawing/2014/main" id="{E590D86B-1001-51CE-8BD2-5F7204786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462" y="4240187"/>
            <a:ext cx="6199791" cy="192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8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2" name="Title 1">
            <a:extLst>
              <a:ext uri="{FF2B5EF4-FFF2-40B4-BE49-F238E27FC236}">
                <a16:creationId xmlns:a16="http://schemas.microsoft.com/office/drawing/2014/main" id="{86364C3C-2840-87C3-ED08-400D0979F7F0}"/>
              </a:ext>
            </a:extLst>
          </p:cNvPr>
          <p:cNvSpPr>
            <a:spLocks noGrp="1"/>
          </p:cNvSpPr>
          <p:nvPr>
            <p:ph type="title"/>
          </p:nvPr>
        </p:nvSpPr>
        <p:spPr>
          <a:xfrm>
            <a:off x="895165" y="1228050"/>
            <a:ext cx="10515600" cy="576262"/>
          </a:xfrm>
        </p:spPr>
        <p:txBody>
          <a:bodyPr>
            <a:noAutofit/>
          </a:bodyPr>
          <a:lstStyle/>
          <a:p>
            <a:r>
              <a:rPr lang="en-US" sz="3600" b="1" dirty="0">
                <a:latin typeface="Times New Roman" panose="02020603050405020304" pitchFamily="18" charset="0"/>
                <a:cs typeface="Times New Roman" panose="02020603050405020304" pitchFamily="18" charset="0"/>
              </a:rPr>
              <a:t>DROP TABLE STATEMENT</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342CDF-A661-C2FF-FA95-D94673ED6B26}"/>
              </a:ext>
            </a:extLst>
          </p:cNvPr>
          <p:cNvSpPr txBox="1"/>
          <p:nvPr/>
        </p:nvSpPr>
        <p:spPr>
          <a:xfrm>
            <a:off x="895165" y="2007951"/>
            <a:ext cx="6094520" cy="646331"/>
          </a:xfrm>
          <a:prstGeom prst="rect">
            <a:avLst/>
          </a:prstGeom>
          <a:noFill/>
        </p:spPr>
        <p:txBody>
          <a:bodyPr wrap="square">
            <a:spAutoFit/>
          </a:bodyPr>
          <a:lstStyle/>
          <a:p>
            <a:pPr marL="0" indent="0">
              <a:buNone/>
            </a:pPr>
            <a:r>
              <a:rPr lang="en-US" dirty="0">
                <a:latin typeface="Times New Roman" panose="02020603050405020304" pitchFamily="18" charset="0"/>
                <a:cs typeface="Times New Roman" panose="02020603050405020304" pitchFamily="18" charset="0"/>
              </a:rPr>
              <a:t>The DROP TABLE statement is used to delete a table.</a:t>
            </a:r>
          </a:p>
          <a:p>
            <a:pPr>
              <a:buNone/>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AD7D71-D964-39D7-6E10-BFAC97924606}"/>
              </a:ext>
            </a:extLst>
          </p:cNvPr>
          <p:cNvSpPr txBox="1"/>
          <p:nvPr/>
        </p:nvSpPr>
        <p:spPr>
          <a:xfrm>
            <a:off x="935854" y="2738395"/>
            <a:ext cx="6094520" cy="646331"/>
          </a:xfrm>
          <a:prstGeom prst="rect">
            <a:avLst/>
          </a:prstGeom>
          <a:noFill/>
        </p:spPr>
        <p:txBody>
          <a:bodyPr wrap="square">
            <a:spAutoFit/>
          </a:bodyPr>
          <a:lstStyle/>
          <a:p>
            <a:r>
              <a:rPr lang="tr-TR" sz="1800" dirty="0">
                <a:solidFill>
                  <a:srgbClr val="008000"/>
                </a:solidFill>
                <a:latin typeface="Consolas" panose="020B0609020204030204" pitchFamily="49" charset="0"/>
              </a:rPr>
              <a:t>-- DROP TABLE Syntax:</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&lt;</a:t>
            </a:r>
            <a:r>
              <a:rPr lang="tr-TR" sz="1800" dirty="0">
                <a:solidFill>
                  <a:srgbClr val="000000"/>
                </a:solidFill>
                <a:latin typeface="Consolas" panose="020B0609020204030204" pitchFamily="49" charset="0"/>
              </a:rPr>
              <a:t>table_name</a:t>
            </a:r>
            <a:r>
              <a:rPr lang="tr-TR" sz="1800" dirty="0">
                <a:solidFill>
                  <a:srgbClr val="808080"/>
                </a:solidFill>
                <a:latin typeface="Consolas" panose="020B0609020204030204" pitchFamily="49" charset="0"/>
              </a:rPr>
              <a:t>&gt;</a:t>
            </a:r>
            <a:endParaRPr lang="en-PK" dirty="0"/>
          </a:p>
        </p:txBody>
      </p:sp>
      <p:pic>
        <p:nvPicPr>
          <p:cNvPr id="10" name="Picture 9">
            <a:extLst>
              <a:ext uri="{FF2B5EF4-FFF2-40B4-BE49-F238E27FC236}">
                <a16:creationId xmlns:a16="http://schemas.microsoft.com/office/drawing/2014/main" id="{E353B326-E69D-C36E-E1C5-3E40D5E78095}"/>
              </a:ext>
            </a:extLst>
          </p:cNvPr>
          <p:cNvPicPr>
            <a:picLocks noChangeAspect="1"/>
          </p:cNvPicPr>
          <p:nvPr/>
        </p:nvPicPr>
        <p:blipFill>
          <a:blip r:embed="rId3"/>
          <a:stretch>
            <a:fillRect/>
          </a:stretch>
        </p:blipFill>
        <p:spPr>
          <a:xfrm>
            <a:off x="1654391" y="3792004"/>
            <a:ext cx="5296639" cy="2114845"/>
          </a:xfrm>
          <a:prstGeom prst="rect">
            <a:avLst/>
          </a:prstGeom>
        </p:spPr>
      </p:pic>
    </p:spTree>
    <p:extLst>
      <p:ext uri="{BB962C8B-B14F-4D97-AF65-F5344CB8AC3E}">
        <p14:creationId xmlns:p14="http://schemas.microsoft.com/office/powerpoint/2010/main" val="102250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A577CA10-522E-809C-9B47-22F9E8854752}"/>
              </a:ext>
            </a:extLst>
          </p:cNvPr>
          <p:cNvSpPr txBox="1">
            <a:spLocks/>
          </p:cNvSpPr>
          <p:nvPr/>
        </p:nvSpPr>
        <p:spPr>
          <a:xfrm>
            <a:off x="918099" y="1070126"/>
            <a:ext cx="10515600" cy="569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ALTER TABLE STATEMENT</a:t>
            </a:r>
          </a:p>
        </p:txBody>
      </p:sp>
      <p:sp>
        <p:nvSpPr>
          <p:cNvPr id="11" name="TextBox 10">
            <a:extLst>
              <a:ext uri="{FF2B5EF4-FFF2-40B4-BE49-F238E27FC236}">
                <a16:creationId xmlns:a16="http://schemas.microsoft.com/office/drawing/2014/main" id="{E0873668-037D-B1F0-74CF-F98B8B13E456}"/>
              </a:ext>
            </a:extLst>
          </p:cNvPr>
          <p:cNvSpPr txBox="1"/>
          <p:nvPr/>
        </p:nvSpPr>
        <p:spPr>
          <a:xfrm>
            <a:off x="918099" y="1910665"/>
            <a:ext cx="6094520" cy="2031325"/>
          </a:xfrm>
          <a:prstGeom prst="rect">
            <a:avLst/>
          </a:prstGeom>
          <a:noFill/>
        </p:spPr>
        <p:txBody>
          <a:bodyPr wrap="square">
            <a:spAutoFit/>
          </a:bodyPr>
          <a:lstStyle/>
          <a:p>
            <a:r>
              <a:rPr lang="tr-TR" sz="1800" dirty="0">
                <a:solidFill>
                  <a:srgbClr val="008000"/>
                </a:solidFill>
                <a:latin typeface="Consolas" panose="020B0609020204030204" pitchFamily="49" charset="0"/>
              </a:rPr>
              <a:t>--ALTER Example 1:</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ALTER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Persons</a:t>
            </a:r>
          </a:p>
          <a:p>
            <a:r>
              <a:rPr lang="tr-TR" sz="1800" dirty="0">
                <a:solidFill>
                  <a:srgbClr val="0000FF"/>
                </a:solidFill>
                <a:latin typeface="Consolas" panose="020B0609020204030204" pitchFamily="49" charset="0"/>
              </a:rPr>
              <a:t>ADD</a:t>
            </a:r>
            <a:r>
              <a:rPr lang="tr-TR" sz="1800" dirty="0">
                <a:solidFill>
                  <a:srgbClr val="000000"/>
                </a:solidFill>
                <a:latin typeface="Consolas" panose="020B0609020204030204" pitchFamily="49" charset="0"/>
              </a:rPr>
              <a:t> DateOfBirth </a:t>
            </a:r>
            <a:r>
              <a:rPr lang="tr-TR" sz="1800" dirty="0">
                <a:solidFill>
                  <a:srgbClr val="0000FF"/>
                </a:solidFill>
                <a:latin typeface="Consolas" panose="020B0609020204030204" pitchFamily="49" charset="0"/>
              </a:rPr>
              <a:t>date</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ALTER Example 2:</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ALTER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Persons</a:t>
            </a: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DateOfBirth</a:t>
            </a:r>
            <a:endParaRPr lang="en-PK" dirty="0"/>
          </a:p>
        </p:txBody>
      </p:sp>
    </p:spTree>
    <p:extLst>
      <p:ext uri="{BB962C8B-B14F-4D97-AF65-F5344CB8AC3E}">
        <p14:creationId xmlns:p14="http://schemas.microsoft.com/office/powerpoint/2010/main" val="43365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A577CA10-522E-809C-9B47-22F9E8854752}"/>
              </a:ext>
            </a:extLst>
          </p:cNvPr>
          <p:cNvSpPr txBox="1">
            <a:spLocks/>
          </p:cNvSpPr>
          <p:nvPr/>
        </p:nvSpPr>
        <p:spPr>
          <a:xfrm>
            <a:off x="918099" y="1070126"/>
            <a:ext cx="10515600" cy="569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TASKS: </a:t>
            </a:r>
          </a:p>
        </p:txBody>
      </p:sp>
      <p:sp>
        <p:nvSpPr>
          <p:cNvPr id="2" name="Content Placeholder 2">
            <a:extLst>
              <a:ext uri="{FF2B5EF4-FFF2-40B4-BE49-F238E27FC236}">
                <a16:creationId xmlns:a16="http://schemas.microsoft.com/office/drawing/2014/main" id="{79434A16-B360-7788-71CC-0AC2B70FE0C5}"/>
              </a:ext>
            </a:extLst>
          </p:cNvPr>
          <p:cNvSpPr>
            <a:spLocks noGrp="1"/>
          </p:cNvSpPr>
          <p:nvPr>
            <p:ph idx="1"/>
          </p:nvPr>
        </p:nvSpPr>
        <p:spPr>
          <a:xfrm>
            <a:off x="578898" y="1870013"/>
            <a:ext cx="11194002" cy="4351338"/>
          </a:xfrm>
        </p:spPr>
        <p:txBody>
          <a:bodyPr>
            <a:normAutofit lnSpcReduction="10000"/>
          </a:bodyPr>
          <a:lstStyle/>
          <a:p>
            <a:pPr marL="514350" indent="-514350">
              <a:buFont typeface="+mj-lt"/>
              <a:buAutoNum type="arabicPeriod"/>
            </a:pPr>
            <a:r>
              <a:rPr lang="en-US" dirty="0"/>
              <a:t>Create a database Name persons.</a:t>
            </a:r>
          </a:p>
          <a:p>
            <a:pPr marL="514350" indent="-514350">
              <a:buAutoNum type="arabicPeriod"/>
            </a:pPr>
            <a:r>
              <a:rPr lang="en-US" dirty="0"/>
              <a:t>Create table name student and add fields (id, First Name, last Name, Enrollment Number, semester)</a:t>
            </a:r>
          </a:p>
          <a:p>
            <a:pPr marL="514350" indent="-514350">
              <a:buFont typeface="Arial" panose="020B0604020202020204" pitchFamily="34" charset="0"/>
              <a:buAutoNum type="arabicPeriod"/>
            </a:pPr>
            <a:r>
              <a:rPr lang="en-US" dirty="0"/>
              <a:t>Use alter statement to add column Address (table student)</a:t>
            </a:r>
          </a:p>
          <a:p>
            <a:pPr marL="514350" indent="-514350">
              <a:buFont typeface="Arial" panose="020B0604020202020204" pitchFamily="34" charset="0"/>
              <a:buAutoNum type="arabicPeriod"/>
            </a:pPr>
            <a:r>
              <a:rPr lang="en-US" dirty="0"/>
              <a:t>Insert some records into the tables (Add at least 10 records to the table)</a:t>
            </a:r>
          </a:p>
          <a:p>
            <a:pPr marL="514350" indent="-514350">
              <a:buFont typeface="+mj-lt"/>
              <a:buAutoNum type="arabicPeriod"/>
            </a:pPr>
            <a:r>
              <a:rPr lang="en-US" dirty="0"/>
              <a:t>Display the student table with all its records.</a:t>
            </a:r>
          </a:p>
          <a:p>
            <a:pPr marL="514350" indent="-514350">
              <a:buFont typeface="+mj-lt"/>
              <a:buAutoNum type="arabicPeriod"/>
            </a:pPr>
            <a:r>
              <a:rPr lang="en-US" dirty="0"/>
              <a:t>Use Drop statement to drop the table.</a:t>
            </a:r>
          </a:p>
          <a:p>
            <a:pPr marL="514350" indent="-514350">
              <a:buFont typeface="+mj-lt"/>
              <a:buAutoNum type="arabicPeriod"/>
            </a:pPr>
            <a:r>
              <a:rPr lang="en-US" dirty="0"/>
              <a:t>Use Drop statement to drop the database.</a:t>
            </a:r>
          </a:p>
          <a:p>
            <a:pPr marL="514350" indent="-514350">
              <a:buFont typeface="+mj-lt"/>
              <a:buAutoNum type="arabicPeriod"/>
            </a:pPr>
            <a:r>
              <a:rPr lang="en-US" dirty="0"/>
              <a:t>Completed ‘</a:t>
            </a:r>
            <a:r>
              <a:rPr lang="en-US" b="1" dirty="0"/>
              <a:t>Joining Data With SQL</a:t>
            </a:r>
            <a:r>
              <a:rPr lang="en-US" dirty="0"/>
              <a:t>’ course from Datacamp.</a:t>
            </a:r>
          </a:p>
          <a:p>
            <a:endParaRPr lang="en-US" dirty="0"/>
          </a:p>
        </p:txBody>
      </p:sp>
    </p:spTree>
    <p:extLst>
      <p:ext uri="{BB962C8B-B14F-4D97-AF65-F5344CB8AC3E}">
        <p14:creationId xmlns:p14="http://schemas.microsoft.com/office/powerpoint/2010/main" val="81123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Database Management System</a:t>
            </a:r>
          </a:p>
        </p:txBody>
      </p:sp>
      <p:sp>
        <p:nvSpPr>
          <p:cNvPr id="3" name="Subtitle 2"/>
          <p:cNvSpPr>
            <a:spLocks noGrp="1"/>
          </p:cNvSpPr>
          <p:nvPr>
            <p:ph type="subTitle" idx="1"/>
          </p:nvPr>
        </p:nvSpPr>
        <p:spPr/>
        <p:txBody>
          <a:bodyPr>
            <a:normAutofit/>
          </a:bodyPr>
          <a:lstStyle/>
          <a:p>
            <a:r>
              <a:rPr lang="en-US" sz="4000" b="1" dirty="0">
                <a:latin typeface="Times New Roman" panose="02020603050405020304" pitchFamily="18" charset="0"/>
                <a:ea typeface="Tahoma" panose="020B0604030504040204" pitchFamily="34" charset="0"/>
                <a:cs typeface="Times New Roman" panose="02020603050405020304" pitchFamily="18" charset="0"/>
              </a:rPr>
              <a:t>Lab # 4 (Joins)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Tree>
    <p:extLst>
      <p:ext uri="{BB962C8B-B14F-4D97-AF65-F5344CB8AC3E}">
        <p14:creationId xmlns:p14="http://schemas.microsoft.com/office/powerpoint/2010/main" val="92745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2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SQL JOINS</a:t>
            </a:r>
          </a:p>
        </p:txBody>
      </p:sp>
      <p:sp>
        <p:nvSpPr>
          <p:cNvPr id="3" name="Content Placeholder 2"/>
          <p:cNvSpPr>
            <a:spLocks noGrp="1"/>
          </p:cNvSpPr>
          <p:nvPr>
            <p:ph idx="1"/>
          </p:nvPr>
        </p:nvSpPr>
        <p:spPr>
          <a:xfrm>
            <a:off x="838200" y="1936159"/>
            <a:ext cx="10515600" cy="815919"/>
          </a:xfrm>
        </p:spPr>
        <p:txBody>
          <a:bodyPr>
            <a:normAutofit/>
          </a:bodyPr>
          <a:lstStyle/>
          <a:p>
            <a:pPr marL="0" lvl="0" indent="0" algn="just">
              <a:buNone/>
            </a:pPr>
            <a:r>
              <a:rPr lang="en-US" sz="2000" dirty="0">
                <a:latin typeface="Times New Roman" panose="02020603050405020304" pitchFamily="18" charset="0"/>
                <a:cs typeface="Times New Roman" panose="02020603050405020304" pitchFamily="18" charset="0"/>
              </a:rPr>
              <a:t>SQL </a:t>
            </a:r>
            <a:r>
              <a:rPr lang="en-US" sz="2000" b="1" dirty="0">
                <a:latin typeface="Times New Roman" panose="02020603050405020304" pitchFamily="18" charset="0"/>
                <a:cs typeface="Times New Roman" panose="02020603050405020304" pitchFamily="18" charset="0"/>
              </a:rPr>
              <a:t>JOINS</a:t>
            </a:r>
            <a:r>
              <a:rPr lang="en-US" sz="2000" dirty="0">
                <a:latin typeface="Times New Roman" panose="02020603050405020304" pitchFamily="18" charset="0"/>
                <a:cs typeface="Times New Roman" panose="02020603050405020304" pitchFamily="18" charset="0"/>
              </a:rPr>
              <a:t> are used to retrieve data from multiple tables. A SQL JOIN is performed whenever two or more tables are joined in a SQL statement. </a:t>
            </a:r>
          </a:p>
          <a:p>
            <a:endParaRPr lang="en-US" sz="2000" dirty="0"/>
          </a:p>
        </p:txBody>
      </p:sp>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6" name="Title 1">
            <a:extLst>
              <a:ext uri="{FF2B5EF4-FFF2-40B4-BE49-F238E27FC236}">
                <a16:creationId xmlns:a16="http://schemas.microsoft.com/office/drawing/2014/main" id="{9A28B7AC-B228-FA62-7637-08890CC18790}"/>
              </a:ext>
            </a:extLst>
          </p:cNvPr>
          <p:cNvSpPr txBox="1">
            <a:spLocks/>
          </p:cNvSpPr>
          <p:nvPr/>
        </p:nvSpPr>
        <p:spPr>
          <a:xfrm>
            <a:off x="838200" y="2838638"/>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TYPES OF JOINS</a:t>
            </a:r>
          </a:p>
        </p:txBody>
      </p:sp>
      <p:sp>
        <p:nvSpPr>
          <p:cNvPr id="8" name="TextBox 7">
            <a:extLst>
              <a:ext uri="{FF2B5EF4-FFF2-40B4-BE49-F238E27FC236}">
                <a16:creationId xmlns:a16="http://schemas.microsoft.com/office/drawing/2014/main" id="{EE160405-9E50-5D9F-461E-6879A1027CDE}"/>
              </a:ext>
            </a:extLst>
          </p:cNvPr>
          <p:cNvSpPr txBox="1"/>
          <p:nvPr/>
        </p:nvSpPr>
        <p:spPr>
          <a:xfrm>
            <a:off x="838200" y="3587980"/>
            <a:ext cx="8572130" cy="2031325"/>
          </a:xfrm>
          <a:prstGeom prst="rect">
            <a:avLst/>
          </a:prstGeom>
          <a:noFill/>
        </p:spPr>
        <p:txBody>
          <a:bodyPr wrap="square">
            <a:spAutoFit/>
          </a:bodyPr>
          <a:lstStyle/>
          <a:p>
            <a:pPr marL="285750" lvl="0" indent="-285750"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INNER JOIN </a:t>
            </a:r>
            <a:r>
              <a:rPr lang="en-US" sz="1800" dirty="0">
                <a:latin typeface="Times New Roman" panose="02020603050405020304" pitchFamily="18" charset="0"/>
                <a:cs typeface="Times New Roman" panose="02020603050405020304" pitchFamily="18" charset="0"/>
              </a:rPr>
              <a:t>(or sometimes called simple join) </a:t>
            </a:r>
          </a:p>
          <a:p>
            <a:pPr marL="285750" lvl="0" indent="-285750"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LEFT OUTER JOIN </a:t>
            </a:r>
            <a:r>
              <a:rPr lang="en-US" sz="1800" dirty="0">
                <a:latin typeface="Times New Roman" panose="02020603050405020304" pitchFamily="18" charset="0"/>
                <a:cs typeface="Times New Roman" panose="02020603050405020304" pitchFamily="18" charset="0"/>
              </a:rPr>
              <a:t>(or sometimes called LEFT JOIN) </a:t>
            </a:r>
          </a:p>
          <a:p>
            <a:pPr marL="285750" lvl="0" indent="-285750"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RIGHT OUTER JOIN </a:t>
            </a:r>
            <a:r>
              <a:rPr lang="en-US" sz="1800" dirty="0">
                <a:latin typeface="Times New Roman" panose="02020603050405020304" pitchFamily="18" charset="0"/>
                <a:cs typeface="Times New Roman" panose="02020603050405020304" pitchFamily="18" charset="0"/>
              </a:rPr>
              <a:t>(or sometimes called RIGHT JOIN) </a:t>
            </a:r>
          </a:p>
          <a:p>
            <a:pPr marL="285750" lvl="0" indent="-285750"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FULL OUTER JOIN </a:t>
            </a:r>
            <a:r>
              <a:rPr lang="en-US" sz="1800" dirty="0">
                <a:latin typeface="Times New Roman" panose="02020603050405020304" pitchFamily="18" charset="0"/>
                <a:cs typeface="Times New Roman" panose="02020603050405020304" pitchFamily="18" charset="0"/>
              </a:rPr>
              <a:t>(or sometimes called FULL JOIN)</a:t>
            </a:r>
          </a:p>
          <a:p>
            <a:pPr marL="285750" lvl="0" indent="-285750"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CROSS JOIN</a:t>
            </a:r>
          </a:p>
          <a:p>
            <a:pPr marL="285750" lvl="0" indent="-285750" fontAlgn="base">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SELF JOIN </a:t>
            </a:r>
          </a:p>
          <a:p>
            <a:pPr marL="0" indent="0">
              <a:buNone/>
            </a:pPr>
            <a:endParaRPr lang="en-US" dirty="0"/>
          </a:p>
        </p:txBody>
      </p:sp>
    </p:spTree>
    <p:extLst>
      <p:ext uri="{BB962C8B-B14F-4D97-AF65-F5344CB8AC3E}">
        <p14:creationId xmlns:p14="http://schemas.microsoft.com/office/powerpoint/2010/main" val="233268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pic>
        <p:nvPicPr>
          <p:cNvPr id="11" name="Picture 2" descr="Choose the Right Merge Join Type in Power BI - RADACAD">
            <a:extLst>
              <a:ext uri="{FF2B5EF4-FFF2-40B4-BE49-F238E27FC236}">
                <a16:creationId xmlns:a16="http://schemas.microsoft.com/office/drawing/2014/main" id="{28030BD2-96E5-C0A2-3B03-09DACB6A5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08" y="798492"/>
            <a:ext cx="9643736" cy="59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71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1086342"/>
            <a:ext cx="10515600" cy="884126"/>
          </a:xfrm>
        </p:spPr>
        <p:txBody>
          <a:bodyPr>
            <a:normAutofit/>
          </a:bodyPr>
          <a:lstStyle/>
          <a:p>
            <a:r>
              <a:rPr lang="en-US" sz="4000" b="1" dirty="0">
                <a:latin typeface="Times New Roman" panose="02020603050405020304" pitchFamily="18" charset="0"/>
                <a:cs typeface="Times New Roman" panose="02020603050405020304" pitchFamily="18" charset="0"/>
              </a:rPr>
              <a:t>INNER JOIN</a:t>
            </a:r>
          </a:p>
        </p:txBody>
      </p:sp>
      <p:sp>
        <p:nvSpPr>
          <p:cNvPr id="3" name="Content Placeholder 2"/>
          <p:cNvSpPr>
            <a:spLocks noGrp="1"/>
          </p:cNvSpPr>
          <p:nvPr>
            <p:ph idx="1"/>
          </p:nvPr>
        </p:nvSpPr>
        <p:spPr>
          <a:xfrm>
            <a:off x="812442" y="1970468"/>
            <a:ext cx="9992932" cy="4288665"/>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Inner joins (the typical join operation, which uses some comparison operator like = or &lt;&gt;). Inner joins use a comparison operator to match rows from two tables based on the values in common columns from each table. For example, retrieving all rows where the student identification number is the same in both the </a:t>
            </a:r>
            <a:r>
              <a:rPr lang="en-US" sz="2000" b="1" dirty="0">
                <a:latin typeface="Times New Roman" panose="02020603050405020304" pitchFamily="18" charset="0"/>
                <a:cs typeface="Times New Roman" panose="02020603050405020304" pitchFamily="18" charset="0"/>
              </a:rPr>
              <a:t>students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courses </a:t>
            </a:r>
            <a:r>
              <a:rPr lang="en-US" sz="2000" dirty="0">
                <a:latin typeface="Times New Roman" panose="02020603050405020304" pitchFamily="18" charset="0"/>
                <a:cs typeface="Times New Roman" panose="02020603050405020304" pitchFamily="18" charset="0"/>
              </a:rPr>
              <a:t>tables. </a:t>
            </a:r>
          </a:p>
        </p:txBody>
      </p:sp>
      <p:pic>
        <p:nvPicPr>
          <p:cNvPr id="5" name="Picture 4">
            <a:extLst>
              <a:ext uri="{FF2B5EF4-FFF2-40B4-BE49-F238E27FC236}">
                <a16:creationId xmlns:a16="http://schemas.microsoft.com/office/drawing/2014/main" id="{005CDB1C-1E6A-1D33-15D6-A266B2706C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pic>
        <p:nvPicPr>
          <p:cNvPr id="1026" name="Picture 2" descr="SQL INNER JOIN Keyword">
            <a:extLst>
              <a:ext uri="{FF2B5EF4-FFF2-40B4-BE49-F238E27FC236}">
                <a16:creationId xmlns:a16="http://schemas.microsoft.com/office/drawing/2014/main" id="{55794032-E842-7627-F6C7-68596A1B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509" y="3827420"/>
            <a:ext cx="2828648" cy="2050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A0937F-F691-04C4-24AC-B6DFA9671DD6}"/>
              </a:ext>
            </a:extLst>
          </p:cNvPr>
          <p:cNvSpPr txBox="1"/>
          <p:nvPr/>
        </p:nvSpPr>
        <p:spPr>
          <a:xfrm>
            <a:off x="5233522" y="4245503"/>
            <a:ext cx="6094520" cy="1477328"/>
          </a:xfrm>
          <a:prstGeom prst="rect">
            <a:avLst/>
          </a:prstGeom>
          <a:noFill/>
        </p:spPr>
        <p:txBody>
          <a:bodyPr wrap="square">
            <a:spAutoFit/>
          </a:bodyPr>
          <a:lstStyle/>
          <a:p>
            <a:r>
              <a:rPr lang="tr-TR" sz="1800" dirty="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SYNTAX </a:t>
            </a:r>
            <a:r>
              <a:rPr lang="tr-TR" sz="1800" dirty="0">
                <a:solidFill>
                  <a:srgbClr val="008000"/>
                </a:solidFill>
                <a:latin typeface="Consolas" panose="020B0609020204030204" pitchFamily="49" charset="0"/>
              </a:rPr>
              <a:t>INNER JOIN</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INNER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412366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8" y="1015321"/>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INNER JOIN</a:t>
            </a:r>
          </a:p>
        </p:txBody>
      </p:sp>
      <p:pic>
        <p:nvPicPr>
          <p:cNvPr id="5" name="Picture 4">
            <a:extLst>
              <a:ext uri="{FF2B5EF4-FFF2-40B4-BE49-F238E27FC236}">
                <a16:creationId xmlns:a16="http://schemas.microsoft.com/office/drawing/2014/main" id="{005CDB1C-1E6A-1D33-15D6-A266B2706C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pic>
        <p:nvPicPr>
          <p:cNvPr id="7" name="Picture 6">
            <a:extLst>
              <a:ext uri="{FF2B5EF4-FFF2-40B4-BE49-F238E27FC236}">
                <a16:creationId xmlns:a16="http://schemas.microsoft.com/office/drawing/2014/main" id="{79E0E08F-0BC8-1F20-6ECC-03B339914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957" y="2035877"/>
            <a:ext cx="6303000" cy="4152084"/>
          </a:xfrm>
          <a:prstGeom prst="rect">
            <a:avLst/>
          </a:prstGeom>
        </p:spPr>
      </p:pic>
    </p:spTree>
    <p:extLst>
      <p:ext uri="{BB962C8B-B14F-4D97-AF65-F5344CB8AC3E}">
        <p14:creationId xmlns:p14="http://schemas.microsoft.com/office/powerpoint/2010/main" val="294854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2" name="Title 1">
            <a:extLst>
              <a:ext uri="{FF2B5EF4-FFF2-40B4-BE49-F238E27FC236}">
                <a16:creationId xmlns:a16="http://schemas.microsoft.com/office/drawing/2014/main" id="{E0D360BD-F28D-60C6-1848-77B827B4E6AD}"/>
              </a:ext>
            </a:extLst>
          </p:cNvPr>
          <p:cNvSpPr>
            <a:spLocks noGrp="1"/>
          </p:cNvSpPr>
          <p:nvPr>
            <p:ph type="title"/>
          </p:nvPr>
        </p:nvSpPr>
        <p:spPr>
          <a:xfrm>
            <a:off x="634011" y="843797"/>
            <a:ext cx="11741459" cy="1325563"/>
          </a:xfrm>
        </p:spPr>
        <p:txBody>
          <a:bodyPr>
            <a:normAutofit/>
          </a:bodyPr>
          <a:lstStyle/>
          <a:p>
            <a:r>
              <a:rPr lang="en-US" sz="3200" b="1" dirty="0">
                <a:latin typeface="Times New Roman" panose="02020603050405020304" pitchFamily="18" charset="0"/>
                <a:cs typeface="Times New Roman" panose="02020603050405020304" pitchFamily="18" charset="0"/>
              </a:rPr>
              <a:t>DDL CONSTRAINTS- DATA DEFINITION LANGUAGE</a:t>
            </a:r>
          </a:p>
        </p:txBody>
      </p:sp>
      <p:sp>
        <p:nvSpPr>
          <p:cNvPr id="3" name="Content Placeholder 5">
            <a:extLst>
              <a:ext uri="{FF2B5EF4-FFF2-40B4-BE49-F238E27FC236}">
                <a16:creationId xmlns:a16="http://schemas.microsoft.com/office/drawing/2014/main" id="{F7E45890-7450-3B3A-DCDE-DE54A3762A58}"/>
              </a:ext>
            </a:extLst>
          </p:cNvPr>
          <p:cNvSpPr>
            <a:spLocks noGrp="1"/>
          </p:cNvSpPr>
          <p:nvPr>
            <p:ph idx="1"/>
          </p:nvPr>
        </p:nvSpPr>
        <p:spPr>
          <a:xfrm>
            <a:off x="776056" y="2071706"/>
            <a:ext cx="10515600" cy="4381992"/>
          </a:xfrm>
        </p:spPr>
        <p:txBody>
          <a:bodyPr>
            <a:normAutofit/>
          </a:bodyPr>
          <a:lstStyle/>
          <a:p>
            <a:r>
              <a:rPr lang="en-US" sz="2400" b="1" dirty="0">
                <a:latin typeface="Times New Roman" panose="02020603050405020304" pitchFamily="18" charset="0"/>
                <a:cs typeface="Times New Roman" panose="02020603050405020304" pitchFamily="18" charset="0"/>
              </a:rPr>
              <a:t>DDL</a:t>
            </a:r>
            <a:r>
              <a:rPr lang="en-US" sz="2400" dirty="0">
                <a:latin typeface="Times New Roman" panose="02020603050405020304" pitchFamily="18" charset="0"/>
                <a:cs typeface="Times New Roman" panose="02020603050405020304" pitchFamily="18" charset="0"/>
              </a:rPr>
              <a:t> is a standard subset of SQL that is used to define tables (database structure), and other metadata related things.</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DDL</a:t>
            </a:r>
            <a:r>
              <a:rPr lang="en-US" sz="2400" dirty="0">
                <a:latin typeface="Times New Roman" panose="02020603050405020304" pitchFamily="18" charset="0"/>
                <a:cs typeface="Times New Roman" panose="02020603050405020304" pitchFamily="18" charset="0"/>
              </a:rPr>
              <a:t> statements create, modify, and remove database objects such as tables, indexes, and users.</a:t>
            </a:r>
          </a:p>
          <a:p>
            <a:r>
              <a:rPr lang="en-US" sz="2400" dirty="0">
                <a:latin typeface="Times New Roman" panose="02020603050405020304" pitchFamily="18" charset="0"/>
                <a:cs typeface="Times New Roman" panose="02020603050405020304" pitchFamily="18" charset="0"/>
              </a:rPr>
              <a:t>The most important DDL statements in SQL are:</a:t>
            </a:r>
          </a:p>
          <a:p>
            <a:pPr lvl="1"/>
            <a:r>
              <a:rPr lang="en-US" dirty="0">
                <a:highlight>
                  <a:srgbClr val="FFFF00"/>
                </a:highlight>
                <a:latin typeface="Times New Roman" panose="02020603050405020304" pitchFamily="18" charset="0"/>
                <a:cs typeface="Times New Roman" panose="02020603050405020304" pitchFamily="18" charset="0"/>
              </a:rPr>
              <a:t>CREATE DATABASE </a:t>
            </a:r>
            <a:r>
              <a:rPr lang="en-US" dirty="0">
                <a:latin typeface="Times New Roman" panose="02020603050405020304" pitchFamily="18" charset="0"/>
                <a:cs typeface="Times New Roman" panose="02020603050405020304" pitchFamily="18" charset="0"/>
              </a:rPr>
              <a:t>- creates a new database </a:t>
            </a:r>
          </a:p>
          <a:p>
            <a:pPr lvl="1"/>
            <a:r>
              <a:rPr lang="en-US" dirty="0">
                <a:highlight>
                  <a:srgbClr val="FFFF00"/>
                </a:highlight>
                <a:latin typeface="Times New Roman" panose="02020603050405020304" pitchFamily="18" charset="0"/>
                <a:cs typeface="Times New Roman" panose="02020603050405020304" pitchFamily="18" charset="0"/>
              </a:rPr>
              <a:t>CREATE TABLE </a:t>
            </a:r>
            <a:r>
              <a:rPr lang="en-US" dirty="0">
                <a:latin typeface="Times New Roman" panose="02020603050405020304" pitchFamily="18" charset="0"/>
                <a:cs typeface="Times New Roman" panose="02020603050405020304" pitchFamily="18" charset="0"/>
              </a:rPr>
              <a:t>- creates a new table </a:t>
            </a:r>
          </a:p>
          <a:p>
            <a:pPr lvl="1"/>
            <a:r>
              <a:rPr lang="en-US" dirty="0">
                <a:highlight>
                  <a:srgbClr val="FFFF00"/>
                </a:highlight>
                <a:latin typeface="Times New Roman" panose="02020603050405020304" pitchFamily="18" charset="0"/>
                <a:cs typeface="Times New Roman" panose="02020603050405020304" pitchFamily="18" charset="0"/>
              </a:rPr>
              <a:t>ALTER TABLE </a:t>
            </a:r>
            <a:r>
              <a:rPr lang="en-US" dirty="0">
                <a:latin typeface="Times New Roman" panose="02020603050405020304" pitchFamily="18" charset="0"/>
                <a:cs typeface="Times New Roman" panose="02020603050405020304" pitchFamily="18" charset="0"/>
              </a:rPr>
              <a:t>- modifies a table </a:t>
            </a:r>
          </a:p>
          <a:p>
            <a:pPr lvl="1"/>
            <a:r>
              <a:rPr lang="en-US" dirty="0">
                <a:highlight>
                  <a:srgbClr val="FFFF00"/>
                </a:highlight>
                <a:latin typeface="Times New Roman" panose="02020603050405020304" pitchFamily="18" charset="0"/>
                <a:cs typeface="Times New Roman" panose="02020603050405020304" pitchFamily="18" charset="0"/>
              </a:rPr>
              <a:t>DROP TABLE </a:t>
            </a:r>
            <a:r>
              <a:rPr lang="en-US" dirty="0">
                <a:latin typeface="Times New Roman" panose="02020603050405020304" pitchFamily="18" charset="0"/>
                <a:cs typeface="Times New Roman" panose="02020603050405020304" pitchFamily="18" charset="0"/>
              </a:rPr>
              <a:t>- deletes a table </a:t>
            </a:r>
          </a:p>
          <a:p>
            <a:endParaRPr lang="en-US" sz="3600"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010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3" name="TextBox 2">
            <a:extLst>
              <a:ext uri="{FF2B5EF4-FFF2-40B4-BE49-F238E27FC236}">
                <a16:creationId xmlns:a16="http://schemas.microsoft.com/office/drawing/2014/main" id="{5D99EBC4-D72D-EF24-4758-A76B17199303}"/>
              </a:ext>
            </a:extLst>
          </p:cNvPr>
          <p:cNvSpPr txBox="1"/>
          <p:nvPr/>
        </p:nvSpPr>
        <p:spPr>
          <a:xfrm>
            <a:off x="695417" y="1899447"/>
            <a:ext cx="6094520" cy="4524315"/>
          </a:xfrm>
          <a:prstGeom prst="rect">
            <a:avLst/>
          </a:prstGeom>
          <a:noFill/>
        </p:spPr>
        <p:txBody>
          <a:bodyPr wrap="square">
            <a:spAutoFit/>
          </a:bodyPr>
          <a:lstStyle/>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units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LeftTable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units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'1-3-2020'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'1-4-2020'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CDDE7D07-D2BD-5B34-4885-9E3245F423A5}"/>
              </a:ext>
            </a:extLst>
          </p:cNvPr>
          <p:cNvSpPr txBox="1"/>
          <p:nvPr/>
        </p:nvSpPr>
        <p:spPr>
          <a:xfrm>
            <a:off x="6789937" y="1899447"/>
            <a:ext cx="4863484" cy="4801314"/>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country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3</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'Panama'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4</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'Spain’</a:t>
            </a:r>
            <a:r>
              <a:rPr lang="tr-TR"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p>
            <a:endParaRPr lang="en-US" dirty="0">
              <a:solidFill>
                <a:srgbClr val="80808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p:txBody>
      </p:sp>
      <p:sp>
        <p:nvSpPr>
          <p:cNvPr id="15" name="Title 1">
            <a:extLst>
              <a:ext uri="{FF2B5EF4-FFF2-40B4-BE49-F238E27FC236}">
                <a16:creationId xmlns:a16="http://schemas.microsoft.com/office/drawing/2014/main" id="{D72EABFF-3D54-DCED-9A8B-6596937B20C0}"/>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INNER JOIN CODE</a:t>
            </a:r>
          </a:p>
        </p:txBody>
      </p:sp>
    </p:spTree>
    <p:extLst>
      <p:ext uri="{BB962C8B-B14F-4D97-AF65-F5344CB8AC3E}">
        <p14:creationId xmlns:p14="http://schemas.microsoft.com/office/powerpoint/2010/main" val="390845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2" name="TextBox 1">
            <a:extLst>
              <a:ext uri="{FF2B5EF4-FFF2-40B4-BE49-F238E27FC236}">
                <a16:creationId xmlns:a16="http://schemas.microsoft.com/office/drawing/2014/main" id="{1A7963FB-6B3B-D042-E450-D53FF5CAA5A0}"/>
              </a:ext>
            </a:extLst>
          </p:cNvPr>
          <p:cNvSpPr txBox="1"/>
          <p:nvPr/>
        </p:nvSpPr>
        <p:spPr>
          <a:xfrm>
            <a:off x="711026" y="1826087"/>
            <a:ext cx="6094520" cy="1754326"/>
          </a:xfrm>
          <a:prstGeom prst="rect">
            <a:avLst/>
          </a:prstGeom>
          <a:noFill/>
        </p:spPr>
        <p:txBody>
          <a:bodyPr wrap="square">
            <a:spAutoFit/>
          </a:bodyPr>
          <a:lstStyle/>
          <a:p>
            <a:r>
              <a:rPr lang="tr-TR" sz="1800" dirty="0">
                <a:solidFill>
                  <a:srgbClr val="008000"/>
                </a:solidFill>
                <a:latin typeface="Consolas" panose="020B0609020204030204" pitchFamily="49" charset="0"/>
              </a:rPr>
              <a:t>-- INNER JOIN </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l</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endParaRPr lang="en-PK" dirty="0"/>
          </a:p>
        </p:txBody>
      </p:sp>
      <p:pic>
        <p:nvPicPr>
          <p:cNvPr id="5" name="Picture 4">
            <a:extLst>
              <a:ext uri="{FF2B5EF4-FFF2-40B4-BE49-F238E27FC236}">
                <a16:creationId xmlns:a16="http://schemas.microsoft.com/office/drawing/2014/main" id="{62DF50EB-E2CE-0786-3530-7B723B3A80F3}"/>
              </a:ext>
            </a:extLst>
          </p:cNvPr>
          <p:cNvPicPr>
            <a:picLocks noChangeAspect="1"/>
          </p:cNvPicPr>
          <p:nvPr/>
        </p:nvPicPr>
        <p:blipFill>
          <a:blip r:embed="rId3"/>
          <a:stretch>
            <a:fillRect/>
          </a:stretch>
        </p:blipFill>
        <p:spPr>
          <a:xfrm>
            <a:off x="771024" y="4202711"/>
            <a:ext cx="3848637" cy="1133633"/>
          </a:xfrm>
          <a:prstGeom prst="rect">
            <a:avLst/>
          </a:prstGeom>
        </p:spPr>
      </p:pic>
      <p:sp>
        <p:nvSpPr>
          <p:cNvPr id="6" name="Title 1">
            <a:extLst>
              <a:ext uri="{FF2B5EF4-FFF2-40B4-BE49-F238E27FC236}">
                <a16:creationId xmlns:a16="http://schemas.microsoft.com/office/drawing/2014/main" id="{580A10B2-04DF-F930-76BD-C775D26E3C82}"/>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INNER JOIN RESULTS</a:t>
            </a:r>
          </a:p>
        </p:txBody>
      </p:sp>
    </p:spTree>
    <p:extLst>
      <p:ext uri="{BB962C8B-B14F-4D97-AF65-F5344CB8AC3E}">
        <p14:creationId xmlns:p14="http://schemas.microsoft.com/office/powerpoint/2010/main" val="330003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2" name="TextBox 1">
            <a:extLst>
              <a:ext uri="{FF2B5EF4-FFF2-40B4-BE49-F238E27FC236}">
                <a16:creationId xmlns:a16="http://schemas.microsoft.com/office/drawing/2014/main" id="{1A7963FB-6B3B-D042-E450-D53FF5CAA5A0}"/>
              </a:ext>
            </a:extLst>
          </p:cNvPr>
          <p:cNvSpPr txBox="1"/>
          <p:nvPr/>
        </p:nvSpPr>
        <p:spPr>
          <a:xfrm>
            <a:off x="711026" y="1826087"/>
            <a:ext cx="6094520" cy="4247317"/>
          </a:xfrm>
          <a:prstGeom prst="rect">
            <a:avLst/>
          </a:prstGeom>
          <a:noFill/>
        </p:spPr>
        <p:txBody>
          <a:bodyPr wrap="square">
            <a:spAutoFit/>
          </a:bodyPr>
          <a:lstStyle/>
          <a:p>
            <a:r>
              <a:rPr lang="tr-TR" sz="1800" dirty="0">
                <a:solidFill>
                  <a:srgbClr val="008000"/>
                </a:solidFill>
                <a:latin typeface="Consolas" panose="020B0609020204030204" pitchFamily="49" charset="0"/>
              </a:rPr>
              <a:t>-- INNER JOIN EXAMPLE 2</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Employees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Employees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EmployeeID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Employees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FirstName</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Orders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OrderID</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Orders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OrderDate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Employees </a:t>
            </a:r>
          </a:p>
          <a:p>
            <a:r>
              <a:rPr lang="tr-TR" sz="1800" dirty="0">
                <a:solidFill>
                  <a:srgbClr val="808080"/>
                </a:solidFill>
                <a:latin typeface="Consolas" panose="020B0609020204030204" pitchFamily="49" charset="0"/>
              </a:rPr>
              <a:t>INNER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Orders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p:txBody>
      </p:sp>
      <p:sp>
        <p:nvSpPr>
          <p:cNvPr id="6" name="Title 1">
            <a:extLst>
              <a:ext uri="{FF2B5EF4-FFF2-40B4-BE49-F238E27FC236}">
                <a16:creationId xmlns:a16="http://schemas.microsoft.com/office/drawing/2014/main" id="{580A10B2-04DF-F930-76BD-C775D26E3C82}"/>
              </a:ext>
            </a:extLst>
          </p:cNvPr>
          <p:cNvSpPr>
            <a:spLocks noGrp="1"/>
          </p:cNvSpPr>
          <p:nvPr>
            <p:ph type="title"/>
          </p:nvPr>
        </p:nvSpPr>
        <p:spPr>
          <a:xfrm>
            <a:off x="711026" y="918689"/>
            <a:ext cx="10515600" cy="88412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INNER JOIN NORTHWIND EXAMPLE</a:t>
            </a:r>
          </a:p>
        </p:txBody>
      </p:sp>
      <p:pic>
        <p:nvPicPr>
          <p:cNvPr id="4" name="Picture 3">
            <a:extLst>
              <a:ext uri="{FF2B5EF4-FFF2-40B4-BE49-F238E27FC236}">
                <a16:creationId xmlns:a16="http://schemas.microsoft.com/office/drawing/2014/main" id="{BD95431E-47BB-742D-7954-9E711882F35B}"/>
              </a:ext>
            </a:extLst>
          </p:cNvPr>
          <p:cNvPicPr>
            <a:picLocks noChangeAspect="1"/>
          </p:cNvPicPr>
          <p:nvPr/>
        </p:nvPicPr>
        <p:blipFill>
          <a:blip r:embed="rId3"/>
          <a:stretch>
            <a:fillRect/>
          </a:stretch>
        </p:blipFill>
        <p:spPr>
          <a:xfrm>
            <a:off x="7064078" y="2006374"/>
            <a:ext cx="4029637" cy="3886742"/>
          </a:xfrm>
          <a:prstGeom prst="rect">
            <a:avLst/>
          </a:prstGeom>
        </p:spPr>
      </p:pic>
    </p:spTree>
    <p:extLst>
      <p:ext uri="{BB962C8B-B14F-4D97-AF65-F5344CB8AC3E}">
        <p14:creationId xmlns:p14="http://schemas.microsoft.com/office/powerpoint/2010/main" val="4224049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416"/>
            <a:ext cx="10515600" cy="884126"/>
          </a:xfrm>
        </p:spPr>
        <p:txBody>
          <a:bodyPr>
            <a:normAutofit/>
          </a:bodyPr>
          <a:lstStyle/>
          <a:p>
            <a:r>
              <a:rPr lang="en-US" sz="3600" b="1" dirty="0">
                <a:latin typeface="Times New Roman" panose="02020603050405020304" pitchFamily="18" charset="0"/>
                <a:cs typeface="Times New Roman" panose="02020603050405020304" pitchFamily="18" charset="0"/>
              </a:rPr>
              <a:t>LEFT OUTER JOIN</a:t>
            </a:r>
          </a:p>
        </p:txBody>
      </p:sp>
      <p:sp>
        <p:nvSpPr>
          <p:cNvPr id="3" name="Content Placeholder 2"/>
          <p:cNvSpPr>
            <a:spLocks noGrp="1"/>
          </p:cNvSpPr>
          <p:nvPr>
            <p:ph idx="1"/>
          </p:nvPr>
        </p:nvSpPr>
        <p:spPr>
          <a:xfrm>
            <a:off x="926977" y="1852542"/>
            <a:ext cx="10515600" cy="1763530"/>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result set of a left outer join includes all the rows from the left table specified in the LEFT OUTER clause, not just the ones in which the joined columns match. When a row in the left table has no matching rows in the right table, the associated result set row contains null values for all select list columns coming from the right table. </a:t>
            </a:r>
          </a:p>
        </p:txBody>
      </p:sp>
      <p:pic>
        <p:nvPicPr>
          <p:cNvPr id="5" name="Picture 4">
            <a:extLst>
              <a:ext uri="{FF2B5EF4-FFF2-40B4-BE49-F238E27FC236}">
                <a16:creationId xmlns:a16="http://schemas.microsoft.com/office/drawing/2014/main" id="{E3BD7430-4203-A39C-4B0A-21CD46EAE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pic>
        <p:nvPicPr>
          <p:cNvPr id="2050" name="Picture 2" descr="SQL LEFT JOIN">
            <a:extLst>
              <a:ext uri="{FF2B5EF4-FFF2-40B4-BE49-F238E27FC236}">
                <a16:creationId xmlns:a16="http://schemas.microsoft.com/office/drawing/2014/main" id="{8334F127-9022-B6A2-5900-774E49875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707" y="4338876"/>
            <a:ext cx="2322584" cy="16838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D0FB0303-F7D2-2F87-6502-176A86958E00}"/>
              </a:ext>
            </a:extLst>
          </p:cNvPr>
          <p:cNvSpPr>
            <a:spLocks noChangeArrowheads="1"/>
          </p:cNvSpPr>
          <p:nvPr/>
        </p:nvSpPr>
        <p:spPr bwMode="auto">
          <a:xfrm>
            <a:off x="838200" y="3246740"/>
            <a:ext cx="984533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1" i="0" u="none" strike="noStrike" cap="none" normalizeH="0" baseline="0" dirty="0">
                <a:ln>
                  <a:noFill/>
                </a:ln>
                <a:solidFill>
                  <a:srgbClr val="000000"/>
                </a:solidFill>
                <a:effectLst/>
                <a:latin typeface="Verdana" panose="020B0604030504040204" pitchFamily="34" charset="0"/>
              </a:rPr>
              <a:t>Note:</a:t>
            </a:r>
            <a:r>
              <a:rPr kumimoji="0" lang="en-PK" altLang="en-PK" b="0" i="0" u="none" strike="noStrike" cap="none" normalizeH="0" baseline="0" dirty="0">
                <a:ln>
                  <a:noFill/>
                </a:ln>
                <a:solidFill>
                  <a:srgbClr val="000000"/>
                </a:solidFill>
                <a:effectLst/>
                <a:latin typeface="Verdana" panose="020B0604030504040204" pitchFamily="34" charset="0"/>
              </a:rPr>
              <a:t> In some databases </a:t>
            </a:r>
            <a:r>
              <a:rPr kumimoji="0" lang="en-US" altLang="en-PK" b="0" i="0" u="none" strike="noStrike" cap="none" normalizeH="0" baseline="0" dirty="0">
                <a:ln>
                  <a:noFill/>
                </a:ln>
                <a:solidFill>
                  <a:srgbClr val="DC143C"/>
                </a:solidFill>
                <a:effectLst/>
                <a:latin typeface="Consolas" panose="020B0609020204030204" pitchFamily="49" charset="0"/>
              </a:rPr>
              <a:t>LEF</a:t>
            </a:r>
            <a:r>
              <a:rPr kumimoji="0" lang="en-PK" altLang="en-PK" b="0" i="0" u="none" strike="noStrike" cap="none" normalizeH="0" baseline="0" dirty="0">
                <a:ln>
                  <a:noFill/>
                </a:ln>
                <a:solidFill>
                  <a:srgbClr val="DC143C"/>
                </a:solidFill>
                <a:effectLst/>
                <a:latin typeface="Consolas" panose="020B0609020204030204" pitchFamily="49" charset="0"/>
              </a:rPr>
              <a:t>T JOIN</a:t>
            </a:r>
            <a:r>
              <a:rPr kumimoji="0" lang="en-PK" altLang="en-PK" b="0" i="0" u="none" strike="noStrike" cap="none" normalizeH="0" baseline="0" dirty="0">
                <a:ln>
                  <a:noFill/>
                </a:ln>
                <a:solidFill>
                  <a:srgbClr val="000000"/>
                </a:solidFill>
                <a:effectLst/>
                <a:latin typeface="Verdana" panose="020B0604030504040204" pitchFamily="34" charset="0"/>
              </a:rPr>
              <a:t> is called </a:t>
            </a:r>
            <a:r>
              <a:rPr lang="en-US" altLang="en-PK" dirty="0">
                <a:solidFill>
                  <a:srgbClr val="DC143C"/>
                </a:solidFill>
                <a:latin typeface="Consolas" panose="020B0609020204030204" pitchFamily="49" charset="0"/>
              </a:rPr>
              <a:t>LEF</a:t>
            </a:r>
            <a:r>
              <a:rPr kumimoji="0" lang="en-PK" altLang="en-PK" b="0" i="0" u="none" strike="noStrike" cap="none" normalizeH="0" baseline="0" dirty="0">
                <a:ln>
                  <a:noFill/>
                </a:ln>
                <a:solidFill>
                  <a:srgbClr val="DC143C"/>
                </a:solidFill>
                <a:effectLst/>
                <a:latin typeface="Consolas" panose="020B0609020204030204" pitchFamily="49" charset="0"/>
              </a:rPr>
              <a:t>T OUTER JOIN</a:t>
            </a:r>
            <a:r>
              <a:rPr kumimoji="0" lang="en-PK" altLang="en-PK" b="0" i="0" u="none" strike="noStrike" cap="none" normalizeH="0" baseline="0" dirty="0">
                <a:ln>
                  <a:noFill/>
                </a:ln>
                <a:solidFill>
                  <a:srgbClr val="000000"/>
                </a:solidFill>
                <a:effectLst/>
                <a:latin typeface="Verdana" panose="020B0604030504040204" pitchFamily="34" charset="0"/>
              </a:rPr>
              <a:t>.</a:t>
            </a:r>
            <a:r>
              <a:rPr kumimoji="0" lang="en-PK" altLang="en-PK" sz="1100" b="0" i="0" u="none" strike="noStrike" cap="none" normalizeH="0" baseline="0" dirty="0">
                <a:ln>
                  <a:noFill/>
                </a:ln>
                <a:solidFill>
                  <a:schemeClr val="tx1"/>
                </a:solidFill>
                <a:effectLst/>
              </a:rPr>
              <a:t> </a:t>
            </a:r>
            <a:endParaRPr kumimoji="0" lang="en-PK" altLang="en-PK"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0EF8671-ECBA-E1FE-3236-6444F6BAA810}"/>
              </a:ext>
            </a:extLst>
          </p:cNvPr>
          <p:cNvSpPr txBox="1"/>
          <p:nvPr/>
        </p:nvSpPr>
        <p:spPr>
          <a:xfrm>
            <a:off x="4589016" y="4442148"/>
            <a:ext cx="6094520" cy="1477328"/>
          </a:xfrm>
          <a:prstGeom prst="rect">
            <a:avLst/>
          </a:prstGeom>
          <a:noFill/>
        </p:spPr>
        <p:txBody>
          <a:bodyPr wrap="square">
            <a:spAutoFit/>
          </a:bodyPr>
          <a:lstStyle/>
          <a:p>
            <a:r>
              <a:rPr lang="tr-TR" sz="1800" dirty="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SYNTAX </a:t>
            </a:r>
            <a:r>
              <a:rPr lang="tr-TR" sz="1800" dirty="0">
                <a:solidFill>
                  <a:srgbClr val="008000"/>
                </a:solidFill>
                <a:latin typeface="Consolas" panose="020B0609020204030204" pitchFamily="49" charset="0"/>
              </a:rPr>
              <a:t>INNER JOIN</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LEFT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325881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BD7430-4203-A39C-4B0A-21CD46EAE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pic>
        <p:nvPicPr>
          <p:cNvPr id="11" name="Picture 10">
            <a:extLst>
              <a:ext uri="{FF2B5EF4-FFF2-40B4-BE49-F238E27FC236}">
                <a16:creationId xmlns:a16="http://schemas.microsoft.com/office/drawing/2014/main" id="{1C9C76C3-07C5-30E4-CC4A-ACCC907B0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823" y="946521"/>
            <a:ext cx="6272354" cy="5123323"/>
          </a:xfrm>
          <a:prstGeom prst="rect">
            <a:avLst/>
          </a:prstGeom>
        </p:spPr>
      </p:pic>
    </p:spTree>
    <p:extLst>
      <p:ext uri="{BB962C8B-B14F-4D97-AF65-F5344CB8AC3E}">
        <p14:creationId xmlns:p14="http://schemas.microsoft.com/office/powerpoint/2010/main" val="413531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3" name="TextBox 2">
            <a:extLst>
              <a:ext uri="{FF2B5EF4-FFF2-40B4-BE49-F238E27FC236}">
                <a16:creationId xmlns:a16="http://schemas.microsoft.com/office/drawing/2014/main" id="{5D99EBC4-D72D-EF24-4758-A76B17199303}"/>
              </a:ext>
            </a:extLst>
          </p:cNvPr>
          <p:cNvSpPr txBox="1"/>
          <p:nvPr/>
        </p:nvSpPr>
        <p:spPr>
          <a:xfrm>
            <a:off x="695417" y="1899447"/>
            <a:ext cx="6094520" cy="4247317"/>
          </a:xfrm>
          <a:prstGeom prst="rect">
            <a:avLst/>
          </a:prstGeom>
          <a:noFill/>
        </p:spPr>
        <p:txBody>
          <a:bodyPr wrap="square">
            <a:spAutoFit/>
          </a:bodyPr>
          <a:lstStyle/>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units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LeftTable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units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'1-3-2020'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'1-4-2020'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CDDE7D07-D2BD-5B34-4885-9E3245F423A5}"/>
              </a:ext>
            </a:extLst>
          </p:cNvPr>
          <p:cNvSpPr txBox="1"/>
          <p:nvPr/>
        </p:nvSpPr>
        <p:spPr>
          <a:xfrm>
            <a:off x="6789937" y="1736035"/>
            <a:ext cx="4863484" cy="4524315"/>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country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'USA'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2</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'Canada'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3</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'Panama’</a:t>
            </a:r>
            <a:r>
              <a:rPr lang="tr-TR"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p>
            <a:endParaRPr lang="en-US" dirty="0">
              <a:solidFill>
                <a:srgbClr val="80808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5" name="Title 1">
            <a:extLst>
              <a:ext uri="{FF2B5EF4-FFF2-40B4-BE49-F238E27FC236}">
                <a16:creationId xmlns:a16="http://schemas.microsoft.com/office/drawing/2014/main" id="{D72EABFF-3D54-DCED-9A8B-6596937B20C0}"/>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LEFT JOIN CODE</a:t>
            </a:r>
          </a:p>
        </p:txBody>
      </p:sp>
    </p:spTree>
    <p:extLst>
      <p:ext uri="{BB962C8B-B14F-4D97-AF65-F5344CB8AC3E}">
        <p14:creationId xmlns:p14="http://schemas.microsoft.com/office/powerpoint/2010/main" val="426045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6" name="Title 1">
            <a:extLst>
              <a:ext uri="{FF2B5EF4-FFF2-40B4-BE49-F238E27FC236}">
                <a16:creationId xmlns:a16="http://schemas.microsoft.com/office/drawing/2014/main" id="{580A10B2-04DF-F930-76BD-C775D26E3C82}"/>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INNER JOIN RESULTS</a:t>
            </a:r>
          </a:p>
        </p:txBody>
      </p:sp>
      <p:sp>
        <p:nvSpPr>
          <p:cNvPr id="4" name="TextBox 3">
            <a:extLst>
              <a:ext uri="{FF2B5EF4-FFF2-40B4-BE49-F238E27FC236}">
                <a16:creationId xmlns:a16="http://schemas.microsoft.com/office/drawing/2014/main" id="{765DAFB0-6B79-2DA3-6033-3AFDA19883C6}"/>
              </a:ext>
            </a:extLst>
          </p:cNvPr>
          <p:cNvSpPr txBox="1"/>
          <p:nvPr/>
        </p:nvSpPr>
        <p:spPr>
          <a:xfrm>
            <a:off x="695417" y="1888231"/>
            <a:ext cx="6094520" cy="1754326"/>
          </a:xfrm>
          <a:prstGeom prst="rect">
            <a:avLst/>
          </a:prstGeom>
          <a:noFill/>
        </p:spPr>
        <p:txBody>
          <a:bodyPr wrap="square">
            <a:spAutoFit/>
          </a:bodyPr>
          <a:lstStyle/>
          <a:p>
            <a:r>
              <a:rPr lang="tr-TR" sz="1800" dirty="0">
                <a:solidFill>
                  <a:srgbClr val="008000"/>
                </a:solidFill>
                <a:latin typeface="Consolas" panose="020B0609020204030204" pitchFamily="49" charset="0"/>
              </a:rPr>
              <a:t>-- LEFT OUTER JOIN </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l</a:t>
            </a:r>
          </a:p>
          <a:p>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endParaRPr lang="en-PK" dirty="0"/>
          </a:p>
        </p:txBody>
      </p:sp>
      <p:pic>
        <p:nvPicPr>
          <p:cNvPr id="8" name="Picture 7">
            <a:extLst>
              <a:ext uri="{FF2B5EF4-FFF2-40B4-BE49-F238E27FC236}">
                <a16:creationId xmlns:a16="http://schemas.microsoft.com/office/drawing/2014/main" id="{0434E56F-D2CA-7A3A-3386-B7D5B951562E}"/>
              </a:ext>
            </a:extLst>
          </p:cNvPr>
          <p:cNvPicPr>
            <a:picLocks noChangeAspect="1"/>
          </p:cNvPicPr>
          <p:nvPr/>
        </p:nvPicPr>
        <p:blipFill>
          <a:blip r:embed="rId3"/>
          <a:stretch>
            <a:fillRect/>
          </a:stretch>
        </p:blipFill>
        <p:spPr>
          <a:xfrm>
            <a:off x="768049" y="4188645"/>
            <a:ext cx="3429479" cy="1286054"/>
          </a:xfrm>
          <a:prstGeom prst="rect">
            <a:avLst/>
          </a:prstGeom>
        </p:spPr>
      </p:pic>
    </p:spTree>
    <p:extLst>
      <p:ext uri="{BB962C8B-B14F-4D97-AF65-F5344CB8AC3E}">
        <p14:creationId xmlns:p14="http://schemas.microsoft.com/office/powerpoint/2010/main" val="4112795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9530BE-530B-0945-958A-4EDAB91DC0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11" name="TextBox 10">
            <a:extLst>
              <a:ext uri="{FF2B5EF4-FFF2-40B4-BE49-F238E27FC236}">
                <a16:creationId xmlns:a16="http://schemas.microsoft.com/office/drawing/2014/main" id="{50756CD0-E06C-0B23-31E0-09E74F2251C1}"/>
              </a:ext>
            </a:extLst>
          </p:cNvPr>
          <p:cNvSpPr txBox="1"/>
          <p:nvPr/>
        </p:nvSpPr>
        <p:spPr>
          <a:xfrm>
            <a:off x="711026" y="2064555"/>
            <a:ext cx="6094520" cy="3139321"/>
          </a:xfrm>
          <a:prstGeom prst="rect">
            <a:avLst/>
          </a:prstGeom>
          <a:noFill/>
        </p:spPr>
        <p:txBody>
          <a:bodyPr wrap="square">
            <a:spAutoFit/>
          </a:bodyPr>
          <a:lstStyle/>
          <a:p>
            <a:r>
              <a:rPr lang="tr-TR" sz="1800" dirty="0">
                <a:solidFill>
                  <a:srgbClr val="008000"/>
                </a:solidFill>
                <a:latin typeface="Consolas" panose="020B0609020204030204" pitchFamily="49" charset="0"/>
              </a:rPr>
              <a:t>-- LEFT OUTER JOIN </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CompanyName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Customers</a:t>
            </a:r>
          </a:p>
          <a:p>
            <a:r>
              <a:rPr lang="tr-TR" sz="1800" dirty="0">
                <a:solidFill>
                  <a:srgbClr val="808080"/>
                </a:solidFill>
                <a:latin typeface="Consolas" panose="020B0609020204030204" pitchFamily="49" charset="0"/>
              </a:rPr>
              <a:t>LEFT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Orders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808080"/>
                </a:solidFill>
                <a:latin typeface="Consolas" panose="020B0609020204030204" pitchFamily="49" charset="0"/>
              </a:rPr>
              <a:t>;</a:t>
            </a:r>
            <a:endParaRPr lang="en-PK" dirty="0"/>
          </a:p>
        </p:txBody>
      </p:sp>
      <p:pic>
        <p:nvPicPr>
          <p:cNvPr id="13" name="Picture 12">
            <a:extLst>
              <a:ext uri="{FF2B5EF4-FFF2-40B4-BE49-F238E27FC236}">
                <a16:creationId xmlns:a16="http://schemas.microsoft.com/office/drawing/2014/main" id="{96CCECE6-BBA7-7F14-76CA-DB8D986D1262}"/>
              </a:ext>
            </a:extLst>
          </p:cNvPr>
          <p:cNvPicPr>
            <a:picLocks noChangeAspect="1"/>
          </p:cNvPicPr>
          <p:nvPr/>
        </p:nvPicPr>
        <p:blipFill>
          <a:blip r:embed="rId3"/>
          <a:stretch>
            <a:fillRect/>
          </a:stretch>
        </p:blipFill>
        <p:spPr>
          <a:xfrm>
            <a:off x="7455307" y="1639367"/>
            <a:ext cx="3229426" cy="3934374"/>
          </a:xfrm>
          <a:prstGeom prst="rect">
            <a:avLst/>
          </a:prstGeom>
        </p:spPr>
      </p:pic>
      <p:sp>
        <p:nvSpPr>
          <p:cNvPr id="14" name="Title 1">
            <a:extLst>
              <a:ext uri="{FF2B5EF4-FFF2-40B4-BE49-F238E27FC236}">
                <a16:creationId xmlns:a16="http://schemas.microsoft.com/office/drawing/2014/main" id="{826E9DB9-D746-C473-0071-6AB538FDB862}"/>
              </a:ext>
            </a:extLst>
          </p:cNvPr>
          <p:cNvSpPr>
            <a:spLocks noGrp="1"/>
          </p:cNvSpPr>
          <p:nvPr>
            <p:ph type="title"/>
          </p:nvPr>
        </p:nvSpPr>
        <p:spPr>
          <a:xfrm>
            <a:off x="711026" y="918689"/>
            <a:ext cx="10515600" cy="88412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LEFT JOIN NORTHWIND EXAMPLE</a:t>
            </a:r>
          </a:p>
        </p:txBody>
      </p:sp>
    </p:spTree>
    <p:extLst>
      <p:ext uri="{BB962C8B-B14F-4D97-AF65-F5344CB8AC3E}">
        <p14:creationId xmlns:p14="http://schemas.microsoft.com/office/powerpoint/2010/main" val="293155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546" y="898786"/>
            <a:ext cx="10515600" cy="884126"/>
          </a:xfrm>
        </p:spPr>
        <p:txBody>
          <a:bodyPr>
            <a:normAutofit/>
          </a:bodyPr>
          <a:lstStyle/>
          <a:p>
            <a:r>
              <a:rPr lang="en-US" sz="3600" b="1" dirty="0">
                <a:latin typeface="Times New Roman" panose="02020603050405020304" pitchFamily="18" charset="0"/>
                <a:cs typeface="Times New Roman" panose="02020603050405020304" pitchFamily="18" charset="0"/>
              </a:rPr>
              <a:t>SQL RIGHT OUTER JOIN</a:t>
            </a:r>
          </a:p>
        </p:txBody>
      </p:sp>
      <p:sp>
        <p:nvSpPr>
          <p:cNvPr id="3" name="Content Placeholder 2"/>
          <p:cNvSpPr>
            <a:spLocks noGrp="1"/>
          </p:cNvSpPr>
          <p:nvPr>
            <p:ph idx="1"/>
          </p:nvPr>
        </p:nvSpPr>
        <p:spPr>
          <a:xfrm>
            <a:off x="740546" y="1871813"/>
            <a:ext cx="10515600" cy="729346"/>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This type of join returns all rows from the </a:t>
            </a:r>
            <a:r>
              <a:rPr lang="en-US" sz="2000" dirty="0" err="1">
                <a:latin typeface="Times New Roman" panose="02020603050405020304" pitchFamily="18" charset="0"/>
                <a:cs typeface="Times New Roman" panose="02020603050405020304" pitchFamily="18" charset="0"/>
              </a:rPr>
              <a:t>RIGHT-hand</a:t>
            </a:r>
            <a:r>
              <a:rPr lang="en-US" sz="2000" dirty="0">
                <a:latin typeface="Times New Roman" panose="02020603050405020304" pitchFamily="18" charset="0"/>
                <a:cs typeface="Times New Roman" panose="02020603050405020304" pitchFamily="18" charset="0"/>
              </a:rPr>
              <a:t> table specified in the ON condition and </a:t>
            </a:r>
            <a:r>
              <a:rPr lang="en-US" sz="2000" b="1" dirty="0">
                <a:latin typeface="Times New Roman" panose="02020603050405020304" pitchFamily="18" charset="0"/>
                <a:cs typeface="Times New Roman" panose="02020603050405020304" pitchFamily="18" charset="0"/>
              </a:rPr>
              <a:t>only</a:t>
            </a:r>
            <a:r>
              <a:rPr lang="en-US" sz="2000" dirty="0">
                <a:latin typeface="Times New Roman" panose="02020603050405020304" pitchFamily="18" charset="0"/>
                <a:cs typeface="Times New Roman" panose="02020603050405020304" pitchFamily="18" charset="0"/>
              </a:rPr>
              <a:t> those rows from the other table where the joined fields are equal (join condition is met).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E515D2B7-4B4B-CA98-72A0-466138729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6" name="Rectangle 1">
            <a:extLst>
              <a:ext uri="{FF2B5EF4-FFF2-40B4-BE49-F238E27FC236}">
                <a16:creationId xmlns:a16="http://schemas.microsoft.com/office/drawing/2014/main" id="{15C7AF55-B513-969D-1168-3798D0A4BE2C}"/>
              </a:ext>
            </a:extLst>
          </p:cNvPr>
          <p:cNvSpPr>
            <a:spLocks noChangeArrowheads="1"/>
          </p:cNvSpPr>
          <p:nvPr/>
        </p:nvSpPr>
        <p:spPr bwMode="auto">
          <a:xfrm>
            <a:off x="740546" y="2733869"/>
            <a:ext cx="984533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1" i="0" u="none" strike="noStrike" cap="none" normalizeH="0" baseline="0" dirty="0">
                <a:ln>
                  <a:noFill/>
                </a:ln>
                <a:solidFill>
                  <a:srgbClr val="000000"/>
                </a:solidFill>
                <a:effectLst/>
                <a:latin typeface="Verdana" panose="020B0604030504040204" pitchFamily="34" charset="0"/>
              </a:rPr>
              <a:t>Note:</a:t>
            </a:r>
            <a:r>
              <a:rPr kumimoji="0" lang="en-PK" altLang="en-PK" b="0" i="0" u="none" strike="noStrike" cap="none" normalizeH="0" baseline="0" dirty="0">
                <a:ln>
                  <a:noFill/>
                </a:ln>
                <a:solidFill>
                  <a:srgbClr val="000000"/>
                </a:solidFill>
                <a:effectLst/>
                <a:latin typeface="Verdana" panose="020B0604030504040204" pitchFamily="34" charset="0"/>
              </a:rPr>
              <a:t> In some databases </a:t>
            </a:r>
            <a:r>
              <a:rPr kumimoji="0" lang="en-PK" altLang="en-PK" b="0" i="0" u="none" strike="noStrike" cap="none" normalizeH="0" baseline="0" dirty="0">
                <a:ln>
                  <a:noFill/>
                </a:ln>
                <a:solidFill>
                  <a:srgbClr val="DC143C"/>
                </a:solidFill>
                <a:effectLst/>
                <a:latin typeface="Consolas" panose="020B0609020204030204" pitchFamily="49" charset="0"/>
              </a:rPr>
              <a:t>RIGHT JOIN</a:t>
            </a:r>
            <a:r>
              <a:rPr kumimoji="0" lang="en-PK" altLang="en-PK" b="0" i="0" u="none" strike="noStrike" cap="none" normalizeH="0" baseline="0" dirty="0">
                <a:ln>
                  <a:noFill/>
                </a:ln>
                <a:solidFill>
                  <a:srgbClr val="000000"/>
                </a:solidFill>
                <a:effectLst/>
                <a:latin typeface="Verdana" panose="020B0604030504040204" pitchFamily="34" charset="0"/>
              </a:rPr>
              <a:t> is called </a:t>
            </a:r>
            <a:r>
              <a:rPr kumimoji="0" lang="en-PK" altLang="en-PK" b="0" i="0" u="none" strike="noStrike" cap="none" normalizeH="0" baseline="0" dirty="0">
                <a:ln>
                  <a:noFill/>
                </a:ln>
                <a:solidFill>
                  <a:srgbClr val="DC143C"/>
                </a:solidFill>
                <a:effectLst/>
                <a:latin typeface="Consolas" panose="020B0609020204030204" pitchFamily="49" charset="0"/>
              </a:rPr>
              <a:t>RIGHT OUTER JOIN</a:t>
            </a:r>
            <a:r>
              <a:rPr kumimoji="0" lang="en-PK" altLang="en-PK" b="0" i="0" u="none" strike="noStrike" cap="none" normalizeH="0" baseline="0" dirty="0">
                <a:ln>
                  <a:noFill/>
                </a:ln>
                <a:solidFill>
                  <a:srgbClr val="000000"/>
                </a:solidFill>
                <a:effectLst/>
                <a:latin typeface="Verdana" panose="020B0604030504040204" pitchFamily="34" charset="0"/>
              </a:rPr>
              <a:t>.</a:t>
            </a:r>
            <a:r>
              <a:rPr kumimoji="0" lang="en-PK" altLang="en-PK" sz="1100" b="0" i="0" u="none" strike="noStrike" cap="none" normalizeH="0" baseline="0" dirty="0">
                <a:ln>
                  <a:noFill/>
                </a:ln>
                <a:solidFill>
                  <a:schemeClr val="tx1"/>
                </a:solidFill>
                <a:effectLst/>
              </a:rPr>
              <a:t> </a:t>
            </a:r>
            <a:endParaRPr kumimoji="0" lang="en-PK" altLang="en-PK" sz="3200" b="0" i="0" u="none" strike="noStrike" cap="none" normalizeH="0" baseline="0" dirty="0">
              <a:ln>
                <a:noFill/>
              </a:ln>
              <a:solidFill>
                <a:schemeClr val="tx1"/>
              </a:solidFill>
              <a:effectLst/>
              <a:latin typeface="Arial" panose="020B0604020202020204" pitchFamily="34" charset="0"/>
            </a:endParaRPr>
          </a:p>
        </p:txBody>
      </p:sp>
      <p:pic>
        <p:nvPicPr>
          <p:cNvPr id="5123" name="Picture 3" descr="SQL RIGHT JOIN">
            <a:extLst>
              <a:ext uri="{FF2B5EF4-FFF2-40B4-BE49-F238E27FC236}">
                <a16:creationId xmlns:a16="http://schemas.microsoft.com/office/drawing/2014/main" id="{74683B73-7556-4F1E-7BF6-C733FBA15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41" y="3930343"/>
            <a:ext cx="2798443" cy="20288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6FB2EF-2578-0BC5-4E8D-3427073CC52E}"/>
              </a:ext>
            </a:extLst>
          </p:cNvPr>
          <p:cNvSpPr txBox="1"/>
          <p:nvPr/>
        </p:nvSpPr>
        <p:spPr>
          <a:xfrm>
            <a:off x="4858305" y="4322504"/>
            <a:ext cx="6094520"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 </a:t>
            </a:r>
            <a:r>
              <a:rPr lang="en-US" sz="1800" dirty="0">
                <a:solidFill>
                  <a:srgbClr val="008000"/>
                </a:solidFill>
                <a:latin typeface="Consolas" panose="020B0609020204030204" pitchFamily="49" charset="0"/>
              </a:rPr>
              <a:t>SYNTAX OF </a:t>
            </a:r>
            <a:r>
              <a:rPr lang="tr-TR" sz="1800" dirty="0">
                <a:solidFill>
                  <a:srgbClr val="008000"/>
                </a:solidFill>
                <a:latin typeface="Consolas" panose="020B0609020204030204" pitchFamily="49" charset="0"/>
              </a:rPr>
              <a:t>RIGHT JOIN</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RIGHT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228250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15D2B7-4B4B-CA98-72A0-466138729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pic>
        <p:nvPicPr>
          <p:cNvPr id="10" name="Picture 9">
            <a:extLst>
              <a:ext uri="{FF2B5EF4-FFF2-40B4-BE49-F238E27FC236}">
                <a16:creationId xmlns:a16="http://schemas.microsoft.com/office/drawing/2014/main" id="{214765EF-91D9-5B2B-C1DA-62A72B9E7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173" y="1152581"/>
            <a:ext cx="6656170" cy="4375284"/>
          </a:xfrm>
          <a:prstGeom prst="rect">
            <a:avLst/>
          </a:prstGeom>
        </p:spPr>
      </p:pic>
    </p:spTree>
    <p:extLst>
      <p:ext uri="{BB962C8B-B14F-4D97-AF65-F5344CB8AC3E}">
        <p14:creationId xmlns:p14="http://schemas.microsoft.com/office/powerpoint/2010/main" val="265197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2" name="Title 1">
            <a:extLst>
              <a:ext uri="{FF2B5EF4-FFF2-40B4-BE49-F238E27FC236}">
                <a16:creationId xmlns:a16="http://schemas.microsoft.com/office/drawing/2014/main" id="{1655DF9F-BF00-961F-B2AF-B7EB267A885A}"/>
              </a:ext>
            </a:extLst>
          </p:cNvPr>
          <p:cNvSpPr>
            <a:spLocks noGrp="1"/>
          </p:cNvSpPr>
          <p:nvPr>
            <p:ph type="title"/>
          </p:nvPr>
        </p:nvSpPr>
        <p:spPr>
          <a:xfrm>
            <a:off x="818965" y="1032315"/>
            <a:ext cx="10515600" cy="646929"/>
          </a:xfrm>
        </p:spPr>
        <p:txBody>
          <a:bodyPr>
            <a:normAutofit/>
          </a:bodyPr>
          <a:lstStyle/>
          <a:p>
            <a:r>
              <a:rPr lang="en-US" sz="2800" b="1" dirty="0">
                <a:latin typeface="Times New Roman" panose="02020603050405020304" pitchFamily="18" charset="0"/>
                <a:cs typeface="Times New Roman" panose="02020603050405020304" pitchFamily="18" charset="0"/>
              </a:rPr>
              <a:t>CREATE DATABASE STATEMENT </a:t>
            </a:r>
          </a:p>
        </p:txBody>
      </p:sp>
      <p:sp>
        <p:nvSpPr>
          <p:cNvPr id="4" name="TextBox 3">
            <a:extLst>
              <a:ext uri="{FF2B5EF4-FFF2-40B4-BE49-F238E27FC236}">
                <a16:creationId xmlns:a16="http://schemas.microsoft.com/office/drawing/2014/main" id="{0769D7A8-E39E-754E-7E74-19621D81757A}"/>
              </a:ext>
            </a:extLst>
          </p:cNvPr>
          <p:cNvSpPr txBox="1"/>
          <p:nvPr/>
        </p:nvSpPr>
        <p:spPr>
          <a:xfrm>
            <a:off x="818965" y="1923742"/>
            <a:ext cx="6886852" cy="369332"/>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The CREATE DATABASE statement is used to create a database.</a:t>
            </a:r>
          </a:p>
        </p:txBody>
      </p:sp>
      <p:pic>
        <p:nvPicPr>
          <p:cNvPr id="7" name="Picture 6">
            <a:extLst>
              <a:ext uri="{FF2B5EF4-FFF2-40B4-BE49-F238E27FC236}">
                <a16:creationId xmlns:a16="http://schemas.microsoft.com/office/drawing/2014/main" id="{52702040-852A-8864-A4E3-F429AC672E37}"/>
              </a:ext>
            </a:extLst>
          </p:cNvPr>
          <p:cNvPicPr>
            <a:picLocks noChangeAspect="1"/>
          </p:cNvPicPr>
          <p:nvPr/>
        </p:nvPicPr>
        <p:blipFill>
          <a:blip r:embed="rId3"/>
          <a:stretch>
            <a:fillRect/>
          </a:stretch>
        </p:blipFill>
        <p:spPr>
          <a:xfrm>
            <a:off x="624605" y="3429000"/>
            <a:ext cx="10250330" cy="2038635"/>
          </a:xfrm>
          <a:prstGeom prst="rect">
            <a:avLst/>
          </a:prstGeom>
        </p:spPr>
      </p:pic>
      <p:sp>
        <p:nvSpPr>
          <p:cNvPr id="9" name="TextBox 8">
            <a:extLst>
              <a:ext uri="{FF2B5EF4-FFF2-40B4-BE49-F238E27FC236}">
                <a16:creationId xmlns:a16="http://schemas.microsoft.com/office/drawing/2014/main" id="{2426B334-8706-431B-D3CE-0142787245D6}"/>
              </a:ext>
            </a:extLst>
          </p:cNvPr>
          <p:cNvSpPr txBox="1"/>
          <p:nvPr/>
        </p:nvSpPr>
        <p:spPr>
          <a:xfrm>
            <a:off x="907741" y="2462171"/>
            <a:ext cx="6094520" cy="646331"/>
          </a:xfrm>
          <a:prstGeom prst="rect">
            <a:avLst/>
          </a:prstGeom>
          <a:noFill/>
        </p:spPr>
        <p:txBody>
          <a:bodyPr wrap="square">
            <a:spAutoFit/>
          </a:bodyPr>
          <a:lstStyle/>
          <a:p>
            <a:r>
              <a:rPr lang="tr-TR" sz="1800" dirty="0">
                <a:solidFill>
                  <a:srgbClr val="008000"/>
                </a:solidFill>
                <a:latin typeface="Consolas" panose="020B0609020204030204" pitchFamily="49" charset="0"/>
              </a:rPr>
              <a:t>-- CRAETE DATABASE SYNTAX</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Database</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&lt;</a:t>
            </a:r>
            <a:r>
              <a:rPr lang="tr-TR" sz="1800" dirty="0">
                <a:solidFill>
                  <a:srgbClr val="0000FF"/>
                </a:solidFill>
                <a:latin typeface="Consolas" panose="020B0609020204030204" pitchFamily="49" charset="0"/>
              </a:rPr>
              <a:t>database_name</a:t>
            </a:r>
            <a:r>
              <a:rPr lang="tr-TR" sz="1800" dirty="0">
                <a:solidFill>
                  <a:srgbClr val="808080"/>
                </a:solidFill>
                <a:latin typeface="Consolas" panose="020B0609020204030204" pitchFamily="49" charset="0"/>
              </a:rPr>
              <a:t>&gt;</a:t>
            </a:r>
            <a:endParaRPr lang="en-PK" dirty="0"/>
          </a:p>
        </p:txBody>
      </p:sp>
    </p:spTree>
    <p:extLst>
      <p:ext uri="{BB962C8B-B14F-4D97-AF65-F5344CB8AC3E}">
        <p14:creationId xmlns:p14="http://schemas.microsoft.com/office/powerpoint/2010/main" val="1272441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3" name="TextBox 2">
            <a:extLst>
              <a:ext uri="{FF2B5EF4-FFF2-40B4-BE49-F238E27FC236}">
                <a16:creationId xmlns:a16="http://schemas.microsoft.com/office/drawing/2014/main" id="{5D99EBC4-D72D-EF24-4758-A76B17199303}"/>
              </a:ext>
            </a:extLst>
          </p:cNvPr>
          <p:cNvSpPr txBox="1"/>
          <p:nvPr/>
        </p:nvSpPr>
        <p:spPr>
          <a:xfrm>
            <a:off x="695417" y="1899447"/>
            <a:ext cx="6094520" cy="4247317"/>
          </a:xfrm>
          <a:prstGeom prst="rect">
            <a:avLst/>
          </a:prstGeom>
          <a:noFill/>
        </p:spPr>
        <p:txBody>
          <a:bodyPr wrap="square">
            <a:spAutoFit/>
          </a:bodyPr>
          <a:lstStyle/>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units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LeftTable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units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'1-3-2020'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'1-4-2020'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CDDE7D07-D2BD-5B34-4885-9E3245F423A5}"/>
              </a:ext>
            </a:extLst>
          </p:cNvPr>
          <p:cNvSpPr txBox="1"/>
          <p:nvPr/>
        </p:nvSpPr>
        <p:spPr>
          <a:xfrm>
            <a:off x="6789937" y="1736035"/>
            <a:ext cx="4863484" cy="3970318"/>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country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3</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'Panama'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5" name="Title 1">
            <a:extLst>
              <a:ext uri="{FF2B5EF4-FFF2-40B4-BE49-F238E27FC236}">
                <a16:creationId xmlns:a16="http://schemas.microsoft.com/office/drawing/2014/main" id="{D72EABFF-3D54-DCED-9A8B-6596937B20C0}"/>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RIGHT JOIN CODE</a:t>
            </a:r>
          </a:p>
        </p:txBody>
      </p:sp>
    </p:spTree>
    <p:extLst>
      <p:ext uri="{BB962C8B-B14F-4D97-AF65-F5344CB8AC3E}">
        <p14:creationId xmlns:p14="http://schemas.microsoft.com/office/powerpoint/2010/main" val="704958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6" name="Title 1">
            <a:extLst>
              <a:ext uri="{FF2B5EF4-FFF2-40B4-BE49-F238E27FC236}">
                <a16:creationId xmlns:a16="http://schemas.microsoft.com/office/drawing/2014/main" id="{580A10B2-04DF-F930-76BD-C775D26E3C82}"/>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RIGHT JOIN RESULTS</a:t>
            </a:r>
          </a:p>
        </p:txBody>
      </p:sp>
      <p:sp>
        <p:nvSpPr>
          <p:cNvPr id="3" name="TextBox 2">
            <a:extLst>
              <a:ext uri="{FF2B5EF4-FFF2-40B4-BE49-F238E27FC236}">
                <a16:creationId xmlns:a16="http://schemas.microsoft.com/office/drawing/2014/main" id="{D47567CF-EEC0-03E7-4D6D-5991D1159D40}"/>
              </a:ext>
            </a:extLst>
          </p:cNvPr>
          <p:cNvSpPr txBox="1"/>
          <p:nvPr/>
        </p:nvSpPr>
        <p:spPr>
          <a:xfrm>
            <a:off x="768049" y="1957628"/>
            <a:ext cx="6094520" cy="1754326"/>
          </a:xfrm>
          <a:prstGeom prst="rect">
            <a:avLst/>
          </a:prstGeom>
          <a:noFill/>
        </p:spPr>
        <p:txBody>
          <a:bodyPr wrap="square">
            <a:spAutoFit/>
          </a:bodyPr>
          <a:lstStyle/>
          <a:p>
            <a:r>
              <a:rPr lang="tr-TR" sz="1800" dirty="0">
                <a:solidFill>
                  <a:srgbClr val="008000"/>
                </a:solidFill>
                <a:latin typeface="Consolas" panose="020B0609020204030204" pitchFamily="49" charset="0"/>
              </a:rPr>
              <a:t>-- RIGHT OUTER JOIN </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l</a:t>
            </a:r>
          </a:p>
          <a:p>
            <a:r>
              <a:rPr lang="en-US" sz="1800" dirty="0">
                <a:solidFill>
                  <a:srgbClr val="808080"/>
                </a:solidFill>
                <a:latin typeface="Consolas" panose="020B0609020204030204" pitchFamily="49" charset="0"/>
              </a:rPr>
              <a:t>RIGHT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endParaRPr lang="en-PK" dirty="0"/>
          </a:p>
        </p:txBody>
      </p:sp>
      <p:pic>
        <p:nvPicPr>
          <p:cNvPr id="7" name="Picture 6">
            <a:extLst>
              <a:ext uri="{FF2B5EF4-FFF2-40B4-BE49-F238E27FC236}">
                <a16:creationId xmlns:a16="http://schemas.microsoft.com/office/drawing/2014/main" id="{64B61EE3-3782-88C9-0B10-60BD55C2F230}"/>
              </a:ext>
            </a:extLst>
          </p:cNvPr>
          <p:cNvPicPr>
            <a:picLocks noChangeAspect="1"/>
          </p:cNvPicPr>
          <p:nvPr/>
        </p:nvPicPr>
        <p:blipFill>
          <a:blip r:embed="rId3"/>
          <a:stretch>
            <a:fillRect/>
          </a:stretch>
        </p:blipFill>
        <p:spPr>
          <a:xfrm>
            <a:off x="871673" y="4470541"/>
            <a:ext cx="2943636" cy="828791"/>
          </a:xfrm>
          <a:prstGeom prst="rect">
            <a:avLst/>
          </a:prstGeom>
        </p:spPr>
      </p:pic>
    </p:spTree>
    <p:extLst>
      <p:ext uri="{BB962C8B-B14F-4D97-AF65-F5344CB8AC3E}">
        <p14:creationId xmlns:p14="http://schemas.microsoft.com/office/powerpoint/2010/main" val="398839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15D2B7-4B4B-CA98-72A0-466138729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11" name="TextBox 10">
            <a:extLst>
              <a:ext uri="{FF2B5EF4-FFF2-40B4-BE49-F238E27FC236}">
                <a16:creationId xmlns:a16="http://schemas.microsoft.com/office/drawing/2014/main" id="{4A843B52-EA33-EB2C-309B-6C93E740DE16}"/>
              </a:ext>
            </a:extLst>
          </p:cNvPr>
          <p:cNvSpPr txBox="1"/>
          <p:nvPr/>
        </p:nvSpPr>
        <p:spPr>
          <a:xfrm>
            <a:off x="711026" y="1968993"/>
            <a:ext cx="6094520" cy="3970318"/>
          </a:xfrm>
          <a:prstGeom prst="rect">
            <a:avLst/>
          </a:prstGeom>
          <a:noFill/>
        </p:spPr>
        <p:txBody>
          <a:bodyPr wrap="square">
            <a:spAutoFit/>
          </a:bodyPr>
          <a:lstStyle/>
          <a:p>
            <a:r>
              <a:rPr lang="tr-TR" sz="1800" dirty="0">
                <a:solidFill>
                  <a:srgbClr val="008000"/>
                </a:solidFill>
                <a:latin typeface="Consolas" panose="020B0609020204030204" pitchFamily="49" charset="0"/>
              </a:rPr>
              <a:t>-- RIGHT JOIN EXAMPLE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Employees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Orders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OrderID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Employees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LastName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Employees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FirstName</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Orders</a:t>
            </a:r>
          </a:p>
          <a:p>
            <a:r>
              <a:rPr lang="tr-TR" sz="1800" dirty="0">
                <a:solidFill>
                  <a:srgbClr val="808080"/>
                </a:solidFill>
                <a:latin typeface="Consolas" panose="020B0609020204030204" pitchFamily="49" charset="0"/>
              </a:rPr>
              <a:t>RIGHT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Employees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EmployeeID</a:t>
            </a:r>
            <a:r>
              <a:rPr lang="en-US" sz="1800" dirty="0">
                <a:solidFill>
                  <a:srgbClr val="808080"/>
                </a:solidFill>
                <a:latin typeface="Consolas" panose="020B0609020204030204" pitchFamily="49" charset="0"/>
              </a:rPr>
              <a:t>;</a:t>
            </a:r>
            <a:endParaRPr lang="en-PK" dirty="0"/>
          </a:p>
        </p:txBody>
      </p:sp>
      <p:pic>
        <p:nvPicPr>
          <p:cNvPr id="15" name="Picture 14">
            <a:extLst>
              <a:ext uri="{FF2B5EF4-FFF2-40B4-BE49-F238E27FC236}">
                <a16:creationId xmlns:a16="http://schemas.microsoft.com/office/drawing/2014/main" id="{053DB574-2F54-5DA0-CCBA-B095042C17A7}"/>
              </a:ext>
            </a:extLst>
          </p:cNvPr>
          <p:cNvPicPr>
            <a:picLocks noChangeAspect="1"/>
          </p:cNvPicPr>
          <p:nvPr/>
        </p:nvPicPr>
        <p:blipFill>
          <a:blip r:embed="rId3"/>
          <a:stretch>
            <a:fillRect/>
          </a:stretch>
        </p:blipFill>
        <p:spPr>
          <a:xfrm>
            <a:off x="8248401" y="1968993"/>
            <a:ext cx="2229161" cy="3915321"/>
          </a:xfrm>
          <a:prstGeom prst="rect">
            <a:avLst/>
          </a:prstGeom>
        </p:spPr>
      </p:pic>
      <p:sp>
        <p:nvSpPr>
          <p:cNvPr id="16" name="Title 1">
            <a:extLst>
              <a:ext uri="{FF2B5EF4-FFF2-40B4-BE49-F238E27FC236}">
                <a16:creationId xmlns:a16="http://schemas.microsoft.com/office/drawing/2014/main" id="{8CA32BD7-B567-9839-22A5-4E3B07066E67}"/>
              </a:ext>
            </a:extLst>
          </p:cNvPr>
          <p:cNvSpPr>
            <a:spLocks noGrp="1"/>
          </p:cNvSpPr>
          <p:nvPr>
            <p:ph type="title"/>
          </p:nvPr>
        </p:nvSpPr>
        <p:spPr>
          <a:xfrm>
            <a:off x="711026" y="918689"/>
            <a:ext cx="10515600" cy="88412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RIGHT JOIN NORTHWIND EXAMPLE</a:t>
            </a:r>
          </a:p>
        </p:txBody>
      </p:sp>
    </p:spTree>
    <p:extLst>
      <p:ext uri="{BB962C8B-B14F-4D97-AF65-F5344CB8AC3E}">
        <p14:creationId xmlns:p14="http://schemas.microsoft.com/office/powerpoint/2010/main" val="1071243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57"/>
            <a:ext cx="10515600" cy="884126"/>
          </a:xfrm>
        </p:spPr>
        <p:txBody>
          <a:bodyPr>
            <a:normAutofit/>
          </a:bodyPr>
          <a:lstStyle/>
          <a:p>
            <a:r>
              <a:rPr lang="en-US" sz="3600" b="1" dirty="0">
                <a:latin typeface="Times New Roman" panose="02020603050405020304" pitchFamily="18" charset="0"/>
                <a:cs typeface="Times New Roman" panose="02020603050405020304" pitchFamily="18" charset="0"/>
              </a:rPr>
              <a:t>FULL JOIN</a:t>
            </a:r>
          </a:p>
        </p:txBody>
      </p:sp>
      <p:sp>
        <p:nvSpPr>
          <p:cNvPr id="3" name="Content Placeholder 2"/>
          <p:cNvSpPr>
            <a:spLocks noGrp="1"/>
          </p:cNvSpPr>
          <p:nvPr>
            <p:ph idx="1"/>
          </p:nvPr>
        </p:nvSpPr>
        <p:spPr>
          <a:xfrm>
            <a:off x="838200" y="1741384"/>
            <a:ext cx="10515600" cy="88412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This type of join returns all rows from the </a:t>
            </a:r>
            <a:r>
              <a:rPr lang="en-US" sz="2000" dirty="0" err="1">
                <a:latin typeface="Times New Roman" panose="02020603050405020304" pitchFamily="18" charset="0"/>
                <a:cs typeface="Times New Roman" panose="02020603050405020304" pitchFamily="18" charset="0"/>
              </a:rPr>
              <a:t>LEFT-hand</a:t>
            </a:r>
            <a:r>
              <a:rPr lang="en-US" sz="2000" dirty="0">
                <a:latin typeface="Times New Roman" panose="02020603050405020304" pitchFamily="18" charset="0"/>
                <a:cs typeface="Times New Roman" panose="02020603050405020304" pitchFamily="18" charset="0"/>
              </a:rPr>
              <a:t> table and </a:t>
            </a:r>
            <a:r>
              <a:rPr lang="en-US" sz="2000" dirty="0" err="1">
                <a:latin typeface="Times New Roman" panose="02020603050405020304" pitchFamily="18" charset="0"/>
                <a:cs typeface="Times New Roman" panose="02020603050405020304" pitchFamily="18" charset="0"/>
              </a:rPr>
              <a:t>RIGHT-hand</a:t>
            </a:r>
            <a:r>
              <a:rPr lang="en-US" sz="2000" dirty="0">
                <a:latin typeface="Times New Roman" panose="02020603050405020304" pitchFamily="18" charset="0"/>
                <a:cs typeface="Times New Roman" panose="02020603050405020304" pitchFamily="18" charset="0"/>
              </a:rPr>
              <a:t> table with nulls in place where the join condition is not met. This Join can also be referred to as a FULL OUTER JOIN or a FULL JOIN. </a:t>
            </a:r>
          </a:p>
          <a:p>
            <a:pPr marL="0" indent="0">
              <a:buNone/>
            </a:pPr>
            <a:endParaRPr lang="en-US" sz="2000" dirty="0"/>
          </a:p>
        </p:txBody>
      </p:sp>
      <p:pic>
        <p:nvPicPr>
          <p:cNvPr id="5" name="Picture 4">
            <a:extLst>
              <a:ext uri="{FF2B5EF4-FFF2-40B4-BE49-F238E27FC236}">
                <a16:creationId xmlns:a16="http://schemas.microsoft.com/office/drawing/2014/main" id="{B3370998-95FC-AA0D-A45D-A381306F09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7" name="Rectangle 2">
            <a:extLst>
              <a:ext uri="{FF2B5EF4-FFF2-40B4-BE49-F238E27FC236}">
                <a16:creationId xmlns:a16="http://schemas.microsoft.com/office/drawing/2014/main" id="{635A94AA-AF70-FA62-C74D-F772DDB80E3B}"/>
              </a:ext>
            </a:extLst>
          </p:cNvPr>
          <p:cNvSpPr>
            <a:spLocks noChangeArrowheads="1"/>
          </p:cNvSpPr>
          <p:nvPr/>
        </p:nvSpPr>
        <p:spPr bwMode="auto">
          <a:xfrm>
            <a:off x="838200" y="2822647"/>
            <a:ext cx="66012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PK" b="1" dirty="0">
                <a:solidFill>
                  <a:srgbClr val="000000"/>
                </a:solidFill>
                <a:latin typeface="Verdana" panose="020B0604030504040204" pitchFamily="34" charset="0"/>
              </a:rPr>
              <a:t>NOTE</a:t>
            </a:r>
            <a:r>
              <a:rPr kumimoji="0" lang="en-PK" altLang="en-PK" b="1" i="0" u="none" strike="noStrike" cap="none" normalizeH="0" baseline="0" dirty="0">
                <a:ln>
                  <a:noFill/>
                </a:ln>
                <a:solidFill>
                  <a:srgbClr val="000000"/>
                </a:solidFill>
                <a:effectLst/>
                <a:latin typeface="Verdana" panose="020B0604030504040204" pitchFamily="34" charset="0"/>
              </a:rPr>
              <a:t>:</a:t>
            </a:r>
            <a:r>
              <a:rPr kumimoji="0" lang="en-PK" altLang="en-PK" b="0" i="0" u="none" strike="noStrike" cap="none" normalizeH="0" baseline="0" dirty="0">
                <a:ln>
                  <a:noFill/>
                </a:ln>
                <a:solidFill>
                  <a:srgbClr val="000000"/>
                </a:solidFill>
                <a:effectLst/>
                <a:latin typeface="Verdana" panose="020B0604030504040204" pitchFamily="34" charset="0"/>
              </a:rPr>
              <a:t> </a:t>
            </a:r>
            <a:r>
              <a:rPr kumimoji="0" lang="en-PK" altLang="en-PK" b="0" i="0" u="none" strike="noStrike" cap="none" normalizeH="0" baseline="0" dirty="0">
                <a:ln>
                  <a:noFill/>
                </a:ln>
                <a:solidFill>
                  <a:srgbClr val="DC143C"/>
                </a:solidFill>
                <a:effectLst/>
                <a:latin typeface="Consolas" panose="020B0609020204030204" pitchFamily="49" charset="0"/>
              </a:rPr>
              <a:t>FULL OUTER JOIN</a:t>
            </a:r>
            <a:r>
              <a:rPr kumimoji="0" lang="en-PK" altLang="en-PK" b="0" i="0" u="none" strike="noStrike" cap="none" normalizeH="0" baseline="0" dirty="0">
                <a:ln>
                  <a:noFill/>
                </a:ln>
                <a:solidFill>
                  <a:srgbClr val="000000"/>
                </a:solidFill>
                <a:effectLst/>
                <a:latin typeface="Verdana" panose="020B0604030504040204" pitchFamily="34" charset="0"/>
              </a:rPr>
              <a:t> and </a:t>
            </a:r>
            <a:r>
              <a:rPr kumimoji="0" lang="en-PK" altLang="en-PK" b="0" i="0" u="none" strike="noStrike" cap="none" normalizeH="0" baseline="0" dirty="0">
                <a:ln>
                  <a:noFill/>
                </a:ln>
                <a:solidFill>
                  <a:srgbClr val="DC143C"/>
                </a:solidFill>
                <a:effectLst/>
                <a:latin typeface="Consolas" panose="020B0609020204030204" pitchFamily="49" charset="0"/>
              </a:rPr>
              <a:t>FULL JOIN</a:t>
            </a:r>
            <a:r>
              <a:rPr kumimoji="0" lang="en-PK" altLang="en-PK" b="0" i="0" u="none" strike="noStrike" cap="none" normalizeH="0" baseline="0" dirty="0">
                <a:ln>
                  <a:noFill/>
                </a:ln>
                <a:solidFill>
                  <a:srgbClr val="000000"/>
                </a:solidFill>
                <a:effectLst/>
                <a:latin typeface="Verdana" panose="020B0604030504040204" pitchFamily="34" charset="0"/>
              </a:rPr>
              <a:t> are the same.</a:t>
            </a:r>
            <a:r>
              <a:rPr kumimoji="0" lang="en-PK" altLang="en-PK" sz="1100" b="0" i="0" u="none" strike="noStrike" cap="none" normalizeH="0" baseline="0" dirty="0">
                <a:ln>
                  <a:noFill/>
                </a:ln>
                <a:solidFill>
                  <a:schemeClr val="tx1"/>
                </a:solidFill>
                <a:effectLst/>
              </a:rPr>
              <a:t> </a:t>
            </a:r>
            <a:endParaRPr kumimoji="0" lang="en-PK" altLang="en-PK" sz="3200" b="0" i="0" u="none" strike="noStrike" cap="none" normalizeH="0" baseline="0" dirty="0">
              <a:ln>
                <a:noFill/>
              </a:ln>
              <a:solidFill>
                <a:schemeClr val="tx1"/>
              </a:solidFill>
              <a:effectLst/>
              <a:latin typeface="Arial" panose="020B0604020202020204" pitchFamily="34" charset="0"/>
            </a:endParaRPr>
          </a:p>
        </p:txBody>
      </p:sp>
      <p:pic>
        <p:nvPicPr>
          <p:cNvPr id="7172" name="Picture 4" descr="SQL FULL OUTER JOIN">
            <a:extLst>
              <a:ext uri="{FF2B5EF4-FFF2-40B4-BE49-F238E27FC236}">
                <a16:creationId xmlns:a16="http://schemas.microsoft.com/office/drawing/2014/main" id="{6110D4E1-7B7C-32F9-B664-9A33E91DD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542" y="4114478"/>
            <a:ext cx="2320884" cy="16826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0AFEB1A-1B4D-EAE3-F7D4-A402DCEC934C}"/>
              </a:ext>
            </a:extLst>
          </p:cNvPr>
          <p:cNvSpPr txBox="1"/>
          <p:nvPr/>
        </p:nvSpPr>
        <p:spPr>
          <a:xfrm>
            <a:off x="4520953" y="4110039"/>
            <a:ext cx="6094520"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 </a:t>
            </a:r>
            <a:r>
              <a:rPr lang="en-US" sz="1800" dirty="0">
                <a:solidFill>
                  <a:srgbClr val="008000"/>
                </a:solidFill>
                <a:latin typeface="Consolas" panose="020B0609020204030204" pitchFamily="49" charset="0"/>
              </a:rPr>
              <a:t>SYNTAX OF FULL OUTER </a:t>
            </a:r>
            <a:r>
              <a:rPr lang="tr-TR" sz="1800" dirty="0">
                <a:solidFill>
                  <a:srgbClr val="008000"/>
                </a:solidFill>
                <a:latin typeface="Consolas" panose="020B0609020204030204" pitchFamily="49" charset="0"/>
              </a:rPr>
              <a:t>JOIN</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FULL</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OUTER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PK" dirty="0"/>
          </a:p>
        </p:txBody>
      </p:sp>
    </p:spTree>
    <p:extLst>
      <p:ext uri="{BB962C8B-B14F-4D97-AF65-F5344CB8AC3E}">
        <p14:creationId xmlns:p14="http://schemas.microsoft.com/office/powerpoint/2010/main" val="346734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6CB3F-65CF-B0EF-29EE-8811F8DF31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pic>
        <p:nvPicPr>
          <p:cNvPr id="5" name="Picture 4">
            <a:extLst>
              <a:ext uri="{FF2B5EF4-FFF2-40B4-BE49-F238E27FC236}">
                <a16:creationId xmlns:a16="http://schemas.microsoft.com/office/drawing/2014/main" id="{2BE266C1-E8D2-E9EF-CEE4-32B41CB57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136" y="867978"/>
            <a:ext cx="6058841" cy="5275370"/>
          </a:xfrm>
          <a:prstGeom prst="rect">
            <a:avLst/>
          </a:prstGeom>
        </p:spPr>
      </p:pic>
    </p:spTree>
    <p:extLst>
      <p:ext uri="{BB962C8B-B14F-4D97-AF65-F5344CB8AC3E}">
        <p14:creationId xmlns:p14="http://schemas.microsoft.com/office/powerpoint/2010/main" val="1308509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3" name="TextBox 2">
            <a:extLst>
              <a:ext uri="{FF2B5EF4-FFF2-40B4-BE49-F238E27FC236}">
                <a16:creationId xmlns:a16="http://schemas.microsoft.com/office/drawing/2014/main" id="{5D99EBC4-D72D-EF24-4758-A76B17199303}"/>
              </a:ext>
            </a:extLst>
          </p:cNvPr>
          <p:cNvSpPr txBox="1"/>
          <p:nvPr/>
        </p:nvSpPr>
        <p:spPr>
          <a:xfrm>
            <a:off x="695417" y="1899447"/>
            <a:ext cx="6094520" cy="4247317"/>
          </a:xfrm>
          <a:prstGeom prst="rect">
            <a:avLst/>
          </a:prstGeom>
          <a:noFill/>
        </p:spPr>
        <p:txBody>
          <a:bodyPr wrap="square">
            <a:spAutoFit/>
          </a:bodyPr>
          <a:lstStyle/>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units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LeftTable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units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'1-3-2020'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a:t>
            </a:r>
            <a:r>
              <a:rPr lang="en-US" sz="1800" dirty="0">
                <a:solidFill>
                  <a:srgbClr val="FF0000"/>
                </a:solidFill>
                <a:latin typeface="Consolas" panose="020B0609020204030204" pitchFamily="49" charset="0"/>
              </a:rPr>
              <a:t>2</a:t>
            </a:r>
            <a:r>
              <a:rPr lang="en-PK" sz="1800" dirty="0">
                <a:solidFill>
                  <a:srgbClr val="FF0000"/>
                </a:solidFill>
                <a:latin typeface="Consolas" panose="020B0609020204030204" pitchFamily="49" charset="0"/>
              </a:rPr>
              <a:t>-2020'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CDDE7D07-D2BD-5B34-4885-9E3245F423A5}"/>
              </a:ext>
            </a:extLst>
          </p:cNvPr>
          <p:cNvSpPr txBox="1"/>
          <p:nvPr/>
        </p:nvSpPr>
        <p:spPr>
          <a:xfrm>
            <a:off x="6789937" y="1622448"/>
            <a:ext cx="4863484" cy="4801314"/>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country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'USA'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2</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'Canada'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3</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'Panama'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4</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'Spain'</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5" name="Title 1">
            <a:extLst>
              <a:ext uri="{FF2B5EF4-FFF2-40B4-BE49-F238E27FC236}">
                <a16:creationId xmlns:a16="http://schemas.microsoft.com/office/drawing/2014/main" id="{D72EABFF-3D54-DCED-9A8B-6596937B20C0}"/>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FULL JOIN CODE</a:t>
            </a:r>
          </a:p>
        </p:txBody>
      </p:sp>
    </p:spTree>
    <p:extLst>
      <p:ext uri="{BB962C8B-B14F-4D97-AF65-F5344CB8AC3E}">
        <p14:creationId xmlns:p14="http://schemas.microsoft.com/office/powerpoint/2010/main" val="1752889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6" name="Title 1">
            <a:extLst>
              <a:ext uri="{FF2B5EF4-FFF2-40B4-BE49-F238E27FC236}">
                <a16:creationId xmlns:a16="http://schemas.microsoft.com/office/drawing/2014/main" id="{580A10B2-04DF-F930-76BD-C775D26E3C82}"/>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FULL OUTER JOIN RESULTS</a:t>
            </a:r>
          </a:p>
        </p:txBody>
      </p:sp>
      <p:sp>
        <p:nvSpPr>
          <p:cNvPr id="4" name="TextBox 3">
            <a:extLst>
              <a:ext uri="{FF2B5EF4-FFF2-40B4-BE49-F238E27FC236}">
                <a16:creationId xmlns:a16="http://schemas.microsoft.com/office/drawing/2014/main" id="{D8FD287E-0E9B-73BD-C009-3FB2F904D55D}"/>
              </a:ext>
            </a:extLst>
          </p:cNvPr>
          <p:cNvSpPr txBox="1"/>
          <p:nvPr/>
        </p:nvSpPr>
        <p:spPr>
          <a:xfrm>
            <a:off x="768049" y="2039151"/>
            <a:ext cx="6094520" cy="1754326"/>
          </a:xfrm>
          <a:prstGeom prst="rect">
            <a:avLst/>
          </a:prstGeom>
          <a:noFill/>
        </p:spPr>
        <p:txBody>
          <a:bodyPr wrap="square">
            <a:spAutoFit/>
          </a:bodyPr>
          <a:lstStyle/>
          <a:p>
            <a:r>
              <a:rPr lang="tr-TR" sz="1800" dirty="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FULL </a:t>
            </a:r>
            <a:r>
              <a:rPr lang="tr-TR" sz="1800" dirty="0">
                <a:solidFill>
                  <a:srgbClr val="008000"/>
                </a:solidFill>
                <a:latin typeface="Consolas" panose="020B0609020204030204" pitchFamily="49" charset="0"/>
              </a:rPr>
              <a:t>OUTER JOIN </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l</a:t>
            </a:r>
          </a:p>
          <a:p>
            <a:r>
              <a:rPr lang="en-US" sz="1800" dirty="0">
                <a:solidFill>
                  <a:srgbClr val="0000FF"/>
                </a:solidFill>
                <a:latin typeface="Consolas" panose="020B0609020204030204" pitchFamily="49" charset="0"/>
              </a:rPr>
              <a:t>FULL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OUTER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country_id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endParaRPr lang="en-PK" dirty="0"/>
          </a:p>
        </p:txBody>
      </p:sp>
      <p:pic>
        <p:nvPicPr>
          <p:cNvPr id="8" name="Picture 7">
            <a:extLst>
              <a:ext uri="{FF2B5EF4-FFF2-40B4-BE49-F238E27FC236}">
                <a16:creationId xmlns:a16="http://schemas.microsoft.com/office/drawing/2014/main" id="{544973BC-F015-0684-F134-5BEA844D11A0}"/>
              </a:ext>
            </a:extLst>
          </p:cNvPr>
          <p:cNvPicPr>
            <a:picLocks noChangeAspect="1"/>
          </p:cNvPicPr>
          <p:nvPr/>
        </p:nvPicPr>
        <p:blipFill>
          <a:blip r:embed="rId3"/>
          <a:stretch>
            <a:fillRect/>
          </a:stretch>
        </p:blipFill>
        <p:spPr>
          <a:xfrm>
            <a:off x="889519" y="4376170"/>
            <a:ext cx="3381847" cy="1514686"/>
          </a:xfrm>
          <a:prstGeom prst="rect">
            <a:avLst/>
          </a:prstGeom>
        </p:spPr>
      </p:pic>
    </p:spTree>
    <p:extLst>
      <p:ext uri="{BB962C8B-B14F-4D97-AF65-F5344CB8AC3E}">
        <p14:creationId xmlns:p14="http://schemas.microsoft.com/office/powerpoint/2010/main" val="926279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15D2B7-4B4B-CA98-72A0-466138729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6" name="TextBox 5">
            <a:extLst>
              <a:ext uri="{FF2B5EF4-FFF2-40B4-BE49-F238E27FC236}">
                <a16:creationId xmlns:a16="http://schemas.microsoft.com/office/drawing/2014/main" id="{CFD6AC92-B0E4-F6BD-DD01-23900DF9EDED}"/>
              </a:ext>
            </a:extLst>
          </p:cNvPr>
          <p:cNvSpPr txBox="1"/>
          <p:nvPr/>
        </p:nvSpPr>
        <p:spPr>
          <a:xfrm>
            <a:off x="739066" y="2168773"/>
            <a:ext cx="5741633" cy="3139321"/>
          </a:xfrm>
          <a:prstGeom prst="rect">
            <a:avLst/>
          </a:prstGeom>
          <a:noFill/>
        </p:spPr>
        <p:txBody>
          <a:bodyPr wrap="square">
            <a:spAutoFit/>
          </a:bodyPr>
          <a:lstStyle/>
          <a:p>
            <a:r>
              <a:rPr lang="tr-TR" sz="1800" dirty="0">
                <a:solidFill>
                  <a:srgbClr val="008000"/>
                </a:solidFill>
                <a:latin typeface="Consolas" panose="020B0609020204030204" pitchFamily="49" charset="0"/>
              </a:rPr>
              <a:t>-- FULL OUTER JOIN</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CompanyName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Customers</a:t>
            </a:r>
          </a:p>
          <a:p>
            <a:r>
              <a:rPr lang="tr-TR" sz="1800" dirty="0">
                <a:solidFill>
                  <a:srgbClr val="0000FF"/>
                </a:solidFill>
                <a:latin typeface="Consolas" panose="020B0609020204030204" pitchFamily="49" charset="0"/>
              </a:rPr>
              <a:t>FULL</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OUTER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Orders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808080"/>
                </a:solidFill>
                <a:latin typeface="Consolas" panose="020B0609020204030204" pitchFamily="49" charset="0"/>
              </a:rPr>
              <a:t>;</a:t>
            </a:r>
            <a:endParaRPr lang="en-PK" dirty="0"/>
          </a:p>
        </p:txBody>
      </p:sp>
      <p:pic>
        <p:nvPicPr>
          <p:cNvPr id="8" name="Picture 7">
            <a:extLst>
              <a:ext uri="{FF2B5EF4-FFF2-40B4-BE49-F238E27FC236}">
                <a16:creationId xmlns:a16="http://schemas.microsoft.com/office/drawing/2014/main" id="{E5B50DF8-03AD-342D-1C33-C1CBC68E6D0A}"/>
              </a:ext>
            </a:extLst>
          </p:cNvPr>
          <p:cNvPicPr>
            <a:picLocks noChangeAspect="1"/>
          </p:cNvPicPr>
          <p:nvPr/>
        </p:nvPicPr>
        <p:blipFill rotWithShape="1">
          <a:blip r:embed="rId3"/>
          <a:srcRect l="2682" b="902"/>
          <a:stretch/>
        </p:blipFill>
        <p:spPr>
          <a:xfrm>
            <a:off x="7519385" y="1760677"/>
            <a:ext cx="3189162" cy="3955512"/>
          </a:xfrm>
          <a:prstGeom prst="rect">
            <a:avLst/>
          </a:prstGeom>
        </p:spPr>
      </p:pic>
      <p:sp>
        <p:nvSpPr>
          <p:cNvPr id="9" name="Title 1">
            <a:extLst>
              <a:ext uri="{FF2B5EF4-FFF2-40B4-BE49-F238E27FC236}">
                <a16:creationId xmlns:a16="http://schemas.microsoft.com/office/drawing/2014/main" id="{543FD34C-A37B-2F75-27A7-FAEE0563B386}"/>
              </a:ext>
            </a:extLst>
          </p:cNvPr>
          <p:cNvSpPr>
            <a:spLocks noGrp="1"/>
          </p:cNvSpPr>
          <p:nvPr>
            <p:ph type="title"/>
          </p:nvPr>
        </p:nvSpPr>
        <p:spPr>
          <a:xfrm>
            <a:off x="711026" y="918689"/>
            <a:ext cx="10515600" cy="88412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FULL JOIN NORTHWIND EXAMPLE</a:t>
            </a:r>
          </a:p>
        </p:txBody>
      </p:sp>
    </p:spTree>
    <p:extLst>
      <p:ext uri="{BB962C8B-B14F-4D97-AF65-F5344CB8AC3E}">
        <p14:creationId xmlns:p14="http://schemas.microsoft.com/office/powerpoint/2010/main" val="586512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57"/>
            <a:ext cx="10515600" cy="884126"/>
          </a:xfrm>
        </p:spPr>
        <p:txBody>
          <a:bodyPr>
            <a:normAutofit/>
          </a:bodyPr>
          <a:lstStyle/>
          <a:p>
            <a:r>
              <a:rPr lang="en-US" sz="3200" b="1" dirty="0">
                <a:latin typeface="Times New Roman" panose="02020603050405020304" pitchFamily="18" charset="0"/>
                <a:cs typeface="Times New Roman" panose="02020603050405020304" pitchFamily="18" charset="0"/>
              </a:rPr>
              <a:t>LEFT ANTI JOIN</a:t>
            </a:r>
          </a:p>
        </p:txBody>
      </p:sp>
      <p:sp>
        <p:nvSpPr>
          <p:cNvPr id="3" name="Content Placeholder 2"/>
          <p:cNvSpPr>
            <a:spLocks noGrp="1"/>
          </p:cNvSpPr>
          <p:nvPr>
            <p:ph idx="1"/>
          </p:nvPr>
        </p:nvSpPr>
        <p:spPr>
          <a:xfrm>
            <a:off x="838200" y="1741384"/>
            <a:ext cx="10515600" cy="884126"/>
          </a:xfrm>
        </p:spPr>
        <p:txBody>
          <a:bodyPr>
            <a:noAutofit/>
          </a:bodyPr>
          <a:lstStyle/>
          <a:p>
            <a:pPr marL="0" indent="0">
              <a:buNone/>
            </a:pPr>
            <a:r>
              <a:rPr lang="en-US" sz="2000" dirty="0"/>
              <a:t>One of the join kinds available is a left anti join, which brings in only rows from the left table that don't have any matching rows from the right table. </a:t>
            </a:r>
          </a:p>
        </p:txBody>
      </p:sp>
      <p:pic>
        <p:nvPicPr>
          <p:cNvPr id="5" name="Picture 4">
            <a:extLst>
              <a:ext uri="{FF2B5EF4-FFF2-40B4-BE49-F238E27FC236}">
                <a16:creationId xmlns:a16="http://schemas.microsoft.com/office/drawing/2014/main" id="{B3370998-95FC-AA0D-A45D-A381306F09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7" name="Rectangle 2">
            <a:extLst>
              <a:ext uri="{FF2B5EF4-FFF2-40B4-BE49-F238E27FC236}">
                <a16:creationId xmlns:a16="http://schemas.microsoft.com/office/drawing/2014/main" id="{635A94AA-AF70-FA62-C74D-F772DDB80E3B}"/>
              </a:ext>
            </a:extLst>
          </p:cNvPr>
          <p:cNvSpPr>
            <a:spLocks noChangeArrowheads="1"/>
          </p:cNvSpPr>
          <p:nvPr/>
        </p:nvSpPr>
        <p:spPr bwMode="auto">
          <a:xfrm>
            <a:off x="838200" y="2822647"/>
            <a:ext cx="66012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PK" b="1" dirty="0">
                <a:solidFill>
                  <a:srgbClr val="000000"/>
                </a:solidFill>
                <a:latin typeface="Verdana" panose="020B0604030504040204" pitchFamily="34" charset="0"/>
              </a:rPr>
              <a:t>NOTE</a:t>
            </a:r>
            <a:r>
              <a:rPr kumimoji="0" lang="en-PK" altLang="en-PK" b="1" i="0" u="none" strike="noStrike" cap="none" normalizeH="0" baseline="0" dirty="0">
                <a:ln>
                  <a:noFill/>
                </a:ln>
                <a:solidFill>
                  <a:srgbClr val="000000"/>
                </a:solidFill>
                <a:effectLst/>
                <a:latin typeface="Verdana" panose="020B0604030504040204" pitchFamily="34" charset="0"/>
              </a:rPr>
              <a:t>:</a:t>
            </a:r>
            <a:r>
              <a:rPr kumimoji="0" lang="en-PK" altLang="en-PK" b="0" i="0" u="none" strike="noStrike" cap="none" normalizeH="0" baseline="0" dirty="0">
                <a:ln>
                  <a:noFill/>
                </a:ln>
                <a:solidFill>
                  <a:srgbClr val="000000"/>
                </a:solidFill>
                <a:effectLst/>
                <a:latin typeface="Verdana" panose="020B0604030504040204" pitchFamily="34" charset="0"/>
              </a:rPr>
              <a:t> </a:t>
            </a:r>
            <a:r>
              <a:rPr kumimoji="0" lang="en-PK" altLang="en-PK" b="0" i="0" u="none" strike="noStrike" cap="none" normalizeH="0" baseline="0" dirty="0">
                <a:ln>
                  <a:noFill/>
                </a:ln>
                <a:solidFill>
                  <a:srgbClr val="DC143C"/>
                </a:solidFill>
                <a:effectLst/>
                <a:latin typeface="Consolas" panose="020B0609020204030204" pitchFamily="49" charset="0"/>
              </a:rPr>
              <a:t>FULL OUTER JOIN</a:t>
            </a:r>
            <a:r>
              <a:rPr kumimoji="0" lang="en-PK" altLang="en-PK" b="0" i="0" u="none" strike="noStrike" cap="none" normalizeH="0" baseline="0" dirty="0">
                <a:ln>
                  <a:noFill/>
                </a:ln>
                <a:solidFill>
                  <a:srgbClr val="000000"/>
                </a:solidFill>
                <a:effectLst/>
                <a:latin typeface="Verdana" panose="020B0604030504040204" pitchFamily="34" charset="0"/>
              </a:rPr>
              <a:t> and </a:t>
            </a:r>
            <a:r>
              <a:rPr kumimoji="0" lang="en-PK" altLang="en-PK" b="0" i="0" u="none" strike="noStrike" cap="none" normalizeH="0" baseline="0" dirty="0">
                <a:ln>
                  <a:noFill/>
                </a:ln>
                <a:solidFill>
                  <a:srgbClr val="DC143C"/>
                </a:solidFill>
                <a:effectLst/>
                <a:latin typeface="Consolas" panose="020B0609020204030204" pitchFamily="49" charset="0"/>
              </a:rPr>
              <a:t>FULL JOIN</a:t>
            </a:r>
            <a:r>
              <a:rPr kumimoji="0" lang="en-PK" altLang="en-PK" b="0" i="0" u="none" strike="noStrike" cap="none" normalizeH="0" baseline="0" dirty="0">
                <a:ln>
                  <a:noFill/>
                </a:ln>
                <a:solidFill>
                  <a:srgbClr val="000000"/>
                </a:solidFill>
                <a:effectLst/>
                <a:latin typeface="Verdana" panose="020B0604030504040204" pitchFamily="34" charset="0"/>
              </a:rPr>
              <a:t> are the same.</a:t>
            </a:r>
            <a:r>
              <a:rPr kumimoji="0" lang="en-PK" altLang="en-PK" sz="1100" b="0" i="0" u="none" strike="noStrike" cap="none" normalizeH="0" baseline="0" dirty="0">
                <a:ln>
                  <a:noFill/>
                </a:ln>
                <a:solidFill>
                  <a:schemeClr val="tx1"/>
                </a:solidFill>
                <a:effectLst/>
              </a:rPr>
              <a:t> </a:t>
            </a:r>
            <a:endParaRPr kumimoji="0" lang="en-PK" altLang="en-PK" sz="3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8A92CCE-2C10-63CD-DC96-F7339C6DF935}"/>
              </a:ext>
            </a:extLst>
          </p:cNvPr>
          <p:cNvPicPr>
            <a:picLocks noChangeAspect="1"/>
          </p:cNvPicPr>
          <p:nvPr/>
        </p:nvPicPr>
        <p:blipFill>
          <a:blip r:embed="rId3"/>
          <a:stretch>
            <a:fillRect/>
          </a:stretch>
        </p:blipFill>
        <p:spPr>
          <a:xfrm>
            <a:off x="1086442" y="4021507"/>
            <a:ext cx="2888615" cy="1979236"/>
          </a:xfrm>
          <a:prstGeom prst="rect">
            <a:avLst/>
          </a:prstGeom>
        </p:spPr>
      </p:pic>
    </p:spTree>
    <p:extLst>
      <p:ext uri="{BB962C8B-B14F-4D97-AF65-F5344CB8AC3E}">
        <p14:creationId xmlns:p14="http://schemas.microsoft.com/office/powerpoint/2010/main" val="202176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0884CF-B0F7-5929-502E-5C78E2F7E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143" y="969607"/>
            <a:ext cx="6725714" cy="5160246"/>
          </a:xfrm>
          <a:prstGeom prst="rect">
            <a:avLst/>
          </a:prstGeom>
        </p:spPr>
      </p:pic>
      <p:pic>
        <p:nvPicPr>
          <p:cNvPr id="6" name="Picture 5">
            <a:extLst>
              <a:ext uri="{FF2B5EF4-FFF2-40B4-BE49-F238E27FC236}">
                <a16:creationId xmlns:a16="http://schemas.microsoft.com/office/drawing/2014/main" id="{2D9BA707-69FB-D7EF-D5E2-D575FAD6CB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75" y="235627"/>
            <a:ext cx="1853287" cy="483466"/>
          </a:xfrm>
          <a:prstGeom prst="rect">
            <a:avLst/>
          </a:prstGeom>
        </p:spPr>
      </p:pic>
    </p:spTree>
    <p:extLst>
      <p:ext uri="{BB962C8B-B14F-4D97-AF65-F5344CB8AC3E}">
        <p14:creationId xmlns:p14="http://schemas.microsoft.com/office/powerpoint/2010/main" val="24524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2" name="Title 1">
            <a:extLst>
              <a:ext uri="{FF2B5EF4-FFF2-40B4-BE49-F238E27FC236}">
                <a16:creationId xmlns:a16="http://schemas.microsoft.com/office/drawing/2014/main" id="{F4DE583C-A645-BC42-ABDB-CF084301AD5B}"/>
              </a:ext>
            </a:extLst>
          </p:cNvPr>
          <p:cNvSpPr>
            <a:spLocks noGrp="1"/>
          </p:cNvSpPr>
          <p:nvPr>
            <p:ph type="title"/>
          </p:nvPr>
        </p:nvSpPr>
        <p:spPr>
          <a:xfrm>
            <a:off x="838200" y="979945"/>
            <a:ext cx="10515600" cy="735223"/>
          </a:xfrm>
        </p:spPr>
        <p:txBody>
          <a:bodyPr>
            <a:normAutofit/>
          </a:bodyPr>
          <a:lstStyle/>
          <a:p>
            <a:r>
              <a:rPr lang="en-US" sz="3200" b="1" dirty="0">
                <a:latin typeface="Times New Roman" panose="02020603050405020304" pitchFamily="18" charset="0"/>
                <a:cs typeface="Times New Roman" panose="02020603050405020304" pitchFamily="18" charset="0"/>
              </a:rPr>
              <a:t>DROP DATABASE STATEMENT</a:t>
            </a:r>
          </a:p>
        </p:txBody>
      </p:sp>
      <p:sp>
        <p:nvSpPr>
          <p:cNvPr id="4" name="TextBox 3">
            <a:extLst>
              <a:ext uri="{FF2B5EF4-FFF2-40B4-BE49-F238E27FC236}">
                <a16:creationId xmlns:a16="http://schemas.microsoft.com/office/drawing/2014/main" id="{313264F3-CE30-1F22-BE35-E16050118AA8}"/>
              </a:ext>
            </a:extLst>
          </p:cNvPr>
          <p:cNvSpPr txBox="1"/>
          <p:nvPr/>
        </p:nvSpPr>
        <p:spPr>
          <a:xfrm>
            <a:off x="836720" y="1988741"/>
            <a:ext cx="7455024" cy="369332"/>
          </a:xfrm>
          <a:prstGeom prst="rect">
            <a:avLst/>
          </a:prstGeom>
          <a:noFill/>
        </p:spPr>
        <p:txBody>
          <a:bodyPr wrap="square">
            <a:spAutoFit/>
          </a:bodyPr>
          <a:lstStyle/>
          <a:p>
            <a:pPr>
              <a:buNone/>
            </a:pPr>
            <a:r>
              <a:rPr lang="en-US" sz="1800" dirty="0">
                <a:latin typeface="Times New Roman" panose="02020603050405020304" pitchFamily="18" charset="0"/>
                <a:cs typeface="Times New Roman" panose="02020603050405020304" pitchFamily="18" charset="0"/>
              </a:rPr>
              <a:t>The DROP DATABASE statement is used to delete a database.</a:t>
            </a:r>
          </a:p>
        </p:txBody>
      </p:sp>
      <p:sp>
        <p:nvSpPr>
          <p:cNvPr id="7" name="TextBox 6">
            <a:extLst>
              <a:ext uri="{FF2B5EF4-FFF2-40B4-BE49-F238E27FC236}">
                <a16:creationId xmlns:a16="http://schemas.microsoft.com/office/drawing/2014/main" id="{E3D45354-2EB6-B99C-345E-02EE65CED079}"/>
              </a:ext>
            </a:extLst>
          </p:cNvPr>
          <p:cNvSpPr txBox="1"/>
          <p:nvPr/>
        </p:nvSpPr>
        <p:spPr>
          <a:xfrm>
            <a:off x="836720" y="2646415"/>
            <a:ext cx="6094520" cy="646331"/>
          </a:xfrm>
          <a:prstGeom prst="rect">
            <a:avLst/>
          </a:prstGeom>
          <a:noFill/>
        </p:spPr>
        <p:txBody>
          <a:bodyPr wrap="square">
            <a:spAutoFit/>
          </a:bodyPr>
          <a:lstStyle/>
          <a:p>
            <a:r>
              <a:rPr lang="tr-TR" sz="1800" dirty="0">
                <a:solidFill>
                  <a:srgbClr val="008000"/>
                </a:solidFill>
                <a:latin typeface="Consolas" panose="020B0609020204030204" pitchFamily="49" charset="0"/>
              </a:rPr>
              <a:t>-- DROP DATABASE SYNTAX</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DATABASE</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&lt;</a:t>
            </a:r>
            <a:r>
              <a:rPr lang="tr-TR" sz="1800" dirty="0">
                <a:solidFill>
                  <a:srgbClr val="0000FF"/>
                </a:solidFill>
                <a:latin typeface="Consolas" panose="020B0609020204030204" pitchFamily="49" charset="0"/>
              </a:rPr>
              <a:t>database_name</a:t>
            </a:r>
            <a:r>
              <a:rPr lang="tr-TR" sz="1800" dirty="0">
                <a:solidFill>
                  <a:srgbClr val="808080"/>
                </a:solidFill>
                <a:latin typeface="Consolas" panose="020B0609020204030204" pitchFamily="49" charset="0"/>
              </a:rPr>
              <a:t>&gt;</a:t>
            </a:r>
            <a:endParaRPr lang="en-PK" dirty="0"/>
          </a:p>
        </p:txBody>
      </p:sp>
      <p:pic>
        <p:nvPicPr>
          <p:cNvPr id="9" name="Picture 8">
            <a:extLst>
              <a:ext uri="{FF2B5EF4-FFF2-40B4-BE49-F238E27FC236}">
                <a16:creationId xmlns:a16="http://schemas.microsoft.com/office/drawing/2014/main" id="{2914DFFE-53FA-6ACF-8A51-3003C5F56932}"/>
              </a:ext>
            </a:extLst>
          </p:cNvPr>
          <p:cNvPicPr>
            <a:picLocks noChangeAspect="1"/>
          </p:cNvPicPr>
          <p:nvPr/>
        </p:nvPicPr>
        <p:blipFill>
          <a:blip r:embed="rId3"/>
          <a:stretch>
            <a:fillRect/>
          </a:stretch>
        </p:blipFill>
        <p:spPr>
          <a:xfrm>
            <a:off x="943252" y="3765754"/>
            <a:ext cx="5725324" cy="2124371"/>
          </a:xfrm>
          <a:prstGeom prst="rect">
            <a:avLst/>
          </a:prstGeom>
        </p:spPr>
      </p:pic>
    </p:spTree>
    <p:extLst>
      <p:ext uri="{BB962C8B-B14F-4D97-AF65-F5344CB8AC3E}">
        <p14:creationId xmlns:p14="http://schemas.microsoft.com/office/powerpoint/2010/main" val="438344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3" name="TextBox 2">
            <a:extLst>
              <a:ext uri="{FF2B5EF4-FFF2-40B4-BE49-F238E27FC236}">
                <a16:creationId xmlns:a16="http://schemas.microsoft.com/office/drawing/2014/main" id="{5D99EBC4-D72D-EF24-4758-A76B17199303}"/>
              </a:ext>
            </a:extLst>
          </p:cNvPr>
          <p:cNvSpPr txBox="1"/>
          <p:nvPr/>
        </p:nvSpPr>
        <p:spPr>
          <a:xfrm>
            <a:off x="695417" y="1899447"/>
            <a:ext cx="6094520" cy="4247317"/>
          </a:xfrm>
          <a:prstGeom prst="rect">
            <a:avLst/>
          </a:prstGeom>
          <a:noFill/>
        </p:spPr>
        <p:txBody>
          <a:bodyPr wrap="square">
            <a:spAutoFit/>
          </a:bodyPr>
          <a:lstStyle/>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units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LeftTable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units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'1-3-2020'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a:t>
            </a:r>
            <a:r>
              <a:rPr lang="en-US" sz="1800" dirty="0">
                <a:solidFill>
                  <a:srgbClr val="FF0000"/>
                </a:solidFill>
                <a:latin typeface="Consolas" panose="020B0609020204030204" pitchFamily="49" charset="0"/>
              </a:rPr>
              <a:t>2</a:t>
            </a:r>
            <a:r>
              <a:rPr lang="en-PK" sz="1800" dirty="0">
                <a:solidFill>
                  <a:srgbClr val="FF0000"/>
                </a:solidFill>
                <a:latin typeface="Consolas" panose="020B0609020204030204" pitchFamily="49" charset="0"/>
              </a:rPr>
              <a:t>-2020'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CDDE7D07-D2BD-5B34-4885-9E3245F423A5}"/>
              </a:ext>
            </a:extLst>
          </p:cNvPr>
          <p:cNvSpPr txBox="1"/>
          <p:nvPr/>
        </p:nvSpPr>
        <p:spPr>
          <a:xfrm>
            <a:off x="6789937" y="1622448"/>
            <a:ext cx="4863484" cy="4801314"/>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RightTable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country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'USA'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2</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'Canada'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3</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'Panama'</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4</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'Spain'</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RightTable</a:t>
            </a:r>
            <a:r>
              <a:rPr lang="tr-TR"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p:txBody>
      </p:sp>
      <p:sp>
        <p:nvSpPr>
          <p:cNvPr id="15" name="Title 1">
            <a:extLst>
              <a:ext uri="{FF2B5EF4-FFF2-40B4-BE49-F238E27FC236}">
                <a16:creationId xmlns:a16="http://schemas.microsoft.com/office/drawing/2014/main" id="{D72EABFF-3D54-DCED-9A8B-6596937B20C0}"/>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LEFT ANTI JOIN CODE</a:t>
            </a:r>
          </a:p>
        </p:txBody>
      </p:sp>
    </p:spTree>
    <p:extLst>
      <p:ext uri="{BB962C8B-B14F-4D97-AF65-F5344CB8AC3E}">
        <p14:creationId xmlns:p14="http://schemas.microsoft.com/office/powerpoint/2010/main" val="2346735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4" name="TextBox 3">
            <a:extLst>
              <a:ext uri="{FF2B5EF4-FFF2-40B4-BE49-F238E27FC236}">
                <a16:creationId xmlns:a16="http://schemas.microsoft.com/office/drawing/2014/main" id="{D8FD287E-0E9B-73BD-C009-3FB2F904D55D}"/>
              </a:ext>
            </a:extLst>
          </p:cNvPr>
          <p:cNvSpPr txBox="1"/>
          <p:nvPr/>
        </p:nvSpPr>
        <p:spPr>
          <a:xfrm>
            <a:off x="3004350" y="2127927"/>
            <a:ext cx="6094520" cy="1323439"/>
          </a:xfrm>
          <a:prstGeom prst="rect">
            <a:avLst/>
          </a:prstGeom>
          <a:noFill/>
        </p:spPr>
        <p:txBody>
          <a:bodyPr wrap="square">
            <a:spAutoFit/>
          </a:bodyPr>
          <a:lstStyle/>
          <a:p>
            <a:r>
              <a:rPr lang="en-US" sz="8000" dirty="0"/>
              <a:t>HOME WORK</a:t>
            </a:r>
            <a:endParaRPr lang="en-PK" sz="8000" dirty="0"/>
          </a:p>
        </p:txBody>
      </p:sp>
      <p:sp>
        <p:nvSpPr>
          <p:cNvPr id="2" name="Title 1">
            <a:extLst>
              <a:ext uri="{FF2B5EF4-FFF2-40B4-BE49-F238E27FC236}">
                <a16:creationId xmlns:a16="http://schemas.microsoft.com/office/drawing/2014/main" id="{DD30D13A-060D-A1ED-0822-9F5C1A04AC40}"/>
              </a:ext>
            </a:extLst>
          </p:cNvPr>
          <p:cNvSpPr txBox="1">
            <a:spLocks/>
          </p:cNvSpPr>
          <p:nvPr/>
        </p:nvSpPr>
        <p:spPr>
          <a:xfrm>
            <a:off x="2422862" y="3117192"/>
            <a:ext cx="7257495" cy="884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SIMILARLY: RIGHT ANTI JOIN RESULTS</a:t>
            </a:r>
          </a:p>
        </p:txBody>
      </p:sp>
      <p:sp>
        <p:nvSpPr>
          <p:cNvPr id="5" name="TextBox 4">
            <a:extLst>
              <a:ext uri="{FF2B5EF4-FFF2-40B4-BE49-F238E27FC236}">
                <a16:creationId xmlns:a16="http://schemas.microsoft.com/office/drawing/2014/main" id="{D36900AA-0733-B259-029B-A548264305EA}"/>
              </a:ext>
            </a:extLst>
          </p:cNvPr>
          <p:cNvSpPr txBox="1"/>
          <p:nvPr/>
        </p:nvSpPr>
        <p:spPr>
          <a:xfrm>
            <a:off x="3754513" y="3816652"/>
            <a:ext cx="4395188" cy="369332"/>
          </a:xfrm>
          <a:prstGeom prst="rect">
            <a:avLst/>
          </a:prstGeom>
          <a:noFill/>
        </p:spPr>
        <p:txBody>
          <a:bodyPr wrap="square">
            <a:spAutoFit/>
          </a:bodyPr>
          <a:lstStyle/>
          <a:p>
            <a:r>
              <a:rPr lang="en-US" dirty="0">
                <a:hlinkClick r:id="rId3"/>
              </a:rPr>
              <a:t>REFERENCE| Right anti join | Microsoft Learn</a:t>
            </a:r>
            <a:endParaRPr lang="en-PK" dirty="0"/>
          </a:p>
        </p:txBody>
      </p:sp>
    </p:spTree>
    <p:extLst>
      <p:ext uri="{BB962C8B-B14F-4D97-AF65-F5344CB8AC3E}">
        <p14:creationId xmlns:p14="http://schemas.microsoft.com/office/powerpoint/2010/main" val="2725938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15D2B7-4B4B-CA98-72A0-466138729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6" name="TextBox 5">
            <a:extLst>
              <a:ext uri="{FF2B5EF4-FFF2-40B4-BE49-F238E27FC236}">
                <a16:creationId xmlns:a16="http://schemas.microsoft.com/office/drawing/2014/main" id="{CFD6AC92-B0E4-F6BD-DD01-23900DF9EDED}"/>
              </a:ext>
            </a:extLst>
          </p:cNvPr>
          <p:cNvSpPr txBox="1"/>
          <p:nvPr/>
        </p:nvSpPr>
        <p:spPr>
          <a:xfrm>
            <a:off x="739066" y="2168773"/>
            <a:ext cx="5741633" cy="3139321"/>
          </a:xfrm>
          <a:prstGeom prst="rect">
            <a:avLst/>
          </a:prstGeom>
          <a:noFill/>
        </p:spPr>
        <p:txBody>
          <a:bodyPr wrap="square">
            <a:spAutoFit/>
          </a:bodyPr>
          <a:lstStyle/>
          <a:p>
            <a:r>
              <a:rPr lang="tr-TR" sz="1800" dirty="0">
                <a:solidFill>
                  <a:srgbClr val="008000"/>
                </a:solidFill>
                <a:latin typeface="Consolas" panose="020B0609020204030204" pitchFamily="49" charset="0"/>
              </a:rPr>
              <a:t>-- FULL OUTER JOIN</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Orders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CompanyName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OrderID</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Customers</a:t>
            </a:r>
          </a:p>
          <a:p>
            <a:r>
              <a:rPr lang="tr-TR" sz="1800" dirty="0">
                <a:solidFill>
                  <a:srgbClr val="0000FF"/>
                </a:solidFill>
                <a:latin typeface="Consolas" panose="020B0609020204030204" pitchFamily="49" charset="0"/>
              </a:rPr>
              <a:t>FULL</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OUTER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Orders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808080"/>
                </a:solidFill>
                <a:latin typeface="Consolas" panose="020B0609020204030204" pitchFamily="49" charset="0"/>
              </a:rPr>
              <a:t>;</a:t>
            </a:r>
            <a:endParaRPr lang="en-PK" dirty="0"/>
          </a:p>
        </p:txBody>
      </p:sp>
      <p:pic>
        <p:nvPicPr>
          <p:cNvPr id="8" name="Picture 7">
            <a:extLst>
              <a:ext uri="{FF2B5EF4-FFF2-40B4-BE49-F238E27FC236}">
                <a16:creationId xmlns:a16="http://schemas.microsoft.com/office/drawing/2014/main" id="{E5B50DF8-03AD-342D-1C33-C1CBC68E6D0A}"/>
              </a:ext>
            </a:extLst>
          </p:cNvPr>
          <p:cNvPicPr>
            <a:picLocks noChangeAspect="1"/>
          </p:cNvPicPr>
          <p:nvPr/>
        </p:nvPicPr>
        <p:blipFill rotWithShape="1">
          <a:blip r:embed="rId3"/>
          <a:srcRect l="2682" b="902"/>
          <a:stretch/>
        </p:blipFill>
        <p:spPr>
          <a:xfrm>
            <a:off x="7519385" y="1760677"/>
            <a:ext cx="3189162" cy="3955512"/>
          </a:xfrm>
          <a:prstGeom prst="rect">
            <a:avLst/>
          </a:prstGeom>
        </p:spPr>
      </p:pic>
      <p:sp>
        <p:nvSpPr>
          <p:cNvPr id="9" name="Title 1">
            <a:extLst>
              <a:ext uri="{FF2B5EF4-FFF2-40B4-BE49-F238E27FC236}">
                <a16:creationId xmlns:a16="http://schemas.microsoft.com/office/drawing/2014/main" id="{543FD34C-A37B-2F75-27A7-FAEE0563B386}"/>
              </a:ext>
            </a:extLst>
          </p:cNvPr>
          <p:cNvSpPr>
            <a:spLocks noGrp="1"/>
          </p:cNvSpPr>
          <p:nvPr>
            <p:ph type="title"/>
          </p:nvPr>
        </p:nvSpPr>
        <p:spPr>
          <a:xfrm>
            <a:off x="711026" y="918689"/>
            <a:ext cx="10515600" cy="88412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FULL JOIN NORTHWIND EXAMPLE</a:t>
            </a:r>
          </a:p>
        </p:txBody>
      </p:sp>
    </p:spTree>
    <p:extLst>
      <p:ext uri="{BB962C8B-B14F-4D97-AF65-F5344CB8AC3E}">
        <p14:creationId xmlns:p14="http://schemas.microsoft.com/office/powerpoint/2010/main" val="1734150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1124" y="2178802"/>
            <a:ext cx="4488862"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returns the Cartesian product of rows from tables in the join. In other words, it will produce rows which combine each row from the first table with each row from the second table</a:t>
            </a:r>
          </a:p>
        </p:txBody>
      </p:sp>
      <p:sp>
        <p:nvSpPr>
          <p:cNvPr id="7" name="Title 1"/>
          <p:cNvSpPr>
            <a:spLocks noGrp="1"/>
          </p:cNvSpPr>
          <p:nvPr>
            <p:ph type="title"/>
          </p:nvPr>
        </p:nvSpPr>
        <p:spPr>
          <a:xfrm>
            <a:off x="823673" y="1402321"/>
            <a:ext cx="4717961" cy="687704"/>
          </a:xfrm>
        </p:spPr>
        <p:txBody>
          <a:bodyPr>
            <a:normAutofit/>
          </a:bodyPr>
          <a:lstStyle/>
          <a:p>
            <a:r>
              <a:rPr lang="en-US" sz="3600" b="1" dirty="0">
                <a:latin typeface="Times New Roman" panose="02020603050405020304" pitchFamily="18" charset="0"/>
                <a:cs typeface="Times New Roman" panose="02020603050405020304" pitchFamily="18" charset="0"/>
              </a:rPr>
              <a:t>Cross Join</a:t>
            </a:r>
          </a:p>
        </p:txBody>
      </p:sp>
      <p:pic>
        <p:nvPicPr>
          <p:cNvPr id="2" name="Picture 1">
            <a:extLst>
              <a:ext uri="{FF2B5EF4-FFF2-40B4-BE49-F238E27FC236}">
                <a16:creationId xmlns:a16="http://schemas.microsoft.com/office/drawing/2014/main" id="{81919975-603C-9D51-D83D-9735E0EA38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grpSp>
        <p:nvGrpSpPr>
          <p:cNvPr id="29" name="Group 28">
            <a:extLst>
              <a:ext uri="{FF2B5EF4-FFF2-40B4-BE49-F238E27FC236}">
                <a16:creationId xmlns:a16="http://schemas.microsoft.com/office/drawing/2014/main" id="{CD69F2AE-7852-57C8-D0F6-0F823293114D}"/>
              </a:ext>
            </a:extLst>
          </p:cNvPr>
          <p:cNvGrpSpPr/>
          <p:nvPr/>
        </p:nvGrpSpPr>
        <p:grpSpPr>
          <a:xfrm>
            <a:off x="5639424" y="491286"/>
            <a:ext cx="5666759" cy="6239746"/>
            <a:chOff x="5639424" y="491286"/>
            <a:chExt cx="5666759" cy="6239746"/>
          </a:xfrm>
        </p:grpSpPr>
        <p:grpSp>
          <p:nvGrpSpPr>
            <p:cNvPr id="18" name="Group 17">
              <a:extLst>
                <a:ext uri="{FF2B5EF4-FFF2-40B4-BE49-F238E27FC236}">
                  <a16:creationId xmlns:a16="http://schemas.microsoft.com/office/drawing/2014/main" id="{745B092E-3A33-F298-6897-A0BE4DD610ED}"/>
                </a:ext>
              </a:extLst>
            </p:cNvPr>
            <p:cNvGrpSpPr/>
            <p:nvPr/>
          </p:nvGrpSpPr>
          <p:grpSpPr>
            <a:xfrm>
              <a:off x="5639424" y="491286"/>
              <a:ext cx="5666759" cy="6239746"/>
              <a:chOff x="5701568" y="553430"/>
              <a:chExt cx="5666759" cy="6239746"/>
            </a:xfrm>
          </p:grpSpPr>
          <p:pic>
            <p:nvPicPr>
              <p:cNvPr id="13" name="Picture 12">
                <a:extLst>
                  <a:ext uri="{FF2B5EF4-FFF2-40B4-BE49-F238E27FC236}">
                    <a16:creationId xmlns:a16="http://schemas.microsoft.com/office/drawing/2014/main" id="{BE7D958A-7545-6188-B459-26B72FE040FB}"/>
                  </a:ext>
                </a:extLst>
              </p:cNvPr>
              <p:cNvPicPr>
                <a:picLocks noChangeAspect="1"/>
              </p:cNvPicPr>
              <p:nvPr/>
            </p:nvPicPr>
            <p:blipFill>
              <a:blip r:embed="rId3"/>
              <a:stretch>
                <a:fillRect/>
              </a:stretch>
            </p:blipFill>
            <p:spPr>
              <a:xfrm>
                <a:off x="5701568" y="715378"/>
                <a:ext cx="2076740" cy="1590897"/>
              </a:xfrm>
              <a:prstGeom prst="rect">
                <a:avLst/>
              </a:prstGeom>
            </p:spPr>
          </p:pic>
          <p:pic>
            <p:nvPicPr>
              <p:cNvPr id="15" name="Picture 14">
                <a:extLst>
                  <a:ext uri="{FF2B5EF4-FFF2-40B4-BE49-F238E27FC236}">
                    <a16:creationId xmlns:a16="http://schemas.microsoft.com/office/drawing/2014/main" id="{6236FF24-96E7-D90E-9838-5EE72080D491}"/>
                  </a:ext>
                </a:extLst>
              </p:cNvPr>
              <p:cNvPicPr>
                <a:picLocks noChangeAspect="1"/>
              </p:cNvPicPr>
              <p:nvPr/>
            </p:nvPicPr>
            <p:blipFill>
              <a:blip r:embed="rId4"/>
              <a:stretch>
                <a:fillRect/>
              </a:stretch>
            </p:blipFill>
            <p:spPr>
              <a:xfrm>
                <a:off x="9444008" y="553430"/>
                <a:ext cx="1924319" cy="1914792"/>
              </a:xfrm>
              <a:prstGeom prst="rect">
                <a:avLst/>
              </a:prstGeom>
            </p:spPr>
          </p:pic>
          <p:pic>
            <p:nvPicPr>
              <p:cNvPr id="17" name="Picture 16">
                <a:extLst>
                  <a:ext uri="{FF2B5EF4-FFF2-40B4-BE49-F238E27FC236}">
                    <a16:creationId xmlns:a16="http://schemas.microsoft.com/office/drawing/2014/main" id="{056BCEFF-89B0-D537-E20B-8B38CD17B32D}"/>
                  </a:ext>
                </a:extLst>
              </p:cNvPr>
              <p:cNvPicPr>
                <a:picLocks noChangeAspect="1"/>
              </p:cNvPicPr>
              <p:nvPr/>
            </p:nvPicPr>
            <p:blipFill>
              <a:blip r:embed="rId5"/>
              <a:stretch>
                <a:fillRect/>
              </a:stretch>
            </p:blipFill>
            <p:spPr>
              <a:xfrm>
                <a:off x="7043037" y="2468222"/>
                <a:ext cx="3305636" cy="4324954"/>
              </a:xfrm>
              <a:prstGeom prst="rect">
                <a:avLst/>
              </a:prstGeom>
            </p:spPr>
          </p:pic>
        </p:grpSp>
        <p:cxnSp>
          <p:nvCxnSpPr>
            <p:cNvPr id="22" name="Straight Arrow Connector 21">
              <a:extLst>
                <a:ext uri="{FF2B5EF4-FFF2-40B4-BE49-F238E27FC236}">
                  <a16:creationId xmlns:a16="http://schemas.microsoft.com/office/drawing/2014/main" id="{87423F62-18C3-7AB1-ABDF-B9D761D5B156}"/>
                </a:ext>
              </a:extLst>
            </p:cNvPr>
            <p:cNvCxnSpPr/>
            <p:nvPr/>
          </p:nvCxnSpPr>
          <p:spPr>
            <a:xfrm flipV="1">
              <a:off x="7324078" y="1065320"/>
              <a:ext cx="2228295" cy="9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581945-D11C-E02C-5818-C06FD2229263}"/>
                </a:ext>
              </a:extLst>
            </p:cNvPr>
            <p:cNvCxnSpPr/>
            <p:nvPr/>
          </p:nvCxnSpPr>
          <p:spPr>
            <a:xfrm>
              <a:off x="7324078" y="1162975"/>
              <a:ext cx="2228295" cy="23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E96CE1-034C-6CA4-0482-999021267414}"/>
                </a:ext>
              </a:extLst>
            </p:cNvPr>
            <p:cNvCxnSpPr/>
            <p:nvPr/>
          </p:nvCxnSpPr>
          <p:spPr>
            <a:xfrm>
              <a:off x="7324078" y="1162975"/>
              <a:ext cx="2228295" cy="583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2FA28F-6171-9554-B478-8267F74E7038}"/>
                </a:ext>
              </a:extLst>
            </p:cNvPr>
            <p:cNvCxnSpPr/>
            <p:nvPr/>
          </p:nvCxnSpPr>
          <p:spPr>
            <a:xfrm>
              <a:off x="7324078" y="1162975"/>
              <a:ext cx="2308194" cy="92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699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6" name="Title 1">
            <a:extLst>
              <a:ext uri="{FF2B5EF4-FFF2-40B4-BE49-F238E27FC236}">
                <a16:creationId xmlns:a16="http://schemas.microsoft.com/office/drawing/2014/main" id="{580A10B2-04DF-F930-76BD-C775D26E3C82}"/>
              </a:ext>
            </a:extLst>
          </p:cNvPr>
          <p:cNvSpPr>
            <a:spLocks noGrp="1"/>
          </p:cNvSpPr>
          <p:nvPr>
            <p:ph type="title"/>
          </p:nvPr>
        </p:nvSpPr>
        <p:spPr>
          <a:xfrm>
            <a:off x="695417" y="851909"/>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CROSS JOIN CODE </a:t>
            </a:r>
          </a:p>
        </p:txBody>
      </p:sp>
      <p:sp>
        <p:nvSpPr>
          <p:cNvPr id="3" name="TextBox 2">
            <a:extLst>
              <a:ext uri="{FF2B5EF4-FFF2-40B4-BE49-F238E27FC236}">
                <a16:creationId xmlns:a16="http://schemas.microsoft.com/office/drawing/2014/main" id="{1FD2F39E-1AA9-E97B-B950-890E5095D739}"/>
              </a:ext>
            </a:extLst>
          </p:cNvPr>
          <p:cNvSpPr txBox="1"/>
          <p:nvPr/>
        </p:nvSpPr>
        <p:spPr>
          <a:xfrm>
            <a:off x="881108" y="1847307"/>
            <a:ext cx="6094520" cy="4524315"/>
          </a:xfrm>
          <a:prstGeom prst="rect">
            <a:avLst/>
          </a:prstGeom>
          <a:noFill/>
        </p:spPr>
        <p:txBody>
          <a:bodyPr wrap="square">
            <a:spAutoFit/>
          </a:bodyPr>
          <a:lstStyle/>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products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item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colors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color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15</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INSERT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INTO</a:t>
            </a:r>
            <a:r>
              <a:rPr lang="tr-TR" sz="1800" dirty="0">
                <a:solidFill>
                  <a:srgbClr val="000000"/>
                </a:solidFill>
                <a:latin typeface="Consolas" panose="020B0609020204030204" pitchFamily="49" charset="0"/>
              </a:rPr>
              <a:t> products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item</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VALUES</a:t>
            </a:r>
            <a:r>
              <a:rPr lang="tr-TR" sz="1800" dirty="0">
                <a:solidFill>
                  <a:srgbClr val="808080"/>
                </a:solidFill>
                <a:latin typeface="Consolas" panose="020B0609020204030204" pitchFamily="49" charset="0"/>
              </a:rPr>
              <a:t>(</a:t>
            </a:r>
            <a:r>
              <a:rPr lang="tr-TR" sz="1800" dirty="0">
                <a:solidFill>
                  <a:srgbClr val="FF0000"/>
                </a:solidFill>
                <a:latin typeface="Consolas" panose="020B0609020204030204" pitchFamily="49" charset="0"/>
              </a:rPr>
              <a:t>'shirt'</a:t>
            </a:r>
            <a:r>
              <a:rPr lang="tr-TR" sz="1800" dirty="0">
                <a:solidFill>
                  <a:srgbClr val="808080"/>
                </a:solidFill>
                <a:latin typeface="Consolas" panose="020B0609020204030204" pitchFamily="49" charset="0"/>
              </a:rPr>
              <a:t>),(</a:t>
            </a:r>
            <a:r>
              <a:rPr lang="tr-TR" sz="1800" dirty="0">
                <a:solidFill>
                  <a:srgbClr val="FF0000"/>
                </a:solidFill>
                <a:latin typeface="Consolas" panose="020B0609020204030204" pitchFamily="49" charset="0"/>
              </a:rPr>
              <a:t>'Jeans'</a:t>
            </a:r>
            <a:r>
              <a:rPr lang="tr-TR" sz="1800" dirty="0">
                <a:solidFill>
                  <a:srgbClr val="808080"/>
                </a:solidFill>
                <a:latin typeface="Consolas" panose="020B0609020204030204" pitchFamily="49" charset="0"/>
              </a:rPr>
              <a:t>),(</a:t>
            </a:r>
            <a:r>
              <a:rPr lang="tr-TR" sz="1800" dirty="0">
                <a:solidFill>
                  <a:srgbClr val="FF0000"/>
                </a:solidFill>
                <a:latin typeface="Consolas" panose="020B0609020204030204" pitchFamily="49" charset="0"/>
              </a:rPr>
              <a:t>'Leggings'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INSERT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INTO</a:t>
            </a:r>
            <a:r>
              <a:rPr lang="tr-TR" sz="1800" dirty="0">
                <a:solidFill>
                  <a:srgbClr val="000000"/>
                </a:solidFill>
                <a:latin typeface="Consolas" panose="020B0609020204030204" pitchFamily="49" charset="0"/>
              </a:rPr>
              <a:t> colors</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color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'Red'</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'Blue'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'White'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products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colors</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099301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E97E41A-C9EB-189D-3A99-B2763F229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15" name="Title 1">
            <a:extLst>
              <a:ext uri="{FF2B5EF4-FFF2-40B4-BE49-F238E27FC236}">
                <a16:creationId xmlns:a16="http://schemas.microsoft.com/office/drawing/2014/main" id="{D72EABFF-3D54-DCED-9A8B-6596937B20C0}"/>
              </a:ext>
            </a:extLst>
          </p:cNvPr>
          <p:cNvSpPr>
            <a:spLocks noGrp="1"/>
          </p:cNvSpPr>
          <p:nvPr>
            <p:ph type="title"/>
          </p:nvPr>
        </p:nvSpPr>
        <p:spPr>
          <a:xfrm>
            <a:off x="695417" y="709866"/>
            <a:ext cx="10515600" cy="884126"/>
          </a:xfrm>
        </p:spPr>
        <p:txBody>
          <a:bodyPr>
            <a:normAutofit/>
          </a:bodyPr>
          <a:lstStyle/>
          <a:p>
            <a:r>
              <a:rPr lang="en-US" sz="2800" b="1" dirty="0">
                <a:latin typeface="Times New Roman" panose="02020603050405020304" pitchFamily="18" charset="0"/>
                <a:cs typeface="Times New Roman" panose="02020603050405020304" pitchFamily="18" charset="0"/>
              </a:rPr>
              <a:t>EXAMPLE: CROSS JOIN  RESULTS</a:t>
            </a:r>
          </a:p>
        </p:txBody>
      </p:sp>
      <p:pic>
        <p:nvPicPr>
          <p:cNvPr id="4" name="Picture 3">
            <a:extLst>
              <a:ext uri="{FF2B5EF4-FFF2-40B4-BE49-F238E27FC236}">
                <a16:creationId xmlns:a16="http://schemas.microsoft.com/office/drawing/2014/main" id="{DE48311C-BD1C-E8AF-5FCC-FBB10508C0C1}"/>
              </a:ext>
            </a:extLst>
          </p:cNvPr>
          <p:cNvPicPr>
            <a:picLocks noChangeAspect="1"/>
          </p:cNvPicPr>
          <p:nvPr/>
        </p:nvPicPr>
        <p:blipFill rotWithShape="1">
          <a:blip r:embed="rId3"/>
          <a:srcRect l="2593"/>
          <a:stretch/>
        </p:blipFill>
        <p:spPr>
          <a:xfrm>
            <a:off x="2894120" y="3364187"/>
            <a:ext cx="2310533" cy="3324689"/>
          </a:xfrm>
          <a:prstGeom prst="rect">
            <a:avLst/>
          </a:prstGeom>
        </p:spPr>
      </p:pic>
      <p:sp>
        <p:nvSpPr>
          <p:cNvPr id="6" name="TextBox 5">
            <a:extLst>
              <a:ext uri="{FF2B5EF4-FFF2-40B4-BE49-F238E27FC236}">
                <a16:creationId xmlns:a16="http://schemas.microsoft.com/office/drawing/2014/main" id="{96D03A3E-9786-0941-72B2-FA79851B910D}"/>
              </a:ext>
            </a:extLst>
          </p:cNvPr>
          <p:cNvSpPr txBox="1"/>
          <p:nvPr/>
        </p:nvSpPr>
        <p:spPr>
          <a:xfrm>
            <a:off x="774577" y="1878925"/>
            <a:ext cx="6094520" cy="1200329"/>
          </a:xfrm>
          <a:prstGeom prst="rect">
            <a:avLst/>
          </a:prstGeom>
          <a:noFill/>
        </p:spPr>
        <p:txBody>
          <a:bodyPr wrap="square">
            <a:spAutoFit/>
          </a:bodyPr>
          <a:lstStyle/>
          <a:p>
            <a:r>
              <a:rPr lang="tr-TR" sz="1800" dirty="0">
                <a:solidFill>
                  <a:srgbClr val="008000"/>
                </a:solidFill>
                <a:latin typeface="Consolas" panose="020B0609020204030204" pitchFamily="49" charset="0"/>
              </a:rPr>
              <a:t>-- CROSS JOIN</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p</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item</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c</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color</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products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p</a:t>
            </a:r>
          </a:p>
          <a:p>
            <a:r>
              <a:rPr lang="tr-TR" sz="1800" dirty="0">
                <a:solidFill>
                  <a:srgbClr val="808080"/>
                </a:solidFill>
                <a:latin typeface="Consolas" panose="020B0609020204030204" pitchFamily="49" charset="0"/>
              </a:rPr>
              <a:t>CROSS</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colors c</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075643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919975-603C-9D51-D83D-9735E0EA38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8" name="TextBox 7">
            <a:extLst>
              <a:ext uri="{FF2B5EF4-FFF2-40B4-BE49-F238E27FC236}">
                <a16:creationId xmlns:a16="http://schemas.microsoft.com/office/drawing/2014/main" id="{15B77DDF-53ED-CD96-C59D-EF4B99EC31E8}"/>
              </a:ext>
            </a:extLst>
          </p:cNvPr>
          <p:cNvSpPr txBox="1"/>
          <p:nvPr/>
        </p:nvSpPr>
        <p:spPr>
          <a:xfrm>
            <a:off x="791091" y="2828835"/>
            <a:ext cx="6094520" cy="1200329"/>
          </a:xfrm>
          <a:prstGeom prst="rect">
            <a:avLst/>
          </a:prstGeom>
          <a:noFill/>
        </p:spPr>
        <p:txBody>
          <a:bodyPr wrap="square">
            <a:spAutoFit/>
          </a:bodyPr>
          <a:lstStyle/>
          <a:p>
            <a:r>
              <a:rPr lang="tr-TR" sz="1800" dirty="0">
                <a:solidFill>
                  <a:srgbClr val="008000"/>
                </a:solidFill>
                <a:latin typeface="Consolas" panose="020B0609020204030204" pitchFamily="49" charset="0"/>
              </a:rPr>
              <a:t>--CROSS JOIN</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shipname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Employees e</a:t>
            </a:r>
          </a:p>
          <a:p>
            <a:r>
              <a:rPr lang="tr-TR" sz="1800" dirty="0">
                <a:solidFill>
                  <a:srgbClr val="808080"/>
                </a:solidFill>
                <a:latin typeface="Consolas" panose="020B0609020204030204" pitchFamily="49" charset="0"/>
              </a:rPr>
              <a:t>CROSS</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Orders o</a:t>
            </a:r>
            <a:endParaRPr lang="en-PK" dirty="0"/>
          </a:p>
        </p:txBody>
      </p:sp>
      <p:pic>
        <p:nvPicPr>
          <p:cNvPr id="10" name="Picture 9">
            <a:extLst>
              <a:ext uri="{FF2B5EF4-FFF2-40B4-BE49-F238E27FC236}">
                <a16:creationId xmlns:a16="http://schemas.microsoft.com/office/drawing/2014/main" id="{CDCBA2BD-14E6-BB63-ECD6-EDFC4F29D52C}"/>
              </a:ext>
            </a:extLst>
          </p:cNvPr>
          <p:cNvPicPr>
            <a:picLocks noChangeAspect="1"/>
          </p:cNvPicPr>
          <p:nvPr/>
        </p:nvPicPr>
        <p:blipFill>
          <a:blip r:embed="rId3"/>
          <a:stretch>
            <a:fillRect/>
          </a:stretch>
        </p:blipFill>
        <p:spPr>
          <a:xfrm>
            <a:off x="6885611" y="1962613"/>
            <a:ext cx="3632499" cy="3910990"/>
          </a:xfrm>
          <a:prstGeom prst="rect">
            <a:avLst/>
          </a:prstGeom>
        </p:spPr>
      </p:pic>
      <p:sp>
        <p:nvSpPr>
          <p:cNvPr id="11" name="Title 1">
            <a:extLst>
              <a:ext uri="{FF2B5EF4-FFF2-40B4-BE49-F238E27FC236}">
                <a16:creationId xmlns:a16="http://schemas.microsoft.com/office/drawing/2014/main" id="{39E1D451-9DC0-0B0D-DC9E-F9518E8A12E8}"/>
              </a:ext>
            </a:extLst>
          </p:cNvPr>
          <p:cNvSpPr>
            <a:spLocks noGrp="1"/>
          </p:cNvSpPr>
          <p:nvPr>
            <p:ph type="title"/>
          </p:nvPr>
        </p:nvSpPr>
        <p:spPr>
          <a:xfrm>
            <a:off x="711026" y="918689"/>
            <a:ext cx="10515600" cy="88412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CROSS JOIN NORTHWIND EXAMPLE</a:t>
            </a:r>
          </a:p>
        </p:txBody>
      </p:sp>
    </p:spTree>
    <p:extLst>
      <p:ext uri="{BB962C8B-B14F-4D97-AF65-F5344CB8AC3E}">
        <p14:creationId xmlns:p14="http://schemas.microsoft.com/office/powerpoint/2010/main" val="1852249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228"/>
            <a:ext cx="10515600" cy="665456"/>
          </a:xfrm>
        </p:spPr>
        <p:txBody>
          <a:bodyPr>
            <a:normAutofit/>
          </a:bodyPr>
          <a:lstStyle/>
          <a:p>
            <a:r>
              <a:rPr lang="en-US" sz="3600" b="1" dirty="0">
                <a:latin typeface="Times New Roman" panose="02020603050405020304" pitchFamily="18" charset="0"/>
                <a:cs typeface="Times New Roman" panose="02020603050405020304" pitchFamily="18" charset="0"/>
              </a:rPr>
              <a:t>SELF JOIN</a:t>
            </a:r>
          </a:p>
        </p:txBody>
      </p:sp>
      <p:sp>
        <p:nvSpPr>
          <p:cNvPr id="3" name="Content Placeholder 2"/>
          <p:cNvSpPr>
            <a:spLocks noGrp="1"/>
          </p:cNvSpPr>
          <p:nvPr>
            <p:ph idx="1"/>
          </p:nvPr>
        </p:nvSpPr>
        <p:spPr>
          <a:xfrm>
            <a:off x="926977" y="1754850"/>
            <a:ext cx="10515600" cy="7691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SQL </a:t>
            </a:r>
            <a:r>
              <a:rPr lang="en-US" sz="2000" b="1" dirty="0">
                <a:latin typeface="Times New Roman" panose="02020603050405020304" pitchFamily="18" charset="0"/>
                <a:cs typeface="Times New Roman" panose="02020603050405020304" pitchFamily="18" charset="0"/>
              </a:rPr>
              <a:t>SELF JOIN</a:t>
            </a:r>
            <a:r>
              <a:rPr lang="en-US" sz="2000" dirty="0">
                <a:latin typeface="Times New Roman" panose="02020603050405020304" pitchFamily="18" charset="0"/>
                <a:cs typeface="Times New Roman" panose="02020603050405020304" pitchFamily="18" charset="0"/>
              </a:rPr>
              <a:t> is used to join a table to itself as if the table were two tables, temporarily renaming at least one table in the SQL statement.</a:t>
            </a:r>
          </a:p>
        </p:txBody>
      </p:sp>
      <p:pic>
        <p:nvPicPr>
          <p:cNvPr id="5" name="Picture 4">
            <a:extLst>
              <a:ext uri="{FF2B5EF4-FFF2-40B4-BE49-F238E27FC236}">
                <a16:creationId xmlns:a16="http://schemas.microsoft.com/office/drawing/2014/main" id="{AFE5C252-B17B-0DAC-83F1-6B9BF8378F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7" y="173483"/>
            <a:ext cx="1853287" cy="483466"/>
          </a:xfrm>
          <a:prstGeom prst="rect">
            <a:avLst/>
          </a:prstGeom>
        </p:spPr>
      </p:pic>
      <p:sp>
        <p:nvSpPr>
          <p:cNvPr id="7" name="TextBox 6">
            <a:extLst>
              <a:ext uri="{FF2B5EF4-FFF2-40B4-BE49-F238E27FC236}">
                <a16:creationId xmlns:a16="http://schemas.microsoft.com/office/drawing/2014/main" id="{CC60F871-1784-7092-E829-B1AFD6C8B936}"/>
              </a:ext>
            </a:extLst>
          </p:cNvPr>
          <p:cNvSpPr txBox="1"/>
          <p:nvPr/>
        </p:nvSpPr>
        <p:spPr>
          <a:xfrm>
            <a:off x="838200" y="2610695"/>
            <a:ext cx="6094520" cy="1200329"/>
          </a:xfrm>
          <a:prstGeom prst="rect">
            <a:avLst/>
          </a:prstGeom>
          <a:noFill/>
        </p:spPr>
        <p:txBody>
          <a:bodyPr wrap="square">
            <a:spAutoFit/>
          </a:bodyPr>
          <a:lstStyle/>
          <a:p>
            <a:r>
              <a:rPr lang="tr-TR" sz="1800" dirty="0">
                <a:solidFill>
                  <a:srgbClr val="008000"/>
                </a:solidFill>
                <a:latin typeface="Consolas" panose="020B0609020204030204" pitchFamily="49" charset="0"/>
              </a:rPr>
              <a:t>-- SELF JOINS</a:t>
            </a:r>
            <a:r>
              <a:rPr lang="en-US" sz="1800" dirty="0">
                <a:solidFill>
                  <a:srgbClr val="008000"/>
                </a:solidFill>
                <a:latin typeface="Consolas" panose="020B0609020204030204" pitchFamily="49" charset="0"/>
              </a:rPr>
              <a:t> EXAMPLE</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 T1, table1 T2</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PK" dirty="0"/>
          </a:p>
        </p:txBody>
      </p:sp>
      <p:sp>
        <p:nvSpPr>
          <p:cNvPr id="9" name="TextBox 8">
            <a:extLst>
              <a:ext uri="{FF2B5EF4-FFF2-40B4-BE49-F238E27FC236}">
                <a16:creationId xmlns:a16="http://schemas.microsoft.com/office/drawing/2014/main" id="{1B1177D4-660E-B8A3-CD0E-0D00E788CF10}"/>
              </a:ext>
            </a:extLst>
          </p:cNvPr>
          <p:cNvSpPr txBox="1"/>
          <p:nvPr/>
        </p:nvSpPr>
        <p:spPr>
          <a:xfrm>
            <a:off x="838200" y="4079224"/>
            <a:ext cx="6094520" cy="2308324"/>
          </a:xfrm>
          <a:prstGeom prst="rect">
            <a:avLst/>
          </a:prstGeom>
          <a:noFill/>
        </p:spPr>
        <p:txBody>
          <a:bodyPr wrap="square">
            <a:spAutoFit/>
          </a:bodyPr>
          <a:lstStyle/>
          <a:p>
            <a:r>
              <a:rPr lang="tr-TR" sz="1800" dirty="0">
                <a:solidFill>
                  <a:srgbClr val="008000"/>
                </a:solidFill>
                <a:latin typeface="Consolas" panose="020B0609020204030204" pitchFamily="49" charset="0"/>
              </a:rPr>
              <a:t>-- SELF JOINS</a:t>
            </a:r>
            <a:r>
              <a:rPr lang="en-US" sz="1800" dirty="0">
                <a:solidFill>
                  <a:srgbClr val="008000"/>
                </a:solidFill>
                <a:latin typeface="Consolas" panose="020B0609020204030204" pitchFamily="49" charset="0"/>
              </a:rPr>
              <a:t> EXAMPLE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A</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CompanyName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CustomerName1</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B</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CompanyName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CustomerName2</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A</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City</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Customers 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Customers B</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&lt;&gt;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a:t>
            </a:r>
            <a:r>
              <a:rPr lang="en-US" sz="1800" dirty="0">
                <a:solidFill>
                  <a:srgbClr val="808080"/>
                </a:solidFill>
                <a:latin typeface="Consolas" panose="020B0609020204030204" pitchFamily="49" charset="0"/>
              </a:rPr>
              <a:t>;</a:t>
            </a:r>
            <a:endParaRPr lang="en-PK" dirty="0"/>
          </a:p>
        </p:txBody>
      </p:sp>
      <p:pic>
        <p:nvPicPr>
          <p:cNvPr id="11" name="Picture 10">
            <a:extLst>
              <a:ext uri="{FF2B5EF4-FFF2-40B4-BE49-F238E27FC236}">
                <a16:creationId xmlns:a16="http://schemas.microsoft.com/office/drawing/2014/main" id="{C2CA3DFA-5316-E903-19F5-ECE24B5EE0E3}"/>
              </a:ext>
            </a:extLst>
          </p:cNvPr>
          <p:cNvPicPr>
            <a:picLocks noChangeAspect="1"/>
          </p:cNvPicPr>
          <p:nvPr/>
        </p:nvPicPr>
        <p:blipFill rotWithShape="1">
          <a:blip r:embed="rId3"/>
          <a:srcRect l="1151"/>
          <a:stretch/>
        </p:blipFill>
        <p:spPr>
          <a:xfrm>
            <a:off x="6613862" y="2792248"/>
            <a:ext cx="4935351" cy="2808453"/>
          </a:xfrm>
          <a:prstGeom prst="rect">
            <a:avLst/>
          </a:prstGeom>
        </p:spPr>
      </p:pic>
    </p:spTree>
    <p:extLst>
      <p:ext uri="{BB962C8B-B14F-4D97-AF65-F5344CB8AC3E}">
        <p14:creationId xmlns:p14="http://schemas.microsoft.com/office/powerpoint/2010/main" val="123131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4C96-D113-5CEB-F962-9CA646C3D1BD}"/>
              </a:ext>
            </a:extLst>
          </p:cNvPr>
          <p:cNvSpPr>
            <a:spLocks noGrp="1"/>
          </p:cNvSpPr>
          <p:nvPr>
            <p:ph type="ctrTitle"/>
          </p:nvPr>
        </p:nvSpPr>
        <p:spPr/>
        <p:txBody>
          <a:bodyPr/>
          <a:lstStyle/>
          <a:p>
            <a:r>
              <a:rPr lang="en-US" dirty="0"/>
              <a:t>THANK YOU</a:t>
            </a:r>
            <a:endParaRPr lang="en-PK" dirty="0"/>
          </a:p>
        </p:txBody>
      </p:sp>
      <p:sp>
        <p:nvSpPr>
          <p:cNvPr id="3" name="Subtitle 2">
            <a:extLst>
              <a:ext uri="{FF2B5EF4-FFF2-40B4-BE49-F238E27FC236}">
                <a16:creationId xmlns:a16="http://schemas.microsoft.com/office/drawing/2014/main" id="{0B53129A-8B7F-2A7C-18A3-EF85B9077FAC}"/>
              </a:ext>
            </a:extLst>
          </p:cNvPr>
          <p:cNvSpPr>
            <a:spLocks noGrp="1"/>
          </p:cNvSpPr>
          <p:nvPr>
            <p:ph type="subTitle" idx="1"/>
          </p:nvPr>
        </p:nvSpPr>
        <p:spPr/>
        <p:txBody>
          <a:bodyPr/>
          <a:lstStyle/>
          <a:p>
            <a:r>
              <a:rPr lang="en-US" dirty="0"/>
              <a:t>SLIDES BY: QASIM HASSAN</a:t>
            </a:r>
            <a:endParaRPr lang="en-PK" dirty="0"/>
          </a:p>
        </p:txBody>
      </p:sp>
    </p:spTree>
    <p:extLst>
      <p:ext uri="{BB962C8B-B14F-4D97-AF65-F5344CB8AC3E}">
        <p14:creationId xmlns:p14="http://schemas.microsoft.com/office/powerpoint/2010/main" val="99589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00277959-2444-FF14-A45F-CE9D56BAE811}"/>
              </a:ext>
            </a:extLst>
          </p:cNvPr>
          <p:cNvSpPr>
            <a:spLocks noGrp="1"/>
          </p:cNvSpPr>
          <p:nvPr>
            <p:ph type="title"/>
          </p:nvPr>
        </p:nvSpPr>
        <p:spPr>
          <a:xfrm>
            <a:off x="838200" y="1048910"/>
            <a:ext cx="10515600" cy="575908"/>
          </a:xfrm>
        </p:spPr>
        <p:txBody>
          <a:bodyPr>
            <a:normAutofit/>
          </a:bodyPr>
          <a:lstStyle/>
          <a:p>
            <a:r>
              <a:rPr lang="en-US" sz="3200" b="1" dirty="0">
                <a:latin typeface="Times New Roman" panose="02020603050405020304" pitchFamily="18" charset="0"/>
                <a:cs typeface="Times New Roman" panose="02020603050405020304" pitchFamily="18" charset="0"/>
              </a:rPr>
              <a:t>CREATE TABLE STATEMENT</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B4033F1-95CE-DE7B-AA00-BB1766D2C441}"/>
              </a:ext>
            </a:extLst>
          </p:cNvPr>
          <p:cNvSpPr txBox="1"/>
          <p:nvPr/>
        </p:nvSpPr>
        <p:spPr>
          <a:xfrm>
            <a:off x="925496" y="1923703"/>
            <a:ext cx="6931241" cy="369332"/>
          </a:xfrm>
          <a:prstGeom prst="rect">
            <a:avLst/>
          </a:prstGeom>
          <a:noFill/>
        </p:spPr>
        <p:txBody>
          <a:bodyPr wrap="square">
            <a:spAutoFit/>
          </a:bodyPr>
          <a:lstStyle/>
          <a:p>
            <a:pPr marL="0" indent="0">
              <a:buNone/>
            </a:pPr>
            <a:r>
              <a:rPr lang="en-US" dirty="0">
                <a:latin typeface="Times New Roman" panose="02020603050405020304" pitchFamily="18" charset="0"/>
                <a:cs typeface="Times New Roman" panose="02020603050405020304" pitchFamily="18" charset="0"/>
              </a:rPr>
              <a:t>The CREATE TABLE statement is used to create a table in a database.</a:t>
            </a:r>
          </a:p>
        </p:txBody>
      </p:sp>
      <p:sp>
        <p:nvSpPr>
          <p:cNvPr id="13" name="TextBox 12">
            <a:extLst>
              <a:ext uri="{FF2B5EF4-FFF2-40B4-BE49-F238E27FC236}">
                <a16:creationId xmlns:a16="http://schemas.microsoft.com/office/drawing/2014/main" id="{CE52058F-DF0F-0980-D161-E4E355058487}"/>
              </a:ext>
            </a:extLst>
          </p:cNvPr>
          <p:cNvSpPr txBox="1"/>
          <p:nvPr/>
        </p:nvSpPr>
        <p:spPr>
          <a:xfrm>
            <a:off x="925496" y="2591920"/>
            <a:ext cx="6094520" cy="2308324"/>
          </a:xfrm>
          <a:prstGeom prst="rect">
            <a:avLst/>
          </a:prstGeom>
          <a:noFill/>
        </p:spPr>
        <p:txBody>
          <a:bodyPr wrap="square">
            <a:spAutoFit/>
          </a:bodyPr>
          <a:lstStyle/>
          <a:p>
            <a:r>
              <a:rPr lang="tr-TR" sz="1800" dirty="0">
                <a:solidFill>
                  <a:srgbClr val="0000FF"/>
                </a:solidFill>
                <a:latin typeface="Consolas" panose="020B0609020204030204" pitchFamily="49" charset="0"/>
              </a:rPr>
              <a:t>Syntax:</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table_name</a:t>
            </a: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column_name1 data_type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column_name2 data_type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column_name3 data_type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dirty="0"/>
          </a:p>
        </p:txBody>
      </p:sp>
      <p:pic>
        <p:nvPicPr>
          <p:cNvPr id="14" name="Content Placeholder 4">
            <a:extLst>
              <a:ext uri="{FF2B5EF4-FFF2-40B4-BE49-F238E27FC236}">
                <a16:creationId xmlns:a16="http://schemas.microsoft.com/office/drawing/2014/main" id="{DD9ECD53-51C1-80EF-9504-97D1B7567B41}"/>
              </a:ext>
            </a:extLst>
          </p:cNvPr>
          <p:cNvPicPr>
            <a:picLocks noGrp="1" noChangeAspect="1"/>
          </p:cNvPicPr>
          <p:nvPr>
            <p:ph idx="1"/>
          </p:nvPr>
        </p:nvPicPr>
        <p:blipFill rotWithShape="1">
          <a:blip r:embed="rId3" cstate="print"/>
          <a:srcRect t="7275"/>
          <a:stretch/>
        </p:blipFill>
        <p:spPr>
          <a:xfrm>
            <a:off x="4391116" y="2400112"/>
            <a:ext cx="7463453" cy="4329707"/>
          </a:xfrm>
          <a:prstGeom prst="rect">
            <a:avLst/>
          </a:prstGeom>
        </p:spPr>
      </p:pic>
    </p:spTree>
    <p:extLst>
      <p:ext uri="{BB962C8B-B14F-4D97-AF65-F5344CB8AC3E}">
        <p14:creationId xmlns:p14="http://schemas.microsoft.com/office/powerpoint/2010/main" val="228279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7" name="Title 6">
            <a:extLst>
              <a:ext uri="{FF2B5EF4-FFF2-40B4-BE49-F238E27FC236}">
                <a16:creationId xmlns:a16="http://schemas.microsoft.com/office/drawing/2014/main" id="{1B577CBE-9263-8C1E-F56A-24C9A018328A}"/>
              </a:ext>
            </a:extLst>
          </p:cNvPr>
          <p:cNvSpPr>
            <a:spLocks noGrp="1"/>
          </p:cNvSpPr>
          <p:nvPr>
            <p:ph type="title"/>
          </p:nvPr>
        </p:nvSpPr>
        <p:spPr>
          <a:xfrm>
            <a:off x="1336441" y="832117"/>
            <a:ext cx="3243196" cy="369332"/>
          </a:xfrm>
          <a:prstGeom prst="rect">
            <a:avLst/>
          </a:prstGeom>
        </p:spPr>
        <p:txBody>
          <a:bodyPr wrap="none">
            <a:spAutoFit/>
          </a:bodyPr>
          <a:lstStyle/>
          <a:p>
            <a:r>
              <a:rPr lang="en-US" sz="2000" b="1" dirty="0">
                <a:solidFill>
                  <a:srgbClr val="000000"/>
                </a:solidFill>
                <a:latin typeface="Raleway"/>
              </a:rPr>
              <a:t>SQL Numeric Data Types</a:t>
            </a:r>
            <a:endParaRPr lang="en-US" sz="2000" b="1" i="0" dirty="0">
              <a:solidFill>
                <a:srgbClr val="000000"/>
              </a:solidFill>
              <a:effectLst/>
              <a:latin typeface="Raleway"/>
            </a:endParaRPr>
          </a:p>
        </p:txBody>
      </p:sp>
      <p:pic>
        <p:nvPicPr>
          <p:cNvPr id="9" name="Content Placeholder 3">
            <a:extLst>
              <a:ext uri="{FF2B5EF4-FFF2-40B4-BE49-F238E27FC236}">
                <a16:creationId xmlns:a16="http://schemas.microsoft.com/office/drawing/2014/main" id="{3EC1B240-A92D-51C5-91A3-FF707C54AD9D}"/>
              </a:ext>
            </a:extLst>
          </p:cNvPr>
          <p:cNvPicPr>
            <a:picLocks noGrp="1" noChangeAspect="1"/>
          </p:cNvPicPr>
          <p:nvPr>
            <p:ph idx="1"/>
          </p:nvPr>
        </p:nvPicPr>
        <p:blipFill>
          <a:blip r:embed="rId3" cstate="print"/>
          <a:stretch>
            <a:fillRect/>
          </a:stretch>
        </p:blipFill>
        <p:spPr>
          <a:xfrm>
            <a:off x="935706" y="1329384"/>
            <a:ext cx="4044667" cy="2132483"/>
          </a:xfrm>
          <a:prstGeom prst="rect">
            <a:avLst/>
          </a:prstGeom>
        </p:spPr>
      </p:pic>
      <p:pic>
        <p:nvPicPr>
          <p:cNvPr id="10" name="Picture 9">
            <a:extLst>
              <a:ext uri="{FF2B5EF4-FFF2-40B4-BE49-F238E27FC236}">
                <a16:creationId xmlns:a16="http://schemas.microsoft.com/office/drawing/2014/main" id="{2CED2292-3CA8-6CD9-65A1-992BCF90C77C}"/>
              </a:ext>
            </a:extLst>
          </p:cNvPr>
          <p:cNvPicPr>
            <a:picLocks noChangeAspect="1"/>
          </p:cNvPicPr>
          <p:nvPr/>
        </p:nvPicPr>
        <p:blipFill rotWithShape="1">
          <a:blip r:embed="rId4" cstate="print"/>
          <a:srcRect t="16653"/>
          <a:stretch/>
        </p:blipFill>
        <p:spPr>
          <a:xfrm>
            <a:off x="6327008" y="1240766"/>
            <a:ext cx="4342544" cy="2309720"/>
          </a:xfrm>
          <a:prstGeom prst="rect">
            <a:avLst/>
          </a:prstGeom>
        </p:spPr>
      </p:pic>
      <p:sp>
        <p:nvSpPr>
          <p:cNvPr id="12" name="Title 6">
            <a:extLst>
              <a:ext uri="{FF2B5EF4-FFF2-40B4-BE49-F238E27FC236}">
                <a16:creationId xmlns:a16="http://schemas.microsoft.com/office/drawing/2014/main" id="{2FAA7D36-F972-1F59-6075-B848D95300D8}"/>
              </a:ext>
            </a:extLst>
          </p:cNvPr>
          <p:cNvSpPr txBox="1">
            <a:spLocks/>
          </p:cNvSpPr>
          <p:nvPr/>
        </p:nvSpPr>
        <p:spPr>
          <a:xfrm>
            <a:off x="6645850" y="829733"/>
            <a:ext cx="3704860"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0000"/>
                </a:solidFill>
                <a:latin typeface="Raleway"/>
              </a:rPr>
              <a:t>SQL DATE/ TIME Data Types</a:t>
            </a:r>
          </a:p>
        </p:txBody>
      </p:sp>
      <p:pic>
        <p:nvPicPr>
          <p:cNvPr id="15" name="Picture 14">
            <a:extLst>
              <a:ext uri="{FF2B5EF4-FFF2-40B4-BE49-F238E27FC236}">
                <a16:creationId xmlns:a16="http://schemas.microsoft.com/office/drawing/2014/main" id="{C43DD1AE-50A7-88E1-9ECD-A844C0CAA4DE}"/>
              </a:ext>
            </a:extLst>
          </p:cNvPr>
          <p:cNvPicPr>
            <a:picLocks noChangeAspect="1"/>
          </p:cNvPicPr>
          <p:nvPr/>
        </p:nvPicPr>
        <p:blipFill rotWithShape="1">
          <a:blip r:embed="rId5" cstate="print"/>
          <a:srcRect t="11125"/>
          <a:stretch/>
        </p:blipFill>
        <p:spPr>
          <a:xfrm>
            <a:off x="3432055" y="4249554"/>
            <a:ext cx="4885653" cy="2420692"/>
          </a:xfrm>
          <a:prstGeom prst="rect">
            <a:avLst/>
          </a:prstGeom>
        </p:spPr>
      </p:pic>
      <p:sp>
        <p:nvSpPr>
          <p:cNvPr id="16" name="Title 6">
            <a:extLst>
              <a:ext uri="{FF2B5EF4-FFF2-40B4-BE49-F238E27FC236}">
                <a16:creationId xmlns:a16="http://schemas.microsoft.com/office/drawing/2014/main" id="{C3CC04A9-A1E9-9A19-4422-1E2FBB3092D4}"/>
              </a:ext>
            </a:extLst>
          </p:cNvPr>
          <p:cNvSpPr txBox="1">
            <a:spLocks/>
          </p:cNvSpPr>
          <p:nvPr/>
        </p:nvSpPr>
        <p:spPr>
          <a:xfrm>
            <a:off x="3389266" y="3880222"/>
            <a:ext cx="4971233"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0000"/>
                </a:solidFill>
                <a:latin typeface="Raleway"/>
              </a:rPr>
              <a:t>SQL CHARACTER / STRING Data Types</a:t>
            </a:r>
          </a:p>
        </p:txBody>
      </p:sp>
    </p:spTree>
    <p:extLst>
      <p:ext uri="{BB962C8B-B14F-4D97-AF65-F5344CB8AC3E}">
        <p14:creationId xmlns:p14="http://schemas.microsoft.com/office/powerpoint/2010/main" val="333619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00277959-2444-FF14-A45F-CE9D56BAE811}"/>
              </a:ext>
            </a:extLst>
          </p:cNvPr>
          <p:cNvSpPr>
            <a:spLocks noGrp="1"/>
          </p:cNvSpPr>
          <p:nvPr>
            <p:ph type="title"/>
          </p:nvPr>
        </p:nvSpPr>
        <p:spPr>
          <a:xfrm>
            <a:off x="838200" y="934802"/>
            <a:ext cx="10515600" cy="575908"/>
          </a:xfrm>
        </p:spPr>
        <p:txBody>
          <a:bodyPr>
            <a:normAutofit/>
          </a:bodyPr>
          <a:lstStyle/>
          <a:p>
            <a:r>
              <a:rPr lang="en-US" sz="3200" b="1" dirty="0">
                <a:latin typeface="Times New Roman" panose="02020603050405020304" pitchFamily="18" charset="0"/>
                <a:cs typeface="Times New Roman" panose="02020603050405020304" pitchFamily="18" charset="0"/>
              </a:rPr>
              <a:t>CREATE TABLE STATEMENT</a:t>
            </a:r>
            <a:endParaRPr lang="en-US" sz="3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5818EB6-D8E3-BA2C-23A6-B1E4F4D83CF5}"/>
              </a:ext>
            </a:extLst>
          </p:cNvPr>
          <p:cNvSpPr txBox="1"/>
          <p:nvPr/>
        </p:nvSpPr>
        <p:spPr>
          <a:xfrm>
            <a:off x="944732" y="1815197"/>
            <a:ext cx="6094520" cy="4801314"/>
          </a:xfrm>
          <a:prstGeom prst="rect">
            <a:avLst/>
          </a:prstGeom>
          <a:noFill/>
        </p:spPr>
        <p:txBody>
          <a:bodyPr wrap="square">
            <a:spAutoFit/>
          </a:bodyPr>
          <a:lstStyle/>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DATE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country_id </a:t>
            </a:r>
            <a:r>
              <a:rPr lang="tr-TR" sz="1800" dirty="0">
                <a:solidFill>
                  <a:srgbClr val="0000FF"/>
                </a:solidFill>
                <a:latin typeface="Consolas" panose="020B0609020204030204" pitchFamily="49" charset="0"/>
              </a:rPr>
              <a:t>INT</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units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LeftTable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units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VALUES</a:t>
            </a:r>
            <a:r>
              <a:rPr lang="tr-TR" sz="1800" dirty="0">
                <a:solidFill>
                  <a:srgbClr val="000000"/>
                </a:solidFill>
                <a:latin typeface="Consolas" panose="020B0609020204030204" pitchFamily="49" charset="0"/>
              </a:rPr>
              <a:t> </a:t>
            </a: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40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'1-1-2020'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1</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'1-3-2020'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30</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r>
              <a:rPr lang="en-PK" sz="1800" dirty="0">
                <a:solidFill>
                  <a:srgbClr val="FF0000"/>
                </a:solidFill>
                <a:latin typeface="Consolas" panose="020B0609020204030204" pitchFamily="49" charset="0"/>
              </a:rPr>
              <a:t>'1-2-2020'</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2</a:t>
            </a:r>
            <a:r>
              <a:rPr lang="en-PK" sz="1800" dirty="0">
                <a:solidFill>
                  <a:srgbClr val="808080"/>
                </a:solidFill>
                <a:latin typeface="Consolas" panose="020B0609020204030204" pitchFamily="49" charset="0"/>
              </a:rPr>
              <a:t>,</a:t>
            </a:r>
            <a:r>
              <a:rPr lang="en-PK" sz="1800" dirty="0">
                <a:solidFill>
                  <a:srgbClr val="000000"/>
                </a:solidFill>
                <a:latin typeface="Consolas" panose="020B0609020204030204" pitchFamily="49" charset="0"/>
              </a:rPr>
              <a:t> 35</a:t>
            </a:r>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LeftTable</a:t>
            </a:r>
            <a:r>
              <a:rPr lang="tr-TR" sz="1800" dirty="0">
                <a:solidFill>
                  <a:srgbClr val="808080"/>
                </a:solidFill>
                <a:latin typeface="Consolas" panose="020B0609020204030204" pitchFamily="49" charset="0"/>
              </a:rPr>
              <a:t>;</a:t>
            </a:r>
            <a:endParaRPr lang="en-PK" dirty="0"/>
          </a:p>
        </p:txBody>
      </p:sp>
      <p:pic>
        <p:nvPicPr>
          <p:cNvPr id="18" name="Picture 17">
            <a:extLst>
              <a:ext uri="{FF2B5EF4-FFF2-40B4-BE49-F238E27FC236}">
                <a16:creationId xmlns:a16="http://schemas.microsoft.com/office/drawing/2014/main" id="{E7841DF6-65C5-B28E-4608-4AFF87BE0022}"/>
              </a:ext>
            </a:extLst>
          </p:cNvPr>
          <p:cNvPicPr>
            <a:picLocks noChangeAspect="1"/>
          </p:cNvPicPr>
          <p:nvPr/>
        </p:nvPicPr>
        <p:blipFill rotWithShape="1">
          <a:blip r:embed="rId3"/>
          <a:srcRect r="6047"/>
          <a:stretch/>
        </p:blipFill>
        <p:spPr>
          <a:xfrm>
            <a:off x="5661782" y="1626121"/>
            <a:ext cx="6233958" cy="2066991"/>
          </a:xfrm>
          <a:prstGeom prst="rect">
            <a:avLst/>
          </a:prstGeom>
        </p:spPr>
      </p:pic>
    </p:spTree>
    <p:extLst>
      <p:ext uri="{BB962C8B-B14F-4D97-AF65-F5344CB8AC3E}">
        <p14:creationId xmlns:p14="http://schemas.microsoft.com/office/powerpoint/2010/main" val="383756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5E4662-1E98-3FEA-4DAB-9F26D11C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
        <p:nvSpPr>
          <p:cNvPr id="8" name="Title 1">
            <a:extLst>
              <a:ext uri="{FF2B5EF4-FFF2-40B4-BE49-F238E27FC236}">
                <a16:creationId xmlns:a16="http://schemas.microsoft.com/office/drawing/2014/main" id="{00277959-2444-FF14-A45F-CE9D56BAE811}"/>
              </a:ext>
            </a:extLst>
          </p:cNvPr>
          <p:cNvSpPr>
            <a:spLocks noGrp="1"/>
          </p:cNvSpPr>
          <p:nvPr>
            <p:ph type="title"/>
          </p:nvPr>
        </p:nvSpPr>
        <p:spPr>
          <a:xfrm>
            <a:off x="838200" y="934802"/>
            <a:ext cx="10515600" cy="575908"/>
          </a:xfrm>
        </p:spPr>
        <p:txBody>
          <a:bodyPr>
            <a:normAutofit/>
          </a:bodyPr>
          <a:lstStyle/>
          <a:p>
            <a:r>
              <a:rPr lang="en-US" sz="3200" b="1" dirty="0">
                <a:latin typeface="Times New Roman" panose="02020603050405020304" pitchFamily="18" charset="0"/>
                <a:cs typeface="Times New Roman" panose="02020603050405020304" pitchFamily="18" charset="0"/>
              </a:rPr>
              <a:t>CREATE TABLE STATEMENT</a:t>
            </a:r>
            <a:endParaRPr lang="en-US" sz="3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E7841DF6-65C5-B28E-4608-4AFF87BE0022}"/>
              </a:ext>
            </a:extLst>
          </p:cNvPr>
          <p:cNvPicPr>
            <a:picLocks noChangeAspect="1"/>
          </p:cNvPicPr>
          <p:nvPr/>
        </p:nvPicPr>
        <p:blipFill rotWithShape="1">
          <a:blip r:embed="rId3"/>
          <a:srcRect r="6047"/>
          <a:stretch/>
        </p:blipFill>
        <p:spPr>
          <a:xfrm>
            <a:off x="2979021" y="2648587"/>
            <a:ext cx="6233958" cy="2066991"/>
          </a:xfrm>
          <a:prstGeom prst="rect">
            <a:avLst/>
          </a:prstGeom>
        </p:spPr>
      </p:pic>
    </p:spTree>
    <p:extLst>
      <p:ext uri="{BB962C8B-B14F-4D97-AF65-F5344CB8AC3E}">
        <p14:creationId xmlns:p14="http://schemas.microsoft.com/office/powerpoint/2010/main" val="373276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F83014-524C-EBFA-4143-64E67BDCFF4A}"/>
              </a:ext>
            </a:extLst>
          </p:cNvPr>
          <p:cNvPicPr>
            <a:picLocks noChangeAspect="1"/>
          </p:cNvPicPr>
          <p:nvPr/>
        </p:nvPicPr>
        <p:blipFill>
          <a:blip r:embed="rId2"/>
          <a:stretch>
            <a:fillRect/>
          </a:stretch>
        </p:blipFill>
        <p:spPr>
          <a:xfrm>
            <a:off x="929887" y="2305193"/>
            <a:ext cx="10250330" cy="3934374"/>
          </a:xfrm>
          <a:prstGeom prst="rect">
            <a:avLst/>
          </a:prstGeom>
        </p:spPr>
      </p:pic>
      <p:sp>
        <p:nvSpPr>
          <p:cNvPr id="6" name="TextBox 5">
            <a:extLst>
              <a:ext uri="{FF2B5EF4-FFF2-40B4-BE49-F238E27FC236}">
                <a16:creationId xmlns:a16="http://schemas.microsoft.com/office/drawing/2014/main" id="{4526C5CA-F172-FE54-71CE-F4E80684F612}"/>
              </a:ext>
            </a:extLst>
          </p:cNvPr>
          <p:cNvSpPr txBox="1"/>
          <p:nvPr/>
        </p:nvSpPr>
        <p:spPr>
          <a:xfrm>
            <a:off x="1051264" y="1678378"/>
            <a:ext cx="8382000" cy="523220"/>
          </a:xfrm>
          <a:prstGeom prst="rect">
            <a:avLst/>
          </a:prstGeom>
          <a:noFill/>
        </p:spPr>
        <p:txBody>
          <a:bodyPr wrap="square" rtlCol="0">
            <a:spAutoFit/>
          </a:bodyPr>
          <a:lstStyle/>
          <a:p>
            <a:r>
              <a:rPr lang="en-US" sz="2800" b="1" dirty="0"/>
              <a:t>Right click on Persons Table and then click on Design.</a:t>
            </a:r>
          </a:p>
        </p:txBody>
      </p:sp>
      <p:sp>
        <p:nvSpPr>
          <p:cNvPr id="7" name="Title 1">
            <a:extLst>
              <a:ext uri="{FF2B5EF4-FFF2-40B4-BE49-F238E27FC236}">
                <a16:creationId xmlns:a16="http://schemas.microsoft.com/office/drawing/2014/main" id="{2147F8F8-B5A4-1368-2180-D043135FD90C}"/>
              </a:ext>
            </a:extLst>
          </p:cNvPr>
          <p:cNvSpPr>
            <a:spLocks noGrp="1"/>
          </p:cNvSpPr>
          <p:nvPr>
            <p:ph type="title"/>
          </p:nvPr>
        </p:nvSpPr>
        <p:spPr>
          <a:xfrm>
            <a:off x="1051264" y="998875"/>
            <a:ext cx="10250330" cy="575908"/>
          </a:xfrm>
        </p:spPr>
        <p:txBody>
          <a:bodyPr>
            <a:normAutofit/>
          </a:bodyPr>
          <a:lstStyle/>
          <a:p>
            <a:r>
              <a:rPr lang="en-US" sz="3200" b="1" dirty="0">
                <a:latin typeface="Times New Roman" panose="02020603050405020304" pitchFamily="18" charset="0"/>
                <a:cs typeface="Times New Roman" panose="02020603050405020304" pitchFamily="18" charset="0"/>
              </a:rPr>
              <a:t>CREATE TABLE STATEMENT</a:t>
            </a: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2332C85-805A-4173-EB3C-734B3E80A8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064" y="146850"/>
            <a:ext cx="1853287" cy="483466"/>
          </a:xfrm>
          <a:prstGeom prst="rect">
            <a:avLst/>
          </a:prstGeom>
        </p:spPr>
      </p:pic>
    </p:spTree>
    <p:extLst>
      <p:ext uri="{BB962C8B-B14F-4D97-AF65-F5344CB8AC3E}">
        <p14:creationId xmlns:p14="http://schemas.microsoft.com/office/powerpoint/2010/main" val="382893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2313</Words>
  <Application>Microsoft Office PowerPoint</Application>
  <PresentationFormat>Widescreen</PresentationFormat>
  <Paragraphs>423</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Consolas</vt:lpstr>
      <vt:lpstr>Raleway</vt:lpstr>
      <vt:lpstr>Times New Roman</vt:lpstr>
      <vt:lpstr>Verdana</vt:lpstr>
      <vt:lpstr>Office Theme</vt:lpstr>
      <vt:lpstr>Database Management System</vt:lpstr>
      <vt:lpstr>DDL CONSTRAINTS- DATA DEFINITION LANGUAGE</vt:lpstr>
      <vt:lpstr>CREATE DATABASE STATEMENT </vt:lpstr>
      <vt:lpstr>DROP DATABASE STATEMENT</vt:lpstr>
      <vt:lpstr>CREATE TABLE STATEMENT</vt:lpstr>
      <vt:lpstr>SQL Numeric Data Types</vt:lpstr>
      <vt:lpstr>CREATE TABLE STATEMENT</vt:lpstr>
      <vt:lpstr>CREATE TABLE STATEMENT</vt:lpstr>
      <vt:lpstr>CREATE TABLE STATEMENT</vt:lpstr>
      <vt:lpstr>CREATE TABLE STATEMENT</vt:lpstr>
      <vt:lpstr>CREATE TABLE STATEMENT</vt:lpstr>
      <vt:lpstr>DROP TABLE STATEMENT</vt:lpstr>
      <vt:lpstr>PowerPoint Presentation</vt:lpstr>
      <vt:lpstr>PowerPoint Presentation</vt:lpstr>
      <vt:lpstr>Database Management System</vt:lpstr>
      <vt:lpstr>SQL JOINS</vt:lpstr>
      <vt:lpstr>PowerPoint Presentation</vt:lpstr>
      <vt:lpstr>INNER JOIN</vt:lpstr>
      <vt:lpstr>EXAMPLE: INNER JOIN</vt:lpstr>
      <vt:lpstr>EXAMPLE: INNER JOIN CODE</vt:lpstr>
      <vt:lpstr>EXAMPLE: INNER JOIN RESULTS</vt:lpstr>
      <vt:lpstr>INNER JOIN NORTHWIND EXAMPLE</vt:lpstr>
      <vt:lpstr>LEFT OUTER JOIN</vt:lpstr>
      <vt:lpstr>PowerPoint Presentation</vt:lpstr>
      <vt:lpstr>EXAMPLE: LEFT JOIN CODE</vt:lpstr>
      <vt:lpstr>EXAMPLE: INNER JOIN RESULTS</vt:lpstr>
      <vt:lpstr>LEFT JOIN NORTHWIND EXAMPLE</vt:lpstr>
      <vt:lpstr>SQL RIGHT OUTER JOIN</vt:lpstr>
      <vt:lpstr>PowerPoint Presentation</vt:lpstr>
      <vt:lpstr>EXAMPLE: RIGHT JOIN CODE</vt:lpstr>
      <vt:lpstr>EXAMPLE: RIGHT JOIN RESULTS</vt:lpstr>
      <vt:lpstr>RIGHT JOIN NORTHWIND EXAMPLE</vt:lpstr>
      <vt:lpstr>FULL JOIN</vt:lpstr>
      <vt:lpstr>PowerPoint Presentation</vt:lpstr>
      <vt:lpstr>EXAMPLE: FULL JOIN CODE</vt:lpstr>
      <vt:lpstr>EXAMPLE: FULL OUTER JOIN RESULTS</vt:lpstr>
      <vt:lpstr>FULL JOIN NORTHWIND EXAMPLE</vt:lpstr>
      <vt:lpstr>LEFT ANTI JOIN</vt:lpstr>
      <vt:lpstr>PowerPoint Presentation</vt:lpstr>
      <vt:lpstr>EXAMPLE: LEFT ANTI JOIN CODE</vt:lpstr>
      <vt:lpstr>PowerPoint Presentation</vt:lpstr>
      <vt:lpstr>FULL JOIN NORTHWIND EXAMPLE</vt:lpstr>
      <vt:lpstr>Cross Join</vt:lpstr>
      <vt:lpstr>EXAMPLE:  CROSS JOIN CODE </vt:lpstr>
      <vt:lpstr>EXAMPLE: CROSS JOIN  RESULTS</vt:lpstr>
      <vt:lpstr>CROSS JOIN NORTHWIND EXAMPLE</vt:lpstr>
      <vt:lpstr>SELF JOIN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Dr shahmeen nazar</dc:creator>
  <cp:lastModifiedBy>Qasim Hassan</cp:lastModifiedBy>
  <cp:revision>46</cp:revision>
  <dcterms:created xsi:type="dcterms:W3CDTF">2017-02-19T07:31:35Z</dcterms:created>
  <dcterms:modified xsi:type="dcterms:W3CDTF">2023-03-14T06:03:08Z</dcterms:modified>
</cp:coreProperties>
</file>