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373" r:id="rId19"/>
    <p:sldId id="374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70" r:id="rId29"/>
    <p:sldId id="271" r:id="rId30"/>
    <p:sldId id="265" r:id="rId31"/>
    <p:sldId id="266" r:id="rId32"/>
    <p:sldId id="267" r:id="rId33"/>
    <p:sldId id="268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53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B498F-5FBF-4CE0-9438-B10A1A31083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2B1E3-6C42-472D-AED5-1170B0A7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4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5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FE16-48A6-49FD-B402-67763189210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E1F0-A90F-4B5B-B339-1F731F65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295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Lab # 5 (SQL Constraints &amp; DML)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46850"/>
            <a:ext cx="1853287" cy="48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EXAMPLE-PRIMARY KEY CONSTRAINT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D7AF2-8A70-76C4-CE5D-E353830A905E}"/>
              </a:ext>
            </a:extLst>
          </p:cNvPr>
          <p:cNvSpPr txBox="1"/>
          <p:nvPr/>
        </p:nvSpPr>
        <p:spPr>
          <a:xfrm>
            <a:off x="838200" y="2380046"/>
            <a:ext cx="76843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 PRIMARY KEY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persons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PK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7418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Ensure the referential integrity of the data in one table to match values in another table</a:t>
            </a:r>
          </a:p>
          <a:p>
            <a:r>
              <a:rPr lang="en-US" dirty="0"/>
              <a:t>A FOREIGN KEY in one table points to a PRIMARY KEY in another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9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EXAMPLE-FOREIGN KEY CONSTRAINT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9699" y="2176905"/>
            <a:ext cx="9484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Orders (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CONSTRAINT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FK_PersonOrder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FOREIGN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Persons(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8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that the value in a column meets a specific condition.</a:t>
            </a:r>
          </a:p>
          <a:p>
            <a:r>
              <a:rPr lang="en-US" dirty="0"/>
              <a:t>The CHECK constraint is used to limit the value range that can be placed in a column.</a:t>
            </a:r>
          </a:p>
          <a:p>
            <a:r>
              <a:rPr lang="en-US" dirty="0"/>
              <a:t>If you define a CHECK constraint on a single column it allows only certain values for this column.</a:t>
            </a:r>
          </a:p>
          <a:p>
            <a:r>
              <a:rPr lang="en-US" dirty="0"/>
              <a:t>If you define a CHECK constraint on a table it can limit the values in certain columns based on values in other columns in the row.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5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EXAMPLE-CHECK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90953-ADAA-13A0-F950-A57F2B47A97A}"/>
              </a:ext>
            </a:extLst>
          </p:cNvPr>
          <p:cNvSpPr txBox="1"/>
          <p:nvPr/>
        </p:nvSpPr>
        <p:spPr>
          <a:xfrm>
            <a:off x="763479" y="2168733"/>
            <a:ext cx="109816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 CHECK CONSTRAINT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persons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city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CHK_person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18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'Karachi'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5019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 default value when specified none for this column. </a:t>
            </a:r>
          </a:p>
          <a:p>
            <a:r>
              <a:rPr lang="en-US" dirty="0"/>
              <a:t>The DEFAULT constraint is used to insert a default value into a column.</a:t>
            </a:r>
          </a:p>
          <a:p>
            <a:r>
              <a:rPr lang="en-US" dirty="0"/>
              <a:t>The default value will be added to all new records, if no other value is specified.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EXAMPLE-DEFAULT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37EA1-B81C-D56F-C0D4-B65ECC9F90B6}"/>
              </a:ext>
            </a:extLst>
          </p:cNvPr>
          <p:cNvSpPr txBox="1"/>
          <p:nvPr/>
        </p:nvSpPr>
        <p:spPr>
          <a:xfrm>
            <a:off x="905522" y="2106590"/>
            <a:ext cx="107242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 DEFAULT 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persons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city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'Karachi'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CHK_person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CHECK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18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'Karachi'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3615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Tasks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75008" y="11204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18" y="202093"/>
            <a:ext cx="8427382" cy="20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7578" y="2533410"/>
            <a:ext cx="1126364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Not Null Constraint on all columns 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primary key constraint in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customer ID.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foreign key constraint on Customer _ID in Order table.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check constraint on city (allow Karachi, Islamabad, Lahore only).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the default value of City as ‘Karachi’.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CNIC column in Customer table with unique constraint.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2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5E4662-1E98-3FEA-4DAB-9F26D11C4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46850"/>
            <a:ext cx="1853287" cy="483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360BD-F28D-60C6-1848-77B827B4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1" y="843797"/>
            <a:ext cx="11741459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RECAP: DATA DEFINITION LANGUAGE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7E45890-7450-3B3A-DCDE-DE54A376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2071706"/>
            <a:ext cx="10515600" cy="438199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standard subset of SQL that is used to define tables (database structure), and other metadata related things.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statements create, modify, and remove database objects such as tables, indexes, and users.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DDL statements in SQL are: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creates a new database 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creates a new table 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modifies a table 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deletes a table </a:t>
            </a:r>
          </a:p>
          <a:p>
            <a:endParaRPr lang="en-US" sz="3600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1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5E4662-1E98-3FEA-4DAB-9F26D11C4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46850"/>
            <a:ext cx="1853287" cy="483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D360BD-F28D-60C6-1848-77B827B4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11" y="843797"/>
            <a:ext cx="11741459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vs DML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CC14E-8291-B07C-55AF-1C2FE5340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75" y="2382841"/>
            <a:ext cx="10241135" cy="17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CONSTRAINTS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1992"/>
          </a:xfrm>
        </p:spPr>
        <p:txBody>
          <a:bodyPr>
            <a:normAutofit/>
          </a:bodyPr>
          <a:lstStyle/>
          <a:p>
            <a:r>
              <a:rPr lang="en-US" sz="3600" dirty="0"/>
              <a:t>SQL constraints are used to specify rules for the data in a table.</a:t>
            </a:r>
          </a:p>
          <a:p>
            <a:r>
              <a:rPr lang="en-US" sz="3600" dirty="0"/>
              <a:t> If there is any violation between the constraint and the data action, the action is aborted by the constraint.</a:t>
            </a:r>
          </a:p>
          <a:p>
            <a:r>
              <a:rPr lang="en-US" sz="3600" dirty="0"/>
              <a:t>Constraints can be specified when the table is created (inside the CREATE TABLE statement) or after the table is created (inside the ALTER TABLE statement).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968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(Data Manipulation Language)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822"/>
          <a:stretch/>
        </p:blipFill>
        <p:spPr>
          <a:xfrm>
            <a:off x="838201" y="1690689"/>
            <a:ext cx="7338134" cy="27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9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New Row to a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31"/>
          <a:stretch/>
        </p:blipFill>
        <p:spPr>
          <a:xfrm>
            <a:off x="1041338" y="1690688"/>
            <a:ext cx="8630696" cy="4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74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Statement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692"/>
          <a:stretch/>
        </p:blipFill>
        <p:spPr>
          <a:xfrm>
            <a:off x="1097279" y="1845733"/>
            <a:ext cx="9809833" cy="34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38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Inserting New Rows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300"/>
          <a:stretch/>
        </p:blipFill>
        <p:spPr>
          <a:xfrm>
            <a:off x="838200" y="1834723"/>
            <a:ext cx="9710737" cy="43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7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Inserting New Rows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044"/>
          <a:stretch/>
        </p:blipFill>
        <p:spPr>
          <a:xfrm>
            <a:off x="1113256" y="1690688"/>
            <a:ext cx="9459425" cy="46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6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Inserting Special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273" b="2068"/>
          <a:stretch/>
        </p:blipFill>
        <p:spPr>
          <a:xfrm>
            <a:off x="1293683" y="1690688"/>
            <a:ext cx="9331387" cy="43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9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Changing Data in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081"/>
          <a:stretch/>
        </p:blipFill>
        <p:spPr>
          <a:xfrm>
            <a:off x="1005625" y="1600536"/>
            <a:ext cx="9954296" cy="50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4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0053"/>
          <a:stretch/>
        </p:blipFill>
        <p:spPr>
          <a:xfrm>
            <a:off x="1097279" y="1845733"/>
            <a:ext cx="9128545" cy="40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7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Statement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7706"/>
            <a:ext cx="10670544" cy="308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9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98" y="1690688"/>
            <a:ext cx="7676278" cy="49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b="1" dirty="0"/>
              <a:t>SQL CREATE TABLE + CONSTRAINT Syntax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C1637-FE33-ED34-BB5B-4C971F0746CB}"/>
              </a:ext>
            </a:extLst>
          </p:cNvPr>
          <p:cNvSpPr txBox="1"/>
          <p:nvPr/>
        </p:nvSpPr>
        <p:spPr>
          <a:xfrm>
            <a:off x="838200" y="2376636"/>
            <a:ext cx="102685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sz="2800" dirty="0">
                <a:solidFill>
                  <a:srgbClr val="000000"/>
                </a:solidFill>
                <a:latin typeface="Consolas" panose="020B0609020204030204" pitchFamily="49" charset="0"/>
              </a:rPr>
              <a:t> table_name</a:t>
            </a:r>
            <a:r>
              <a:rPr lang="tr-TR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column_name1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constraint_name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column_name2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constraint_name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column_name3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constraint_name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,....);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826458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a Row from the department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26" b="4030"/>
          <a:stretch/>
        </p:blipFill>
        <p:spPr>
          <a:xfrm>
            <a:off x="838200" y="1690688"/>
            <a:ext cx="10515600" cy="44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4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522"/>
          <a:stretch/>
        </p:blipFill>
        <p:spPr>
          <a:xfrm>
            <a:off x="688081" y="2052592"/>
            <a:ext cx="10842130" cy="28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16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065" b="9000"/>
          <a:stretch/>
        </p:blipFill>
        <p:spPr>
          <a:xfrm>
            <a:off x="838199" y="1825624"/>
            <a:ext cx="9915659" cy="45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5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 Rows Integrity Constraint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t="30621"/>
          <a:stretch/>
        </p:blipFill>
        <p:spPr>
          <a:xfrm>
            <a:off x="838199" y="1825625"/>
            <a:ext cx="103281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5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 Record Integrity Constraint 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784" t="40272" r="14993" b="39481"/>
          <a:stretch/>
        </p:blipFill>
        <p:spPr>
          <a:xfrm>
            <a:off x="980243" y="1807869"/>
            <a:ext cx="7231602" cy="22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SQL, we have the following constraints:</a:t>
            </a:r>
          </a:p>
          <a:p>
            <a:pPr lvl="1"/>
            <a:r>
              <a:rPr lang="en-US" b="1" dirty="0"/>
              <a:t>NOT NULL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UNIQUE</a:t>
            </a:r>
            <a:r>
              <a:rPr lang="en-US" dirty="0"/>
              <a:t> </a:t>
            </a:r>
            <a:endParaRPr lang="en-US" b="1" dirty="0"/>
          </a:p>
          <a:p>
            <a:pPr lvl="1"/>
            <a:r>
              <a:rPr lang="en-US" b="1" dirty="0"/>
              <a:t>PRIMARY KEY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FOREIGN KEY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CHECK</a:t>
            </a:r>
            <a:endParaRPr lang="en-US" dirty="0"/>
          </a:p>
          <a:p>
            <a:pPr lvl="1"/>
            <a:r>
              <a:rPr lang="en-US" b="1" dirty="0"/>
              <a:t>DEFAULT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Indicates that a column cannot store NULL value</a:t>
            </a:r>
          </a:p>
          <a:p>
            <a:r>
              <a:rPr lang="en-US" dirty="0"/>
              <a:t>The NOT NULL constraint enforces a column to NOT accept NULL values.</a:t>
            </a:r>
          </a:p>
          <a:p>
            <a:r>
              <a:rPr lang="en-US" dirty="0"/>
              <a:t>The NOT NULL constraint enforces a field to always contain a value. This means that you cannot insert a new record, or update a record without adding a value to this field.</a:t>
            </a:r>
          </a:p>
        </p:txBody>
      </p:sp>
    </p:spTree>
    <p:extLst>
      <p:ext uri="{BB962C8B-B14F-4D97-AF65-F5344CB8AC3E}">
        <p14:creationId xmlns:p14="http://schemas.microsoft.com/office/powerpoint/2010/main" val="296971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EXAMPLE-NULL CONSTRAINT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774F3-494D-37EF-32D8-F3D7994D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05" y="2626104"/>
            <a:ext cx="4140936" cy="2531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EA1DF-B742-E2C0-607A-05477C14D294}"/>
              </a:ext>
            </a:extLst>
          </p:cNvPr>
          <p:cNvSpPr txBox="1"/>
          <p:nvPr/>
        </p:nvSpPr>
        <p:spPr>
          <a:xfrm>
            <a:off x="838200" y="273785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--NOT NULL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persons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PK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36779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/>
          </a:bodyPr>
          <a:lstStyle/>
          <a:p>
            <a:r>
              <a:rPr lang="en-US" dirty="0"/>
              <a:t>Ensures that each row for a column must have a unique value</a:t>
            </a:r>
          </a:p>
          <a:p>
            <a:r>
              <a:rPr lang="en-US" dirty="0"/>
              <a:t>The UNIQUE constraint uniquely identifies each record in a database table.</a:t>
            </a:r>
          </a:p>
          <a:p>
            <a:r>
              <a:rPr lang="en-US" dirty="0"/>
              <a:t>The UNIQUE and PRIMARY KEY constraints both provide a guarantee for uniqueness for a column or set of columns.</a:t>
            </a:r>
          </a:p>
          <a:p>
            <a:r>
              <a:rPr lang="en-US" dirty="0"/>
              <a:t>A PRIMARY KEY constraint automatically has a UNIQUE constraint defined on it.</a:t>
            </a:r>
          </a:p>
          <a:p>
            <a:r>
              <a:rPr lang="en-US" dirty="0"/>
              <a:t>Note that you can have many UNIQUE constraints per table, but only one PRIMARY KEY constraint per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7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EXAMPLE-UNIQUE CONSTRAINT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BE043-FA4B-C3C8-12AA-7B191A3957EE}"/>
              </a:ext>
            </a:extLst>
          </p:cNvPr>
          <p:cNvSpPr txBox="1"/>
          <p:nvPr/>
        </p:nvSpPr>
        <p:spPr>
          <a:xfrm>
            <a:off x="934374" y="2188280"/>
            <a:ext cx="70200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8000"/>
                </a:solidFill>
                <a:latin typeface="Consolas" panose="020B0609020204030204" pitchFamily="49" charset="0"/>
              </a:rPr>
              <a:t>--NOT NULL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persons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cinc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tr-T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PK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PK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9613CD-CF71-6FCA-0597-C24915FA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04" y="2269006"/>
            <a:ext cx="4338282" cy="25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A combination of a NOT NULL and UNIQUE. Ensures that a column (or combination of two or more columns) have an unique identity which helps to find a particular record in a table more easily and quickly</a:t>
            </a:r>
          </a:p>
          <a:p>
            <a:r>
              <a:rPr lang="en-US" dirty="0"/>
              <a:t>The PRIMARY KEY constraint uniquely identifies each record in a database table.</a:t>
            </a:r>
          </a:p>
          <a:p>
            <a:r>
              <a:rPr lang="en-US" dirty="0"/>
              <a:t>Primary keys must contain UNIQUE values.</a:t>
            </a:r>
          </a:p>
          <a:p>
            <a:r>
              <a:rPr lang="en-US" dirty="0"/>
              <a:t>A primary key column cannot contain NULL values.</a:t>
            </a:r>
          </a:p>
          <a:p>
            <a:r>
              <a:rPr lang="en-US" dirty="0"/>
              <a:t>Most tables should have a primary key, and each table can have only ONE primary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1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1048</Words>
  <Application>Microsoft Office PowerPoint</Application>
  <PresentationFormat>Widescreen</PresentationFormat>
  <Paragraphs>121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Times New Roman</vt:lpstr>
      <vt:lpstr>Office Theme</vt:lpstr>
      <vt:lpstr>Database Management System</vt:lpstr>
      <vt:lpstr>SQL CONSTRAINTS</vt:lpstr>
      <vt:lpstr> SQL CREATE TABLE + CONSTRAINT Syntax </vt:lpstr>
      <vt:lpstr>TYPES OF CONSTRAINTS</vt:lpstr>
      <vt:lpstr>NULL CONSTRAINT</vt:lpstr>
      <vt:lpstr>EXAMPLE-NULL CONSTRAINT</vt:lpstr>
      <vt:lpstr>UNIQUE CONSTRAINT</vt:lpstr>
      <vt:lpstr>EXAMPLE-UNIQUE CONSTRAINT</vt:lpstr>
      <vt:lpstr>PRIMARY KEY CONSTRAINT</vt:lpstr>
      <vt:lpstr>EXAMPLE-PRIMARY KEY CONSTRAINT</vt:lpstr>
      <vt:lpstr>FOREIGN KEY CONSTRAINT</vt:lpstr>
      <vt:lpstr>EXAMPLE-FOREIGN KEY CONSTRAINT</vt:lpstr>
      <vt:lpstr>CHECK CONSTRAINT</vt:lpstr>
      <vt:lpstr>EXAMPLE-CHECK CONSTRAINT</vt:lpstr>
      <vt:lpstr>DEFAULT CONSTRAINT</vt:lpstr>
      <vt:lpstr>EXAMPLE-DEFAULT CONSTRAINT</vt:lpstr>
      <vt:lpstr>Lab Tasks</vt:lpstr>
      <vt:lpstr>RECAP: DATA DEFINITION LANGUAGE</vt:lpstr>
      <vt:lpstr>DDL vs DML</vt:lpstr>
      <vt:lpstr>DML (Data Manipulation Language)</vt:lpstr>
      <vt:lpstr>Adding a New Row to a Table</vt:lpstr>
      <vt:lpstr>Insert Statement </vt:lpstr>
      <vt:lpstr>Inserting New Rows</vt:lpstr>
      <vt:lpstr>Inserting New Rows</vt:lpstr>
      <vt:lpstr>Inserting Special Values</vt:lpstr>
      <vt:lpstr>Changing Data in table</vt:lpstr>
      <vt:lpstr>Update Statement</vt:lpstr>
      <vt:lpstr>Update Statement</vt:lpstr>
      <vt:lpstr>Update Statement</vt:lpstr>
      <vt:lpstr>Removing a Row from the department Table</vt:lpstr>
      <vt:lpstr>DELETE STATEMENT</vt:lpstr>
      <vt:lpstr>Deleting Row</vt:lpstr>
      <vt:lpstr>Deleting Rows Integrity Constraint Error</vt:lpstr>
      <vt:lpstr>Deleting Record Integrity Constraint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Dr shahmeen nazar</dc:creator>
  <cp:lastModifiedBy>Qasim Hassan</cp:lastModifiedBy>
  <cp:revision>57</cp:revision>
  <dcterms:created xsi:type="dcterms:W3CDTF">2017-02-19T07:31:35Z</dcterms:created>
  <dcterms:modified xsi:type="dcterms:W3CDTF">2023-03-21T05:23:24Z</dcterms:modified>
</cp:coreProperties>
</file>