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73" r:id="rId4"/>
    <p:sldId id="269" r:id="rId5"/>
    <p:sldId id="275" r:id="rId6"/>
    <p:sldId id="271" r:id="rId7"/>
    <p:sldId id="272" r:id="rId8"/>
    <p:sldId id="277" r:id="rId9"/>
    <p:sldId id="268" r:id="rId10"/>
    <p:sldId id="267" r:id="rId11"/>
    <p:sldId id="283" r:id="rId12"/>
    <p:sldId id="282" r:id="rId13"/>
    <p:sldId id="264" r:id="rId14"/>
    <p:sldId id="278" r:id="rId15"/>
    <p:sldId id="279" r:id="rId16"/>
    <p:sldId id="261" r:id="rId17"/>
    <p:sldId id="284" r:id="rId18"/>
    <p:sldId id="259" r:id="rId19"/>
    <p:sldId id="257" r:id="rId20"/>
    <p:sldId id="276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5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01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B498F-5FBF-4CE0-9438-B10A1A31083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2B1E3-6C42-472D-AED5-1170B0A7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0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4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7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8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6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5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3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2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FE16-48A6-49FD-B402-677631892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Lab # 7 (Sub Queries)</a:t>
            </a:r>
          </a:p>
        </p:txBody>
      </p:sp>
    </p:spTree>
    <p:extLst>
      <p:ext uri="{BB962C8B-B14F-4D97-AF65-F5344CB8AC3E}">
        <p14:creationId xmlns:p14="http://schemas.microsoft.com/office/powerpoint/2010/main" val="4863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– Row Subqueries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t="22704"/>
          <a:stretch/>
        </p:blipFill>
        <p:spPr>
          <a:xfrm>
            <a:off x="838200" y="1690688"/>
            <a:ext cx="6734452" cy="464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3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Single – Row Subqueries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76119-B336-A710-AC72-F496322F0C2D}"/>
              </a:ext>
            </a:extLst>
          </p:cNvPr>
          <p:cNvSpPr txBox="1"/>
          <p:nvPr/>
        </p:nvSpPr>
        <p:spPr>
          <a:xfrm>
            <a:off x="830430" y="2135353"/>
            <a:ext cx="74905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LastName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EmployeeID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EmployeeID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LastName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'Suyama'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060BB4-0746-361F-4D1F-275E125C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34" y="4351345"/>
            <a:ext cx="3951202" cy="15450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760E91-7663-FEDD-8358-A400D7A0446F}"/>
              </a:ext>
            </a:extLst>
          </p:cNvPr>
          <p:cNvCxnSpPr/>
          <p:nvPr/>
        </p:nvCxnSpPr>
        <p:spPr>
          <a:xfrm flipH="1">
            <a:off x="6010183" y="2217391"/>
            <a:ext cx="763480" cy="4239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91E8C25-5954-198D-1B95-B00968C2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908" y="1636099"/>
            <a:ext cx="201005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4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B224-40BD-4928-F9D0-64A292BD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Single Row Multiple Conditions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EEE68-FB1E-1079-1BD7-DDB432A04DD1}"/>
              </a:ext>
            </a:extLst>
          </p:cNvPr>
          <p:cNvSpPr txBox="1"/>
          <p:nvPr/>
        </p:nvSpPr>
        <p:spPr>
          <a:xfrm>
            <a:off x="838200" y="1690688"/>
            <a:ext cx="77021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EmployeeID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EmployeeID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LastName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'Suyama'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 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 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'Anne'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35071-97BC-783D-C300-7D2F29EA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207" y="4786246"/>
            <a:ext cx="365811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3934"/>
            <a:ext cx="10515600" cy="1325563"/>
          </a:xfrm>
        </p:spPr>
        <p:txBody>
          <a:bodyPr/>
          <a:lstStyle/>
          <a:p>
            <a:r>
              <a:rPr lang="en-US" dirty="0"/>
              <a:t>Using Group Function in Subquery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FB18D-756C-DF20-5A64-A9DC9945A9A2}"/>
              </a:ext>
            </a:extLst>
          </p:cNvPr>
          <p:cNvSpPr txBox="1"/>
          <p:nvPr/>
        </p:nvSpPr>
        <p:spPr>
          <a:xfrm>
            <a:off x="943251" y="2701794"/>
            <a:ext cx="87777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LastName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Extension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Extension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Extension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P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526BB7-F216-EE22-56C1-B9F045BD48AE}"/>
              </a:ext>
            </a:extLst>
          </p:cNvPr>
          <p:cNvCxnSpPr/>
          <p:nvPr/>
        </p:nvCxnSpPr>
        <p:spPr>
          <a:xfrm flipH="1">
            <a:off x="6809173" y="3062796"/>
            <a:ext cx="310718" cy="2041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4D9899C-00D8-97F7-A3AF-96D98A2CE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229" y="2331621"/>
            <a:ext cx="1943371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DEAA0D-E778-D863-184F-7235C78AA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472" y="4155094"/>
            <a:ext cx="3921701" cy="10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6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824" y="758266"/>
            <a:ext cx="11353800" cy="57954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AF6D5-1473-C648-C166-600A6A0D3463}"/>
              </a:ext>
            </a:extLst>
          </p:cNvPr>
          <p:cNvSpPr txBox="1"/>
          <p:nvPr/>
        </p:nvSpPr>
        <p:spPr>
          <a:xfrm>
            <a:off x="665824" y="1771094"/>
            <a:ext cx="66493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UnitsInStock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UnitsInStock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UnitsInStock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UnitsInStock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ProductID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9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P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1D47F6-CCE4-980E-E0E9-ED3C0980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490" y="1639761"/>
            <a:ext cx="2812526" cy="4327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DA891D-1B43-8F58-520B-325BB80B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61" y="4209743"/>
            <a:ext cx="1790950" cy="86689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94B016-CB6E-7101-8E2D-1DE5C406313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565553" y="3525420"/>
            <a:ext cx="424959" cy="5565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1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48E0-BD51-10AF-3E32-7788221B7B0C}"/>
              </a:ext>
            </a:extLst>
          </p:cNvPr>
          <p:cNvSpPr txBox="1"/>
          <p:nvPr/>
        </p:nvSpPr>
        <p:spPr>
          <a:xfrm>
            <a:off x="838199" y="1598811"/>
            <a:ext cx="101168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UnitsInStock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UnitsInStock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UnitsInStock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&gt;(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UnitsInStock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ProductID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ProductID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		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		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ProductName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'Chai'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P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507A02-660C-385C-3C98-A079A7DF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910" y="1690688"/>
            <a:ext cx="1752845" cy="847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1C58D1-84E0-0CD0-65C9-2DD7EF689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188" y="3805366"/>
            <a:ext cx="1733792" cy="809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5280A8-5B70-C688-CB8B-428C857A4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34" y="3105848"/>
            <a:ext cx="2767299" cy="345340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0B7FC2-E586-78D8-273C-35349B5AC2E7}"/>
              </a:ext>
            </a:extLst>
          </p:cNvPr>
          <p:cNvCxnSpPr>
            <a:cxnSpLocks/>
          </p:cNvCxnSpPr>
          <p:nvPr/>
        </p:nvCxnSpPr>
        <p:spPr>
          <a:xfrm flipH="1">
            <a:off x="8052047" y="1979720"/>
            <a:ext cx="871863" cy="6474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2F303E-FF47-4036-7EA5-6FA2002350DA}"/>
              </a:ext>
            </a:extLst>
          </p:cNvPr>
          <p:cNvCxnSpPr>
            <a:cxnSpLocks/>
          </p:cNvCxnSpPr>
          <p:nvPr/>
        </p:nvCxnSpPr>
        <p:spPr>
          <a:xfrm flipV="1">
            <a:off x="4522066" y="3105848"/>
            <a:ext cx="804536" cy="611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09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Row Subqueries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2"/>
          <a:srcRect t="27216"/>
          <a:stretch/>
        </p:blipFill>
        <p:spPr>
          <a:xfrm>
            <a:off x="1636818" y="2729637"/>
            <a:ext cx="8705295" cy="3585685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871AC161-17C4-750B-11E1-ABB946AB4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20" b="75550"/>
          <a:stretch/>
        </p:blipFill>
        <p:spPr>
          <a:xfrm>
            <a:off x="731666" y="1491448"/>
            <a:ext cx="10515601" cy="10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6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Multiple – Row Subqueries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246AE-54EC-7622-4069-ADD5AC3806F8}"/>
              </a:ext>
            </a:extLst>
          </p:cNvPr>
          <p:cNvSpPr txBox="1"/>
          <p:nvPr/>
        </p:nvSpPr>
        <p:spPr>
          <a:xfrm>
            <a:off x="838200" y="2404927"/>
            <a:ext cx="103654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LastName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'London'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P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07AA42-3A27-96C8-0599-582AC8EF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701" y="4350620"/>
            <a:ext cx="3379159" cy="191725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56D427-0DC6-93ED-6843-D98DEB353726}"/>
              </a:ext>
            </a:extLst>
          </p:cNvPr>
          <p:cNvCxnSpPr/>
          <p:nvPr/>
        </p:nvCxnSpPr>
        <p:spPr>
          <a:xfrm flipH="1">
            <a:off x="6096000" y="2997299"/>
            <a:ext cx="592507" cy="431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38E0695-FFE4-3CC9-7AA5-A73FB7166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52" y="1610897"/>
            <a:ext cx="1763034" cy="14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9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– Row Subqueries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634706"/>
            <a:ext cx="10924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TE153B620t00"/>
              </a:rPr>
              <a:t>The slide example displays employees who are not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'Sales Representative' </a:t>
            </a:r>
            <a:r>
              <a:rPr lang="en-US" dirty="0">
                <a:latin typeface="TTE153B620t00"/>
              </a:rPr>
              <a:t>and whose salary/Extension is less than that of any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'Sales Representative' </a:t>
            </a:r>
            <a:r>
              <a:rPr lang="en-US" dirty="0">
                <a:latin typeface="TTE153B620t00"/>
              </a:rPr>
              <a:t>. The maximum salary/Extension that a programmer earns is $3,457.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83526"/>
            <a:ext cx="3713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the ANY Operator in Multiple – Row Subqueries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A73DF-4AD5-E1CE-B7F6-45869872FFD3}"/>
              </a:ext>
            </a:extLst>
          </p:cNvPr>
          <p:cNvSpPr txBox="1"/>
          <p:nvPr/>
        </p:nvSpPr>
        <p:spPr>
          <a:xfrm>
            <a:off x="2861049" y="2229127"/>
            <a:ext cx="89020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Extension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Extension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ANY(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Extension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Title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'Sales Representative’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		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Title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'Sales Representative'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634471-2835-A00C-E46B-7EE5A54B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82" y="3880380"/>
            <a:ext cx="3343742" cy="1095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9A991B-528C-FC84-81FF-7A3CED48B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967" y="1815699"/>
            <a:ext cx="1572175" cy="129059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11C6DE-8E78-7170-CF9D-607F168BA8E6}"/>
              </a:ext>
            </a:extLst>
          </p:cNvPr>
          <p:cNvCxnSpPr/>
          <p:nvPr/>
        </p:nvCxnSpPr>
        <p:spPr>
          <a:xfrm flipH="1">
            <a:off x="9410330" y="3106290"/>
            <a:ext cx="292963" cy="196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0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589"/>
            <a:ext cx="10515600" cy="1325563"/>
          </a:xfrm>
        </p:spPr>
        <p:txBody>
          <a:bodyPr/>
          <a:lstStyle/>
          <a:p>
            <a:r>
              <a:rPr lang="en-US" dirty="0"/>
              <a:t>Example -1 : REAL WORLD USAGE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522171"/>
            <a:ext cx="10515600" cy="4297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list all Northwind customers who have not placed an order.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Join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Subquery: </a:t>
            </a:r>
          </a:p>
          <a:p>
            <a:pPr marL="384048" lvl="2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BBE33-4B8F-77F4-75FF-390422E80F87}"/>
              </a:ext>
            </a:extLst>
          </p:cNvPr>
          <p:cNvSpPr txBox="1"/>
          <p:nvPr/>
        </p:nvSpPr>
        <p:spPr>
          <a:xfrm>
            <a:off x="1030964" y="2932252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377E1-63D8-E191-8277-8EEEC15F8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087" y="3166019"/>
            <a:ext cx="2772162" cy="1009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F78C3D-0035-6D2B-FDE2-A3BBBD51D654}"/>
              </a:ext>
            </a:extLst>
          </p:cNvPr>
          <p:cNvSpPr txBox="1"/>
          <p:nvPr/>
        </p:nvSpPr>
        <p:spPr>
          <a:xfrm>
            <a:off x="1030964" y="5033045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P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958E0E-A52B-1EEB-BA85-F5449A4D0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21"/>
          <a:stretch/>
        </p:blipFill>
        <p:spPr>
          <a:xfrm>
            <a:off x="8181087" y="5054991"/>
            <a:ext cx="279392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1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6046"/>
            <a:ext cx="10515600" cy="1325563"/>
          </a:xfrm>
        </p:spPr>
        <p:txBody>
          <a:bodyPr/>
          <a:lstStyle/>
          <a:p>
            <a:r>
              <a:rPr lang="en-US" dirty="0"/>
              <a:t>USING SUBQUERIES TO SOLVE A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707" y="2161205"/>
            <a:ext cx="5932586" cy="318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A2299C-7997-68DA-83F6-7F17FBD3C0E3}"/>
              </a:ext>
            </a:extLst>
          </p:cNvPr>
          <p:cNvSpPr txBox="1"/>
          <p:nvPr/>
        </p:nvSpPr>
        <p:spPr>
          <a:xfrm>
            <a:off x="969885" y="1943288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HireDate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'1999-05-18 00:00:00:000'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[Extension]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[Employees]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0B50F-058C-9C5E-AE87-6F4B00FE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45" y="3801183"/>
            <a:ext cx="4337240" cy="11300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CFEE5C-CEE0-2372-049C-51F0AC8E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142"/>
            <a:ext cx="10515600" cy="1325563"/>
          </a:xfrm>
        </p:spPr>
        <p:txBody>
          <a:bodyPr/>
          <a:lstStyle/>
          <a:p>
            <a:r>
              <a:rPr lang="en-US" dirty="0"/>
              <a:t>Example -2 : REAL WORLD USAGE</a:t>
            </a:r>
          </a:p>
        </p:txBody>
      </p:sp>
    </p:spTree>
    <p:extLst>
      <p:ext uri="{BB962C8B-B14F-4D97-AF65-F5344CB8AC3E}">
        <p14:creationId xmlns:p14="http://schemas.microsoft.com/office/powerpoint/2010/main" val="4225754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DD9CD-D47D-511B-3E3E-8521B4A3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37" y="310403"/>
            <a:ext cx="8991525" cy="63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9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Subquery to Solve a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you want to write a query to find out who earns a salary greater than Abel’s salary.</a:t>
            </a:r>
          </a:p>
          <a:p>
            <a:r>
              <a:rPr lang="en-US" dirty="0"/>
              <a:t>To solve this problem, you need two queries: one to find how much Abel earns, and a second query to find who earns more than that amount.</a:t>
            </a:r>
          </a:p>
          <a:p>
            <a:r>
              <a:rPr lang="en-US" dirty="0"/>
              <a:t>You can solve this problem by combining the two queries, placing one query inside the other query.</a:t>
            </a:r>
          </a:p>
          <a:p>
            <a:r>
              <a:rPr lang="en-US" dirty="0"/>
              <a:t>The inner query (or subquery) returns a value that is used by the outer query (or main query). Using a subquery is equivalent to performing two sequential queries and using the result of the first query as the search value in the second query.</a:t>
            </a:r>
          </a:p>
        </p:txBody>
      </p:sp>
    </p:spTree>
    <p:extLst>
      <p:ext uri="{BB962C8B-B14F-4D97-AF65-F5344CB8AC3E}">
        <p14:creationId xmlns:p14="http://schemas.microsoft.com/office/powerpoint/2010/main" val="358435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using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Helvetica-Bold"/>
              </a:rPr>
              <a:t>Enclose subqueries in parentheses.</a:t>
            </a:r>
          </a:p>
          <a:p>
            <a:r>
              <a:rPr lang="en-US" dirty="0">
                <a:solidFill>
                  <a:srgbClr val="000000"/>
                </a:solidFill>
                <a:latin typeface="Helvetica-Bold"/>
              </a:rPr>
              <a:t>Place subqueries on the right side of the comparison condition.</a:t>
            </a:r>
          </a:p>
          <a:p>
            <a:r>
              <a:rPr lang="en-US" dirty="0">
                <a:solidFill>
                  <a:srgbClr val="000000"/>
                </a:solidFill>
                <a:latin typeface="Helvetica-Bold"/>
              </a:rPr>
              <a:t>Use single-row operators with single-row subqueries, and use multiple-row operators with multiple-row sub queries.</a:t>
            </a:r>
          </a:p>
          <a:p>
            <a:r>
              <a:rPr lang="en-US" dirty="0">
                <a:solidFill>
                  <a:srgbClr val="000000"/>
                </a:solidFill>
                <a:latin typeface="Helvetica-Bold"/>
              </a:rPr>
              <a:t>The sub query can be nested inside a SELECT, INSERT, UPDATE, or DELETE statement or inside another sub query.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1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ubqueri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2" y="286507"/>
            <a:ext cx="10990555" cy="657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13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Subquery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subquery is a SELECT statement that is embedded in a clause of another SELECT statement. You can build powerful statements out of simple ones by using subqueries. They can be very useful when you need to select rows from a table with a condition that depends on the data in the table itself.</a:t>
            </a:r>
          </a:p>
          <a:p>
            <a:endParaRPr lang="en-US" dirty="0"/>
          </a:p>
          <a:p>
            <a:r>
              <a:rPr lang="en-US" dirty="0"/>
              <a:t>The subquery is often referred to as a </a:t>
            </a:r>
            <a:r>
              <a:rPr lang="en-US" b="1" dirty="0"/>
              <a:t>nested SELECT, sub-SELECT, or inner SELECT statement</a:t>
            </a:r>
            <a:r>
              <a:rPr lang="en-US" dirty="0"/>
              <a:t>. The subquery generally executes first, and its output is used to complete the query condition for the main (or outer) query.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0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Syntax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299"/>
          <a:stretch/>
        </p:blipFill>
        <p:spPr>
          <a:xfrm>
            <a:off x="838200" y="1861673"/>
            <a:ext cx="8686800" cy="3815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04" y="5677275"/>
            <a:ext cx="8395796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2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76119-B336-A710-AC72-F496322F0C2D}"/>
              </a:ext>
            </a:extLst>
          </p:cNvPr>
          <p:cNvSpPr txBox="1"/>
          <p:nvPr/>
        </p:nvSpPr>
        <p:spPr>
          <a:xfrm>
            <a:off x="943252" y="1690688"/>
            <a:ext cx="74905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LastName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EmployeeID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EmployeeID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LastName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'Suyama'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060BB4-0746-361F-4D1F-275E125C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878" y="3792052"/>
            <a:ext cx="3951202" cy="15450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760E91-7663-FEDD-8358-A400D7A0446F}"/>
              </a:ext>
            </a:extLst>
          </p:cNvPr>
          <p:cNvCxnSpPr/>
          <p:nvPr/>
        </p:nvCxnSpPr>
        <p:spPr>
          <a:xfrm flipH="1">
            <a:off x="5885895" y="2005430"/>
            <a:ext cx="763480" cy="4239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91E8C25-5954-198D-1B95-B00968C2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908" y="1381394"/>
            <a:ext cx="201005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2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Subqueries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3228"/>
          <a:stretch/>
        </p:blipFill>
        <p:spPr>
          <a:xfrm>
            <a:off x="749423" y="1690688"/>
            <a:ext cx="10515600" cy="92856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532" t="24191"/>
          <a:stretch/>
        </p:blipFill>
        <p:spPr>
          <a:xfrm>
            <a:off x="3302494" y="2672143"/>
            <a:ext cx="6935980" cy="382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5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791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Helvetica-Bold</vt:lpstr>
      <vt:lpstr>TTE153B620t00</vt:lpstr>
      <vt:lpstr>Office Theme</vt:lpstr>
      <vt:lpstr>Database Management system</vt:lpstr>
      <vt:lpstr>USING SUBQUERIES TO SOLVE A PROBLEM</vt:lpstr>
      <vt:lpstr>Using a Subquery to Solve a Problem</vt:lpstr>
      <vt:lpstr>Guidelines for using subqueries</vt:lpstr>
      <vt:lpstr>PowerPoint Presentation</vt:lpstr>
      <vt:lpstr>Using a Subquery</vt:lpstr>
      <vt:lpstr>Subquery Syntax</vt:lpstr>
      <vt:lpstr>EXAMPLE :</vt:lpstr>
      <vt:lpstr>Types of Subqueries</vt:lpstr>
      <vt:lpstr>Single – Row Subqueries</vt:lpstr>
      <vt:lpstr>EXAMPLE : Single – Row Subqueries</vt:lpstr>
      <vt:lpstr>Example: Single Row Multiple Conditions</vt:lpstr>
      <vt:lpstr>Using Group Function in Subquery</vt:lpstr>
      <vt:lpstr>EXAMPLE:</vt:lpstr>
      <vt:lpstr>EXAMPLE</vt:lpstr>
      <vt:lpstr>Multiple Row Subqueries</vt:lpstr>
      <vt:lpstr>EXAMPLE : Multiple – Row Subqueries</vt:lpstr>
      <vt:lpstr>Multiple – Row Subqueries</vt:lpstr>
      <vt:lpstr>Example -1 : REAL WORLD USAGE</vt:lpstr>
      <vt:lpstr>Example -2 : REAL WORLD USAGE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Dr shahmeen nazar</dc:creator>
  <cp:lastModifiedBy>Qasim Hassan</cp:lastModifiedBy>
  <cp:revision>71</cp:revision>
  <dcterms:created xsi:type="dcterms:W3CDTF">2017-02-19T07:31:35Z</dcterms:created>
  <dcterms:modified xsi:type="dcterms:W3CDTF">2024-03-19T04:51:59Z</dcterms:modified>
</cp:coreProperties>
</file>