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0" r:id="rId4"/>
    <p:sldId id="277" r:id="rId5"/>
    <p:sldId id="278" r:id="rId6"/>
    <p:sldId id="262" r:id="rId7"/>
    <p:sldId id="263" r:id="rId8"/>
    <p:sldId id="264" r:id="rId9"/>
    <p:sldId id="281" r:id="rId10"/>
    <p:sldId id="282" r:id="rId11"/>
    <p:sldId id="269"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45906-16F4-4ED3-9395-DA847CB0219E}"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93ED5-1B22-49C2-860F-3D046F303BC1}" type="slidenum">
              <a:rPr lang="en-US" smtClean="0"/>
              <a:t>‹#›</a:t>
            </a:fld>
            <a:endParaRPr lang="en-US"/>
          </a:p>
        </p:txBody>
      </p:sp>
    </p:spTree>
    <p:extLst>
      <p:ext uri="{BB962C8B-B14F-4D97-AF65-F5344CB8AC3E}">
        <p14:creationId xmlns:p14="http://schemas.microsoft.com/office/powerpoint/2010/main" val="1666386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F88C578B-61F7-45BB-B631-B767A445D180}" type="slidenum">
              <a:rPr lang="en-US" altLang="en-US"/>
              <a:pPr/>
              <a:t>2</a:t>
            </a:fld>
            <a:endParaRPr lang="en-US" altLang="en-US"/>
          </a:p>
        </p:txBody>
      </p:sp>
      <p:sp>
        <p:nvSpPr>
          <p:cNvPr id="3584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ea typeface="AR PL KaitiM GB" charset="0"/>
              <a:cs typeface="AR PL KaitiM GB" charset="0"/>
            </a:endParaRPr>
          </a:p>
        </p:txBody>
      </p:sp>
      <p:sp>
        <p:nvSpPr>
          <p:cNvPr id="3584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D0AC6E1F-C0CA-466F-A1ED-0CA1D4664CFC}" type="slidenum">
              <a:rPr lang="en-US" altLang="en-US" sz="1200">
                <a:latin typeface="Calibri" panose="020F0502020204030204" pitchFamily="34" charset="0"/>
              </a:rPr>
              <a:pPr algn="r">
                <a:buClrTx/>
                <a:buFontTx/>
                <a:buNone/>
              </a:pPr>
              <a:t>2</a:t>
            </a:fld>
            <a:endParaRPr lang="en-US" altLang="en-US" sz="1200">
              <a:latin typeface="Calibri" panose="020F0502020204030204" pitchFamily="34" charset="0"/>
            </a:endParaRPr>
          </a:p>
        </p:txBody>
      </p:sp>
    </p:spTree>
    <p:extLst>
      <p:ext uri="{BB962C8B-B14F-4D97-AF65-F5344CB8AC3E}">
        <p14:creationId xmlns:p14="http://schemas.microsoft.com/office/powerpoint/2010/main" val="2063997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D3842DC8-A179-41E9-A5CD-0258A03A3D63}" type="slidenum">
              <a:rPr lang="en-US" altLang="en-US"/>
              <a:pPr/>
              <a:t>3</a:t>
            </a:fld>
            <a:endParaRPr lang="en-US" altLang="en-US"/>
          </a:p>
        </p:txBody>
      </p:sp>
      <p:sp>
        <p:nvSpPr>
          <p:cNvPr id="368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ea typeface="AR PL KaitiM GB" charset="0"/>
              <a:cs typeface="AR PL KaitiM GB" charset="0"/>
            </a:endParaRPr>
          </a:p>
        </p:txBody>
      </p:sp>
      <p:sp>
        <p:nvSpPr>
          <p:cNvPr id="3686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0A1A0B54-4D6B-456D-8378-1C893E0A6E7F}" type="slidenum">
              <a:rPr lang="en-US" altLang="en-US" sz="1200">
                <a:latin typeface="Calibri" panose="020F0502020204030204" pitchFamily="34" charset="0"/>
              </a:rPr>
              <a:pPr algn="r">
                <a:buClrTx/>
                <a:buFontTx/>
                <a:buNone/>
              </a:pPr>
              <a:t>3</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22766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55385BCC-A2A0-47B6-AA02-C080BD18486C}" type="slidenum">
              <a:rPr lang="en-US" altLang="en-US"/>
              <a:pPr/>
              <a:t>6</a:t>
            </a:fld>
            <a:endParaRPr lang="en-US" altLang="en-US"/>
          </a:p>
        </p:txBody>
      </p:sp>
      <p:sp>
        <p:nvSpPr>
          <p:cNvPr id="3891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spcBef>
                <a:spcPts val="400"/>
              </a:spcBef>
            </a:pPr>
            <a:r>
              <a:rPr lang="en-US" altLang="en-US" dirty="0">
                <a:solidFill>
                  <a:srgbClr val="FF0000"/>
                </a:solidFill>
                <a:latin typeface="Calibri" panose="020F0502020204030204" pitchFamily="34" charset="0"/>
              </a:rPr>
              <a:t>Question: Can you update the data in an  view?</a:t>
            </a:r>
          </a:p>
          <a:p>
            <a:pPr eaLnBrk="0" hangingPunct="0">
              <a:spcBef>
                <a:spcPts val="400"/>
              </a:spcBef>
            </a:pPr>
            <a:r>
              <a:rPr lang="en-US" altLang="en-US" dirty="0">
                <a:solidFill>
                  <a:srgbClr val="FF0000"/>
                </a:solidFill>
                <a:latin typeface="Calibri" panose="020F0502020204030204" pitchFamily="34" charset="0"/>
              </a:rPr>
              <a:t>Answer : </a:t>
            </a:r>
            <a:r>
              <a:rPr lang="en-US" altLang="en-US" dirty="0">
                <a:latin typeface="Calibri" panose="020F0502020204030204" pitchFamily="34" charset="0"/>
              </a:rPr>
              <a:t>A view is created by joining one or more tables. When you update record(s) in a view, it updates the records in the underlying tables that make up the View.</a:t>
            </a:r>
          </a:p>
          <a:p>
            <a:pPr eaLnBrk="0" hangingPunct="0">
              <a:spcBef>
                <a:spcPts val="400"/>
              </a:spcBef>
            </a:pPr>
            <a:r>
              <a:rPr lang="en-US" altLang="en-US" dirty="0">
                <a:latin typeface="Calibri" panose="020F0502020204030204" pitchFamily="34" charset="0"/>
              </a:rPr>
              <a:t>        So, yes, you can update the data in  View providing you have the proper privileges to the underlying tables.</a:t>
            </a:r>
          </a:p>
          <a:p>
            <a:pPr eaLnBrk="0" hangingPunct="0">
              <a:spcBef>
                <a:spcPts val="400"/>
              </a:spcBef>
            </a:pPr>
            <a:r>
              <a:rPr lang="en-US" altLang="en-US" dirty="0">
                <a:solidFill>
                  <a:srgbClr val="FF0000"/>
                </a:solidFill>
                <a:latin typeface="Calibri" panose="020F0502020204030204" pitchFamily="34" charset="0"/>
              </a:rPr>
              <a:t>Question: Does the SQL View exist if the table is dropped from the database?</a:t>
            </a:r>
          </a:p>
          <a:p>
            <a:pPr eaLnBrk="0" hangingPunct="0">
              <a:spcBef>
                <a:spcPts val="400"/>
              </a:spcBef>
            </a:pPr>
            <a:r>
              <a:rPr lang="en-US" altLang="en-US" dirty="0">
                <a:solidFill>
                  <a:srgbClr val="FF0000"/>
                </a:solidFill>
                <a:latin typeface="Calibri" panose="020F0502020204030204" pitchFamily="34" charset="0"/>
              </a:rPr>
              <a:t>Answer: </a:t>
            </a:r>
            <a:r>
              <a:rPr lang="en-US" altLang="en-US" dirty="0">
                <a:latin typeface="Calibri" panose="020F0502020204030204" pitchFamily="34" charset="0"/>
              </a:rPr>
              <a:t>Yes,  View continues to exist even after one of the tables (that the SQL View is based on) is dropped from the database. However, if you try to query the View after the table has been dropped, you will receive a message indicating that the View has errors.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dirty="0">
              <a:latin typeface="Calibri" panose="020F0502020204030204" pitchFamily="34" charset="0"/>
              <a:ea typeface="AR PL KaitiM GB" charset="0"/>
              <a:cs typeface="AR PL KaitiM GB" charset="0"/>
            </a:endParaRPr>
          </a:p>
        </p:txBody>
      </p:sp>
      <p:sp>
        <p:nvSpPr>
          <p:cNvPr id="3891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25CBDFB5-A2E7-470D-93A5-A46AA56FFA3D}" type="slidenum">
              <a:rPr lang="en-US" altLang="en-US" sz="1200">
                <a:latin typeface="Calibri" panose="020F0502020204030204" pitchFamily="34" charset="0"/>
              </a:rPr>
              <a:pPr algn="r">
                <a:buClrTx/>
                <a:buFontTx/>
                <a:buNone/>
              </a:pPr>
              <a:t>6</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8938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F169783F-C8B5-44A9-920F-2B637B045F7C}" type="slidenum">
              <a:rPr lang="en-US" altLang="en-US"/>
              <a:pPr/>
              <a:t>7</a:t>
            </a:fld>
            <a:endParaRPr lang="en-US" altLang="en-US"/>
          </a:p>
        </p:txBody>
      </p:sp>
      <p:sp>
        <p:nvSpPr>
          <p:cNvPr id="4915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ea typeface="AR PL KaitiM GB" charset="0"/>
              <a:cs typeface="AR PL KaitiM GB" charset="0"/>
            </a:endParaRPr>
          </a:p>
        </p:txBody>
      </p:sp>
      <p:sp>
        <p:nvSpPr>
          <p:cNvPr id="491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150CC9C9-F110-4F38-BE60-A826E59EC634}" type="slidenum">
              <a:rPr lang="en-US" altLang="en-US" sz="1200">
                <a:latin typeface="Calibri" panose="020F0502020204030204" pitchFamily="34" charset="0"/>
              </a:rPr>
              <a:pPr algn="r">
                <a:buClrTx/>
                <a:buFontTx/>
                <a:buNone/>
              </a:pPr>
              <a:t>7</a:t>
            </a:fld>
            <a:endParaRPr lang="en-US" altLang="en-US" sz="1200">
              <a:latin typeface="Calibri" panose="020F0502020204030204" pitchFamily="34" charset="0"/>
            </a:endParaRPr>
          </a:p>
        </p:txBody>
      </p:sp>
    </p:spTree>
    <p:extLst>
      <p:ext uri="{BB962C8B-B14F-4D97-AF65-F5344CB8AC3E}">
        <p14:creationId xmlns:p14="http://schemas.microsoft.com/office/powerpoint/2010/main" val="210774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3B674C63-415E-48A4-8EEC-BCCC9D29F405}" type="slidenum">
              <a:rPr lang="en-US" altLang="en-US"/>
              <a:pPr/>
              <a:t>8</a:t>
            </a:fld>
            <a:endParaRPr lang="en-US" altLang="en-US"/>
          </a:p>
        </p:txBody>
      </p:sp>
      <p:sp>
        <p:nvSpPr>
          <p:cNvPr id="5017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ea typeface="AR PL KaitiM GB" charset="0"/>
              <a:cs typeface="AR PL KaitiM GB" charset="0"/>
            </a:endParaRPr>
          </a:p>
        </p:txBody>
      </p:sp>
      <p:sp>
        <p:nvSpPr>
          <p:cNvPr id="5017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229BCBAC-5AAF-4210-9E1A-4CBB25440BC7}" type="slidenum">
              <a:rPr lang="en-US" altLang="en-US" sz="1200">
                <a:latin typeface="Calibri" panose="020F0502020204030204" pitchFamily="34" charset="0"/>
              </a:rPr>
              <a:pPr algn="r">
                <a:buClrTx/>
                <a:buFontTx/>
                <a:buNone/>
              </a:pPr>
              <a:t>8</a:t>
            </a:fld>
            <a:endParaRPr lang="en-US" altLang="en-US" sz="1200">
              <a:latin typeface="Calibri" panose="020F0502020204030204" pitchFamily="34" charset="0"/>
            </a:endParaRPr>
          </a:p>
        </p:txBody>
      </p:sp>
    </p:spTree>
    <p:extLst>
      <p:ext uri="{BB962C8B-B14F-4D97-AF65-F5344CB8AC3E}">
        <p14:creationId xmlns:p14="http://schemas.microsoft.com/office/powerpoint/2010/main" val="737278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3B674C63-415E-48A4-8EEC-BCCC9D29F405}" type="slidenum">
              <a:rPr lang="en-US" altLang="en-US"/>
              <a:pPr/>
              <a:t>9</a:t>
            </a:fld>
            <a:endParaRPr lang="en-US" altLang="en-US"/>
          </a:p>
        </p:txBody>
      </p:sp>
      <p:sp>
        <p:nvSpPr>
          <p:cNvPr id="5017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ea typeface="AR PL KaitiM GB" charset="0"/>
              <a:cs typeface="AR PL KaitiM GB" charset="0"/>
            </a:endParaRPr>
          </a:p>
        </p:txBody>
      </p:sp>
      <p:sp>
        <p:nvSpPr>
          <p:cNvPr id="5017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229BCBAC-5AAF-4210-9E1A-4CBB25440BC7}" type="slidenum">
              <a:rPr lang="en-US" altLang="en-US" sz="1200">
                <a:latin typeface="Calibri" panose="020F0502020204030204" pitchFamily="34" charset="0"/>
              </a:rPr>
              <a:pPr algn="r">
                <a:buClrTx/>
                <a:buFontTx/>
                <a:buNone/>
              </a:pPr>
              <a:t>9</a:t>
            </a:fld>
            <a:endParaRPr lang="en-US" altLang="en-US" sz="1200">
              <a:latin typeface="Calibri" panose="020F0502020204030204" pitchFamily="34" charset="0"/>
            </a:endParaRPr>
          </a:p>
        </p:txBody>
      </p:sp>
    </p:spTree>
    <p:extLst>
      <p:ext uri="{BB962C8B-B14F-4D97-AF65-F5344CB8AC3E}">
        <p14:creationId xmlns:p14="http://schemas.microsoft.com/office/powerpoint/2010/main" val="3942427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3B674C63-415E-48A4-8EEC-BCCC9D29F405}" type="slidenum">
              <a:rPr lang="en-US" altLang="en-US"/>
              <a:pPr/>
              <a:t>10</a:t>
            </a:fld>
            <a:endParaRPr lang="en-US" altLang="en-US"/>
          </a:p>
        </p:txBody>
      </p:sp>
      <p:sp>
        <p:nvSpPr>
          <p:cNvPr id="5017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ea typeface="AR PL KaitiM GB" charset="0"/>
              <a:cs typeface="AR PL KaitiM GB" charset="0"/>
            </a:endParaRPr>
          </a:p>
        </p:txBody>
      </p:sp>
      <p:sp>
        <p:nvSpPr>
          <p:cNvPr id="5017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229BCBAC-5AAF-4210-9E1A-4CBB25440BC7}" type="slidenum">
              <a:rPr lang="en-US" altLang="en-US" sz="1200">
                <a:latin typeface="Calibri" panose="020F0502020204030204" pitchFamily="34" charset="0"/>
              </a:rPr>
              <a:pPr algn="r">
                <a:buClrTx/>
                <a:buFontTx/>
                <a:buNone/>
              </a:pPr>
              <a:t>10</a:t>
            </a:fld>
            <a:endParaRPr lang="en-US" altLang="en-US" sz="1200">
              <a:latin typeface="Calibri" panose="020F0502020204030204" pitchFamily="34" charset="0"/>
            </a:endParaRPr>
          </a:p>
        </p:txBody>
      </p:sp>
    </p:spTree>
    <p:extLst>
      <p:ext uri="{BB962C8B-B14F-4D97-AF65-F5344CB8AC3E}">
        <p14:creationId xmlns:p14="http://schemas.microsoft.com/office/powerpoint/2010/main" val="511350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31D672-34B1-4A61-9BDF-036BB802C4FF}"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0C857-CBDB-45DF-A33C-478A20AD57FE}" type="slidenum">
              <a:rPr lang="en-US" smtClean="0"/>
              <a:t>‹#›</a:t>
            </a:fld>
            <a:endParaRPr lang="en-US"/>
          </a:p>
        </p:txBody>
      </p:sp>
    </p:spTree>
    <p:extLst>
      <p:ext uri="{BB962C8B-B14F-4D97-AF65-F5344CB8AC3E}">
        <p14:creationId xmlns:p14="http://schemas.microsoft.com/office/powerpoint/2010/main" val="14965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31D672-34B1-4A61-9BDF-036BB802C4FF}"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0C857-CBDB-45DF-A33C-478A20AD57FE}" type="slidenum">
              <a:rPr lang="en-US" smtClean="0"/>
              <a:t>‹#›</a:t>
            </a:fld>
            <a:endParaRPr lang="en-US"/>
          </a:p>
        </p:txBody>
      </p:sp>
    </p:spTree>
    <p:extLst>
      <p:ext uri="{BB962C8B-B14F-4D97-AF65-F5344CB8AC3E}">
        <p14:creationId xmlns:p14="http://schemas.microsoft.com/office/powerpoint/2010/main" val="85729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31D672-34B1-4A61-9BDF-036BB802C4FF}"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0C857-CBDB-45DF-A33C-478A20AD57FE}" type="slidenum">
              <a:rPr lang="en-US" smtClean="0"/>
              <a:t>‹#›</a:t>
            </a:fld>
            <a:endParaRPr lang="en-US"/>
          </a:p>
        </p:txBody>
      </p:sp>
    </p:spTree>
    <p:extLst>
      <p:ext uri="{BB962C8B-B14F-4D97-AF65-F5344CB8AC3E}">
        <p14:creationId xmlns:p14="http://schemas.microsoft.com/office/powerpoint/2010/main" val="367596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31D672-34B1-4A61-9BDF-036BB802C4FF}"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0C857-CBDB-45DF-A33C-478A20AD57FE}" type="slidenum">
              <a:rPr lang="en-US" smtClean="0"/>
              <a:t>‹#›</a:t>
            </a:fld>
            <a:endParaRPr lang="en-US"/>
          </a:p>
        </p:txBody>
      </p:sp>
    </p:spTree>
    <p:extLst>
      <p:ext uri="{BB962C8B-B14F-4D97-AF65-F5344CB8AC3E}">
        <p14:creationId xmlns:p14="http://schemas.microsoft.com/office/powerpoint/2010/main" val="350229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1D672-34B1-4A61-9BDF-036BB802C4FF}"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0C857-CBDB-45DF-A33C-478A20AD57FE}" type="slidenum">
              <a:rPr lang="en-US" smtClean="0"/>
              <a:t>‹#›</a:t>
            </a:fld>
            <a:endParaRPr lang="en-US"/>
          </a:p>
        </p:txBody>
      </p:sp>
    </p:spTree>
    <p:extLst>
      <p:ext uri="{BB962C8B-B14F-4D97-AF65-F5344CB8AC3E}">
        <p14:creationId xmlns:p14="http://schemas.microsoft.com/office/powerpoint/2010/main" val="18156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31D672-34B1-4A61-9BDF-036BB802C4FF}"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0C857-CBDB-45DF-A33C-478A20AD57FE}" type="slidenum">
              <a:rPr lang="en-US" smtClean="0"/>
              <a:t>‹#›</a:t>
            </a:fld>
            <a:endParaRPr lang="en-US"/>
          </a:p>
        </p:txBody>
      </p:sp>
    </p:spTree>
    <p:extLst>
      <p:ext uri="{BB962C8B-B14F-4D97-AF65-F5344CB8AC3E}">
        <p14:creationId xmlns:p14="http://schemas.microsoft.com/office/powerpoint/2010/main" val="101128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31D672-34B1-4A61-9BDF-036BB802C4FF}"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80C857-CBDB-45DF-A33C-478A20AD57FE}" type="slidenum">
              <a:rPr lang="en-US" smtClean="0"/>
              <a:t>‹#›</a:t>
            </a:fld>
            <a:endParaRPr lang="en-US"/>
          </a:p>
        </p:txBody>
      </p:sp>
    </p:spTree>
    <p:extLst>
      <p:ext uri="{BB962C8B-B14F-4D97-AF65-F5344CB8AC3E}">
        <p14:creationId xmlns:p14="http://schemas.microsoft.com/office/powerpoint/2010/main" val="260367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31D672-34B1-4A61-9BDF-036BB802C4FF}"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80C857-CBDB-45DF-A33C-478A20AD57FE}" type="slidenum">
              <a:rPr lang="en-US" smtClean="0"/>
              <a:t>‹#›</a:t>
            </a:fld>
            <a:endParaRPr lang="en-US"/>
          </a:p>
        </p:txBody>
      </p:sp>
    </p:spTree>
    <p:extLst>
      <p:ext uri="{BB962C8B-B14F-4D97-AF65-F5344CB8AC3E}">
        <p14:creationId xmlns:p14="http://schemas.microsoft.com/office/powerpoint/2010/main" val="110399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1D672-34B1-4A61-9BDF-036BB802C4FF}"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80C857-CBDB-45DF-A33C-478A20AD57FE}" type="slidenum">
              <a:rPr lang="en-US" smtClean="0"/>
              <a:t>‹#›</a:t>
            </a:fld>
            <a:endParaRPr lang="en-US"/>
          </a:p>
        </p:txBody>
      </p:sp>
    </p:spTree>
    <p:extLst>
      <p:ext uri="{BB962C8B-B14F-4D97-AF65-F5344CB8AC3E}">
        <p14:creationId xmlns:p14="http://schemas.microsoft.com/office/powerpoint/2010/main" val="2871644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1D672-34B1-4A61-9BDF-036BB802C4FF}"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0C857-CBDB-45DF-A33C-478A20AD57FE}" type="slidenum">
              <a:rPr lang="en-US" smtClean="0"/>
              <a:t>‹#›</a:t>
            </a:fld>
            <a:endParaRPr lang="en-US"/>
          </a:p>
        </p:txBody>
      </p:sp>
    </p:spTree>
    <p:extLst>
      <p:ext uri="{BB962C8B-B14F-4D97-AF65-F5344CB8AC3E}">
        <p14:creationId xmlns:p14="http://schemas.microsoft.com/office/powerpoint/2010/main" val="186226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1D672-34B1-4A61-9BDF-036BB802C4FF}"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0C857-CBDB-45DF-A33C-478A20AD57FE}" type="slidenum">
              <a:rPr lang="en-US" smtClean="0"/>
              <a:t>‹#›</a:t>
            </a:fld>
            <a:endParaRPr lang="en-US"/>
          </a:p>
        </p:txBody>
      </p:sp>
    </p:spTree>
    <p:extLst>
      <p:ext uri="{BB962C8B-B14F-4D97-AF65-F5344CB8AC3E}">
        <p14:creationId xmlns:p14="http://schemas.microsoft.com/office/powerpoint/2010/main" val="239137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1D672-34B1-4A61-9BDF-036BB802C4FF}" type="datetimeFigureOut">
              <a:rPr lang="en-US" smtClean="0"/>
              <a:t>3/26/2024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0C857-CBDB-45DF-A33C-478A20AD57FE}" type="slidenum">
              <a:rPr lang="en-US" smtClean="0"/>
              <a:t>‹#›</a:t>
            </a:fld>
            <a:endParaRPr lang="en-US"/>
          </a:p>
        </p:txBody>
      </p:sp>
    </p:spTree>
    <p:extLst>
      <p:ext uri="{BB962C8B-B14F-4D97-AF65-F5344CB8AC3E}">
        <p14:creationId xmlns:p14="http://schemas.microsoft.com/office/powerpoint/2010/main" val="4106334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a:t>Views &amp; Indexes in SQL </a:t>
            </a:r>
          </a:p>
        </p:txBody>
      </p:sp>
      <p:sp>
        <p:nvSpPr>
          <p:cNvPr id="3" name="Subtitle 2"/>
          <p:cNvSpPr>
            <a:spLocks noGrp="1"/>
          </p:cNvSpPr>
          <p:nvPr>
            <p:ph type="subTitle" idx="1"/>
          </p:nvPr>
        </p:nvSpPr>
        <p:spPr/>
        <p:txBody>
          <a:bodyPr>
            <a:normAutofit/>
          </a:bodyPr>
          <a:lstStyle/>
          <a:p>
            <a:r>
              <a:rPr lang="en-US" sz="3600" dirty="0"/>
              <a:t>Lab # 8</a:t>
            </a:r>
          </a:p>
        </p:txBody>
      </p:sp>
    </p:spTree>
    <p:extLst>
      <p:ext uri="{BB962C8B-B14F-4D97-AF65-F5344CB8AC3E}">
        <p14:creationId xmlns:p14="http://schemas.microsoft.com/office/powerpoint/2010/main" val="145981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952429" y="1228276"/>
            <a:ext cx="10341734" cy="232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9pPr>
          </a:lstStyle>
          <a:p>
            <a:pPr marL="0" indent="0">
              <a:spcBef>
                <a:spcPts val="450"/>
              </a:spcBef>
            </a:pPr>
            <a:r>
              <a:rPr lang="en-US" altLang="en-US" sz="3600" b="1" dirty="0">
                <a:latin typeface="Calibri" panose="020F0502020204030204" pitchFamily="34" charset="0"/>
              </a:rPr>
              <a:t>DROP an INDEX Syntax</a:t>
            </a:r>
            <a:endParaRPr lang="en-US" altLang="en-US" sz="3600" dirty="0">
              <a:latin typeface="Calibri" panose="020F0502020204030204" pitchFamily="34" charset="0"/>
            </a:endParaRPr>
          </a:p>
          <a:p>
            <a:pPr marL="576262" lvl="2">
              <a:spcBef>
                <a:spcPts val="450"/>
              </a:spcBef>
            </a:pPr>
            <a:r>
              <a:rPr lang="en-US" altLang="en-US" sz="3200" dirty="0">
                <a:latin typeface="Calibri" panose="020F0502020204030204" pitchFamily="34" charset="0"/>
              </a:rPr>
              <a:t>- The Syntax for dropping an index is:</a:t>
            </a:r>
            <a:r>
              <a:rPr lang="en-US" altLang="en-US" sz="3600" b="1" dirty="0">
                <a:latin typeface="Calibri" panose="020F0502020204030204" pitchFamily="34" charset="0"/>
              </a:rPr>
              <a:t> </a:t>
            </a:r>
          </a:p>
          <a:p>
            <a:pPr>
              <a:spcBef>
                <a:spcPts val="450"/>
              </a:spcBef>
            </a:pPr>
            <a:endParaRPr lang="en-US" altLang="en-US" sz="3600" dirty="0">
              <a:latin typeface="Calibri" panose="020F0502020204030204" pitchFamily="34" charset="0"/>
            </a:endParaRPr>
          </a:p>
          <a:p>
            <a:pPr>
              <a:spcBef>
                <a:spcPts val="450"/>
              </a:spcBef>
            </a:pPr>
            <a:endParaRPr lang="en-US" altLang="en-US" sz="2400" dirty="0">
              <a:latin typeface="Calibri" panose="020F0502020204030204" pitchFamily="34" charset="0"/>
            </a:endParaRPr>
          </a:p>
          <a:p>
            <a:pPr>
              <a:spcBef>
                <a:spcPts val="450"/>
              </a:spcBef>
            </a:pPr>
            <a:endParaRPr lang="en-US" altLang="en-US" sz="2400" dirty="0">
              <a:latin typeface="Calibri" panose="020F0502020204030204" pitchFamily="34" charset="0"/>
            </a:endParaRPr>
          </a:p>
        </p:txBody>
      </p:sp>
      <p:sp>
        <p:nvSpPr>
          <p:cNvPr id="4" name="Text Box 1"/>
          <p:cNvSpPr txBox="1">
            <a:spLocks noChangeArrowheads="1"/>
          </p:cNvSpPr>
          <p:nvPr/>
        </p:nvSpPr>
        <p:spPr bwMode="auto">
          <a:xfrm>
            <a:off x="1695048" y="24469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sz="3200" b="1" dirty="0">
                <a:latin typeface="Calibri" panose="020F0502020204030204" pitchFamily="34" charset="0"/>
              </a:rPr>
              <a:t>INDEX</a:t>
            </a:r>
            <a:br>
              <a:rPr lang="en-US" altLang="en-US" sz="3200" b="1" dirty="0">
                <a:latin typeface="Calibri" panose="020F0502020204030204" pitchFamily="34" charset="0"/>
              </a:rPr>
            </a:br>
            <a:endParaRPr lang="en-US" altLang="en-US" sz="3200" b="1" dirty="0">
              <a:latin typeface="Calibri" panose="020F0502020204030204" pitchFamily="34" charset="0"/>
            </a:endParaRPr>
          </a:p>
        </p:txBody>
      </p:sp>
      <p:sp>
        <p:nvSpPr>
          <p:cNvPr id="5" name="TextBox 4">
            <a:extLst>
              <a:ext uri="{FF2B5EF4-FFF2-40B4-BE49-F238E27FC236}">
                <a16:creationId xmlns:a16="http://schemas.microsoft.com/office/drawing/2014/main" id="{4293E32E-B694-A059-B1F8-7B1CA12434E9}"/>
              </a:ext>
            </a:extLst>
          </p:cNvPr>
          <p:cNvSpPr txBox="1"/>
          <p:nvPr/>
        </p:nvSpPr>
        <p:spPr>
          <a:xfrm>
            <a:off x="952429" y="3139294"/>
            <a:ext cx="6097554" cy="954107"/>
          </a:xfrm>
          <a:prstGeom prst="rect">
            <a:avLst/>
          </a:prstGeom>
          <a:noFill/>
        </p:spPr>
        <p:txBody>
          <a:bodyPr wrap="square">
            <a:spAutoFit/>
          </a:bodyPr>
          <a:lstStyle/>
          <a:p>
            <a:r>
              <a:rPr lang="en-US" sz="2800" dirty="0">
                <a:solidFill>
                  <a:srgbClr val="0000FF"/>
                </a:solidFill>
                <a:latin typeface="Consolas" panose="020B0609020204030204" pitchFamily="49" charset="0"/>
              </a:rPr>
              <a:t>DROP</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INDEX</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TABLENAME</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index_name</a:t>
            </a:r>
            <a:r>
              <a:rPr lang="en-US" sz="2800" dirty="0">
                <a:solidFill>
                  <a:srgbClr val="808080"/>
                </a:solidFill>
                <a:latin typeface="Consolas" panose="020B0609020204030204" pitchFamily="49" charset="0"/>
              </a:rPr>
              <a:t>;</a:t>
            </a:r>
            <a:endParaRPr lang="en-PK" sz="2800" dirty="0"/>
          </a:p>
        </p:txBody>
      </p:sp>
    </p:spTree>
    <p:extLst>
      <p:ext uri="{BB962C8B-B14F-4D97-AF65-F5344CB8AC3E}">
        <p14:creationId xmlns:p14="http://schemas.microsoft.com/office/powerpoint/2010/main" val="33342112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984" y="273022"/>
            <a:ext cx="10515600" cy="1325563"/>
          </a:xfrm>
        </p:spPr>
        <p:txBody>
          <a:bodyPr/>
          <a:lstStyle/>
          <a:p>
            <a:r>
              <a:rPr lang="en-US" b="1" dirty="0"/>
              <a:t>Clustered Vs Non - Clustered Index</a:t>
            </a:r>
          </a:p>
        </p:txBody>
      </p:sp>
      <p:sp>
        <p:nvSpPr>
          <p:cNvPr id="3" name="Content Placeholder 2"/>
          <p:cNvSpPr>
            <a:spLocks noGrp="1"/>
          </p:cNvSpPr>
          <p:nvPr>
            <p:ph idx="1"/>
          </p:nvPr>
        </p:nvSpPr>
        <p:spPr>
          <a:xfrm>
            <a:off x="436985" y="1460356"/>
            <a:ext cx="5086738" cy="4424517"/>
          </a:xfrm>
        </p:spPr>
        <p:txBody>
          <a:bodyPr>
            <a:normAutofit fontScale="92500" lnSpcReduction="10000"/>
          </a:bodyPr>
          <a:lstStyle/>
          <a:p>
            <a:pPr marL="0" indent="0">
              <a:buNone/>
            </a:pPr>
            <a:r>
              <a:rPr lang="en-US" sz="2400" b="1" dirty="0">
                <a:solidFill>
                  <a:srgbClr val="333333"/>
                </a:solidFill>
                <a:latin typeface="Cambria" panose="02040503050406030204" pitchFamily="18" charset="0"/>
              </a:rPr>
              <a:t>Clustered Index: </a:t>
            </a:r>
          </a:p>
          <a:p>
            <a:pPr>
              <a:buFontTx/>
              <a:buChar char="-"/>
            </a:pPr>
            <a:r>
              <a:rPr lang="en-US" sz="2400" dirty="0">
                <a:solidFill>
                  <a:srgbClr val="333333"/>
                </a:solidFill>
                <a:latin typeface="Cambria" panose="02040503050406030204" pitchFamily="18" charset="0"/>
              </a:rPr>
              <a:t>This is similar to the telephone directory, where the name is arranged in a sorted order </a:t>
            </a:r>
          </a:p>
          <a:p>
            <a:pPr>
              <a:buFontTx/>
              <a:buChar char="-"/>
            </a:pPr>
            <a:r>
              <a:rPr lang="en-US" sz="2400" dirty="0">
                <a:solidFill>
                  <a:srgbClr val="333333"/>
                </a:solidFill>
                <a:latin typeface="Cambria" panose="02040503050406030204" pitchFamily="18" charset="0"/>
              </a:rPr>
              <a:t> we directly locate the name and then the phone number in front of it</a:t>
            </a:r>
          </a:p>
          <a:p>
            <a:pPr>
              <a:buFontTx/>
              <a:buChar char="-"/>
            </a:pPr>
            <a:r>
              <a:rPr lang="en-US" sz="2400" dirty="0">
                <a:solidFill>
                  <a:srgbClr val="333333"/>
                </a:solidFill>
                <a:latin typeface="Cambria" panose="02040503050406030204" pitchFamily="18" charset="0"/>
              </a:rPr>
              <a:t>When a primary key is created on a table, by default clustered index is created. </a:t>
            </a:r>
          </a:p>
          <a:p>
            <a:pPr>
              <a:buFontTx/>
              <a:buChar char="-"/>
            </a:pPr>
            <a:r>
              <a:rPr lang="en-US" sz="2400" dirty="0">
                <a:solidFill>
                  <a:srgbClr val="333333"/>
                </a:solidFill>
                <a:latin typeface="Cambria" panose="02040503050406030204" pitchFamily="18" charset="0"/>
              </a:rPr>
              <a:t>There can be only one clustered index per table. </a:t>
            </a:r>
          </a:p>
          <a:p>
            <a:pPr>
              <a:buFontTx/>
              <a:buChar char="-"/>
            </a:pPr>
            <a:r>
              <a:rPr lang="en-US" sz="2400" dirty="0">
                <a:solidFill>
                  <a:srgbClr val="333333"/>
                </a:solidFill>
                <a:latin typeface="Cambria" panose="02040503050406030204" pitchFamily="18" charset="0"/>
              </a:rPr>
              <a:t>The column on which index is created will be physically sorted</a:t>
            </a:r>
          </a:p>
        </p:txBody>
      </p:sp>
      <p:sp>
        <p:nvSpPr>
          <p:cNvPr id="5" name="Rectangle 4"/>
          <p:cNvSpPr/>
          <p:nvPr/>
        </p:nvSpPr>
        <p:spPr>
          <a:xfrm>
            <a:off x="5870888" y="1325819"/>
            <a:ext cx="6193733" cy="5432256"/>
          </a:xfrm>
          <a:prstGeom prst="rect">
            <a:avLst/>
          </a:prstGeom>
        </p:spPr>
        <p:txBody>
          <a:bodyPr wrap="square">
            <a:spAutoFit/>
          </a:bodyPr>
          <a:lstStyle/>
          <a:p>
            <a:r>
              <a:rPr lang="en-US" sz="2400" b="1" dirty="0">
                <a:solidFill>
                  <a:srgbClr val="333333"/>
                </a:solidFill>
                <a:latin typeface="Cambria" panose="02040503050406030204" pitchFamily="18" charset="0"/>
              </a:rPr>
              <a:t>Non - Clustered Index:</a:t>
            </a:r>
          </a:p>
          <a:p>
            <a:endParaRPr lang="en-US" sz="1100" dirty="0">
              <a:solidFill>
                <a:srgbClr val="333333"/>
              </a:solidFill>
              <a:latin typeface="Cambria" panose="02040503050406030204" pitchFamily="18" charset="0"/>
            </a:endParaRPr>
          </a:p>
          <a:p>
            <a:pPr marL="342900" indent="-342900">
              <a:buFontTx/>
              <a:buChar char="-"/>
            </a:pPr>
            <a:r>
              <a:rPr lang="en-US" sz="2400" dirty="0">
                <a:solidFill>
                  <a:srgbClr val="333333"/>
                </a:solidFill>
                <a:latin typeface="Cambria" panose="02040503050406030204" pitchFamily="18" charset="0"/>
              </a:rPr>
              <a:t>This is similar to the index behind the text book, where we look for a key word in the index and find the page. </a:t>
            </a:r>
          </a:p>
          <a:p>
            <a:pPr marL="342900" indent="-342900">
              <a:buFontTx/>
              <a:buChar char="-"/>
            </a:pPr>
            <a:r>
              <a:rPr lang="en-US" sz="2400" dirty="0">
                <a:solidFill>
                  <a:srgbClr val="333333"/>
                </a:solidFill>
                <a:latin typeface="Cambria" panose="02040503050406030204" pitchFamily="18" charset="0"/>
              </a:rPr>
              <a:t>And then go to that page and again search manually for the key word. </a:t>
            </a:r>
          </a:p>
          <a:p>
            <a:pPr marL="342900" indent="-342900">
              <a:buFontTx/>
              <a:buChar char="-"/>
            </a:pPr>
            <a:r>
              <a:rPr lang="en-US" sz="2400" dirty="0">
                <a:solidFill>
                  <a:srgbClr val="333333"/>
                </a:solidFill>
                <a:latin typeface="Cambria" panose="02040503050406030204" pitchFamily="18" charset="0"/>
              </a:rPr>
              <a:t>We cannot locate directly like the phone number we got in case of clustered index.</a:t>
            </a:r>
          </a:p>
          <a:p>
            <a:pPr marL="342900" indent="-342900">
              <a:buFontTx/>
              <a:buChar char="-"/>
            </a:pPr>
            <a:r>
              <a:rPr lang="en-US" sz="2400" dirty="0">
                <a:solidFill>
                  <a:srgbClr val="333333"/>
                </a:solidFill>
                <a:latin typeface="Cambria" panose="02040503050406030204" pitchFamily="18" charset="0"/>
              </a:rPr>
              <a:t>When a unique key is created on the table, by default a non-clustered index is created.</a:t>
            </a:r>
          </a:p>
          <a:p>
            <a:pPr marL="342900" indent="-342900">
              <a:buFontTx/>
              <a:buChar char="-"/>
            </a:pPr>
            <a:r>
              <a:rPr lang="en-US" sz="2400" dirty="0">
                <a:solidFill>
                  <a:srgbClr val="333333"/>
                </a:solidFill>
                <a:latin typeface="Cambria" panose="02040503050406030204" pitchFamily="18" charset="0"/>
              </a:rPr>
              <a:t>There can be multiple non-clustered indexes created on a table. </a:t>
            </a:r>
          </a:p>
          <a:p>
            <a:pPr marL="342900" indent="-342900">
              <a:buFontTx/>
              <a:buChar char="-"/>
            </a:pPr>
            <a:r>
              <a:rPr lang="en-US" sz="2400" dirty="0">
                <a:solidFill>
                  <a:srgbClr val="333333"/>
                </a:solidFill>
                <a:latin typeface="Cambria" panose="02040503050406030204" pitchFamily="18" charset="0"/>
              </a:rPr>
              <a:t>The column on which index is created will be logically sorted</a:t>
            </a:r>
            <a:r>
              <a:rPr lang="en-US" dirty="0">
                <a:solidFill>
                  <a:srgbClr val="333333"/>
                </a:solidFill>
                <a:latin typeface="Cambria" panose="02040503050406030204" pitchFamily="18" charset="0"/>
              </a:rPr>
              <a:t>.</a:t>
            </a:r>
            <a:endParaRPr lang="en-US" dirty="0">
              <a:solidFill>
                <a:srgbClr val="333333"/>
              </a:solidFill>
              <a:effectLst/>
              <a:latin typeface="Cambria" panose="02040503050406030204" pitchFamily="18" charset="0"/>
            </a:endParaRPr>
          </a:p>
        </p:txBody>
      </p:sp>
    </p:spTree>
    <p:extLst>
      <p:ext uri="{BB962C8B-B14F-4D97-AF65-F5344CB8AC3E}">
        <p14:creationId xmlns:p14="http://schemas.microsoft.com/office/powerpoint/2010/main" val="389052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5" y="715283"/>
            <a:ext cx="10515600" cy="721632"/>
          </a:xfrm>
        </p:spPr>
        <p:txBody>
          <a:bodyPr>
            <a:normAutofit/>
          </a:bodyPr>
          <a:lstStyle/>
          <a:p>
            <a:pPr marL="0" indent="0">
              <a:buNone/>
            </a:pPr>
            <a:r>
              <a:rPr lang="en-US" sz="4400" b="1" dirty="0"/>
              <a:t>Example:</a:t>
            </a:r>
          </a:p>
        </p:txBody>
      </p:sp>
      <p:sp>
        <p:nvSpPr>
          <p:cNvPr id="7" name="TextBox 6">
            <a:extLst>
              <a:ext uri="{FF2B5EF4-FFF2-40B4-BE49-F238E27FC236}">
                <a16:creationId xmlns:a16="http://schemas.microsoft.com/office/drawing/2014/main" id="{C7F2909E-98E9-FF53-4DF1-4AEE9CAD7299}"/>
              </a:ext>
            </a:extLst>
          </p:cNvPr>
          <p:cNvSpPr txBox="1"/>
          <p:nvPr/>
        </p:nvSpPr>
        <p:spPr>
          <a:xfrm>
            <a:off x="772885" y="1780315"/>
            <a:ext cx="6097554" cy="3539430"/>
          </a:xfrm>
          <a:prstGeom prst="rect">
            <a:avLst/>
          </a:prstGeom>
          <a:noFill/>
        </p:spPr>
        <p:txBody>
          <a:bodyPr wrap="square">
            <a:spAutoFit/>
          </a:bodyPr>
          <a:lstStyle/>
          <a:p>
            <a:r>
              <a:rPr lang="tr-TR" sz="2800" dirty="0">
                <a:solidFill>
                  <a:srgbClr val="0000FF"/>
                </a:solidFill>
                <a:latin typeface="Consolas" panose="020B0609020204030204" pitchFamily="49" charset="0"/>
              </a:rPr>
              <a:t>SELECT</a:t>
            </a:r>
            <a:r>
              <a:rPr lang="tr-TR" sz="2800" dirty="0">
                <a:solidFill>
                  <a:srgbClr val="000000"/>
                </a:solidFill>
                <a:latin typeface="Consolas" panose="020B0609020204030204" pitchFamily="49" charset="0"/>
              </a:rPr>
              <a:t> </a:t>
            </a:r>
            <a:r>
              <a:rPr lang="tr-TR" sz="2800" dirty="0">
                <a:solidFill>
                  <a:srgbClr val="808080"/>
                </a:solidFill>
                <a:latin typeface="Consolas" panose="020B0609020204030204" pitchFamily="49" charset="0"/>
              </a:rPr>
              <a:t>*</a:t>
            </a:r>
            <a:r>
              <a:rPr lang="tr-TR" sz="2800" dirty="0">
                <a:solidFill>
                  <a:srgbClr val="000000"/>
                </a:solidFill>
                <a:latin typeface="Consolas" panose="020B0609020204030204" pitchFamily="49" charset="0"/>
              </a:rPr>
              <a:t> </a:t>
            </a:r>
          </a:p>
          <a:p>
            <a:r>
              <a:rPr lang="tr-TR" sz="2800" dirty="0">
                <a:solidFill>
                  <a:srgbClr val="0000FF"/>
                </a:solidFill>
                <a:latin typeface="Consolas" panose="020B0609020204030204" pitchFamily="49" charset="0"/>
              </a:rPr>
              <a:t>FROM</a:t>
            </a:r>
            <a:r>
              <a:rPr lang="tr-TR" sz="2800" dirty="0">
                <a:solidFill>
                  <a:srgbClr val="000000"/>
                </a:solidFill>
                <a:latin typeface="Consolas" panose="020B0609020204030204" pitchFamily="49" charset="0"/>
              </a:rPr>
              <a:t> Territories</a:t>
            </a:r>
            <a:r>
              <a:rPr lang="tr-TR" sz="2800" dirty="0">
                <a:solidFill>
                  <a:srgbClr val="808080"/>
                </a:solidFill>
                <a:latin typeface="Consolas" panose="020B0609020204030204" pitchFamily="49" charset="0"/>
              </a:rPr>
              <a:t>;</a:t>
            </a:r>
            <a:endParaRPr lang="tr-TR" sz="2800" dirty="0">
              <a:solidFill>
                <a:srgbClr val="000000"/>
              </a:solidFill>
              <a:latin typeface="Consolas" panose="020B0609020204030204" pitchFamily="49" charset="0"/>
            </a:endParaRPr>
          </a:p>
          <a:p>
            <a:endParaRPr lang="en-PK" sz="2800" dirty="0">
              <a:solidFill>
                <a:srgbClr val="000000"/>
              </a:solidFill>
              <a:latin typeface="Consolas" panose="020B0609020204030204" pitchFamily="49" charset="0"/>
            </a:endParaRPr>
          </a:p>
          <a:p>
            <a:r>
              <a:rPr lang="tr-TR" sz="2800" dirty="0">
                <a:solidFill>
                  <a:srgbClr val="0000FF"/>
                </a:solidFill>
                <a:latin typeface="Consolas" panose="020B0609020204030204" pitchFamily="49" charset="0"/>
              </a:rPr>
              <a:t>CREATE</a:t>
            </a:r>
            <a:r>
              <a:rPr lang="tr-TR" sz="2800" dirty="0">
                <a:solidFill>
                  <a:srgbClr val="000000"/>
                </a:solidFill>
                <a:latin typeface="Consolas" panose="020B0609020204030204" pitchFamily="49" charset="0"/>
              </a:rPr>
              <a:t> </a:t>
            </a:r>
            <a:r>
              <a:rPr lang="tr-TR" sz="2800" dirty="0">
                <a:solidFill>
                  <a:srgbClr val="0000FF"/>
                </a:solidFill>
                <a:latin typeface="Consolas" panose="020B0609020204030204" pitchFamily="49" charset="0"/>
              </a:rPr>
              <a:t>CLUSTERED</a:t>
            </a:r>
            <a:r>
              <a:rPr lang="tr-TR" sz="2800" dirty="0">
                <a:solidFill>
                  <a:srgbClr val="000000"/>
                </a:solidFill>
                <a:latin typeface="Consolas" panose="020B0609020204030204" pitchFamily="49" charset="0"/>
              </a:rPr>
              <a:t> </a:t>
            </a:r>
            <a:r>
              <a:rPr lang="tr-TR" sz="2800" dirty="0">
                <a:solidFill>
                  <a:srgbClr val="0000FF"/>
                </a:solidFill>
                <a:latin typeface="Consolas" panose="020B0609020204030204" pitchFamily="49" charset="0"/>
              </a:rPr>
              <a:t>INDEX</a:t>
            </a:r>
            <a:r>
              <a:rPr lang="tr-TR" sz="2800" dirty="0">
                <a:solidFill>
                  <a:srgbClr val="000000"/>
                </a:solidFill>
                <a:latin typeface="Consolas" panose="020B0609020204030204" pitchFamily="49" charset="0"/>
              </a:rPr>
              <a:t>  abcd </a:t>
            </a:r>
          </a:p>
          <a:p>
            <a:r>
              <a:rPr lang="tr-TR" sz="2800" dirty="0">
                <a:solidFill>
                  <a:srgbClr val="0000FF"/>
                </a:solidFill>
                <a:latin typeface="Consolas" panose="020B0609020204030204" pitchFamily="49" charset="0"/>
              </a:rPr>
              <a:t>ON</a:t>
            </a:r>
            <a:r>
              <a:rPr lang="tr-TR" sz="2800" dirty="0">
                <a:solidFill>
                  <a:srgbClr val="000000"/>
                </a:solidFill>
                <a:latin typeface="Consolas" panose="020B0609020204030204" pitchFamily="49" charset="0"/>
              </a:rPr>
              <a:t> Territories</a:t>
            </a:r>
            <a:r>
              <a:rPr lang="tr-TR" sz="2800" dirty="0">
                <a:solidFill>
                  <a:srgbClr val="808080"/>
                </a:solidFill>
                <a:latin typeface="Consolas" panose="020B0609020204030204" pitchFamily="49" charset="0"/>
              </a:rPr>
              <a:t>(</a:t>
            </a:r>
            <a:r>
              <a:rPr lang="tr-TR" sz="2800" dirty="0">
                <a:solidFill>
                  <a:srgbClr val="000000"/>
                </a:solidFill>
                <a:latin typeface="Consolas" panose="020B0609020204030204" pitchFamily="49" charset="0"/>
              </a:rPr>
              <a:t>TerritoryID</a:t>
            </a:r>
            <a:r>
              <a:rPr lang="tr-TR" sz="2800" dirty="0">
                <a:solidFill>
                  <a:srgbClr val="808080"/>
                </a:solidFill>
                <a:latin typeface="Consolas" panose="020B0609020204030204" pitchFamily="49" charset="0"/>
              </a:rPr>
              <a:t>);</a:t>
            </a:r>
            <a:endParaRPr lang="tr-TR" sz="2800" dirty="0">
              <a:solidFill>
                <a:srgbClr val="000000"/>
              </a:solidFill>
              <a:latin typeface="Consolas" panose="020B0609020204030204" pitchFamily="49" charset="0"/>
            </a:endParaRPr>
          </a:p>
          <a:p>
            <a:endParaRPr lang="en-PK" sz="2800" dirty="0">
              <a:solidFill>
                <a:srgbClr val="000000"/>
              </a:solidFill>
              <a:latin typeface="Consolas" panose="020B0609020204030204" pitchFamily="49" charset="0"/>
            </a:endParaRPr>
          </a:p>
          <a:p>
            <a:r>
              <a:rPr lang="tr-TR" sz="2800" dirty="0">
                <a:solidFill>
                  <a:srgbClr val="0000FF"/>
                </a:solidFill>
                <a:latin typeface="Consolas" panose="020B0609020204030204" pitchFamily="49" charset="0"/>
              </a:rPr>
              <a:t>SELECT</a:t>
            </a:r>
            <a:r>
              <a:rPr lang="tr-TR" sz="2800" dirty="0">
                <a:solidFill>
                  <a:srgbClr val="000000"/>
                </a:solidFill>
                <a:latin typeface="Consolas" panose="020B0609020204030204" pitchFamily="49" charset="0"/>
              </a:rPr>
              <a:t> </a:t>
            </a:r>
            <a:r>
              <a:rPr lang="tr-TR" sz="2800" dirty="0">
                <a:solidFill>
                  <a:srgbClr val="808080"/>
                </a:solidFill>
                <a:latin typeface="Consolas" panose="020B0609020204030204" pitchFamily="49" charset="0"/>
              </a:rPr>
              <a:t>*</a:t>
            </a:r>
            <a:r>
              <a:rPr lang="tr-TR" sz="2800" dirty="0">
                <a:solidFill>
                  <a:srgbClr val="000000"/>
                </a:solidFill>
                <a:latin typeface="Consolas" panose="020B0609020204030204" pitchFamily="49" charset="0"/>
              </a:rPr>
              <a:t> </a:t>
            </a:r>
          </a:p>
          <a:p>
            <a:r>
              <a:rPr lang="tr-TR" sz="2800" dirty="0">
                <a:solidFill>
                  <a:srgbClr val="0000FF"/>
                </a:solidFill>
                <a:latin typeface="Consolas" panose="020B0609020204030204" pitchFamily="49" charset="0"/>
              </a:rPr>
              <a:t>FROM</a:t>
            </a:r>
            <a:r>
              <a:rPr lang="tr-TR" sz="2800" dirty="0">
                <a:solidFill>
                  <a:srgbClr val="000000"/>
                </a:solidFill>
                <a:latin typeface="Consolas" panose="020B0609020204030204" pitchFamily="49" charset="0"/>
              </a:rPr>
              <a:t> Territories</a:t>
            </a:r>
            <a:r>
              <a:rPr lang="tr-TR" sz="2800" dirty="0">
                <a:solidFill>
                  <a:srgbClr val="808080"/>
                </a:solidFill>
                <a:latin typeface="Consolas" panose="020B0609020204030204" pitchFamily="49" charset="0"/>
              </a:rPr>
              <a:t>;</a:t>
            </a:r>
            <a:endParaRPr lang="en-PK" sz="2800" dirty="0"/>
          </a:p>
        </p:txBody>
      </p:sp>
      <p:pic>
        <p:nvPicPr>
          <p:cNvPr id="9" name="Picture 8">
            <a:extLst>
              <a:ext uri="{FF2B5EF4-FFF2-40B4-BE49-F238E27FC236}">
                <a16:creationId xmlns:a16="http://schemas.microsoft.com/office/drawing/2014/main" id="{AFF3F1C8-8EDF-D638-E4BA-BFDC0157AE20}"/>
              </a:ext>
            </a:extLst>
          </p:cNvPr>
          <p:cNvPicPr>
            <a:picLocks noChangeAspect="1"/>
          </p:cNvPicPr>
          <p:nvPr/>
        </p:nvPicPr>
        <p:blipFill>
          <a:blip r:embed="rId2"/>
          <a:stretch>
            <a:fillRect/>
          </a:stretch>
        </p:blipFill>
        <p:spPr>
          <a:xfrm>
            <a:off x="7429184" y="1179705"/>
            <a:ext cx="3859301" cy="4868116"/>
          </a:xfrm>
          <a:prstGeom prst="rect">
            <a:avLst/>
          </a:prstGeom>
        </p:spPr>
      </p:pic>
    </p:spTree>
    <p:extLst>
      <p:ext uri="{BB962C8B-B14F-4D97-AF65-F5344CB8AC3E}">
        <p14:creationId xmlns:p14="http://schemas.microsoft.com/office/powerpoint/2010/main" val="119636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LAB TASK </a:t>
            </a:r>
          </a:p>
        </p:txBody>
      </p:sp>
      <p:sp>
        <p:nvSpPr>
          <p:cNvPr id="3" name="Content Placeholder 2"/>
          <p:cNvSpPr>
            <a:spLocks noGrp="1"/>
          </p:cNvSpPr>
          <p:nvPr>
            <p:ph idx="1"/>
          </p:nvPr>
        </p:nvSpPr>
        <p:spPr/>
        <p:txBody>
          <a:bodyPr>
            <a:normAutofit fontScale="92500" lnSpcReduction="20000"/>
          </a:bodyPr>
          <a:lstStyle/>
          <a:p>
            <a:pPr lvl="0"/>
            <a:r>
              <a:rPr lang="en-US" dirty="0"/>
              <a:t>Add a view called Managers in the Northwind database that shows only employees that are not ‘Sales Representative’</a:t>
            </a:r>
          </a:p>
          <a:p>
            <a:pPr lvl="0"/>
            <a:r>
              <a:rPr lang="en-US" dirty="0"/>
              <a:t>Create Northwind view called “Products by Category” based on the columns </a:t>
            </a:r>
            <a:r>
              <a:rPr lang="en-US" dirty="0" err="1"/>
              <a:t>CategoryName</a:t>
            </a:r>
            <a:r>
              <a:rPr lang="en-US" dirty="0"/>
              <a:t> and ProductName.</a:t>
            </a:r>
          </a:p>
          <a:p>
            <a:pPr lvl="0"/>
            <a:r>
              <a:rPr lang="en-US" dirty="0"/>
              <a:t>Create a view that shows a table that list all the publishers and store names using pubs.</a:t>
            </a:r>
          </a:p>
          <a:p>
            <a:pPr lvl="0"/>
            <a:r>
              <a:rPr lang="en-US" dirty="0"/>
              <a:t>Create a view that shows a table that list all the authors and store names using pubs.</a:t>
            </a:r>
          </a:p>
          <a:p>
            <a:pPr lvl="0"/>
            <a:r>
              <a:rPr lang="en-US" dirty="0"/>
              <a:t>Create a view the amount total amount spend by customers.</a:t>
            </a:r>
          </a:p>
          <a:p>
            <a:pPr lvl="0"/>
            <a:r>
              <a:rPr lang="en-US" dirty="0"/>
              <a:t>Create a view for customers shippers information.</a:t>
            </a:r>
          </a:p>
          <a:p>
            <a:pPr lvl="0"/>
            <a:r>
              <a:rPr lang="en-US" dirty="0"/>
              <a:t>Add clustered index on region description in table region </a:t>
            </a:r>
          </a:p>
          <a:p>
            <a:pPr lvl="0"/>
            <a:r>
              <a:rPr lang="en-US" dirty="0"/>
              <a:t>Add index no on country in table Employee</a:t>
            </a:r>
          </a:p>
          <a:p>
            <a:pPr lvl="0"/>
            <a:endParaRPr lang="en-US" dirty="0"/>
          </a:p>
          <a:p>
            <a:pPr lvl="0"/>
            <a:endParaRPr lang="en-US" dirty="0"/>
          </a:p>
          <a:p>
            <a:endParaRPr lang="en-US" dirty="0"/>
          </a:p>
          <a:p>
            <a:endParaRPr lang="en-US" dirty="0"/>
          </a:p>
        </p:txBody>
      </p:sp>
    </p:spTree>
    <p:extLst>
      <p:ext uri="{BB962C8B-B14F-4D97-AF65-F5344CB8AC3E}">
        <p14:creationId xmlns:p14="http://schemas.microsoft.com/office/powerpoint/2010/main" val="230501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529982" y="256663"/>
            <a:ext cx="82296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buClrTx/>
              <a:buFontTx/>
              <a:buNone/>
            </a:pPr>
            <a:r>
              <a:rPr lang="en-US" altLang="en-US" sz="4400" b="1" dirty="0">
                <a:latin typeface="Calibri" panose="020F0502020204030204" pitchFamily="34" charset="0"/>
              </a:rPr>
              <a:t>VIEWS</a:t>
            </a:r>
          </a:p>
        </p:txBody>
      </p:sp>
      <p:sp>
        <p:nvSpPr>
          <p:cNvPr id="7170" name="Text Box 2"/>
          <p:cNvSpPr txBox="1">
            <a:spLocks noChangeArrowheads="1"/>
          </p:cNvSpPr>
          <p:nvPr/>
        </p:nvSpPr>
        <p:spPr bwMode="auto">
          <a:xfrm>
            <a:off x="679272" y="1262850"/>
            <a:ext cx="11397803" cy="2963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2pPr>
            <a:lvl3pPr marL="1292225" indent="-3762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9pPr>
          </a:lstStyle>
          <a:p>
            <a:pPr>
              <a:spcBef>
                <a:spcPts val="450"/>
              </a:spcBef>
              <a:buFont typeface="Arial" panose="020B0604020202020204" pitchFamily="34" charset="0"/>
              <a:buChar char="•"/>
            </a:pPr>
            <a:r>
              <a:rPr lang="en-US" altLang="en-US" sz="2800" dirty="0">
                <a:latin typeface="Calibri" panose="020F0502020204030204" pitchFamily="34" charset="0"/>
              </a:rPr>
              <a:t>The </a:t>
            </a:r>
            <a:r>
              <a:rPr lang="en-US" altLang="en-US" sz="2800" b="1" dirty="0">
                <a:latin typeface="Calibri" panose="020F0502020204030204" pitchFamily="34" charset="0"/>
              </a:rPr>
              <a:t>view</a:t>
            </a:r>
            <a:r>
              <a:rPr lang="en-US" altLang="en-US" sz="2800" dirty="0">
                <a:latin typeface="Calibri" panose="020F0502020204030204" pitchFamily="34" charset="0"/>
              </a:rPr>
              <a:t> is a virtual table. It does not physically exist. Rather, it is created by a query joining one or more tables.</a:t>
            </a:r>
          </a:p>
          <a:p>
            <a:pPr>
              <a:spcBef>
                <a:spcPts val="450"/>
              </a:spcBef>
              <a:buFont typeface="Arial" panose="020B0604020202020204" pitchFamily="34" charset="0"/>
              <a:buChar char="•"/>
            </a:pPr>
            <a:r>
              <a:rPr lang="en-US" altLang="en-US" sz="2800" dirty="0">
                <a:latin typeface="Calibri" panose="020F0502020204030204" pitchFamily="34" charset="0"/>
                <a:ea typeface="PMingLiU" panose="02020500000000000000" pitchFamily="18" charset="-120"/>
              </a:rPr>
              <a:t>A view contains rows and columns, just like a real table</a:t>
            </a:r>
          </a:p>
          <a:p>
            <a:pPr>
              <a:spcBef>
                <a:spcPts val="450"/>
              </a:spcBef>
              <a:buFont typeface="Arial" panose="020B0604020202020204" pitchFamily="34" charset="0"/>
              <a:buChar char="•"/>
            </a:pPr>
            <a:r>
              <a:rPr lang="en-US" altLang="en-US" sz="2800" dirty="0">
                <a:latin typeface="Calibri" panose="020F0502020204030204" pitchFamily="34" charset="0"/>
                <a:ea typeface="PMingLiU" panose="02020500000000000000" pitchFamily="18" charset="-120"/>
              </a:rPr>
              <a:t>The fields in a view are fields from one or more real tables in the database</a:t>
            </a:r>
          </a:p>
          <a:p>
            <a:pPr>
              <a:spcBef>
                <a:spcPts val="450"/>
              </a:spcBef>
            </a:pPr>
            <a:endParaRPr lang="en-US" altLang="en-US" sz="2800" dirty="0">
              <a:latin typeface="Calibri" panose="020F0502020204030204" pitchFamily="34" charset="0"/>
            </a:endParaRPr>
          </a:p>
          <a:p>
            <a:pPr>
              <a:lnSpc>
                <a:spcPct val="80000"/>
              </a:lnSpc>
              <a:spcBef>
                <a:spcPts val="450"/>
              </a:spcBef>
            </a:pPr>
            <a:r>
              <a:rPr lang="en-US" altLang="en-US" sz="2800" dirty="0">
                <a:latin typeface="Calibri" panose="020F0502020204030204" pitchFamily="34" charset="0"/>
                <a:ea typeface="PMingLiU" panose="02020500000000000000" pitchFamily="18" charset="-120"/>
              </a:rPr>
              <a:t>Syntax:</a:t>
            </a:r>
          </a:p>
        </p:txBody>
      </p:sp>
      <p:sp>
        <p:nvSpPr>
          <p:cNvPr id="3" name="TextBox 2">
            <a:extLst>
              <a:ext uri="{FF2B5EF4-FFF2-40B4-BE49-F238E27FC236}">
                <a16:creationId xmlns:a16="http://schemas.microsoft.com/office/drawing/2014/main" id="{B3F83C64-DB52-00FC-ED65-C5331593B272}"/>
              </a:ext>
            </a:extLst>
          </p:cNvPr>
          <p:cNvSpPr txBox="1"/>
          <p:nvPr/>
        </p:nvSpPr>
        <p:spPr>
          <a:xfrm>
            <a:off x="1845129" y="4163060"/>
            <a:ext cx="6097554" cy="1815882"/>
          </a:xfrm>
          <a:prstGeom prst="rect">
            <a:avLst/>
          </a:prstGeom>
          <a:noFill/>
        </p:spPr>
        <p:txBody>
          <a:bodyPr wrap="square">
            <a:spAutoFit/>
          </a:bodyPr>
          <a:lstStyle/>
          <a:p>
            <a:r>
              <a:rPr lang="en-US" sz="2800" dirty="0">
                <a:solidFill>
                  <a:srgbClr val="0000FF"/>
                </a:solidFill>
                <a:latin typeface="Consolas" panose="020B0609020204030204" pitchFamily="49" charset="0"/>
              </a:rPr>
              <a:t>CREATE</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VIEW</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view_name</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AS</a:t>
            </a:r>
            <a:endParaRPr lang="en-US" sz="2800" dirty="0">
              <a:solidFill>
                <a:srgbClr val="000000"/>
              </a:solidFill>
              <a:latin typeface="Consolas" panose="020B0609020204030204" pitchFamily="49" charset="0"/>
            </a:endParaRPr>
          </a:p>
          <a:p>
            <a:r>
              <a:rPr lang="tr-TR" sz="2800" dirty="0">
                <a:solidFill>
                  <a:srgbClr val="0000FF"/>
                </a:solidFill>
                <a:latin typeface="Consolas" panose="020B0609020204030204" pitchFamily="49" charset="0"/>
              </a:rPr>
              <a:t>SELECT</a:t>
            </a:r>
            <a:r>
              <a:rPr lang="tr-TR" sz="2800" dirty="0">
                <a:solidFill>
                  <a:srgbClr val="000000"/>
                </a:solidFill>
                <a:latin typeface="Consolas" panose="020B0609020204030204" pitchFamily="49" charset="0"/>
              </a:rPr>
              <a:t> column_name</a:t>
            </a:r>
            <a:r>
              <a:rPr lang="tr-TR" sz="2800" dirty="0">
                <a:solidFill>
                  <a:srgbClr val="808080"/>
                </a:solidFill>
                <a:latin typeface="Consolas" panose="020B0609020204030204" pitchFamily="49" charset="0"/>
              </a:rPr>
              <a:t>(</a:t>
            </a:r>
            <a:r>
              <a:rPr lang="tr-TR" sz="2800" dirty="0">
                <a:solidFill>
                  <a:srgbClr val="000000"/>
                </a:solidFill>
                <a:latin typeface="Consolas" panose="020B0609020204030204" pitchFamily="49" charset="0"/>
              </a:rPr>
              <a:t>s</a:t>
            </a:r>
            <a:r>
              <a:rPr lang="tr-TR" sz="2800" dirty="0">
                <a:solidFill>
                  <a:srgbClr val="808080"/>
                </a:solidFill>
                <a:latin typeface="Consolas" panose="020B0609020204030204" pitchFamily="49" charset="0"/>
              </a:rPr>
              <a:t>)</a:t>
            </a:r>
            <a:endParaRPr lang="tr-TR" sz="2800" dirty="0">
              <a:solidFill>
                <a:srgbClr val="000000"/>
              </a:solidFill>
              <a:latin typeface="Consolas" panose="020B0609020204030204" pitchFamily="49" charset="0"/>
            </a:endParaRPr>
          </a:p>
          <a:p>
            <a:r>
              <a:rPr lang="tr-TR" sz="2800" dirty="0">
                <a:solidFill>
                  <a:srgbClr val="0000FF"/>
                </a:solidFill>
                <a:latin typeface="Consolas" panose="020B0609020204030204" pitchFamily="49" charset="0"/>
              </a:rPr>
              <a:t>FROM</a:t>
            </a:r>
            <a:r>
              <a:rPr lang="tr-TR" sz="2800" dirty="0">
                <a:solidFill>
                  <a:srgbClr val="000000"/>
                </a:solidFill>
                <a:latin typeface="Consolas" panose="020B0609020204030204" pitchFamily="49" charset="0"/>
              </a:rPr>
              <a:t> table_name</a:t>
            </a:r>
          </a:p>
          <a:p>
            <a:r>
              <a:rPr lang="tr-TR" sz="2800" dirty="0">
                <a:solidFill>
                  <a:srgbClr val="0000FF"/>
                </a:solidFill>
                <a:latin typeface="Consolas" panose="020B0609020204030204" pitchFamily="49" charset="0"/>
              </a:rPr>
              <a:t>WHERE</a:t>
            </a:r>
            <a:r>
              <a:rPr lang="tr-TR" sz="2800" dirty="0">
                <a:solidFill>
                  <a:srgbClr val="000000"/>
                </a:solidFill>
                <a:latin typeface="Consolas" panose="020B0609020204030204" pitchFamily="49" charset="0"/>
              </a:rPr>
              <a:t> condition</a:t>
            </a:r>
            <a:r>
              <a:rPr lang="tr-TR" sz="2800" dirty="0">
                <a:solidFill>
                  <a:srgbClr val="808080"/>
                </a:solidFill>
                <a:latin typeface="Consolas" panose="020B0609020204030204" pitchFamily="49" charset="0"/>
              </a:rPr>
              <a:t>;</a:t>
            </a:r>
            <a:endParaRPr lang="en-PK" sz="2800" dirty="0"/>
          </a:p>
        </p:txBody>
      </p:sp>
    </p:spTree>
    <p:extLst>
      <p:ext uri="{BB962C8B-B14F-4D97-AF65-F5344CB8AC3E}">
        <p14:creationId xmlns:p14="http://schemas.microsoft.com/office/powerpoint/2010/main" val="21592122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797753" y="223266"/>
            <a:ext cx="4548687"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sz="3200" b="1" dirty="0">
                <a:latin typeface="Calibri" panose="020F0502020204030204" pitchFamily="34" charset="0"/>
              </a:rPr>
              <a:t> View Creation - Example</a:t>
            </a:r>
          </a:p>
        </p:txBody>
      </p:sp>
      <p:sp>
        <p:nvSpPr>
          <p:cNvPr id="8194" name="Text Box 2"/>
          <p:cNvSpPr txBox="1">
            <a:spLocks noChangeArrowheads="1"/>
          </p:cNvSpPr>
          <p:nvPr/>
        </p:nvSpPr>
        <p:spPr bwMode="auto">
          <a:xfrm>
            <a:off x="797753" y="1233012"/>
            <a:ext cx="10625070" cy="49158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9pPr>
          </a:lstStyle>
          <a:p>
            <a:pPr lvl="1"/>
            <a:r>
              <a:rPr lang="tr-TR" sz="2400" dirty="0">
                <a:solidFill>
                  <a:srgbClr val="0000FF"/>
                </a:solidFill>
                <a:latin typeface="Consolas" panose="020B0609020204030204" pitchFamily="49" charset="0"/>
              </a:rPr>
              <a:t>CREATE</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VIEW</a:t>
            </a:r>
            <a:r>
              <a:rPr lang="tr-TR" sz="2400" dirty="0">
                <a:solidFill>
                  <a:srgbClr val="000000"/>
                </a:solidFill>
                <a:latin typeface="Consolas" panose="020B0609020204030204" pitchFamily="49" charset="0"/>
              </a:rPr>
              <a:t> ProductView </a:t>
            </a:r>
            <a:r>
              <a:rPr lang="tr-TR" sz="2400" dirty="0">
                <a:solidFill>
                  <a:srgbClr val="0000FF"/>
                </a:solidFill>
                <a:latin typeface="Consolas" panose="020B0609020204030204" pitchFamily="49" charset="0"/>
              </a:rPr>
              <a:t>AS</a:t>
            </a:r>
            <a:endParaRPr lang="tr-TR" sz="2400" dirty="0">
              <a:solidFill>
                <a:srgbClr val="000000"/>
              </a:solidFill>
              <a:latin typeface="Consolas" panose="020B0609020204030204" pitchFamily="49" charset="0"/>
            </a:endParaRPr>
          </a:p>
          <a:p>
            <a:pPr lvl="1"/>
            <a:r>
              <a:rPr lang="tr-TR" sz="2400" dirty="0">
                <a:solidFill>
                  <a:srgbClr val="0000FF"/>
                </a:solidFill>
                <a:latin typeface="Consolas" panose="020B0609020204030204" pitchFamily="49" charset="0"/>
              </a:rPr>
              <a:t>SELECT</a:t>
            </a:r>
            <a:r>
              <a:rPr lang="tr-TR" sz="2400" dirty="0">
                <a:solidFill>
                  <a:srgbClr val="000000"/>
                </a:solidFill>
                <a:latin typeface="Consolas" panose="020B0609020204030204" pitchFamily="49" charset="0"/>
              </a:rPr>
              <a:t> ProductName</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 UnitPrice</a:t>
            </a:r>
          </a:p>
          <a:p>
            <a:pPr lvl="1"/>
            <a:r>
              <a:rPr lang="tr-TR" sz="2400" dirty="0">
                <a:solidFill>
                  <a:srgbClr val="0000FF"/>
                </a:solidFill>
                <a:latin typeface="Consolas" panose="020B0609020204030204" pitchFamily="49" charset="0"/>
              </a:rPr>
              <a:t>FROM</a:t>
            </a:r>
            <a:r>
              <a:rPr lang="tr-TR" sz="2400" dirty="0">
                <a:solidFill>
                  <a:srgbClr val="000000"/>
                </a:solidFill>
                <a:latin typeface="Consolas" panose="020B0609020204030204" pitchFamily="49" charset="0"/>
              </a:rPr>
              <a:t> Products</a:t>
            </a:r>
          </a:p>
          <a:p>
            <a:pPr lvl="1"/>
            <a:r>
              <a:rPr lang="en-US" sz="2400" dirty="0">
                <a:solidFill>
                  <a:srgbClr val="0000FF"/>
                </a:solidFill>
                <a:latin typeface="Consolas" panose="020B0609020204030204" pitchFamily="49" charset="0"/>
              </a:rPr>
              <a:t>WHERE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UnitPrice</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&gt;</a:t>
            </a:r>
            <a:r>
              <a:rPr lang="en-US" sz="2400" dirty="0">
                <a:solidFill>
                  <a:srgbClr val="0000FF"/>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AVG</a:t>
            </a:r>
            <a:r>
              <a:rPr lang="en-US" sz="2400" dirty="0">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UnitPrice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Products</a:t>
            </a:r>
            <a:r>
              <a:rPr lang="en-US" sz="2400" dirty="0">
                <a:solidFill>
                  <a:srgbClr val="808080"/>
                </a:solidFill>
                <a:latin typeface="Consolas" panose="020B0609020204030204" pitchFamily="49" charset="0"/>
              </a:rPr>
              <a:t>);</a:t>
            </a:r>
            <a:br>
              <a:rPr lang="en-US" sz="2400" dirty="0">
                <a:solidFill>
                  <a:srgbClr val="808080"/>
                </a:solidFill>
                <a:latin typeface="Consolas" panose="020B0609020204030204" pitchFamily="49" charset="0"/>
              </a:rPr>
            </a:br>
            <a:endParaRPr lang="en-US" altLang="en-US" sz="3600" dirty="0">
              <a:latin typeface="Calibri" panose="020F0502020204030204" pitchFamily="34" charset="0"/>
            </a:endParaRPr>
          </a:p>
          <a:p>
            <a:pPr>
              <a:spcBef>
                <a:spcPts val="400"/>
              </a:spcBef>
              <a:buFont typeface="Arial" panose="020B0604020202020204" pitchFamily="34" charset="0"/>
              <a:buChar char="•"/>
            </a:pPr>
            <a:r>
              <a:rPr lang="en-US" altLang="en-US" sz="2800" dirty="0">
                <a:latin typeface="Calibri" panose="020F0502020204030204" pitchFamily="34" charset="0"/>
              </a:rPr>
              <a:t>This  View (Create statement) would create a virtual table based on the result set of the select statement. You can now query the view as follows</a:t>
            </a:r>
          </a:p>
          <a:p>
            <a:pPr>
              <a:spcBef>
                <a:spcPts val="400"/>
              </a:spcBef>
            </a:pPr>
            <a:r>
              <a:rPr lang="en-US" altLang="en-US" sz="2800" dirty="0">
                <a:latin typeface="Calibri" panose="020F0502020204030204" pitchFamily="34" charset="0"/>
              </a:rPr>
              <a:t>        </a:t>
            </a:r>
          </a:p>
          <a:p>
            <a:pPr lvl="1"/>
            <a:r>
              <a:rPr lang="tr-TR" sz="2400" dirty="0">
                <a:solidFill>
                  <a:srgbClr val="0000FF"/>
                </a:solidFill>
                <a:latin typeface="Consolas" panose="020B0609020204030204" pitchFamily="49" charset="0"/>
              </a:rPr>
              <a:t>SELECT</a:t>
            </a:r>
            <a:r>
              <a:rPr lang="tr-TR" sz="2400" dirty="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 </a:t>
            </a:r>
          </a:p>
          <a:p>
            <a:pPr lvl="1"/>
            <a:r>
              <a:rPr lang="tr-TR" sz="2400" dirty="0">
                <a:solidFill>
                  <a:srgbClr val="0000FF"/>
                </a:solidFill>
                <a:latin typeface="Consolas" panose="020B0609020204030204" pitchFamily="49" charset="0"/>
              </a:rPr>
              <a:t>FROM</a:t>
            </a:r>
            <a:r>
              <a:rPr lang="tr-TR" sz="2400" dirty="0">
                <a:solidFill>
                  <a:srgbClr val="000000"/>
                </a:solidFill>
                <a:latin typeface="Consolas" panose="020B0609020204030204" pitchFamily="49" charset="0"/>
              </a:rPr>
              <a:t> ProductView</a:t>
            </a:r>
            <a:r>
              <a:rPr lang="tr-TR" sz="2400" dirty="0">
                <a:solidFill>
                  <a:srgbClr val="808080"/>
                </a:solidFill>
                <a:latin typeface="Consolas" panose="020B0609020204030204" pitchFamily="49" charset="0"/>
              </a:rPr>
              <a:t>;</a:t>
            </a:r>
            <a:endParaRPr lang="en-US" altLang="en-US" sz="3600" dirty="0">
              <a:latin typeface="Calibri" panose="020F0502020204030204" pitchFamily="34" charset="0"/>
            </a:endParaRPr>
          </a:p>
        </p:txBody>
      </p:sp>
    </p:spTree>
    <p:extLst>
      <p:ext uri="{BB962C8B-B14F-4D97-AF65-F5344CB8AC3E}">
        <p14:creationId xmlns:p14="http://schemas.microsoft.com/office/powerpoint/2010/main" val="2523365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2388" y="1479004"/>
            <a:ext cx="10099343" cy="1200329"/>
          </a:xfrm>
          <a:prstGeom prst="rect">
            <a:avLst/>
          </a:prstGeom>
        </p:spPr>
        <p:txBody>
          <a:bodyPr wrap="square">
            <a:spAutoFit/>
          </a:bodyPr>
          <a:lstStyle/>
          <a:p>
            <a:r>
              <a:rPr lang="tr-TR" dirty="0">
                <a:solidFill>
                  <a:srgbClr val="0000FF"/>
                </a:solidFill>
                <a:latin typeface="Consolas" panose="020B0609020204030204" pitchFamily="49" charset="0"/>
              </a:rPr>
              <a:t>CREATE</a:t>
            </a:r>
            <a:r>
              <a:rPr lang="tr-TR" dirty="0">
                <a:solidFill>
                  <a:srgbClr val="000000"/>
                </a:solidFill>
                <a:latin typeface="Consolas" panose="020B0609020204030204" pitchFamily="49" charset="0"/>
              </a:rPr>
              <a:t> </a:t>
            </a:r>
            <a:r>
              <a:rPr lang="tr-TR" dirty="0">
                <a:solidFill>
                  <a:srgbClr val="0000FF"/>
                </a:solidFill>
                <a:latin typeface="Consolas" panose="020B0609020204030204" pitchFamily="49" charset="0"/>
              </a:rPr>
              <a:t>VIEW</a:t>
            </a:r>
            <a:r>
              <a:rPr lang="tr-TR" dirty="0">
                <a:solidFill>
                  <a:srgbClr val="000000"/>
                </a:solidFill>
                <a:latin typeface="Consolas" panose="020B0609020204030204" pitchFamily="49" charset="0"/>
              </a:rPr>
              <a:t> SupplierProduct </a:t>
            </a:r>
            <a:r>
              <a:rPr lang="tr-TR" dirty="0">
                <a:solidFill>
                  <a:srgbClr val="0000FF"/>
                </a:solidFill>
                <a:latin typeface="Consolas" panose="020B0609020204030204" pitchFamily="49" charset="0"/>
              </a:rPr>
              <a:t>AS</a:t>
            </a:r>
            <a:r>
              <a:rPr lang="tr-TR"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SupplierID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UnitPrice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ProductName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suppliers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Products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p</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SupplierID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SupplierID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CompanyName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'Exotic Liquids'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p>
        </p:txBody>
      </p:sp>
      <p:sp>
        <p:nvSpPr>
          <p:cNvPr id="3" name="TextBox 2">
            <a:extLst>
              <a:ext uri="{FF2B5EF4-FFF2-40B4-BE49-F238E27FC236}">
                <a16:creationId xmlns:a16="http://schemas.microsoft.com/office/drawing/2014/main" id="{C5DCB301-CA61-9A55-EF55-E9243625A1FD}"/>
              </a:ext>
            </a:extLst>
          </p:cNvPr>
          <p:cNvSpPr txBox="1"/>
          <p:nvPr/>
        </p:nvSpPr>
        <p:spPr>
          <a:xfrm>
            <a:off x="682388" y="3105834"/>
            <a:ext cx="6097554" cy="646331"/>
          </a:xfrm>
          <a:prstGeom prst="rect">
            <a:avLst/>
          </a:prstGeom>
          <a:noFill/>
        </p:spPr>
        <p:txBody>
          <a:bodyPr wrap="square">
            <a:spAutoFit/>
          </a:bodyPr>
          <a:lstStyle/>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SupplierProduct</a:t>
            </a:r>
            <a:r>
              <a:rPr lang="tr-TR" sz="1800" dirty="0">
                <a:solidFill>
                  <a:srgbClr val="808080"/>
                </a:solidFill>
                <a:latin typeface="Consolas" panose="020B0609020204030204" pitchFamily="49" charset="0"/>
              </a:rPr>
              <a:t>;</a:t>
            </a:r>
            <a:endParaRPr lang="en-PK" dirty="0"/>
          </a:p>
        </p:txBody>
      </p:sp>
      <p:pic>
        <p:nvPicPr>
          <p:cNvPr id="7" name="Picture 6">
            <a:extLst>
              <a:ext uri="{FF2B5EF4-FFF2-40B4-BE49-F238E27FC236}">
                <a16:creationId xmlns:a16="http://schemas.microsoft.com/office/drawing/2014/main" id="{B1D2744A-F298-B93F-0D74-642FD00E1F0A}"/>
              </a:ext>
            </a:extLst>
          </p:cNvPr>
          <p:cNvPicPr>
            <a:picLocks noChangeAspect="1"/>
          </p:cNvPicPr>
          <p:nvPr/>
        </p:nvPicPr>
        <p:blipFill>
          <a:blip r:embed="rId2"/>
          <a:stretch>
            <a:fillRect/>
          </a:stretch>
        </p:blipFill>
        <p:spPr>
          <a:xfrm>
            <a:off x="4192385" y="4322872"/>
            <a:ext cx="3807230" cy="1388957"/>
          </a:xfrm>
          <a:prstGeom prst="rect">
            <a:avLst/>
          </a:prstGeom>
        </p:spPr>
      </p:pic>
    </p:spTree>
    <p:extLst>
      <p:ext uri="{BB962C8B-B14F-4D97-AF65-F5344CB8AC3E}">
        <p14:creationId xmlns:p14="http://schemas.microsoft.com/office/powerpoint/2010/main" val="297124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55" y="1105999"/>
            <a:ext cx="9608024" cy="2031325"/>
          </a:xfrm>
          <a:prstGeom prst="rect">
            <a:avLst/>
          </a:prstGeom>
        </p:spPr>
        <p:txBody>
          <a:bodyPr wrap="square">
            <a:spAutoFit/>
          </a:bodyPr>
          <a:lstStyle/>
          <a:p>
            <a:r>
              <a:rPr lang="tr-TR" sz="1800" dirty="0">
                <a:solidFill>
                  <a:srgbClr val="0000FF"/>
                </a:solidFill>
                <a:latin typeface="Consolas" panose="020B0609020204030204" pitchFamily="49" charset="0"/>
              </a:rPr>
              <a:t>ALTER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VIEW</a:t>
            </a:r>
            <a:r>
              <a:rPr lang="tr-TR" sz="1800" dirty="0">
                <a:solidFill>
                  <a:srgbClr val="000000"/>
                </a:solidFill>
                <a:latin typeface="Consolas" panose="020B0609020204030204" pitchFamily="49" charset="0"/>
              </a:rPr>
              <a:t> SupplierProduct </a:t>
            </a:r>
            <a:r>
              <a:rPr lang="tr-TR" sz="1800" dirty="0">
                <a:solidFill>
                  <a:srgbClr val="0000FF"/>
                </a:solidFill>
                <a:latin typeface="Consolas" panose="020B0609020204030204" pitchFamily="49" charset="0"/>
              </a:rPr>
              <a:t>AS</a:t>
            </a:r>
            <a:r>
              <a:rPr lang="tr-TR"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SupplierID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UnitPrice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ProductName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suppliers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Products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p</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SupplierID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SupplierID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CompanyName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'Tokyo Traders’</a:t>
            </a:r>
            <a:r>
              <a:rPr lang="en-US" sz="1800"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SupplierProduct</a:t>
            </a:r>
            <a:r>
              <a:rPr lang="tr-TR" sz="1800" dirty="0">
                <a:solidFill>
                  <a:srgbClr val="808080"/>
                </a:solidFill>
                <a:latin typeface="Consolas" panose="020B0609020204030204" pitchFamily="49" charset="0"/>
              </a:rPr>
              <a:t>;</a:t>
            </a:r>
            <a:endParaRPr lang="en-US" sz="2400" dirty="0">
              <a:solidFill>
                <a:prstClr val="black"/>
              </a:solidFill>
              <a:latin typeface="Consolas" panose="020B0609020204030204" pitchFamily="49" charset="0"/>
            </a:endParaRPr>
          </a:p>
        </p:txBody>
      </p:sp>
      <p:pic>
        <p:nvPicPr>
          <p:cNvPr id="4" name="Picture 3">
            <a:extLst>
              <a:ext uri="{FF2B5EF4-FFF2-40B4-BE49-F238E27FC236}">
                <a16:creationId xmlns:a16="http://schemas.microsoft.com/office/drawing/2014/main" id="{911A3379-33A3-7139-393D-F545AF1A7849}"/>
              </a:ext>
            </a:extLst>
          </p:cNvPr>
          <p:cNvPicPr>
            <a:picLocks noChangeAspect="1"/>
          </p:cNvPicPr>
          <p:nvPr/>
        </p:nvPicPr>
        <p:blipFill>
          <a:blip r:embed="rId2"/>
          <a:stretch>
            <a:fillRect/>
          </a:stretch>
        </p:blipFill>
        <p:spPr>
          <a:xfrm>
            <a:off x="4533682" y="3720677"/>
            <a:ext cx="3124636" cy="1371791"/>
          </a:xfrm>
          <a:prstGeom prst="rect">
            <a:avLst/>
          </a:prstGeom>
        </p:spPr>
      </p:pic>
    </p:spTree>
    <p:extLst>
      <p:ext uri="{BB962C8B-B14F-4D97-AF65-F5344CB8AC3E}">
        <p14:creationId xmlns:p14="http://schemas.microsoft.com/office/powerpoint/2010/main" val="173265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65584" y="460205"/>
            <a:ext cx="388775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sz="4000" b="1" dirty="0">
                <a:latin typeface="Calibri" panose="020F0502020204030204" pitchFamily="34" charset="0"/>
              </a:rPr>
              <a:t>DROPPING VIEW</a:t>
            </a:r>
          </a:p>
        </p:txBody>
      </p:sp>
      <p:sp>
        <p:nvSpPr>
          <p:cNvPr id="10242" name="Text Box 2"/>
          <p:cNvSpPr txBox="1">
            <a:spLocks noChangeArrowheads="1"/>
          </p:cNvSpPr>
          <p:nvPr/>
        </p:nvSpPr>
        <p:spPr bwMode="auto">
          <a:xfrm>
            <a:off x="1020007" y="1454525"/>
            <a:ext cx="10565641" cy="2948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9pPr>
          </a:lstStyle>
          <a:p>
            <a:pPr>
              <a:spcBef>
                <a:spcPts val="400"/>
              </a:spcBef>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The syntax for dropping a VIEW :</a:t>
            </a:r>
          </a:p>
          <a:p>
            <a:pPr>
              <a:spcBef>
                <a:spcPts val="400"/>
              </a:spcBef>
            </a:pPr>
            <a:r>
              <a:rPr lang="en-US" altLang="en-US" sz="3200" dirty="0">
                <a:latin typeface="Times New Roman" panose="02020603050405020304" pitchFamily="18" charset="0"/>
                <a:cs typeface="Times New Roman" panose="02020603050405020304" pitchFamily="18" charset="0"/>
              </a:rPr>
              <a:t>     </a:t>
            </a:r>
          </a:p>
          <a:p>
            <a:pPr>
              <a:spcBef>
                <a:spcPts val="400"/>
              </a:spcBef>
            </a:pPr>
            <a:r>
              <a:rPr lang="en-US" altLang="en-US" sz="3200" dirty="0">
                <a:latin typeface="Times New Roman" panose="02020603050405020304" pitchFamily="18" charset="0"/>
                <a:cs typeface="Times New Roman" panose="02020603050405020304" pitchFamily="18" charset="0"/>
              </a:rPr>
              <a:t>        </a:t>
            </a:r>
            <a:endParaRPr lang="en-US" altLang="en-US" sz="3200" b="1" dirty="0">
              <a:latin typeface="Times New Roman" panose="02020603050405020304" pitchFamily="18" charset="0"/>
              <a:cs typeface="Times New Roman" panose="02020603050405020304" pitchFamily="18" charset="0"/>
            </a:endParaRPr>
          </a:p>
          <a:p>
            <a:pPr>
              <a:spcBef>
                <a:spcPts val="400"/>
              </a:spcBef>
              <a:buFont typeface="Arial" panose="020B0604020202020204" pitchFamily="34" charset="0"/>
              <a:buChar char="•"/>
            </a:pPr>
            <a:r>
              <a:rPr lang="en-US" altLang="en-US" sz="3200" b="1" dirty="0">
                <a:latin typeface="Times New Roman" panose="02020603050405020304" pitchFamily="18" charset="0"/>
                <a:cs typeface="Times New Roman" panose="02020603050405020304" pitchFamily="18" charset="0"/>
              </a:rPr>
              <a:t>  View Drop - Example</a:t>
            </a:r>
          </a:p>
        </p:txBody>
      </p:sp>
      <p:sp>
        <p:nvSpPr>
          <p:cNvPr id="3" name="TextBox 2">
            <a:extLst>
              <a:ext uri="{FF2B5EF4-FFF2-40B4-BE49-F238E27FC236}">
                <a16:creationId xmlns:a16="http://schemas.microsoft.com/office/drawing/2014/main" id="{757B3C1F-7826-0F48-5BF6-F4B81284D54C}"/>
              </a:ext>
            </a:extLst>
          </p:cNvPr>
          <p:cNvSpPr txBox="1"/>
          <p:nvPr/>
        </p:nvSpPr>
        <p:spPr>
          <a:xfrm>
            <a:off x="3384679" y="4263611"/>
            <a:ext cx="6097554" cy="584775"/>
          </a:xfrm>
          <a:prstGeom prst="rect">
            <a:avLst/>
          </a:prstGeom>
          <a:noFill/>
        </p:spPr>
        <p:txBody>
          <a:bodyPr wrap="square">
            <a:spAutoFit/>
          </a:bodyPr>
          <a:lstStyle/>
          <a:p>
            <a:r>
              <a:rPr lang="tr-TR" sz="3200" dirty="0">
                <a:solidFill>
                  <a:srgbClr val="0000FF"/>
                </a:solidFill>
                <a:latin typeface="Consolas" panose="020B0609020204030204" pitchFamily="49" charset="0"/>
              </a:rPr>
              <a:t>DROP</a:t>
            </a:r>
            <a:r>
              <a:rPr lang="tr-TR" sz="3200" dirty="0">
                <a:solidFill>
                  <a:srgbClr val="000000"/>
                </a:solidFill>
                <a:latin typeface="Consolas" panose="020B0609020204030204" pitchFamily="49" charset="0"/>
              </a:rPr>
              <a:t> </a:t>
            </a:r>
            <a:r>
              <a:rPr lang="tr-TR" sz="3200" dirty="0">
                <a:solidFill>
                  <a:srgbClr val="0000FF"/>
                </a:solidFill>
                <a:latin typeface="Consolas" panose="020B0609020204030204" pitchFamily="49" charset="0"/>
              </a:rPr>
              <a:t>VIEW</a:t>
            </a:r>
            <a:r>
              <a:rPr lang="tr-TR" sz="3200" dirty="0">
                <a:solidFill>
                  <a:srgbClr val="000000"/>
                </a:solidFill>
                <a:latin typeface="Consolas" panose="020B0609020204030204" pitchFamily="49" charset="0"/>
              </a:rPr>
              <a:t> SupplierProduct</a:t>
            </a:r>
            <a:r>
              <a:rPr lang="tr-TR" sz="3200" dirty="0">
                <a:solidFill>
                  <a:srgbClr val="808080"/>
                </a:solidFill>
                <a:latin typeface="Consolas" panose="020B0609020204030204" pitchFamily="49" charset="0"/>
              </a:rPr>
              <a:t>;</a:t>
            </a:r>
            <a:endParaRPr lang="en-PK" sz="3200" dirty="0"/>
          </a:p>
        </p:txBody>
      </p:sp>
      <p:sp>
        <p:nvSpPr>
          <p:cNvPr id="5" name="TextBox 4">
            <a:extLst>
              <a:ext uri="{FF2B5EF4-FFF2-40B4-BE49-F238E27FC236}">
                <a16:creationId xmlns:a16="http://schemas.microsoft.com/office/drawing/2014/main" id="{6EBAF9BE-E7FA-E5B4-F696-7716CF9E9CE8}"/>
              </a:ext>
            </a:extLst>
          </p:cNvPr>
          <p:cNvSpPr txBox="1"/>
          <p:nvPr/>
        </p:nvSpPr>
        <p:spPr>
          <a:xfrm>
            <a:off x="3384679" y="2282693"/>
            <a:ext cx="6097554" cy="646331"/>
          </a:xfrm>
          <a:prstGeom prst="rect">
            <a:avLst/>
          </a:prstGeom>
          <a:noFill/>
        </p:spPr>
        <p:txBody>
          <a:bodyPr wrap="square">
            <a:spAutoFit/>
          </a:bodyPr>
          <a:lstStyle/>
          <a:p>
            <a:r>
              <a:rPr lang="tr-TR" sz="3600" dirty="0">
                <a:solidFill>
                  <a:srgbClr val="0000FF"/>
                </a:solidFill>
                <a:latin typeface="Consolas" panose="020B0609020204030204" pitchFamily="49" charset="0"/>
              </a:rPr>
              <a:t>DROP</a:t>
            </a:r>
            <a:r>
              <a:rPr lang="tr-TR" sz="3600" dirty="0">
                <a:solidFill>
                  <a:srgbClr val="000000"/>
                </a:solidFill>
                <a:latin typeface="Consolas" panose="020B0609020204030204" pitchFamily="49" charset="0"/>
              </a:rPr>
              <a:t>  </a:t>
            </a:r>
            <a:r>
              <a:rPr lang="tr-TR" sz="3600" dirty="0">
                <a:solidFill>
                  <a:srgbClr val="0000FF"/>
                </a:solidFill>
                <a:latin typeface="Consolas" panose="020B0609020204030204" pitchFamily="49" charset="0"/>
              </a:rPr>
              <a:t>VIEW</a:t>
            </a:r>
            <a:r>
              <a:rPr lang="tr-TR" sz="3600" dirty="0">
                <a:solidFill>
                  <a:srgbClr val="000000"/>
                </a:solidFill>
                <a:latin typeface="Consolas" panose="020B0609020204030204" pitchFamily="49" charset="0"/>
              </a:rPr>
              <a:t> view_name</a:t>
            </a:r>
            <a:r>
              <a:rPr lang="tr-TR" sz="3600" dirty="0">
                <a:solidFill>
                  <a:srgbClr val="808080"/>
                </a:solidFill>
                <a:latin typeface="Consolas" panose="020B0609020204030204" pitchFamily="49" charset="0"/>
              </a:rPr>
              <a:t>;</a:t>
            </a:r>
            <a:r>
              <a:rPr lang="tr-TR" sz="3600" dirty="0">
                <a:solidFill>
                  <a:srgbClr val="000000"/>
                </a:solidFill>
                <a:latin typeface="Consolas" panose="020B0609020204030204" pitchFamily="49" charset="0"/>
              </a:rPr>
              <a:t> </a:t>
            </a:r>
            <a:endParaRPr lang="en-PK" sz="3600" dirty="0"/>
          </a:p>
        </p:txBody>
      </p:sp>
    </p:spTree>
    <p:extLst>
      <p:ext uri="{BB962C8B-B14F-4D97-AF65-F5344CB8AC3E}">
        <p14:creationId xmlns:p14="http://schemas.microsoft.com/office/powerpoint/2010/main" val="23178575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873954" y="373516"/>
            <a:ext cx="200920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sz="4400" b="1" dirty="0">
                <a:latin typeface="Calibri" panose="020F0502020204030204" pitchFamily="34" charset="0"/>
              </a:rPr>
              <a:t>INDEX</a:t>
            </a:r>
          </a:p>
        </p:txBody>
      </p:sp>
      <p:sp>
        <p:nvSpPr>
          <p:cNvPr id="20482" name="Text Box 2"/>
          <p:cNvSpPr txBox="1">
            <a:spLocks noChangeArrowheads="1"/>
          </p:cNvSpPr>
          <p:nvPr/>
        </p:nvSpPr>
        <p:spPr bwMode="auto">
          <a:xfrm>
            <a:off x="989527" y="1516516"/>
            <a:ext cx="10212946" cy="483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9pPr>
          </a:lstStyle>
          <a:p>
            <a:pPr>
              <a:spcBef>
                <a:spcPts val="45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CREATE INDEX statement is used to create indexes in tables</a:t>
            </a:r>
          </a:p>
          <a:p>
            <a:pPr>
              <a:spcBef>
                <a:spcPts val="450"/>
              </a:spcBef>
            </a:pPr>
            <a:endParaRPr lang="en-US" altLang="en-US" sz="2800" dirty="0">
              <a:latin typeface="Times New Roman" panose="02020603050405020304" pitchFamily="18" charset="0"/>
              <a:cs typeface="Times New Roman" panose="02020603050405020304" pitchFamily="18" charset="0"/>
            </a:endParaRPr>
          </a:p>
          <a:p>
            <a:pPr>
              <a:spcBef>
                <a:spcPts val="45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Indexes allow the database application to </a:t>
            </a:r>
            <a:r>
              <a:rPr lang="en-US" altLang="en-US" sz="2800" b="1" dirty="0">
                <a:latin typeface="Times New Roman" panose="02020603050405020304" pitchFamily="18" charset="0"/>
                <a:cs typeface="Times New Roman" panose="02020603050405020304" pitchFamily="18" charset="0"/>
              </a:rPr>
              <a:t>find data fast</a:t>
            </a:r>
            <a:r>
              <a:rPr lang="en-US" altLang="en-US" sz="2800" dirty="0">
                <a:latin typeface="Times New Roman" panose="02020603050405020304" pitchFamily="18" charset="0"/>
                <a:cs typeface="Times New Roman" panose="02020603050405020304" pitchFamily="18" charset="0"/>
              </a:rPr>
              <a:t>; without reading the whole table</a:t>
            </a:r>
          </a:p>
          <a:p>
            <a:pPr>
              <a:spcBef>
                <a:spcPts val="450"/>
              </a:spcBef>
            </a:pPr>
            <a:endParaRPr lang="en-US" altLang="en-US" sz="2800" dirty="0">
              <a:latin typeface="Times New Roman" panose="02020603050405020304" pitchFamily="18" charset="0"/>
              <a:cs typeface="Times New Roman" panose="02020603050405020304" pitchFamily="18" charset="0"/>
            </a:endParaRPr>
          </a:p>
          <a:p>
            <a:pPr>
              <a:spcBef>
                <a:spcPts val="45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An index can be created in a table to find data more </a:t>
            </a:r>
            <a:r>
              <a:rPr lang="en-US" altLang="en-US" sz="2800" b="1" dirty="0">
                <a:latin typeface="Times New Roman" panose="02020603050405020304" pitchFamily="18" charset="0"/>
                <a:cs typeface="Times New Roman" panose="02020603050405020304" pitchFamily="18" charset="0"/>
              </a:rPr>
              <a:t>quickly and efficiently</a:t>
            </a:r>
          </a:p>
          <a:p>
            <a:pPr>
              <a:spcBef>
                <a:spcPts val="450"/>
              </a:spcBef>
            </a:pPr>
            <a:endParaRPr lang="en-US" altLang="en-US" sz="2800" dirty="0">
              <a:latin typeface="Times New Roman" panose="02020603050405020304" pitchFamily="18" charset="0"/>
              <a:cs typeface="Times New Roman" panose="02020603050405020304" pitchFamily="18" charset="0"/>
            </a:endParaRPr>
          </a:p>
          <a:p>
            <a:pPr>
              <a:spcBef>
                <a:spcPts val="45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users cannot see the indexes</a:t>
            </a:r>
            <a:r>
              <a:rPr lang="en-US" altLang="en-US" sz="2800" dirty="0">
                <a:latin typeface="Times New Roman" panose="02020603050405020304" pitchFamily="18" charset="0"/>
                <a:cs typeface="Times New Roman" panose="02020603050405020304" pitchFamily="18" charset="0"/>
              </a:rPr>
              <a:t>, they are just used to speed up searches/queries</a:t>
            </a:r>
          </a:p>
        </p:txBody>
      </p:sp>
    </p:spTree>
    <p:extLst>
      <p:ext uri="{BB962C8B-B14F-4D97-AF65-F5344CB8AC3E}">
        <p14:creationId xmlns:p14="http://schemas.microsoft.com/office/powerpoint/2010/main" val="21448244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952429" y="1228276"/>
            <a:ext cx="10341734" cy="232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9pPr>
          </a:lstStyle>
          <a:p>
            <a:pPr marL="0" indent="0">
              <a:spcBef>
                <a:spcPts val="450"/>
              </a:spcBef>
            </a:pPr>
            <a:r>
              <a:rPr lang="en-US" altLang="en-US" sz="3600" b="1" dirty="0">
                <a:latin typeface="Calibri" panose="020F0502020204030204" pitchFamily="34" charset="0"/>
              </a:rPr>
              <a:t>CREATE INDEX </a:t>
            </a:r>
          </a:p>
          <a:p>
            <a:pPr>
              <a:spcBef>
                <a:spcPts val="450"/>
              </a:spcBef>
            </a:pPr>
            <a:r>
              <a:rPr lang="en-US" altLang="en-US" sz="2800" dirty="0">
                <a:latin typeface="Calibri" panose="020F0502020204030204" pitchFamily="34" charset="0"/>
              </a:rPr>
              <a:t>	- Creates an index on a table. </a:t>
            </a:r>
          </a:p>
          <a:p>
            <a:pPr>
              <a:spcBef>
                <a:spcPts val="450"/>
              </a:spcBef>
            </a:pPr>
            <a:r>
              <a:rPr lang="en-US" altLang="en-US" sz="2800" dirty="0">
                <a:latin typeface="Calibri" panose="020F0502020204030204" pitchFamily="34" charset="0"/>
              </a:rPr>
              <a:t>	- Duplicate values are allowed.</a:t>
            </a:r>
            <a:endParaRPr lang="en-US" altLang="en-US" sz="3600" dirty="0">
              <a:latin typeface="Calibri" panose="020F0502020204030204" pitchFamily="34" charset="0"/>
            </a:endParaRPr>
          </a:p>
          <a:p>
            <a:pPr>
              <a:spcBef>
                <a:spcPts val="450"/>
              </a:spcBef>
            </a:pPr>
            <a:r>
              <a:rPr lang="en-US" altLang="en-US" sz="4000" b="1" dirty="0">
                <a:latin typeface="Calibri" panose="020F0502020204030204" pitchFamily="34" charset="0"/>
              </a:rPr>
              <a:t>Syntax</a:t>
            </a:r>
            <a:endParaRPr lang="en-US" altLang="en-US" sz="3600" b="1" dirty="0">
              <a:latin typeface="Calibri" panose="020F0502020204030204" pitchFamily="34" charset="0"/>
            </a:endParaRPr>
          </a:p>
          <a:p>
            <a:pPr>
              <a:spcBef>
                <a:spcPts val="450"/>
              </a:spcBef>
            </a:pPr>
            <a:endParaRPr lang="en-US" altLang="en-US" sz="3600" dirty="0">
              <a:latin typeface="Calibri" panose="020F0502020204030204" pitchFamily="34" charset="0"/>
            </a:endParaRPr>
          </a:p>
          <a:p>
            <a:pPr>
              <a:spcBef>
                <a:spcPts val="450"/>
              </a:spcBef>
            </a:pPr>
            <a:endParaRPr lang="en-US" altLang="en-US" sz="2400" dirty="0">
              <a:latin typeface="Calibri" panose="020F0502020204030204" pitchFamily="34" charset="0"/>
            </a:endParaRPr>
          </a:p>
          <a:p>
            <a:pPr>
              <a:spcBef>
                <a:spcPts val="450"/>
              </a:spcBef>
            </a:pPr>
            <a:endParaRPr lang="en-US" altLang="en-US" sz="2400" dirty="0">
              <a:latin typeface="Calibri" panose="020F0502020204030204" pitchFamily="34" charset="0"/>
            </a:endParaRPr>
          </a:p>
        </p:txBody>
      </p:sp>
      <p:sp>
        <p:nvSpPr>
          <p:cNvPr id="4" name="Text Box 1"/>
          <p:cNvSpPr txBox="1">
            <a:spLocks noChangeArrowheads="1"/>
          </p:cNvSpPr>
          <p:nvPr/>
        </p:nvSpPr>
        <p:spPr bwMode="auto">
          <a:xfrm>
            <a:off x="1695048" y="24469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sz="3200" b="1" dirty="0">
                <a:latin typeface="Calibri" panose="020F0502020204030204" pitchFamily="34" charset="0"/>
              </a:rPr>
              <a:t>INDEX</a:t>
            </a:r>
            <a:br>
              <a:rPr lang="en-US" altLang="en-US" sz="3200" b="1" dirty="0">
                <a:latin typeface="Calibri" panose="020F0502020204030204" pitchFamily="34" charset="0"/>
              </a:rPr>
            </a:br>
            <a:endParaRPr lang="en-US" altLang="en-US" sz="3200" b="1" dirty="0">
              <a:latin typeface="Calibri" panose="020F0502020204030204" pitchFamily="34" charset="0"/>
            </a:endParaRPr>
          </a:p>
        </p:txBody>
      </p:sp>
      <p:sp>
        <p:nvSpPr>
          <p:cNvPr id="6" name="TextBox 5">
            <a:extLst>
              <a:ext uri="{FF2B5EF4-FFF2-40B4-BE49-F238E27FC236}">
                <a16:creationId xmlns:a16="http://schemas.microsoft.com/office/drawing/2014/main" id="{060D1FED-923F-52AB-08DE-7EA818E9CC12}"/>
              </a:ext>
            </a:extLst>
          </p:cNvPr>
          <p:cNvSpPr txBox="1"/>
          <p:nvPr/>
        </p:nvSpPr>
        <p:spPr>
          <a:xfrm>
            <a:off x="1406591" y="3833623"/>
            <a:ext cx="6097554" cy="954107"/>
          </a:xfrm>
          <a:prstGeom prst="rect">
            <a:avLst/>
          </a:prstGeom>
          <a:noFill/>
        </p:spPr>
        <p:txBody>
          <a:bodyPr wrap="square">
            <a:spAutoFit/>
          </a:bodyPr>
          <a:lstStyle/>
          <a:p>
            <a:r>
              <a:rPr lang="tr-TR" sz="2800" dirty="0">
                <a:solidFill>
                  <a:srgbClr val="0000FF"/>
                </a:solidFill>
                <a:latin typeface="Consolas" panose="020B0609020204030204" pitchFamily="49" charset="0"/>
              </a:rPr>
              <a:t>CREATE</a:t>
            </a:r>
            <a:r>
              <a:rPr lang="tr-TR" sz="2800" dirty="0">
                <a:solidFill>
                  <a:srgbClr val="000000"/>
                </a:solidFill>
                <a:latin typeface="Consolas" panose="020B0609020204030204" pitchFamily="49" charset="0"/>
              </a:rPr>
              <a:t> </a:t>
            </a:r>
            <a:r>
              <a:rPr lang="tr-TR" sz="2800" dirty="0">
                <a:solidFill>
                  <a:srgbClr val="0000FF"/>
                </a:solidFill>
                <a:latin typeface="Consolas" panose="020B0609020204030204" pitchFamily="49" charset="0"/>
              </a:rPr>
              <a:t>INDEX</a:t>
            </a:r>
            <a:r>
              <a:rPr lang="tr-TR" sz="2800" dirty="0">
                <a:solidFill>
                  <a:srgbClr val="000000"/>
                </a:solidFill>
                <a:latin typeface="Consolas" panose="020B0609020204030204" pitchFamily="49" charset="0"/>
              </a:rPr>
              <a:t> index_name</a:t>
            </a:r>
          </a:p>
          <a:p>
            <a:r>
              <a:rPr lang="en-US" sz="2800" dirty="0">
                <a:solidFill>
                  <a:srgbClr val="0000FF"/>
                </a:solidFill>
                <a:latin typeface="Consolas" panose="020B0609020204030204" pitchFamily="49" charset="0"/>
              </a:rPr>
              <a:t>ON</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table_name</a:t>
            </a:r>
            <a:r>
              <a:rPr lang="en-US" sz="2800" dirty="0">
                <a:solidFill>
                  <a:srgbClr val="0000FF"/>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column_name</a:t>
            </a:r>
            <a:r>
              <a:rPr lang="en-US" sz="2800" dirty="0">
                <a:solidFill>
                  <a:srgbClr val="808080"/>
                </a:solidFill>
                <a:latin typeface="Consolas" panose="020B0609020204030204" pitchFamily="49" charset="0"/>
              </a:rPr>
              <a:t>);</a:t>
            </a:r>
            <a:endParaRPr lang="en-PK" sz="2800" dirty="0"/>
          </a:p>
        </p:txBody>
      </p:sp>
    </p:spTree>
    <p:extLst>
      <p:ext uri="{BB962C8B-B14F-4D97-AF65-F5344CB8AC3E}">
        <p14:creationId xmlns:p14="http://schemas.microsoft.com/office/powerpoint/2010/main" val="38609104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952429" y="1228276"/>
            <a:ext cx="10341734" cy="232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panose="020B0604020202020204" pitchFamily="34" charset="0"/>
                <a:cs typeface="Arial" panose="020B0604020202020204" pitchFamily="34" charset="0"/>
              </a:defRPr>
            </a:lvl9pPr>
          </a:lstStyle>
          <a:p>
            <a:pPr marL="0" indent="0">
              <a:spcBef>
                <a:spcPts val="450"/>
              </a:spcBef>
            </a:pPr>
            <a:r>
              <a:rPr lang="en-US" altLang="en-US" sz="3600" b="1" dirty="0">
                <a:latin typeface="Calibri" panose="020F0502020204030204" pitchFamily="34" charset="0"/>
              </a:rPr>
              <a:t>CREATE INDEX </a:t>
            </a:r>
          </a:p>
          <a:p>
            <a:pPr>
              <a:spcBef>
                <a:spcPts val="450"/>
              </a:spcBef>
            </a:pPr>
            <a:r>
              <a:rPr lang="en-US" altLang="en-US" sz="2800" dirty="0">
                <a:latin typeface="Calibri" panose="020F0502020204030204" pitchFamily="34" charset="0"/>
              </a:rPr>
              <a:t>	- Creates an index on a table. </a:t>
            </a:r>
          </a:p>
          <a:p>
            <a:pPr>
              <a:spcBef>
                <a:spcPts val="450"/>
              </a:spcBef>
            </a:pPr>
            <a:r>
              <a:rPr lang="en-US" altLang="en-US" sz="2800" dirty="0">
                <a:latin typeface="Calibri" panose="020F0502020204030204" pitchFamily="34" charset="0"/>
              </a:rPr>
              <a:t>	- Duplicate values are </a:t>
            </a:r>
            <a:r>
              <a:rPr lang="en-US" altLang="en-US" sz="2800" b="1" dirty="0">
                <a:latin typeface="Calibri" panose="020F0502020204030204" pitchFamily="34" charset="0"/>
              </a:rPr>
              <a:t>NOT</a:t>
            </a:r>
            <a:r>
              <a:rPr lang="en-US" altLang="en-US" sz="2800" dirty="0">
                <a:latin typeface="Calibri" panose="020F0502020204030204" pitchFamily="34" charset="0"/>
              </a:rPr>
              <a:t> allowed.</a:t>
            </a:r>
            <a:endParaRPr lang="en-US" altLang="en-US" sz="3600" dirty="0">
              <a:latin typeface="Calibri" panose="020F0502020204030204" pitchFamily="34" charset="0"/>
            </a:endParaRPr>
          </a:p>
          <a:p>
            <a:pPr>
              <a:spcBef>
                <a:spcPts val="450"/>
              </a:spcBef>
            </a:pPr>
            <a:r>
              <a:rPr lang="en-US" altLang="en-US" sz="4000" b="1" dirty="0">
                <a:latin typeface="Calibri" panose="020F0502020204030204" pitchFamily="34" charset="0"/>
              </a:rPr>
              <a:t>Syntax</a:t>
            </a:r>
            <a:endParaRPr lang="en-US" altLang="en-US" sz="3600" b="1" dirty="0">
              <a:latin typeface="Calibri" panose="020F0502020204030204" pitchFamily="34" charset="0"/>
            </a:endParaRPr>
          </a:p>
          <a:p>
            <a:pPr>
              <a:spcBef>
                <a:spcPts val="450"/>
              </a:spcBef>
            </a:pPr>
            <a:endParaRPr lang="en-US" altLang="en-US" sz="3600" dirty="0">
              <a:latin typeface="Calibri" panose="020F0502020204030204" pitchFamily="34" charset="0"/>
            </a:endParaRPr>
          </a:p>
          <a:p>
            <a:pPr>
              <a:spcBef>
                <a:spcPts val="450"/>
              </a:spcBef>
            </a:pPr>
            <a:endParaRPr lang="en-US" altLang="en-US" sz="2400" dirty="0">
              <a:latin typeface="Calibri" panose="020F0502020204030204" pitchFamily="34" charset="0"/>
            </a:endParaRPr>
          </a:p>
          <a:p>
            <a:pPr>
              <a:spcBef>
                <a:spcPts val="450"/>
              </a:spcBef>
            </a:pPr>
            <a:endParaRPr lang="en-US" altLang="en-US" sz="2400" dirty="0">
              <a:latin typeface="Calibri" panose="020F0502020204030204" pitchFamily="34" charset="0"/>
            </a:endParaRPr>
          </a:p>
        </p:txBody>
      </p:sp>
      <p:sp>
        <p:nvSpPr>
          <p:cNvPr id="4" name="Text Box 1"/>
          <p:cNvSpPr txBox="1">
            <a:spLocks noChangeArrowheads="1"/>
          </p:cNvSpPr>
          <p:nvPr/>
        </p:nvSpPr>
        <p:spPr bwMode="auto">
          <a:xfrm>
            <a:off x="1695048" y="24469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sz="3200" b="1" dirty="0">
                <a:latin typeface="Calibri" panose="020F0502020204030204" pitchFamily="34" charset="0"/>
              </a:rPr>
              <a:t>INDEX</a:t>
            </a:r>
            <a:br>
              <a:rPr lang="en-US" altLang="en-US" sz="3200" b="1" dirty="0">
                <a:latin typeface="Calibri" panose="020F0502020204030204" pitchFamily="34" charset="0"/>
              </a:rPr>
            </a:br>
            <a:endParaRPr lang="en-US" altLang="en-US" sz="3200" b="1" dirty="0">
              <a:latin typeface="Calibri" panose="020F0502020204030204" pitchFamily="34" charset="0"/>
            </a:endParaRPr>
          </a:p>
        </p:txBody>
      </p:sp>
      <p:sp>
        <p:nvSpPr>
          <p:cNvPr id="6" name="TextBox 5">
            <a:extLst>
              <a:ext uri="{FF2B5EF4-FFF2-40B4-BE49-F238E27FC236}">
                <a16:creationId xmlns:a16="http://schemas.microsoft.com/office/drawing/2014/main" id="{060D1FED-923F-52AB-08DE-7EA818E9CC12}"/>
              </a:ext>
            </a:extLst>
          </p:cNvPr>
          <p:cNvSpPr txBox="1"/>
          <p:nvPr/>
        </p:nvSpPr>
        <p:spPr>
          <a:xfrm>
            <a:off x="1406591" y="3833623"/>
            <a:ext cx="6097554" cy="954107"/>
          </a:xfrm>
          <a:prstGeom prst="rect">
            <a:avLst/>
          </a:prstGeom>
          <a:noFill/>
        </p:spPr>
        <p:txBody>
          <a:bodyPr wrap="square">
            <a:spAutoFit/>
          </a:bodyPr>
          <a:lstStyle/>
          <a:p>
            <a:r>
              <a:rPr lang="tr-TR" sz="2800" dirty="0">
                <a:solidFill>
                  <a:srgbClr val="0000FF"/>
                </a:solidFill>
                <a:latin typeface="Consolas" panose="020B0609020204030204" pitchFamily="49" charset="0"/>
              </a:rPr>
              <a:t>CREATE</a:t>
            </a:r>
            <a:r>
              <a:rPr lang="en-US" sz="2800" dirty="0">
                <a:solidFill>
                  <a:srgbClr val="0000FF"/>
                </a:solidFill>
                <a:latin typeface="Consolas" panose="020B0609020204030204" pitchFamily="49" charset="0"/>
              </a:rPr>
              <a:t> UNIQUE</a:t>
            </a:r>
            <a:r>
              <a:rPr lang="tr-TR" sz="2800" dirty="0">
                <a:solidFill>
                  <a:srgbClr val="000000"/>
                </a:solidFill>
                <a:latin typeface="Consolas" panose="020B0609020204030204" pitchFamily="49" charset="0"/>
              </a:rPr>
              <a:t> </a:t>
            </a:r>
            <a:r>
              <a:rPr lang="tr-TR" sz="2800" dirty="0">
                <a:solidFill>
                  <a:srgbClr val="0000FF"/>
                </a:solidFill>
                <a:latin typeface="Consolas" panose="020B0609020204030204" pitchFamily="49" charset="0"/>
              </a:rPr>
              <a:t>INDEX</a:t>
            </a:r>
            <a:r>
              <a:rPr lang="tr-TR" sz="2800" dirty="0">
                <a:solidFill>
                  <a:srgbClr val="000000"/>
                </a:solidFill>
                <a:latin typeface="Consolas" panose="020B0609020204030204" pitchFamily="49" charset="0"/>
              </a:rPr>
              <a:t> index_name</a:t>
            </a:r>
          </a:p>
          <a:p>
            <a:r>
              <a:rPr lang="en-US" sz="2800" dirty="0">
                <a:solidFill>
                  <a:srgbClr val="0000FF"/>
                </a:solidFill>
                <a:latin typeface="Consolas" panose="020B0609020204030204" pitchFamily="49" charset="0"/>
              </a:rPr>
              <a:t>ON</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table_name</a:t>
            </a:r>
            <a:r>
              <a:rPr lang="en-US" sz="2800" dirty="0">
                <a:solidFill>
                  <a:srgbClr val="0000FF"/>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column_name</a:t>
            </a:r>
            <a:r>
              <a:rPr lang="en-US" sz="2800" dirty="0">
                <a:solidFill>
                  <a:srgbClr val="808080"/>
                </a:solidFill>
                <a:latin typeface="Consolas" panose="020B0609020204030204" pitchFamily="49" charset="0"/>
              </a:rPr>
              <a:t>);</a:t>
            </a:r>
            <a:endParaRPr lang="en-PK" sz="2800" dirty="0"/>
          </a:p>
        </p:txBody>
      </p:sp>
      <p:sp>
        <p:nvSpPr>
          <p:cNvPr id="3" name="TextBox 2">
            <a:extLst>
              <a:ext uri="{FF2B5EF4-FFF2-40B4-BE49-F238E27FC236}">
                <a16:creationId xmlns:a16="http://schemas.microsoft.com/office/drawing/2014/main" id="{9DE7B4AB-2B52-BB4F-AF23-AAF92646D49D}"/>
              </a:ext>
            </a:extLst>
          </p:cNvPr>
          <p:cNvSpPr txBox="1"/>
          <p:nvPr/>
        </p:nvSpPr>
        <p:spPr>
          <a:xfrm>
            <a:off x="1229308" y="5306558"/>
            <a:ext cx="9836797" cy="954107"/>
          </a:xfrm>
          <a:prstGeom prst="rect">
            <a:avLst/>
          </a:prstGeom>
          <a:noFill/>
        </p:spPr>
        <p:txBody>
          <a:bodyPr wrap="square">
            <a:spAutoFit/>
          </a:bodyPr>
          <a:lstStyle/>
          <a:p>
            <a:pPr>
              <a:spcBef>
                <a:spcPts val="450"/>
              </a:spcBef>
            </a:pPr>
            <a:r>
              <a:rPr lang="en-US" altLang="en-US" sz="2800" dirty="0">
                <a:latin typeface="Times New Roman" panose="02020603050405020304" pitchFamily="18" charset="0"/>
                <a:cs typeface="Times New Roman" panose="02020603050405020304" pitchFamily="18" charset="0"/>
              </a:rPr>
              <a:t>NOTES: UNIQUE indicates that the combination of values in the indexed columns must be unique</a:t>
            </a:r>
          </a:p>
        </p:txBody>
      </p:sp>
    </p:spTree>
    <p:extLst>
      <p:ext uri="{BB962C8B-B14F-4D97-AF65-F5344CB8AC3E}">
        <p14:creationId xmlns:p14="http://schemas.microsoft.com/office/powerpoint/2010/main" val="9388030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3020</TotalTime>
  <Words>909</Words>
  <Application>Microsoft Office PowerPoint</Application>
  <PresentationFormat>Widescreen</PresentationFormat>
  <Paragraphs>125</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vt:lpstr>
      <vt:lpstr>Consolas</vt:lpstr>
      <vt:lpstr>Times New Roman</vt:lpstr>
      <vt:lpstr>Office Theme</vt:lpstr>
      <vt:lpstr>Views &amp; Indexes in SQL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Clustered Vs Non - Clustered Index</vt:lpstr>
      <vt:lpstr>PowerPoint Presentation</vt:lpstr>
      <vt:lpstr> LAB TASK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 &amp; Indexes in SQL</dc:title>
  <dc:creator>Mobeen Nazar</dc:creator>
  <cp:lastModifiedBy>Qasim Hassan</cp:lastModifiedBy>
  <cp:revision>26</cp:revision>
  <dcterms:created xsi:type="dcterms:W3CDTF">2017-04-17T07:13:55Z</dcterms:created>
  <dcterms:modified xsi:type="dcterms:W3CDTF">2024-03-26T04:43:09Z</dcterms:modified>
</cp:coreProperties>
</file>