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Stored Procedure with CASE Statement </a:t>
            </a:r>
            <a:br>
              <a:rPr lang="en-US" dirty="0"/>
            </a:br>
            <a:endParaRPr lang="en-US" dirty="0"/>
          </a:p>
        </p:txBody>
      </p:sp>
      <p:sp>
        <p:nvSpPr>
          <p:cNvPr id="3" name="Subtitle 2"/>
          <p:cNvSpPr>
            <a:spLocks noGrp="1"/>
          </p:cNvSpPr>
          <p:nvPr>
            <p:ph type="subTitle" idx="1"/>
          </p:nvPr>
        </p:nvSpPr>
        <p:spPr/>
        <p:txBody>
          <a:bodyPr>
            <a:normAutofit/>
          </a:bodyPr>
          <a:lstStyle/>
          <a:p>
            <a:pPr algn="ctr"/>
            <a:r>
              <a:rPr lang="en-US" sz="3200" dirty="0"/>
              <a:t>Lab 10</a:t>
            </a:r>
          </a:p>
        </p:txBody>
      </p:sp>
    </p:spTree>
    <p:extLst>
      <p:ext uri="{BB962C8B-B14F-4D97-AF65-F5344CB8AC3E}">
        <p14:creationId xmlns:p14="http://schemas.microsoft.com/office/powerpoint/2010/main" val="209920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363636"/>
                </a:solidFill>
                <a:latin typeface="Segoe UI" panose="020B0502040204020203" pitchFamily="34" charset="0"/>
                <a:cs typeface="Segoe UI" panose="020B0502040204020203" pitchFamily="34" charset="0"/>
              </a:rPr>
              <a:t>Simple CASE expression</a:t>
            </a:r>
            <a:endParaRPr lang="en-US" dirty="0"/>
          </a:p>
        </p:txBody>
      </p:sp>
      <p:sp>
        <p:nvSpPr>
          <p:cNvPr id="3" name="Content Placeholder 2"/>
          <p:cNvSpPr>
            <a:spLocks noGrp="1"/>
          </p:cNvSpPr>
          <p:nvPr>
            <p:ph idx="1"/>
          </p:nvPr>
        </p:nvSpPr>
        <p:spPr/>
        <p:txBody>
          <a:bodyPr>
            <a:normAutofit/>
          </a:bodyPr>
          <a:lstStyle/>
          <a:p>
            <a:pPr marL="0" lvl="0" indent="0" eaLnBrk="0" fontAlgn="t" hangingPunct="0">
              <a:lnSpc>
                <a:spcPct val="100000"/>
              </a:lnSpc>
              <a:spcBef>
                <a:spcPct val="0"/>
              </a:spcBef>
              <a:spcAft>
                <a:spcPct val="0"/>
              </a:spcAft>
              <a:buClrTx/>
              <a:buSzTx/>
              <a:buNone/>
            </a:pPr>
            <a:r>
              <a:rPr lang="en-US" altLang="en-US" sz="1800" dirty="0">
                <a:solidFill>
                  <a:srgbClr val="161616"/>
                </a:solidFill>
                <a:latin typeface="Segoe UI" panose="020B0502040204020203" pitchFamily="34" charset="0"/>
                <a:cs typeface="Segoe UI" panose="020B0502040204020203" pitchFamily="34" charset="0"/>
              </a:rPr>
              <a:t>This compares an expression to a set of simple expressions to find the result. This expression compares an expression to the expression in each WHEN clause for equivalency. If the expression with in the WHEN clause is matched, the expression in the THEN clause will be returned.</a:t>
            </a:r>
            <a:endParaRPr lang="en-US" altLang="en-US" sz="36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endParaRPr lang="en-US" altLang="en-US" sz="24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r>
              <a:rPr lang="en-US" altLang="en-US" sz="2400" dirty="0">
                <a:solidFill>
                  <a:srgbClr val="363636"/>
                </a:solidFill>
                <a:latin typeface="Segoe UI" panose="020B0502040204020203" pitchFamily="34" charset="0"/>
                <a:cs typeface="Segoe UI" panose="020B0502040204020203" pitchFamily="34" charset="0"/>
              </a:rPr>
              <a:t>Syntax</a:t>
            </a:r>
          </a:p>
          <a:p>
            <a:pPr marL="457200" lvl="1" indent="0" eaLnBrk="0" fontAlgn="t" hangingPunct="0">
              <a:lnSpc>
                <a:spcPct val="100000"/>
              </a:lnSpc>
              <a:spcBef>
                <a:spcPct val="0"/>
              </a:spcBef>
              <a:spcAft>
                <a:spcPct val="0"/>
              </a:spcAft>
              <a:buClrTx/>
              <a:buFontTx/>
              <a:buAutoNum type="arabicPeriod"/>
            </a:pPr>
            <a:r>
              <a:rPr lang="en-US" altLang="en-US" sz="2400" b="1" dirty="0">
                <a:solidFill>
                  <a:srgbClr val="FF0080"/>
                </a:solidFill>
                <a:latin typeface="Courier New" panose="02070309020205020404" pitchFamily="49" charset="0"/>
                <a:cs typeface="Courier New" panose="02070309020205020404" pitchFamily="49" charset="0"/>
              </a:rPr>
              <a:t>CASE</a:t>
            </a:r>
            <a:r>
              <a:rPr lang="en-US" altLang="en-US" sz="2400" b="1" dirty="0">
                <a:solidFill>
                  <a:srgbClr val="393124"/>
                </a:solidFill>
                <a:latin typeface="Courier New" panose="02070309020205020404" pitchFamily="49" charset="0"/>
                <a:cs typeface="Courier New" panose="02070309020205020404" pitchFamily="49" charset="0"/>
              </a:rPr>
              <a:t> expression</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2"/>
            </a:pPr>
            <a:r>
              <a:rPr lang="en-US" altLang="en-US" sz="2400" b="1" dirty="0">
                <a:solidFill>
                  <a:srgbClr val="FF0080"/>
                </a:solidFill>
                <a:latin typeface="Courier New" panose="02070309020205020404" pitchFamily="49" charset="0"/>
                <a:cs typeface="Courier New" panose="02070309020205020404" pitchFamily="49" charset="0"/>
              </a:rPr>
              <a:t>WHEN</a:t>
            </a:r>
            <a:r>
              <a:rPr lang="en-US" altLang="en-US" sz="2400" b="1" dirty="0">
                <a:solidFill>
                  <a:srgbClr val="393124"/>
                </a:solidFill>
                <a:latin typeface="Courier New" panose="02070309020205020404" pitchFamily="49" charset="0"/>
                <a:cs typeface="Courier New" panose="02070309020205020404" pitchFamily="49" charset="0"/>
              </a:rPr>
              <a:t> expression1 </a:t>
            </a:r>
            <a:r>
              <a:rPr lang="en-US" altLang="en-US" sz="2400" b="1" dirty="0">
                <a:solidFill>
                  <a:srgbClr val="FF0080"/>
                </a:solidFill>
                <a:latin typeface="Courier New" panose="02070309020205020404" pitchFamily="49" charset="0"/>
                <a:cs typeface="Courier New" panose="02070309020205020404" pitchFamily="49" charset="0"/>
              </a:rPr>
              <a:t>THEN</a:t>
            </a:r>
            <a:r>
              <a:rPr lang="en-US" altLang="en-US" sz="2400" b="1" dirty="0">
                <a:solidFill>
                  <a:srgbClr val="393124"/>
                </a:solidFill>
                <a:latin typeface="Courier New" panose="02070309020205020404" pitchFamily="49" charset="0"/>
                <a:cs typeface="Courier New" panose="02070309020205020404" pitchFamily="49" charset="0"/>
              </a:rPr>
              <a:t> Result1</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3"/>
            </a:pPr>
            <a:r>
              <a:rPr lang="en-US" altLang="en-US" sz="2400" b="1" dirty="0">
                <a:solidFill>
                  <a:srgbClr val="FF0080"/>
                </a:solidFill>
                <a:latin typeface="Courier New" panose="02070309020205020404" pitchFamily="49" charset="0"/>
                <a:cs typeface="Courier New" panose="02070309020205020404" pitchFamily="49" charset="0"/>
              </a:rPr>
              <a:t>WHEN</a:t>
            </a:r>
            <a:r>
              <a:rPr lang="en-US" altLang="en-US" sz="2400" b="1" dirty="0">
                <a:solidFill>
                  <a:srgbClr val="393124"/>
                </a:solidFill>
                <a:latin typeface="Courier New" panose="02070309020205020404" pitchFamily="49" charset="0"/>
                <a:cs typeface="Courier New" panose="02070309020205020404" pitchFamily="49" charset="0"/>
              </a:rPr>
              <a:t> expression2 </a:t>
            </a:r>
            <a:r>
              <a:rPr lang="en-US" altLang="en-US" sz="2400" b="1" dirty="0">
                <a:solidFill>
                  <a:srgbClr val="FF0080"/>
                </a:solidFill>
                <a:latin typeface="Courier New" panose="02070309020205020404" pitchFamily="49" charset="0"/>
                <a:cs typeface="Courier New" panose="02070309020205020404" pitchFamily="49" charset="0"/>
              </a:rPr>
              <a:t>THEN</a:t>
            </a:r>
            <a:r>
              <a:rPr lang="en-US" altLang="en-US" sz="2400" b="1" dirty="0">
                <a:solidFill>
                  <a:srgbClr val="393124"/>
                </a:solidFill>
                <a:latin typeface="Courier New" panose="02070309020205020404" pitchFamily="49" charset="0"/>
                <a:cs typeface="Courier New" panose="02070309020205020404" pitchFamily="49" charset="0"/>
              </a:rPr>
              <a:t> Result2</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4"/>
            </a:pPr>
            <a:r>
              <a:rPr lang="en-US" altLang="en-US" sz="2400" b="1" dirty="0">
                <a:solidFill>
                  <a:srgbClr val="FF0080"/>
                </a:solidFill>
                <a:latin typeface="Courier New" panose="02070309020205020404" pitchFamily="49" charset="0"/>
                <a:cs typeface="Courier New" panose="02070309020205020404" pitchFamily="49" charset="0"/>
              </a:rPr>
              <a:t>ELSE</a:t>
            </a:r>
            <a:r>
              <a:rPr lang="en-US" altLang="en-US" sz="2400" b="1" dirty="0">
                <a:solidFill>
                  <a:srgbClr val="393124"/>
                </a:solidFill>
                <a:latin typeface="Courier New" panose="02070309020205020404" pitchFamily="49" charset="0"/>
                <a:cs typeface="Courier New" panose="02070309020205020404" pitchFamily="49" charset="0"/>
              </a:rPr>
              <a:t> </a:t>
            </a:r>
            <a:r>
              <a:rPr lang="en-US" altLang="en-US" sz="2400" b="1" dirty="0" err="1">
                <a:solidFill>
                  <a:srgbClr val="393124"/>
                </a:solidFill>
                <a:latin typeface="Courier New" panose="02070309020205020404" pitchFamily="49" charset="0"/>
                <a:cs typeface="Courier New" panose="02070309020205020404" pitchFamily="49" charset="0"/>
              </a:rPr>
              <a:t>ResultN</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5"/>
            </a:pPr>
            <a:r>
              <a:rPr lang="en-US" altLang="en-US" sz="2400" b="1" dirty="0">
                <a:solidFill>
                  <a:srgbClr val="FF0080"/>
                </a:solidFill>
                <a:latin typeface="Courier New" panose="02070309020205020404" pitchFamily="49" charset="0"/>
                <a:cs typeface="Courier New" panose="02070309020205020404" pitchFamily="49" charset="0"/>
              </a:rPr>
              <a:t>END</a:t>
            </a:r>
          </a:p>
          <a:p>
            <a:pPr marL="457200" lvl="1" indent="0" eaLnBrk="0" fontAlgn="t" hangingPunct="0">
              <a:lnSpc>
                <a:spcPct val="100000"/>
              </a:lnSpc>
              <a:spcBef>
                <a:spcPct val="0"/>
              </a:spcBef>
              <a:spcAft>
                <a:spcPct val="0"/>
              </a:spcAft>
              <a:buClrTx/>
              <a:buFontTx/>
              <a:buAutoNum type="arabicPeriod" startAt="5"/>
            </a:pPr>
            <a:endParaRPr lang="en-US" altLang="en-US" sz="1000" b="1" dirty="0">
              <a:solidFill>
                <a:srgbClr val="9D9D9D"/>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1073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Northwind </a:t>
            </a:r>
          </a:p>
          <a:p>
            <a:pPr marL="0" indent="0">
              <a:buNone/>
            </a:pP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TOP</a:t>
            </a:r>
            <a:r>
              <a:rPr lang="en-US" dirty="0">
                <a:solidFill>
                  <a:prstClr val="black"/>
                </a:solidFill>
                <a:latin typeface="Consolas" panose="020B0609020204030204" pitchFamily="49" charset="0"/>
              </a:rPr>
              <a:t> 10 </a:t>
            </a:r>
            <a:r>
              <a:rPr lang="en-US" dirty="0">
                <a:solidFill>
                  <a:srgbClr val="008080"/>
                </a:solidFill>
                <a:latin typeface="Consolas" panose="020B0609020204030204" pitchFamily="49" charset="0"/>
              </a:rPr>
              <a:t>OrderID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t>[</a:t>
            </a:r>
            <a:r>
              <a:rPr lang="en-US" dirty="0" err="1"/>
              <a:t>EmployeeID</a:t>
            </a:r>
            <a:r>
              <a:rPr lang="en-US" dirty="0"/>
              <a: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Position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a:t>
            </a:r>
            <a:r>
              <a:rPr lang="en-US" dirty="0"/>
              <a:t> [</a:t>
            </a:r>
            <a:r>
              <a:rPr lang="en-US" dirty="0" err="1"/>
              <a:t>EmployeeID</a:t>
            </a:r>
            <a:r>
              <a:rPr lang="en-US" dirty="0"/>
              <a:t>]</a:t>
            </a:r>
          </a:p>
          <a:p>
            <a:pPr marL="0" indent="0">
              <a:buNone/>
            </a:pP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1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'First'</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2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'Second'</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3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'Third'</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4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'Fourth'</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'Something Else'</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END</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Orders</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p>
        </p:txBody>
      </p:sp>
    </p:spTree>
    <p:extLst>
      <p:ext uri="{BB962C8B-B14F-4D97-AF65-F5344CB8AC3E}">
        <p14:creationId xmlns:p14="http://schemas.microsoft.com/office/powerpoint/2010/main" val="173159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- 2</a:t>
            </a:r>
          </a:p>
        </p:txBody>
      </p:sp>
      <p:sp>
        <p:nvSpPr>
          <p:cNvPr id="5" name="TextBox 4">
            <a:extLst>
              <a:ext uri="{FF2B5EF4-FFF2-40B4-BE49-F238E27FC236}">
                <a16:creationId xmlns:a16="http://schemas.microsoft.com/office/drawing/2014/main" id="{1F23DAFF-8B3E-C851-CE5C-F09133F0C186}"/>
              </a:ext>
            </a:extLst>
          </p:cNvPr>
          <p:cNvSpPr txBox="1"/>
          <p:nvPr/>
        </p:nvSpPr>
        <p:spPr>
          <a:xfrm>
            <a:off x="685800" y="1676400"/>
            <a:ext cx="4572000" cy="3693319"/>
          </a:xfrm>
          <a:prstGeom prst="rect">
            <a:avLst/>
          </a:prstGeom>
          <a:noFill/>
        </p:spPr>
        <p:txBody>
          <a:bodyPr wrap="square">
            <a:spAutoFit/>
          </a:bodyPr>
          <a:lstStyle/>
          <a:p>
            <a:r>
              <a:rPr lang="tr-TR" sz="1800" dirty="0">
                <a:solidFill>
                  <a:srgbClr val="0000FF"/>
                </a:solidFill>
                <a:latin typeface="Consolas" panose="020B0609020204030204" pitchFamily="49" charset="0"/>
              </a:rPr>
              <a:t>USE</a:t>
            </a:r>
            <a:r>
              <a:rPr lang="tr-TR" sz="1800" dirty="0">
                <a:solidFill>
                  <a:srgbClr val="000000"/>
                </a:solidFill>
                <a:latin typeface="Consolas" panose="020B0609020204030204" pitchFamily="49" charset="0"/>
              </a:rPr>
              <a:t> Northwind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"Last Digit"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ProductID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"How Close?"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'Exact Match!'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'Within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'Within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'More Than One Apart'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END</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 Details]</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ProductID </a:t>
            </a:r>
            <a:r>
              <a:rPr lang="tr-TR" sz="1800" dirty="0">
                <a:solidFill>
                  <a:srgbClr val="808080"/>
                </a:solidFill>
                <a:latin typeface="Consolas" panose="020B0609020204030204" pitchFamily="49" charset="0"/>
              </a:rPr>
              <a:t>&lt;</a:t>
            </a:r>
            <a:r>
              <a:rPr lang="tr-TR" sz="1800" dirty="0">
                <a:solidFill>
                  <a:srgbClr val="000000"/>
                </a:solidFill>
                <a:latin typeface="Consolas" panose="020B0609020204030204" pitchFamily="49" charset="0"/>
              </a:rPr>
              <a:t> 10</a:t>
            </a:r>
          </a:p>
          <a:p>
            <a:r>
              <a:rPr lang="tr-TR" sz="1800" dirty="0">
                <a:solidFill>
                  <a:srgbClr val="0000FF"/>
                </a:solidFill>
                <a:latin typeface="Consolas" panose="020B0609020204030204" pitchFamily="49" charset="0"/>
              </a:rPr>
              <a:t>ORDER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OrderID </a:t>
            </a:r>
            <a:r>
              <a:rPr lang="tr-TR" sz="1800" dirty="0">
                <a:solidFill>
                  <a:srgbClr val="0000FF"/>
                </a:solidFill>
                <a:latin typeface="Consolas" panose="020B0609020204030204" pitchFamily="49" charset="0"/>
              </a:rPr>
              <a:t>DESC</a:t>
            </a:r>
            <a:r>
              <a:rPr lang="tr-TR" sz="1800" dirty="0">
                <a:solidFill>
                  <a:srgbClr val="808080"/>
                </a:solidFill>
                <a:latin typeface="Consolas" panose="020B0609020204030204" pitchFamily="49" charset="0"/>
              </a:rPr>
              <a:t>;</a:t>
            </a:r>
            <a:endParaRPr lang="en-PK" dirty="0"/>
          </a:p>
        </p:txBody>
      </p:sp>
      <p:pic>
        <p:nvPicPr>
          <p:cNvPr id="7" name="Picture 6">
            <a:extLst>
              <a:ext uri="{FF2B5EF4-FFF2-40B4-BE49-F238E27FC236}">
                <a16:creationId xmlns:a16="http://schemas.microsoft.com/office/drawing/2014/main" id="{9E1751B2-AD0D-E3AF-3902-FE03096F6412}"/>
              </a:ext>
            </a:extLst>
          </p:cNvPr>
          <p:cNvPicPr>
            <a:picLocks noChangeAspect="1"/>
          </p:cNvPicPr>
          <p:nvPr/>
        </p:nvPicPr>
        <p:blipFill>
          <a:blip r:embed="rId2"/>
          <a:stretch>
            <a:fillRect/>
          </a:stretch>
        </p:blipFill>
        <p:spPr>
          <a:xfrm>
            <a:off x="5562600" y="2165557"/>
            <a:ext cx="3381847" cy="2715004"/>
          </a:xfrm>
          <a:prstGeom prst="rect">
            <a:avLst/>
          </a:prstGeom>
        </p:spPr>
      </p:pic>
    </p:spTree>
    <p:extLst>
      <p:ext uri="{BB962C8B-B14F-4D97-AF65-F5344CB8AC3E}">
        <p14:creationId xmlns:p14="http://schemas.microsoft.com/office/powerpoint/2010/main" val="62908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D5614C45-DFCC-6E8A-2373-55846FD4CC24}"/>
              </a:ext>
            </a:extLst>
          </p:cNvPr>
          <p:cNvSpPr txBox="1"/>
          <p:nvPr/>
        </p:nvSpPr>
        <p:spPr>
          <a:xfrm>
            <a:off x="457200" y="1562878"/>
            <a:ext cx="4572000" cy="4524315"/>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PROCEDURE</a:t>
            </a:r>
            <a:r>
              <a:rPr lang="tr-TR" sz="1800" dirty="0">
                <a:solidFill>
                  <a:srgbClr val="000000"/>
                </a:solidFill>
                <a:latin typeface="Consolas" panose="020B0609020204030204" pitchFamily="49" charset="0"/>
              </a:rPr>
              <a:t> conditionals</a:t>
            </a:r>
          </a:p>
          <a:p>
            <a:r>
              <a:rPr lang="tr-TR" sz="1800" dirty="0">
                <a:solidFill>
                  <a:srgbClr val="0000FF"/>
                </a:solidFill>
                <a:latin typeface="Consolas" panose="020B0609020204030204" pitchFamily="49" charset="0"/>
              </a:rPr>
              <a:t>AS</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BEGIN</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"Last Digit"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ProductID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"How Close?"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'Exact Match!'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'Within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'Within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'More Than One Apart'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END</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 Details]</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ProductID </a:t>
            </a:r>
            <a:r>
              <a:rPr lang="tr-TR" sz="1800" dirty="0">
                <a:solidFill>
                  <a:srgbClr val="808080"/>
                </a:solidFill>
                <a:latin typeface="Consolas" panose="020B0609020204030204" pitchFamily="49" charset="0"/>
              </a:rPr>
              <a:t>&lt;</a:t>
            </a:r>
            <a:r>
              <a:rPr lang="tr-TR" sz="1800" dirty="0">
                <a:solidFill>
                  <a:srgbClr val="000000"/>
                </a:solidFill>
                <a:latin typeface="Consolas" panose="020B0609020204030204" pitchFamily="49" charset="0"/>
              </a:rPr>
              <a:t> 10</a:t>
            </a:r>
          </a:p>
          <a:p>
            <a:r>
              <a:rPr lang="tr-TR" sz="1800" dirty="0">
                <a:solidFill>
                  <a:srgbClr val="0000FF"/>
                </a:solidFill>
                <a:latin typeface="Consolas" panose="020B0609020204030204" pitchFamily="49" charset="0"/>
              </a:rPr>
              <a:t>ORDER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OrderID </a:t>
            </a:r>
            <a:r>
              <a:rPr lang="tr-TR" sz="1800" dirty="0">
                <a:solidFill>
                  <a:srgbClr val="0000FF"/>
                </a:solidFill>
                <a:latin typeface="Consolas" panose="020B0609020204030204" pitchFamily="49" charset="0"/>
              </a:rPr>
              <a:t>DESC</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END</a:t>
            </a:r>
            <a:r>
              <a:rPr lang="tr-TR" sz="1800" dirty="0">
                <a:solidFill>
                  <a:srgbClr val="808080"/>
                </a:solidFill>
                <a:latin typeface="Consolas" panose="020B0609020204030204" pitchFamily="49" charset="0"/>
              </a:rPr>
              <a:t>;</a:t>
            </a:r>
            <a:endParaRPr lang="en-PK" dirty="0"/>
          </a:p>
        </p:txBody>
      </p:sp>
      <p:sp>
        <p:nvSpPr>
          <p:cNvPr id="7" name="TextBox 6">
            <a:extLst>
              <a:ext uri="{FF2B5EF4-FFF2-40B4-BE49-F238E27FC236}">
                <a16:creationId xmlns:a16="http://schemas.microsoft.com/office/drawing/2014/main" id="{9FDA537F-DD4F-3514-A2F1-E2A6E11D056D}"/>
              </a:ext>
            </a:extLst>
          </p:cNvPr>
          <p:cNvSpPr txBox="1"/>
          <p:nvPr/>
        </p:nvSpPr>
        <p:spPr>
          <a:xfrm>
            <a:off x="5715000" y="1562878"/>
            <a:ext cx="4572000" cy="369332"/>
          </a:xfrm>
          <a:prstGeom prst="rect">
            <a:avLst/>
          </a:prstGeom>
          <a:noFill/>
        </p:spPr>
        <p:txBody>
          <a:bodyPr wrap="square">
            <a:spAutoFit/>
          </a:bodyPr>
          <a:lstStyle/>
          <a:p>
            <a:r>
              <a:rPr lang="tr-TR" sz="1800" dirty="0">
                <a:solidFill>
                  <a:srgbClr val="0000FF"/>
                </a:solidFill>
                <a:latin typeface="Consolas" panose="020B0609020204030204" pitchFamily="49" charset="0"/>
              </a:rPr>
              <a:t>EXEC</a:t>
            </a:r>
            <a:r>
              <a:rPr lang="tr-TR" sz="1800" dirty="0">
                <a:solidFill>
                  <a:srgbClr val="000000"/>
                </a:solidFill>
                <a:latin typeface="Consolas" panose="020B0609020204030204" pitchFamily="49" charset="0"/>
              </a:rPr>
              <a:t> conditionals</a:t>
            </a:r>
            <a:r>
              <a:rPr lang="tr-TR" sz="1800" dirty="0">
                <a:solidFill>
                  <a:srgbClr val="808080"/>
                </a:solidFill>
                <a:latin typeface="Consolas" panose="020B0609020204030204" pitchFamily="49" charset="0"/>
              </a:rPr>
              <a:t>;</a:t>
            </a:r>
            <a:endParaRPr lang="en-PK" dirty="0"/>
          </a:p>
        </p:txBody>
      </p:sp>
      <p:pic>
        <p:nvPicPr>
          <p:cNvPr id="9" name="Picture 8">
            <a:extLst>
              <a:ext uri="{FF2B5EF4-FFF2-40B4-BE49-F238E27FC236}">
                <a16:creationId xmlns:a16="http://schemas.microsoft.com/office/drawing/2014/main" id="{60BB4199-BB6C-E25F-399A-FFF77D9AA58E}"/>
              </a:ext>
            </a:extLst>
          </p:cNvPr>
          <p:cNvPicPr>
            <a:picLocks noChangeAspect="1"/>
          </p:cNvPicPr>
          <p:nvPr/>
        </p:nvPicPr>
        <p:blipFill>
          <a:blip r:embed="rId2"/>
          <a:stretch>
            <a:fillRect/>
          </a:stretch>
        </p:blipFill>
        <p:spPr>
          <a:xfrm>
            <a:off x="5715000" y="2239366"/>
            <a:ext cx="3162741" cy="2686425"/>
          </a:xfrm>
          <a:prstGeom prst="rect">
            <a:avLst/>
          </a:prstGeom>
        </p:spPr>
      </p:pic>
    </p:spTree>
    <p:extLst>
      <p:ext uri="{BB962C8B-B14F-4D97-AF65-F5344CB8AC3E}">
        <p14:creationId xmlns:p14="http://schemas.microsoft.com/office/powerpoint/2010/main" val="145809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363636"/>
                </a:solidFill>
                <a:latin typeface="Segoe UI" panose="020B0502040204020203" pitchFamily="34" charset="0"/>
                <a:cs typeface="Segoe UI" panose="020B0502040204020203" pitchFamily="34" charset="0"/>
              </a:rPr>
              <a:t>Searched CASE expressions</a:t>
            </a:r>
            <a:endParaRPr lang="en-US" dirty="0"/>
          </a:p>
        </p:txBody>
      </p:sp>
      <p:sp>
        <p:nvSpPr>
          <p:cNvPr id="3" name="Content Placeholder 2"/>
          <p:cNvSpPr>
            <a:spLocks noGrp="1"/>
          </p:cNvSpPr>
          <p:nvPr>
            <p:ph idx="1"/>
          </p:nvPr>
        </p:nvSpPr>
        <p:spPr/>
        <p:txBody>
          <a:bodyPr>
            <a:normAutofit fontScale="85000" lnSpcReduction="10000"/>
          </a:bodyPr>
          <a:lstStyle/>
          <a:p>
            <a:pPr marL="0" lvl="0" indent="0" eaLnBrk="0" fontAlgn="t" hangingPunct="0">
              <a:lnSpc>
                <a:spcPct val="100000"/>
              </a:lnSpc>
              <a:spcBef>
                <a:spcPct val="0"/>
              </a:spcBef>
              <a:spcAft>
                <a:spcPct val="0"/>
              </a:spcAft>
              <a:buClrTx/>
              <a:buSzTx/>
              <a:buNone/>
            </a:pPr>
            <a:r>
              <a:rPr lang="en-US" altLang="en-US" dirty="0">
                <a:solidFill>
                  <a:srgbClr val="161616"/>
                </a:solidFill>
                <a:latin typeface="Segoe UI" panose="020B0502040204020203" pitchFamily="34" charset="0"/>
                <a:cs typeface="Segoe UI" panose="020B0502040204020203" pitchFamily="34" charset="0"/>
              </a:rPr>
              <a:t>This expression evaluates a set of Boolean expressions to find the result. This expression allows comparison operators, and logical operators AND/OR with in each Boolean expression.</a:t>
            </a:r>
            <a:endParaRPr lang="en-US" altLang="en-US" sz="40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endParaRPr lang="en-US" altLang="en-US" sz="40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r>
              <a:rPr lang="en-US" altLang="en-US" sz="4000" dirty="0">
                <a:solidFill>
                  <a:srgbClr val="363636"/>
                </a:solidFill>
                <a:latin typeface="Segoe UI" panose="020B0502040204020203" pitchFamily="34" charset="0"/>
                <a:cs typeface="Segoe UI" panose="020B0502040204020203" pitchFamily="34" charset="0"/>
              </a:rPr>
              <a:t>Syntax</a:t>
            </a:r>
          </a:p>
          <a:p>
            <a:pPr marL="292608" lvl="1" indent="0" eaLnBrk="0" fontAlgn="t" hangingPunct="0">
              <a:lnSpc>
                <a:spcPct val="100000"/>
              </a:lnSpc>
              <a:spcBef>
                <a:spcPct val="0"/>
              </a:spcBef>
              <a:spcAft>
                <a:spcPct val="0"/>
              </a:spcAft>
              <a:buClrTx/>
              <a:buFontTx/>
              <a:buAutoNum type="arabicPeriod"/>
            </a:pPr>
            <a:endParaRPr lang="en-US" altLang="en-US" b="1" dirty="0">
              <a:solidFill>
                <a:srgbClr val="FF0080"/>
              </a:solidFill>
              <a:latin typeface="Courier New" panose="02070309020205020404" pitchFamily="49" charset="0"/>
              <a:cs typeface="Courier New" panose="02070309020205020404" pitchFamily="49" charset="0"/>
            </a:endParaRPr>
          </a:p>
          <a:p>
            <a:pPr marL="292608"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CASE</a:t>
            </a:r>
            <a:endParaRPr lang="en-US" altLang="en-US" b="1" dirty="0">
              <a:solidFill>
                <a:srgbClr val="9D9D9D"/>
              </a:solidFill>
              <a:latin typeface="Courier New" panose="02070309020205020404" pitchFamily="49" charset="0"/>
              <a:cs typeface="Courier New" panose="02070309020205020404" pitchFamily="49" charset="0"/>
            </a:endParaRPr>
          </a:p>
          <a:p>
            <a:pPr marL="292608"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WHEN</a:t>
            </a:r>
            <a:r>
              <a:rPr lang="en-US" altLang="en-US" b="1" dirty="0">
                <a:solidFill>
                  <a:srgbClr val="393124"/>
                </a:solidFill>
                <a:latin typeface="Courier New" panose="02070309020205020404" pitchFamily="49" charset="0"/>
                <a:cs typeface="Courier New" panose="02070309020205020404" pitchFamily="49" charset="0"/>
              </a:rPr>
              <a:t> Boolean_expression1 </a:t>
            </a:r>
            <a:r>
              <a:rPr lang="en-US" altLang="en-US" b="1" dirty="0">
                <a:solidFill>
                  <a:srgbClr val="FF0080"/>
                </a:solidFill>
                <a:latin typeface="Courier New" panose="02070309020205020404" pitchFamily="49" charset="0"/>
                <a:cs typeface="Courier New" panose="02070309020205020404" pitchFamily="49" charset="0"/>
              </a:rPr>
              <a:t>THEN</a:t>
            </a:r>
            <a:r>
              <a:rPr lang="en-US" altLang="en-US" b="1" dirty="0">
                <a:solidFill>
                  <a:srgbClr val="393124"/>
                </a:solidFill>
                <a:latin typeface="Courier New" panose="02070309020205020404" pitchFamily="49" charset="0"/>
                <a:cs typeface="Courier New" panose="02070309020205020404" pitchFamily="49" charset="0"/>
              </a:rPr>
              <a:t> Result1</a:t>
            </a:r>
            <a:endParaRPr lang="en-US" altLang="en-US" b="1" dirty="0">
              <a:solidFill>
                <a:srgbClr val="9D9D9D"/>
              </a:solidFill>
              <a:latin typeface="Courier New" panose="02070309020205020404" pitchFamily="49" charset="0"/>
              <a:cs typeface="Courier New" panose="02070309020205020404" pitchFamily="49" charset="0"/>
            </a:endParaRPr>
          </a:p>
          <a:p>
            <a:pPr marL="292608"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WHEN</a:t>
            </a:r>
            <a:r>
              <a:rPr lang="en-US" altLang="en-US" b="1" dirty="0">
                <a:solidFill>
                  <a:srgbClr val="393124"/>
                </a:solidFill>
                <a:latin typeface="Courier New" panose="02070309020205020404" pitchFamily="49" charset="0"/>
                <a:cs typeface="Courier New" panose="02070309020205020404" pitchFamily="49" charset="0"/>
              </a:rPr>
              <a:t> Boolean_expression2 </a:t>
            </a:r>
            <a:r>
              <a:rPr lang="en-US" altLang="en-US" b="1" dirty="0">
                <a:solidFill>
                  <a:srgbClr val="FF0080"/>
                </a:solidFill>
                <a:latin typeface="Courier New" panose="02070309020205020404" pitchFamily="49" charset="0"/>
                <a:cs typeface="Courier New" panose="02070309020205020404" pitchFamily="49" charset="0"/>
              </a:rPr>
              <a:t>THEN</a:t>
            </a:r>
            <a:r>
              <a:rPr lang="en-US" altLang="en-US" b="1" dirty="0">
                <a:solidFill>
                  <a:srgbClr val="393124"/>
                </a:solidFill>
                <a:latin typeface="Courier New" panose="02070309020205020404" pitchFamily="49" charset="0"/>
                <a:cs typeface="Courier New" panose="02070309020205020404" pitchFamily="49" charset="0"/>
              </a:rPr>
              <a:t> Result2</a:t>
            </a:r>
            <a:endParaRPr lang="en-US" altLang="en-US" b="1" dirty="0">
              <a:solidFill>
                <a:srgbClr val="9D9D9D"/>
              </a:solidFill>
              <a:latin typeface="Courier New" panose="02070309020205020404" pitchFamily="49" charset="0"/>
              <a:cs typeface="Courier New" panose="02070309020205020404" pitchFamily="49" charset="0"/>
            </a:endParaRPr>
          </a:p>
          <a:p>
            <a:pPr marL="292608"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ELSE</a:t>
            </a:r>
            <a:r>
              <a:rPr lang="en-US" altLang="en-US" b="1" dirty="0">
                <a:solidFill>
                  <a:srgbClr val="393124"/>
                </a:solidFill>
                <a:latin typeface="Courier New" panose="02070309020205020404" pitchFamily="49" charset="0"/>
                <a:cs typeface="Courier New" panose="02070309020205020404" pitchFamily="49" charset="0"/>
              </a:rPr>
              <a:t> </a:t>
            </a:r>
            <a:r>
              <a:rPr lang="en-US" altLang="en-US" b="1" dirty="0" err="1">
                <a:solidFill>
                  <a:srgbClr val="393124"/>
                </a:solidFill>
                <a:latin typeface="Courier New" panose="02070309020205020404" pitchFamily="49" charset="0"/>
                <a:cs typeface="Courier New" panose="02070309020205020404" pitchFamily="49" charset="0"/>
              </a:rPr>
              <a:t>ResultN</a:t>
            </a:r>
            <a:endParaRPr lang="en-US" altLang="en-US" b="1" dirty="0">
              <a:solidFill>
                <a:srgbClr val="9D9D9D"/>
              </a:solidFill>
              <a:latin typeface="Courier New" panose="02070309020205020404" pitchFamily="49" charset="0"/>
              <a:cs typeface="Courier New" panose="02070309020205020404" pitchFamily="49" charset="0"/>
            </a:endParaRPr>
          </a:p>
          <a:p>
            <a:pPr marL="292608"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END</a:t>
            </a:r>
            <a:endParaRPr lang="en-US" altLang="en-US" sz="3800" b="1" dirty="0">
              <a:solidFill>
                <a:srgbClr val="9D9D9D"/>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86435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- 3</a:t>
            </a:r>
          </a:p>
        </p:txBody>
      </p:sp>
      <p:sp>
        <p:nvSpPr>
          <p:cNvPr id="7" name="TextBox 6">
            <a:extLst>
              <a:ext uri="{FF2B5EF4-FFF2-40B4-BE49-F238E27FC236}">
                <a16:creationId xmlns:a16="http://schemas.microsoft.com/office/drawing/2014/main" id="{5FD4D186-89DB-BA71-C810-2237E27F06B7}"/>
              </a:ext>
            </a:extLst>
          </p:cNvPr>
          <p:cNvSpPr txBox="1"/>
          <p:nvPr/>
        </p:nvSpPr>
        <p:spPr>
          <a:xfrm>
            <a:off x="762000" y="1447800"/>
            <a:ext cx="7315200" cy="3693319"/>
          </a:xfrm>
          <a:prstGeom prst="rect">
            <a:avLst/>
          </a:prstGeom>
          <a:noFill/>
        </p:spPr>
        <p:txBody>
          <a:bodyPr wrap="square">
            <a:spAutoFit/>
          </a:bodyPr>
          <a:lstStyle/>
          <a:p>
            <a:r>
              <a:rPr lang="tr-TR" sz="1800" dirty="0">
                <a:solidFill>
                  <a:srgbClr val="008000"/>
                </a:solidFill>
                <a:latin typeface="Consolas" panose="020B0609020204030204" pitchFamily="49" charset="0"/>
              </a:rPr>
              <a:t>--Last Query</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USE</a:t>
            </a:r>
            <a:r>
              <a:rPr lang="tr-TR" sz="1800" dirty="0">
                <a:solidFill>
                  <a:srgbClr val="000000"/>
                </a:solidFill>
                <a:latin typeface="Consolas" panose="020B0609020204030204" pitchFamily="49" charset="0"/>
              </a:rPr>
              <a:t> Northwind</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a:t>
            </a:r>
            <a:r>
              <a:rPr lang="en-US" sz="1800" dirty="0" err="1">
                <a:solidFill>
                  <a:srgbClr val="000000"/>
                </a:solidFill>
                <a:latin typeface="Consolas" panose="020B0609020204030204" pitchFamily="49" charset="0"/>
              </a:rPr>
              <a:t>OrderId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"Last Digit"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ProductID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"How Close?"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CASE</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3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'Ends With Less Than Three'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ProductID</a:t>
            </a:r>
            <a:r>
              <a:rPr lang="en-US" sz="1800" dirty="0">
                <a:solidFill>
                  <a:srgbClr val="FF0000"/>
                </a:solidFill>
                <a:latin typeface="Consolas" panose="020B0609020204030204" pitchFamily="49" charset="0"/>
              </a:rPr>
              <a:t> is 6'</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'Within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'More Than One Apart'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END</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 Details]</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ProductID </a:t>
            </a:r>
            <a:r>
              <a:rPr lang="tr-TR" sz="1800" dirty="0">
                <a:solidFill>
                  <a:srgbClr val="808080"/>
                </a:solidFill>
                <a:latin typeface="Consolas" panose="020B0609020204030204" pitchFamily="49" charset="0"/>
              </a:rPr>
              <a:t>&lt;</a:t>
            </a:r>
            <a:r>
              <a:rPr lang="tr-TR" sz="1800" dirty="0">
                <a:solidFill>
                  <a:srgbClr val="000000"/>
                </a:solidFill>
                <a:latin typeface="Consolas" panose="020B0609020204030204" pitchFamily="49" charset="0"/>
              </a:rPr>
              <a:t> 10</a:t>
            </a:r>
          </a:p>
          <a:p>
            <a:r>
              <a:rPr lang="tr-TR" sz="1800" dirty="0">
                <a:solidFill>
                  <a:srgbClr val="0000FF"/>
                </a:solidFill>
                <a:latin typeface="Consolas" panose="020B0609020204030204" pitchFamily="49" charset="0"/>
              </a:rPr>
              <a:t>ORDER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OrderID </a:t>
            </a:r>
            <a:r>
              <a:rPr lang="tr-TR" sz="1800" dirty="0">
                <a:solidFill>
                  <a:srgbClr val="0000FF"/>
                </a:solidFill>
                <a:latin typeface="Consolas" panose="020B0609020204030204" pitchFamily="49" charset="0"/>
              </a:rPr>
              <a:t>DESC</a:t>
            </a:r>
            <a:endParaRPr lang="en-PK" dirty="0"/>
          </a:p>
        </p:txBody>
      </p:sp>
    </p:spTree>
    <p:extLst>
      <p:ext uri="{BB962C8B-B14F-4D97-AF65-F5344CB8AC3E}">
        <p14:creationId xmlns:p14="http://schemas.microsoft.com/office/powerpoint/2010/main" val="164746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- 3</a:t>
            </a:r>
          </a:p>
        </p:txBody>
      </p:sp>
      <p:pic>
        <p:nvPicPr>
          <p:cNvPr id="4" name="Picture 3">
            <a:extLst>
              <a:ext uri="{FF2B5EF4-FFF2-40B4-BE49-F238E27FC236}">
                <a16:creationId xmlns:a16="http://schemas.microsoft.com/office/drawing/2014/main" id="{2B9E34AB-966D-94BB-99B3-2945024FFE0F}"/>
              </a:ext>
            </a:extLst>
          </p:cNvPr>
          <p:cNvPicPr>
            <a:picLocks noChangeAspect="1"/>
          </p:cNvPicPr>
          <p:nvPr/>
        </p:nvPicPr>
        <p:blipFill>
          <a:blip r:embed="rId2"/>
          <a:stretch>
            <a:fillRect/>
          </a:stretch>
        </p:blipFill>
        <p:spPr>
          <a:xfrm>
            <a:off x="2286000" y="1905000"/>
            <a:ext cx="4911513" cy="3348229"/>
          </a:xfrm>
          <a:prstGeom prst="rect">
            <a:avLst/>
          </a:prstGeom>
        </p:spPr>
      </p:pic>
    </p:spTree>
    <p:extLst>
      <p:ext uri="{BB962C8B-B14F-4D97-AF65-F5344CB8AC3E}">
        <p14:creationId xmlns:p14="http://schemas.microsoft.com/office/powerpoint/2010/main" val="194433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t>
            </a:r>
          </a:p>
        </p:txBody>
      </p:sp>
      <p:sp>
        <p:nvSpPr>
          <p:cNvPr id="3" name="Content Placeholder 2"/>
          <p:cNvSpPr>
            <a:spLocks noGrp="1"/>
          </p:cNvSpPr>
          <p:nvPr>
            <p:ph idx="1"/>
          </p:nvPr>
        </p:nvSpPr>
        <p:spPr/>
        <p:txBody>
          <a:bodyPr>
            <a:normAutofit fontScale="70000" lnSpcReduction="20000"/>
          </a:bodyPr>
          <a:lstStyle/>
          <a:p>
            <a:r>
              <a:rPr lang="en-US" b="1" dirty="0"/>
              <a:t>Stored Procedures with Case Statement</a:t>
            </a:r>
            <a:endParaRPr lang="en-US" dirty="0"/>
          </a:p>
          <a:p>
            <a:r>
              <a:rPr lang="en-US" b="1" dirty="0"/>
              <a:t>TASK # 01: </a:t>
            </a:r>
            <a:r>
              <a:rPr lang="en-US" dirty="0"/>
              <a:t>Display </a:t>
            </a:r>
            <a:r>
              <a:rPr lang="en-US" dirty="0" err="1"/>
              <a:t>Author_Name</a:t>
            </a:r>
            <a:r>
              <a:rPr lang="en-US" dirty="0"/>
              <a:t>, </a:t>
            </a:r>
            <a:r>
              <a:rPr lang="en-US" dirty="0" err="1"/>
              <a:t>Author_ID</a:t>
            </a:r>
            <a:r>
              <a:rPr lang="en-US" dirty="0"/>
              <a:t>, </a:t>
            </a:r>
            <a:r>
              <a:rPr lang="en-US" dirty="0" err="1"/>
              <a:t>Title_Id</a:t>
            </a:r>
            <a:r>
              <a:rPr lang="en-US" dirty="0"/>
              <a:t> and Type from Author and </a:t>
            </a:r>
            <a:r>
              <a:rPr lang="en-US" dirty="0" err="1"/>
              <a:t>TitleAuthor</a:t>
            </a:r>
            <a:r>
              <a:rPr lang="en-US" dirty="0"/>
              <a:t> tables using pubs database. </a:t>
            </a:r>
          </a:p>
          <a:p>
            <a:r>
              <a:rPr lang="en-US" dirty="0"/>
              <a:t>4</a:t>
            </a:r>
            <a:r>
              <a:rPr lang="en-US" baseline="30000" dirty="0"/>
              <a:t>th</a:t>
            </a:r>
            <a:r>
              <a:rPr lang="en-US" dirty="0"/>
              <a:t> Column named</a:t>
            </a:r>
            <a:r>
              <a:rPr lang="en-US" b="1" dirty="0"/>
              <a:t> Type </a:t>
            </a:r>
            <a:r>
              <a:rPr lang="en-US" dirty="0"/>
              <a:t>is based on following case statement: </a:t>
            </a:r>
          </a:p>
          <a:p>
            <a:pPr lvl="0"/>
            <a:r>
              <a:rPr lang="en-US" dirty="0"/>
              <a:t>when </a:t>
            </a:r>
            <a:r>
              <a:rPr lang="en-US" dirty="0" err="1"/>
              <a:t>TitleId</a:t>
            </a:r>
            <a:r>
              <a:rPr lang="en-US" dirty="0"/>
              <a:t> starts with </a:t>
            </a:r>
            <a:r>
              <a:rPr lang="en-US" b="1" dirty="0"/>
              <a:t>BU</a:t>
            </a:r>
            <a:r>
              <a:rPr lang="en-US" dirty="0"/>
              <a:t> then its Type is </a:t>
            </a:r>
            <a:r>
              <a:rPr lang="en-US" b="1" dirty="0"/>
              <a:t>Business</a:t>
            </a:r>
            <a:endParaRPr lang="en-US" dirty="0"/>
          </a:p>
          <a:p>
            <a:pPr lvl="0"/>
            <a:r>
              <a:rPr lang="en-US" dirty="0"/>
              <a:t>when </a:t>
            </a:r>
            <a:r>
              <a:rPr lang="en-US" dirty="0" err="1"/>
              <a:t>TitleId</a:t>
            </a:r>
            <a:r>
              <a:rPr lang="en-US" dirty="0"/>
              <a:t> starts with </a:t>
            </a:r>
            <a:r>
              <a:rPr lang="en-US" b="1" dirty="0"/>
              <a:t>TC </a:t>
            </a:r>
            <a:r>
              <a:rPr lang="en-US" dirty="0"/>
              <a:t>then its Type is </a:t>
            </a:r>
            <a:r>
              <a:rPr lang="en-US" b="1" dirty="0"/>
              <a:t>Traditional Cooking</a:t>
            </a:r>
            <a:endParaRPr lang="en-US" dirty="0"/>
          </a:p>
          <a:p>
            <a:pPr lvl="0"/>
            <a:r>
              <a:rPr lang="en-US" dirty="0"/>
              <a:t>when </a:t>
            </a:r>
            <a:r>
              <a:rPr lang="en-US" dirty="0" err="1"/>
              <a:t>TitleId</a:t>
            </a:r>
            <a:r>
              <a:rPr lang="en-US" dirty="0"/>
              <a:t> starts with </a:t>
            </a:r>
            <a:r>
              <a:rPr lang="en-US" b="1" dirty="0"/>
              <a:t>PC </a:t>
            </a:r>
            <a:r>
              <a:rPr lang="en-US" dirty="0"/>
              <a:t>then its Type is </a:t>
            </a:r>
            <a:r>
              <a:rPr lang="en-US" b="1" dirty="0"/>
              <a:t>Popular Computing</a:t>
            </a:r>
            <a:endParaRPr lang="en-US" dirty="0"/>
          </a:p>
          <a:p>
            <a:pPr lvl="0"/>
            <a:r>
              <a:rPr lang="en-US" dirty="0"/>
              <a:t>when </a:t>
            </a:r>
            <a:r>
              <a:rPr lang="en-US" dirty="0" err="1"/>
              <a:t>TitleId</a:t>
            </a:r>
            <a:r>
              <a:rPr lang="en-US" dirty="0"/>
              <a:t> starts with </a:t>
            </a:r>
            <a:r>
              <a:rPr lang="en-US" b="1" dirty="0"/>
              <a:t>MC</a:t>
            </a:r>
            <a:r>
              <a:rPr lang="en-US" dirty="0"/>
              <a:t> then its Type is </a:t>
            </a:r>
            <a:r>
              <a:rPr lang="en-US" b="1" dirty="0"/>
              <a:t>Modern Cooking</a:t>
            </a:r>
            <a:endParaRPr lang="en-US" dirty="0"/>
          </a:p>
          <a:p>
            <a:pPr lvl="0"/>
            <a:r>
              <a:rPr lang="en-US" dirty="0"/>
              <a:t>when </a:t>
            </a:r>
            <a:r>
              <a:rPr lang="en-US" dirty="0" err="1"/>
              <a:t>TitleId</a:t>
            </a:r>
            <a:r>
              <a:rPr lang="en-US" dirty="0"/>
              <a:t> starts with </a:t>
            </a:r>
            <a:r>
              <a:rPr lang="en-US" b="1" dirty="0"/>
              <a:t>PS </a:t>
            </a:r>
            <a:r>
              <a:rPr lang="en-US" dirty="0"/>
              <a:t> then its Type is </a:t>
            </a:r>
            <a:r>
              <a:rPr lang="en-US" b="1" dirty="0"/>
              <a:t>Psychology</a:t>
            </a:r>
            <a:endParaRPr lang="en-US" dirty="0"/>
          </a:p>
          <a:p>
            <a:endParaRPr lang="en-US" dirty="0"/>
          </a:p>
        </p:txBody>
      </p:sp>
    </p:spTree>
    <p:extLst>
      <p:ext uri="{BB962C8B-B14F-4D97-AF65-F5344CB8AC3E}">
        <p14:creationId xmlns:p14="http://schemas.microsoft.com/office/powerpoint/2010/main" val="320917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506</Words>
  <Application>Microsoft Office PowerPoint</Application>
  <PresentationFormat>On-screen Show (4:3)</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Courier New</vt:lpstr>
      <vt:lpstr>Segoe UI</vt:lpstr>
      <vt:lpstr>Office Theme</vt:lpstr>
      <vt:lpstr>Stored Procedure with CASE Statement  </vt:lpstr>
      <vt:lpstr>Simple CASE expression</vt:lpstr>
      <vt:lpstr>Example - 1</vt:lpstr>
      <vt:lpstr>Example - 2</vt:lpstr>
      <vt:lpstr>Example</vt:lpstr>
      <vt:lpstr>Searched CASE expressions</vt:lpstr>
      <vt:lpstr>Example - 3</vt:lpstr>
      <vt:lpstr>Example - 3</vt:lpstr>
      <vt:lpstr>Task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 with CASE Statement  </dc:title>
  <dc:creator>User</dc:creator>
  <cp:lastModifiedBy>Qasim Hassan</cp:lastModifiedBy>
  <cp:revision>4</cp:revision>
  <dcterms:created xsi:type="dcterms:W3CDTF">2006-08-16T00:00:00Z</dcterms:created>
  <dcterms:modified xsi:type="dcterms:W3CDTF">2023-05-02T00:30:42Z</dcterms:modified>
</cp:coreProperties>
</file>