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71" r:id="rId1"/>
  </p:sldMasterIdLst>
  <p:notesMasterIdLst>
    <p:notesMasterId r:id="rId25"/>
  </p:notesMasterIdLst>
  <p:sldIdLst>
    <p:sldId id="256" r:id="rId2"/>
    <p:sldId id="257" r:id="rId3"/>
    <p:sldId id="305" r:id="rId4"/>
    <p:sldId id="306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7" r:id="rId17"/>
    <p:sldId id="320" r:id="rId18"/>
    <p:sldId id="322" r:id="rId19"/>
    <p:sldId id="326" r:id="rId20"/>
    <p:sldId id="328" r:id="rId21"/>
    <p:sldId id="329" r:id="rId22"/>
    <p:sldId id="330" r:id="rId23"/>
    <p:sldId id="324" r:id="rId24"/>
  </p:sldIdLst>
  <p:sldSz cx="9144000" cy="5143500" type="screen16x9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-11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73913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77066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2311" y="4421823"/>
            <a:ext cx="5618479" cy="4189095"/>
          </a:xfrm>
          <a:prstGeom prst="rect">
            <a:avLst/>
          </a:prstGeom>
          <a:noFill/>
          <a:ln>
            <a:noFill/>
          </a:ln>
        </p:spPr>
        <p:txBody>
          <a:bodyPr lIns="93308" tIns="93308" rIns="93308" bIns="93308" anchor="ctr" anchorCtr="0">
            <a:noAutofit/>
          </a:bodyPr>
          <a:lstStyle/>
          <a:p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369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ebastianruder.com/word-embeddings-1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itipata/yelp_dataset_challen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46373" y="1707432"/>
            <a:ext cx="8630454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Aspect Based Sentiment Analysis Using </a:t>
            </a:r>
            <a:b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</a:b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Machine Learning</a:t>
            </a:r>
            <a:b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</a:br>
            <a: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cap="small" dirty="0" smtClean="0">
                <a:latin typeface="Helvetica Neue Light"/>
                <a:ea typeface="Calibri"/>
                <a:cs typeface="Calibri"/>
                <a:sym typeface="Calibri"/>
              </a:rPr>
              <a:t>Umair Cheema</a:t>
            </a:r>
            <a:br>
              <a:rPr lang="en" sz="1200" cap="small" dirty="0" smtClean="0">
                <a:latin typeface="Helvetica Neue Light"/>
                <a:ea typeface="Calibri"/>
                <a:cs typeface="Calibri"/>
                <a:sym typeface="Calibri"/>
              </a:rPr>
            </a:br>
            <a:r>
              <a:rPr lang="en" sz="1200" cap="small" dirty="0" smtClean="0">
                <a:latin typeface="Helvetica Neue Light"/>
                <a:ea typeface="Calibri"/>
                <a:cs typeface="Calibri"/>
                <a:sym typeface="Calibri"/>
              </a:rPr>
              <a:t>Athar Pasha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Ligh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Challenges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Only 350 annotated samples to train models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Imbalanced Classes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No built-in scikit-learn function available for evaluating Multidimensional classification </a:t>
            </a:r>
            <a:endParaRPr lang="en-US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4" name="Picture 3" descr="scik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11385"/>
            <a:ext cx="9144001" cy="654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Methods and Techniques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4808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Implemented Custom F1 micro Scoring Function </a:t>
            </a:r>
            <a:r>
              <a:rPr lang="en-AU" sz="2400" dirty="0" smtClean="0">
                <a:latin typeface="Helvetica Neue Light"/>
              </a:rPr>
              <a:t>described in “A MFoM Learning Approach to Robust Multiclass Multi-Label Text Categorization” by Gao et al.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6" name="Picture 5" descr="Screen Shot 2016-12-16 at 8.03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77" y="2990374"/>
            <a:ext cx="4622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Methods and Techniques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089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Prepared following features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Bag of n grams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POS Tags and Tokens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Domain Specific CBOW Word Embeddings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Domain Specific Skip gram Word Embeddings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Paragraph Vector Models and Inferred Features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Methods and Techniques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568676" cy="6233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Word Embeddings (CBOW)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4" name="Picture 3" descr="Screen Shot 2016-12-16 at 8.11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35" y="1180153"/>
            <a:ext cx="4221665" cy="3310308"/>
          </a:xfrm>
          <a:prstGeom prst="rect">
            <a:avLst/>
          </a:prstGeom>
        </p:spPr>
      </p:pic>
      <p:pic>
        <p:nvPicPr>
          <p:cNvPr id="5" name="Picture 4" descr="Screen Shot 2016-12-16 at 8.14.2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56" y="4751009"/>
            <a:ext cx="43815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Methods and Techniques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568676" cy="6233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0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Word Embeddings (Skip-gram)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6" name="Picture 5" descr="Screen Shot 2016-12-16 at 8.16.0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35" y="1242061"/>
            <a:ext cx="3751543" cy="3663352"/>
          </a:xfrm>
          <a:prstGeom prst="rect">
            <a:avLst/>
          </a:prstGeom>
        </p:spPr>
      </p:pic>
      <p:pic>
        <p:nvPicPr>
          <p:cNvPr id="8" name="Picture 7" descr="Screen Shot 2016-12-16 at 8.19.1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36" y="4762500"/>
            <a:ext cx="29464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Methods and Techniques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568676" cy="6233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0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Paragraph Vectors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7" name="Picture 6" descr="Screen Shot 2016-12-16 at 9.12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76" y="1692645"/>
            <a:ext cx="5029200" cy="278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911" y="4688983"/>
            <a:ext cx="308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(Mikolov et al ,2014)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Methods and Techniques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199" y="1200151"/>
            <a:ext cx="6424886" cy="4062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0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t-distributed Stochastic Neighbor Embedding (t-SNE)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6" name="Picture 5" descr="Screen Shot 2016-12-16 at 9.36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43" y="1719650"/>
            <a:ext cx="7245320" cy="34238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Methods and Techniques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568676" cy="6233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0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Classification Algorithms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AU" sz="1600" dirty="0" smtClean="0">
                <a:latin typeface="Helvetica Neue Light"/>
              </a:rPr>
              <a:t>Support Vector Machines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AU" sz="16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RandomForests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Results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32550" y="1093311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511"/>
                <a:gridCol w="1204908"/>
                <a:gridCol w="98758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cap="small" dirty="0" smtClean="0">
                          <a:solidFill>
                            <a:schemeClr val="tx1"/>
                          </a:solidFill>
                          <a:latin typeface="Helvetica Neue Light"/>
                        </a:rPr>
                        <a:t>Method</a:t>
                      </a:r>
                      <a:endParaRPr lang="en-AU" cap="small" dirty="0">
                        <a:solidFill>
                          <a:schemeClr val="tx1"/>
                        </a:solidFill>
                        <a:latin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cap="small" dirty="0" smtClean="0">
                          <a:solidFill>
                            <a:schemeClr val="tx1"/>
                          </a:solidFill>
                          <a:latin typeface="Helvetica Neue Light"/>
                        </a:rPr>
                        <a:t>F1(Aspect)</a:t>
                      </a:r>
                      <a:endParaRPr lang="en-AU" cap="small" dirty="0">
                        <a:solidFill>
                          <a:schemeClr val="tx1"/>
                        </a:solidFill>
                        <a:latin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cap="small" dirty="0" smtClean="0">
                          <a:solidFill>
                            <a:schemeClr val="tx1"/>
                          </a:solidFill>
                          <a:latin typeface="Helvetica Neue Light"/>
                        </a:rPr>
                        <a:t>Polarity</a:t>
                      </a:r>
                      <a:endParaRPr lang="en-AU" cap="small" dirty="0">
                        <a:solidFill>
                          <a:schemeClr val="tx1"/>
                        </a:solidFill>
                        <a:latin typeface="Helvetica Neue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RandomForest (Bag of Words)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0.84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RandomForest (</a:t>
                      </a:r>
                      <a:r>
                        <a:rPr lang="en-AU" dirty="0" smtClean="0"/>
                        <a:t>Bag of Words + POS</a:t>
                      </a:r>
                      <a:r>
                        <a:rPr lang="en-AU" baseline="0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0.83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RandomForest (Word</a:t>
                      </a:r>
                      <a:r>
                        <a:rPr lang="en-AU" baseline="0" dirty="0" smtClean="0"/>
                        <a:t>2Vec CBOW)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0.715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0.871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SVM(Word2Vec CBOW)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0.913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SVM(Word2Vec Skip gram)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0.752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0.926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SVM(Word2Vec Phrase detection +CBOW)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0.760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0.927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SVM (Doc2Vec)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0.705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0.837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Conclusions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Aspect Based Sentiment Analysis is a very challenging </a:t>
            </a:r>
            <a:r>
              <a:rPr lang="en-AU" sz="2400" b="0" i="0" u="none" strike="noStrike" cap="none" dirty="0" err="1" smtClean="0">
                <a:solidFill>
                  <a:schemeClr val="dk1"/>
                </a:solidFill>
                <a:latin typeface="Helvetica Neue Light"/>
                <a:sym typeface="Calibri"/>
              </a:rPr>
              <a:t>Multilabel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 and Multiclass classification </a:t>
            </a:r>
            <a:r>
              <a:rPr lang="en-AU" sz="2400" dirty="0" smtClean="0">
                <a:latin typeface="Helvetica Neue Light"/>
              </a:rPr>
              <a:t>problem.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Domain specific Word Embeddings is an invaluable tool for converting textual features into Vector Space Model.</a:t>
            </a:r>
          </a:p>
          <a:p>
            <a:pPr indent="-342900">
              <a:spcBef>
                <a:spcPts val="0"/>
              </a:spcBef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A </a:t>
            </a:r>
            <a:r>
              <a:rPr lang="en-AU" sz="2400" dirty="0" err="1" smtClean="0">
                <a:latin typeface="Helvetica Neue Light"/>
              </a:rPr>
              <a:t>Multilabel</a:t>
            </a:r>
            <a:r>
              <a:rPr lang="en-AU" sz="2400" dirty="0" smtClean="0">
                <a:latin typeface="Helvetica Neue Light"/>
              </a:rPr>
              <a:t> SMOTE oversampling should have been used to balance the class distribution of the labelled datasets.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small" dirty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Project Objective  </a:t>
            </a:r>
            <a:endParaRPr lang="en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Data Preparation</a:t>
            </a:r>
            <a:endParaRPr lang="en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Exploratory Data Analysis</a:t>
            </a:r>
            <a:r>
              <a:rPr lang="en" sz="2400" dirty="0" smtClean="0">
                <a:latin typeface="Helvetica Neue Light"/>
              </a:rPr>
              <a:t>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Methods and Techniques</a:t>
            </a:r>
          </a:p>
          <a:p>
            <a:pPr indent="-342900"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Results</a:t>
            </a:r>
            <a:endParaRPr lang="en" sz="2400" b="0" i="0" u="none" strike="noStrike" cap="none" dirty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Helvetica Neue Light"/>
                <a:sym typeface="Calibri"/>
              </a:rPr>
              <a:t>Q &amp; A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References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US" sz="2400" dirty="0" smtClean="0"/>
              <a:t>Bing Liu, 2015. </a:t>
            </a:r>
            <a:r>
              <a:rPr lang="en-US" sz="2400" i="1" dirty="0" smtClean="0"/>
              <a:t>Sentiment Analysis: Mining Opinions, Sentiments, and Emotions. 1 Edition. Cambridge University </a:t>
            </a:r>
            <a:r>
              <a:rPr lang="en-US" sz="2400" i="1" dirty="0" smtClean="0"/>
              <a:t>Press.</a:t>
            </a:r>
            <a:endParaRPr lang="en" sz="2400" dirty="0" smtClean="0">
              <a:latin typeface="Helvetica Neue Light"/>
            </a:endParaRPr>
          </a:p>
          <a:p>
            <a:pPr lvl="0" indent="-342900"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US" sz="2400" dirty="0" smtClean="0"/>
              <a:t>Sebastian Ruder. 2016. </a:t>
            </a:r>
            <a:r>
              <a:rPr lang="en-US" sz="2400" i="1" dirty="0" smtClean="0"/>
              <a:t>On word embeddings - Part 1. [ONLINE] Available at: </a:t>
            </a:r>
            <a:r>
              <a:rPr lang="en-US" sz="2400" i="1" u="sng" dirty="0" smtClean="0">
                <a:hlinkClick r:id="rId3"/>
              </a:rPr>
              <a:t>http://sebastianruder.com/word-embeddings-1/. [Accessed</a:t>
            </a:r>
            <a:r>
              <a:rPr lang="en-US" sz="2400" i="1" u="sng" dirty="0" smtClean="0">
                <a:hlinkClick r:id="rId3"/>
              </a:rPr>
              <a:t> December </a:t>
            </a:r>
            <a:r>
              <a:rPr lang="en-US" sz="2400" i="1" u="sng" dirty="0" smtClean="0">
                <a:hlinkClick r:id="rId3"/>
              </a:rPr>
              <a:t>2016]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Methods 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and Techniques</a:t>
            </a:r>
            <a:endParaRPr lang="en-AU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" sz="2400" b="0" i="0" u="none" strike="noStrike" cap="none" dirty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References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US" sz="2400" dirty="0" err="1" smtClean="0"/>
              <a:t>Quoc</a:t>
            </a:r>
            <a:r>
              <a:rPr lang="en-US" sz="2400" dirty="0" smtClean="0"/>
              <a:t> Le, Tomas Mikolov 2014. </a:t>
            </a:r>
            <a:r>
              <a:rPr lang="en-US" sz="2400" i="1" dirty="0" smtClean="0"/>
              <a:t>Distributed Representations of Sentences and Documents. Proceedings of the 31</a:t>
            </a:r>
            <a:r>
              <a:rPr lang="en-US" sz="2400" i="1" baseline="30000" dirty="0" smtClean="0"/>
              <a:t>st</a:t>
            </a:r>
            <a:r>
              <a:rPr lang="en-US" sz="2400" i="1" dirty="0" smtClean="0"/>
              <a:t> International Conference on Machine Learning, pp. 1188-1196</a:t>
            </a:r>
            <a:endParaRPr lang="en" sz="2400" dirty="0" smtClean="0">
              <a:latin typeface="Helvetica Neue Light"/>
            </a:endParaRPr>
          </a:p>
          <a:p>
            <a:pPr indent="-342900"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US" sz="2400" dirty="0" smtClean="0"/>
              <a:t>Tomas Mikolov et al 2013. </a:t>
            </a:r>
            <a:r>
              <a:rPr lang="en-US" sz="2400" i="1" dirty="0" smtClean="0"/>
              <a:t>Efficient Estimation of word representations in vector space </a:t>
            </a:r>
            <a:r>
              <a:rPr lang="en-US" sz="2400" dirty="0" err="1" smtClean="0"/>
              <a:t>arXiv</a:t>
            </a:r>
            <a:r>
              <a:rPr lang="en-US" sz="2400" dirty="0" smtClean="0"/>
              <a:t> preprint arXiv:</a:t>
            </a:r>
            <a:r>
              <a:rPr lang="en-US" sz="2400" dirty="0" smtClean="0"/>
              <a:t>1301.3781</a:t>
            </a:r>
          </a:p>
          <a:p>
            <a:pPr indent="-342900">
              <a:spcAft>
                <a:spcPts val="0"/>
              </a:spcAft>
              <a:buSzPct val="50000"/>
              <a:buFont typeface="Wingdings" charset="2"/>
              <a:buChar char="q"/>
            </a:pPr>
            <a:endParaRPr lang="en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" sz="2400" b="0" i="0" u="none" strike="noStrike" cap="none" dirty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References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  <a:spcAft>
                <a:spcPts val="0"/>
              </a:spcAft>
              <a:buSzPct val="50000"/>
              <a:buFont typeface="Wingdings" charset="2"/>
              <a:buChar char="q"/>
            </a:pPr>
            <a:r>
              <a:rPr lang="en-US" sz="2400" dirty="0" err="1" smtClean="0"/>
              <a:t>Sheng</a:t>
            </a:r>
            <a:r>
              <a:rPr lang="en-US" sz="2400" dirty="0" smtClean="0"/>
              <a:t> Gao et al 2004. </a:t>
            </a:r>
            <a:r>
              <a:rPr lang="en-US" sz="2400" i="1" dirty="0" smtClean="0"/>
              <a:t>A MFoM Learning Approach to Robust Multiclass Multi-Label Text Categorization.</a:t>
            </a:r>
            <a:r>
              <a:rPr lang="en-US" sz="2400" i="1" dirty="0" smtClean="0"/>
              <a:t> Proceedings of the</a:t>
            </a:r>
            <a:r>
              <a:rPr lang="en-US" sz="2400" i="1" dirty="0" smtClean="0"/>
              <a:t> 21</a:t>
            </a:r>
            <a:r>
              <a:rPr lang="en-US" sz="2400" i="1" baseline="30000" dirty="0" smtClean="0"/>
              <a:t>st</a:t>
            </a:r>
            <a:r>
              <a:rPr lang="en-US" sz="2400" i="1" dirty="0" smtClean="0"/>
              <a:t> </a:t>
            </a:r>
            <a:r>
              <a:rPr lang="en-US" sz="2400" i="1" dirty="0" smtClean="0"/>
              <a:t>International Conference on Machine Learning, pp.</a:t>
            </a:r>
            <a:r>
              <a:rPr lang="en-US" sz="2400" i="1" dirty="0" smtClean="0"/>
              <a:t> 42</a:t>
            </a:r>
            <a:endParaRPr lang="en" sz="2400" dirty="0" smtClean="0">
              <a:latin typeface="Helvetica Neue Light"/>
            </a:endParaRPr>
          </a:p>
          <a:p>
            <a:pPr indent="-342900">
              <a:spcAft>
                <a:spcPts val="0"/>
              </a:spcAft>
              <a:buSzPct val="50000"/>
              <a:buNone/>
            </a:pPr>
            <a:endParaRPr lang="en-US" sz="2400" dirty="0" smtClean="0"/>
          </a:p>
          <a:p>
            <a:pPr indent="-342900">
              <a:spcAft>
                <a:spcPts val="0"/>
              </a:spcAft>
              <a:buSzPct val="50000"/>
              <a:buFont typeface="Wingdings" charset="2"/>
              <a:buChar char="q"/>
            </a:pPr>
            <a:endParaRPr lang="en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endParaRPr lang="en" sz="2400" b="0" i="0" u="none" strike="noStrike" cap="none" dirty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Q &amp; A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Project Objective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Combine Machine Learning and Natural Language Processing to </a:t>
            </a:r>
            <a:r>
              <a:rPr lang="en-AU" sz="2400" dirty="0" smtClean="0">
                <a:latin typeface="Helvetica Neue Light"/>
              </a:rPr>
              <a:t>conduct Aspect Based Sentiment Analysis of Customer Reviews on Restaurants.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What is Aspect Based Sentiment Analysis?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   </a:t>
            </a:r>
            <a:r>
              <a:rPr lang="en-AU" sz="1800" i="1" u="none" strike="noStrike" cap="none" dirty="0" smtClean="0">
                <a:solidFill>
                  <a:schemeClr val="bg2"/>
                </a:solidFill>
                <a:latin typeface="Helvetica Neue Light"/>
                <a:sym typeface="Calibri"/>
              </a:rPr>
              <a:t>Aspect level analysis directl</a:t>
            </a:r>
            <a:r>
              <a:rPr lang="en-AU" sz="1800" i="1" dirty="0" smtClean="0">
                <a:solidFill>
                  <a:schemeClr val="bg2"/>
                </a:solidFill>
                <a:latin typeface="Helvetica Neue Light"/>
              </a:rPr>
              <a:t>y looks at the </a:t>
            </a:r>
            <a:r>
              <a:rPr lang="en-AU" sz="1800" i="1" u="sng" dirty="0" smtClean="0">
                <a:solidFill>
                  <a:schemeClr val="bg2"/>
                </a:solidFill>
                <a:latin typeface="Helvetica Neue Light"/>
              </a:rPr>
              <a:t>opinion</a:t>
            </a:r>
            <a:r>
              <a:rPr lang="en-AU" sz="1800" i="1" dirty="0" smtClean="0">
                <a:solidFill>
                  <a:schemeClr val="bg2"/>
                </a:solidFill>
                <a:latin typeface="Helvetica Neue Light"/>
              </a:rPr>
              <a:t> and its </a:t>
            </a:r>
            <a:r>
              <a:rPr lang="en-AU" sz="1800" i="1" u="sng" dirty="0" smtClean="0">
                <a:solidFill>
                  <a:schemeClr val="bg2"/>
                </a:solidFill>
                <a:latin typeface="Helvetica Neue Light"/>
              </a:rPr>
              <a:t>target</a:t>
            </a:r>
            <a:r>
              <a:rPr lang="en-AU" sz="1800" i="1" dirty="0" smtClean="0">
                <a:solidFill>
                  <a:schemeClr val="bg2"/>
                </a:solidFill>
                <a:latin typeface="Helvetica Neue Light"/>
              </a:rPr>
              <a:t> instead of just looking at document, paragraph, sentence or phrase level sentiment.</a:t>
            </a:r>
            <a:endParaRPr lang="en" sz="1800" i="1" u="none" strike="noStrike" cap="none" dirty="0">
              <a:solidFill>
                <a:schemeClr val="bg2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Aspect Level Sentiments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3641544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rgbClr val="FF0000"/>
                </a:solidFill>
                <a:latin typeface="Helvetica Neue Light"/>
                <a:sym typeface="Calibri"/>
              </a:rPr>
              <a:t>Example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AU" sz="2400" dirty="0" smtClean="0">
                <a:latin typeface="Helvetica Neue Light"/>
              </a:rPr>
              <a:t>    </a:t>
            </a:r>
            <a:r>
              <a:rPr lang="en-AU" sz="2400" i="1" dirty="0" smtClean="0">
                <a:latin typeface="Helvetica Neue Light"/>
              </a:rPr>
              <a:t>Seafood platter was delicious but wine options were limited and ridiculously expensive.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endParaRPr lang="en-AU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   </a:t>
            </a:r>
            <a:endParaRPr lang="en" sz="1800" i="1" u="none" strike="noStrike" cap="none" dirty="0">
              <a:solidFill>
                <a:schemeClr val="bg2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86097" y="2048474"/>
          <a:ext cx="47585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286"/>
                <a:gridCol w="237928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Aspect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Polarity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Food quality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Positive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Drinks</a:t>
                      </a:r>
                      <a:r>
                        <a:rPr lang="en-AU" baseline="0" dirty="0" smtClean="0"/>
                        <a:t> options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Negative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Drinks Price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Negative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Data Preparation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Downloaded SemEval 2016 XML with Review, Entity/Attribute and Sentiment </a:t>
            </a:r>
            <a:r>
              <a:rPr lang="en-AU" sz="2400" b="0" i="0" u="none" strike="noStrike" cap="none" dirty="0" err="1" smtClean="0">
                <a:solidFill>
                  <a:schemeClr val="dk1"/>
                </a:solidFill>
                <a:latin typeface="Helvetica Neue Light"/>
                <a:sym typeface="Calibri"/>
              </a:rPr>
              <a:t>Anotations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XML to Pandas (</a:t>
            </a:r>
            <a:r>
              <a:rPr lang="en-AU" sz="2400" dirty="0" err="1" smtClean="0">
                <a:latin typeface="Helvetica Neue Light"/>
              </a:rPr>
              <a:t>Multilabel</a:t>
            </a:r>
            <a:r>
              <a:rPr lang="en-AU" sz="2400" dirty="0" smtClean="0">
                <a:latin typeface="Helvetica Neue Light"/>
              </a:rPr>
              <a:t> and Multidimensional transformations)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 </a:t>
            </a:r>
            <a:endParaRPr lang="en" sz="2400" b="0" i="0" u="none" strike="noStrike" cap="none" dirty="0" smtClean="0">
              <a:solidFill>
                <a:schemeClr val="dk1"/>
              </a:solidFill>
              <a:latin typeface="Helvetica Neue Light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dirty="0" smtClean="0">
                <a:latin typeface="Helvetica Neue Light"/>
              </a:rPr>
              <a:t>Data Cleaning (Removal of punctuations, Case folding, Tokenization etc)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Data Preparation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charset="2"/>
              <a:buChar char="q"/>
            </a:pPr>
            <a:r>
              <a:rPr lang="en-AU" sz="2400" b="0" i="0" u="none" strike="noStrike" cap="none" dirty="0" smtClean="0">
                <a:solidFill>
                  <a:schemeClr val="dk1"/>
                </a:solidFill>
                <a:latin typeface="Helvetica Neue Light"/>
                <a:sym typeface="Calibri"/>
              </a:rPr>
              <a:t>Updated Opensource tool to </a:t>
            </a:r>
            <a:r>
              <a:rPr lang="en-AU" sz="2400" dirty="0" smtClean="0">
                <a:latin typeface="Helvetica Neue Light"/>
              </a:rPr>
              <a:t>prepare WordEmbeddings using Yelp data by modifying TensorFlow methods in the new version of Tensorflow</a:t>
            </a:r>
          </a:p>
          <a:p>
            <a:pPr lvl="0" indent="-342900"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 sz="2400" dirty="0" smtClean="0">
                <a:latin typeface="Helvetica Neue Light"/>
                <a:hlinkClick r:id="rId3"/>
              </a:rPr>
              <a:t>https://github.com/titipata/yelp_dataset_challenge</a:t>
            </a:r>
            <a:endParaRPr lang="en-US" sz="2400" dirty="0" smtClean="0">
              <a:latin typeface="Helvetica Neue Light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Exploratory Data Analysis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fi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71" y="1051486"/>
            <a:ext cx="5143651" cy="4092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186" y="1975451"/>
            <a:ext cx="205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SemEval Dataset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Exploratory Data Analysis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186" y="1975451"/>
            <a:ext cx="205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Yelp Dataset</a:t>
            </a:r>
            <a:endParaRPr lang="en-AU" dirty="0"/>
          </a:p>
        </p:txBody>
      </p:sp>
      <p:pic>
        <p:nvPicPr>
          <p:cNvPr id="8" name="Picture 7" descr="fig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42" y="1000638"/>
            <a:ext cx="5329508" cy="4057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AU" sz="4400" b="0" i="0" u="none" strike="noStrike" cap="small" dirty="0" smtClean="0">
                <a:solidFill>
                  <a:schemeClr val="dk1"/>
                </a:solidFill>
                <a:latin typeface="Helvetica Neue Thin"/>
                <a:ea typeface="Calibri"/>
                <a:cs typeface="Calibri"/>
                <a:sym typeface="Calibri"/>
              </a:rPr>
              <a:t>Exploratory Data Analysis</a:t>
            </a:r>
            <a:endParaRPr lang="en" sz="4400" b="0" i="0" u="none" strike="noStrike" cap="small" dirty="0">
              <a:solidFill>
                <a:schemeClr val="dk1"/>
              </a:solidFill>
              <a:latin typeface="Helvetica Neue Thin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346" y="1942888"/>
            <a:ext cx="205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Aspect Sentiment Class Distribution</a:t>
            </a:r>
            <a:endParaRPr lang="en-AU" dirty="0"/>
          </a:p>
        </p:txBody>
      </p:sp>
      <p:pic>
        <p:nvPicPr>
          <p:cNvPr id="5" name="Picture 4" descr="fig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83" y="1096267"/>
            <a:ext cx="6793980" cy="3694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591</Words>
  <Application>Microsoft Macintosh PowerPoint</Application>
  <PresentationFormat>On-screen Show (16:9)</PresentationFormat>
  <Paragraphs>143</Paragraphs>
  <Slides>23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simple-light-2</vt:lpstr>
      <vt:lpstr>Aspect Based Sentiment Analysis Using  Machine Learning  Umair Cheema Athar Pasha</vt:lpstr>
      <vt:lpstr>Overview</vt:lpstr>
      <vt:lpstr>Project Objective</vt:lpstr>
      <vt:lpstr>Aspect Level Sentiments</vt:lpstr>
      <vt:lpstr>Data Preparation</vt:lpstr>
      <vt:lpstr>Data Preparation</vt:lpstr>
      <vt:lpstr>Exploratory Data Analysis</vt:lpstr>
      <vt:lpstr>Exploratory Data Analysis</vt:lpstr>
      <vt:lpstr>Exploratory Data Analysis</vt:lpstr>
      <vt:lpstr>Challenges</vt:lpstr>
      <vt:lpstr>Methods and Techniques</vt:lpstr>
      <vt:lpstr>Methods and Techniques</vt:lpstr>
      <vt:lpstr>Methods and Techniques</vt:lpstr>
      <vt:lpstr>Methods and Techniques</vt:lpstr>
      <vt:lpstr>Methods and Techniques</vt:lpstr>
      <vt:lpstr>Methods and Techniques</vt:lpstr>
      <vt:lpstr>Methods and Techniques</vt:lpstr>
      <vt:lpstr>Results</vt:lpstr>
      <vt:lpstr>Conclusions</vt:lpstr>
      <vt:lpstr>References</vt:lpstr>
      <vt:lpstr>References</vt:lpstr>
      <vt:lpstr>References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Boosting</dc:title>
  <dc:creator>Athar Pasha</dc:creator>
  <cp:lastModifiedBy>Umair Cheema</cp:lastModifiedBy>
  <cp:revision>65</cp:revision>
  <cp:lastPrinted>2016-12-16T11:31:18Z</cp:lastPrinted>
  <dcterms:created xsi:type="dcterms:W3CDTF">2016-12-16T11:01:29Z</dcterms:created>
  <dcterms:modified xsi:type="dcterms:W3CDTF">2016-12-16T11:31:22Z</dcterms:modified>
</cp:coreProperties>
</file>