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20"/>
  </p:notesMasterIdLst>
  <p:sldIdLst>
    <p:sldId id="256" r:id="rId3"/>
    <p:sldId id="257" r:id="rId4"/>
    <p:sldId id="258" r:id="rId5"/>
    <p:sldId id="291" r:id="rId6"/>
    <p:sldId id="303" r:id="rId7"/>
    <p:sldId id="282" r:id="rId8"/>
    <p:sldId id="298" r:id="rId9"/>
    <p:sldId id="277" r:id="rId10"/>
    <p:sldId id="278" r:id="rId11"/>
    <p:sldId id="279" r:id="rId12"/>
    <p:sldId id="264" r:id="rId13"/>
    <p:sldId id="299" r:id="rId14"/>
    <p:sldId id="301" r:id="rId15"/>
    <p:sldId id="302" r:id="rId16"/>
    <p:sldId id="290" r:id="rId17"/>
    <p:sldId id="304" r:id="rId18"/>
    <p:sldId id="288" r:id="rId19"/>
  </p:sldIdLst>
  <p:sldSz cx="9144000" cy="5143500" type="screen16x9"/>
  <p:notesSz cx="7023100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73913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7066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207125" cy="3490913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414" y="4421823"/>
            <a:ext cx="5150273" cy="4189095"/>
          </a:xfrm>
        </p:spPr>
        <p:txBody>
          <a:bodyPr/>
          <a:lstStyle/>
          <a:p>
            <a:pPr defTabSz="933237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345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36414" y="4421823"/>
            <a:ext cx="5150272" cy="4189095"/>
          </a:xfrm>
          <a:prstGeom prst="rect">
            <a:avLst/>
          </a:prstGeom>
          <a:noFill/>
          <a:ln>
            <a:noFill/>
          </a:ln>
        </p:spPr>
        <p:txBody>
          <a:bodyPr lIns="93308" tIns="46641" rIns="93308" bIns="46641" anchor="t" anchorCtr="0">
            <a:noAutofit/>
          </a:bodyPr>
          <a:lstStyle/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6670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702311" y="4480004"/>
            <a:ext cx="5618479" cy="3665458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409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398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5543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72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369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02311" y="4480004"/>
            <a:ext cx="5618479" cy="3665458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08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02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02311" y="4480004"/>
            <a:ext cx="5618479" cy="3665458"/>
          </a:xfrm>
          <a:prstGeom prst="rect">
            <a:avLst/>
          </a:prstGeom>
          <a:noFill/>
          <a:ln>
            <a:noFill/>
          </a:ln>
        </p:spPr>
        <p:txBody>
          <a:bodyPr lIns="93308" tIns="46641" rIns="93308" bIns="46641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you are working with 2-class patetern recognition and have a large pool of clasi</a:t>
            </a: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978131" y="8842029"/>
            <a:ext cx="3043342" cy="467070"/>
          </a:xfrm>
          <a:prstGeom prst="rect">
            <a:avLst/>
          </a:prstGeom>
          <a:noFill/>
          <a:ln>
            <a:noFill/>
          </a:ln>
        </p:spPr>
        <p:txBody>
          <a:bodyPr lIns="93308" tIns="46641" rIns="93308" bIns="46641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82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8407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207125" cy="3490913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414" y="4421823"/>
            <a:ext cx="5150273" cy="4189095"/>
          </a:xfrm>
        </p:spPr>
        <p:txBody>
          <a:bodyPr/>
          <a:lstStyle/>
          <a:p>
            <a:pPr defTabSz="933237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794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207125" cy="349091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414" y="4421823"/>
            <a:ext cx="5150273" cy="4189095"/>
          </a:xfrm>
        </p:spPr>
        <p:txBody>
          <a:bodyPr/>
          <a:lstStyle/>
          <a:p>
            <a:pPr defTabSz="933237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668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207125" cy="3490913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414" y="4421823"/>
            <a:ext cx="5150273" cy="4189095"/>
          </a:xfrm>
        </p:spPr>
        <p:txBody>
          <a:bodyPr/>
          <a:lstStyle/>
          <a:p>
            <a:pPr defTabSz="933237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520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699" cy="213955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699" cy="11251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0" cy="276344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3" cy="7886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ensemble/plot_adaboost_twoclas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685800" y="928150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</a:t>
            </a: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b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 smtClean="0">
                <a:latin typeface="Calibri"/>
                <a:ea typeface="Calibri"/>
                <a:cs typeface="Calibri"/>
                <a:sym typeface="Calibri"/>
              </a:rPr>
              <a:t>Umair Cheema</a:t>
            </a:r>
            <a:br>
              <a:rPr lang="en" sz="12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 smtClean="0">
                <a:latin typeface="Calibri"/>
                <a:ea typeface="Calibri"/>
                <a:cs typeface="Calibri"/>
                <a:sym typeface="Calibri"/>
              </a:rPr>
              <a:t>Athar Pasha</a:t>
            </a:r>
            <a:endParaRPr lang="en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880281" y="2167147"/>
            <a:ext cx="7165075" cy="9923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 sz="16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Summary of Alogrithm based on:</a:t>
            </a:r>
            <a:endParaRPr lang="en" sz="16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“AdaBoost and the Super Bowl of Classifiers. A Tutorial Introduction to Adaptive Boosting”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92"/>
              </a:spcBef>
              <a:buClr>
                <a:srgbClr val="888888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685800"/>
            <a:r>
              <a:rPr lang="en-US" altLang="en-US" dirty="0"/>
              <a:t>First 3 classifiers</a:t>
            </a:r>
          </a:p>
        </p:txBody>
      </p:sp>
      <p:pic>
        <p:nvPicPr>
          <p:cNvPr id="55299" name="Picture 3" descr="t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00150"/>
            <a:ext cx="5790010" cy="250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51" y="3231791"/>
            <a:ext cx="4343400" cy="472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97" y="4886325"/>
            <a:ext cx="2924175" cy="2571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40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Classifier learned by Boosting</a:t>
            </a:r>
          </a:p>
        </p:txBody>
      </p:sp>
      <p:pic>
        <p:nvPicPr>
          <p:cNvPr id="193" name="Shape 193" descr="fin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550" y="971550"/>
            <a:ext cx="5657850" cy="3303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86325"/>
            <a:ext cx="2924175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Example Summary</a:t>
            </a:r>
            <a:endParaRPr lang="en-US" dirty="0"/>
          </a:p>
        </p:txBody>
      </p:sp>
      <p:pic>
        <p:nvPicPr>
          <p:cNvPr id="5" name="Picture 3" descr="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356" y="273843"/>
            <a:ext cx="1687116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5950273" y="1128599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01166" y="1590622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sz="525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01216" y="675725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endParaRPr lang="en-US" sz="525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28453" y="1081133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5131" y="1888744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901874" y="561425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741914" y="1185749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012345" y="816437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297877" y="702137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endParaRPr lang="en-US" sz="525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240727" y="1615956"/>
            <a:ext cx="22860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83760" y="3129280"/>
            <a:ext cx="30480" cy="26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64125" y="3108960"/>
            <a:ext cx="30480" cy="26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" y="2522022"/>
            <a:ext cx="82867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AdaBoost</a:t>
            </a:r>
            <a:endParaRPr lang="en-US" dirty="0"/>
          </a:p>
        </p:txBody>
      </p:sp>
      <p:sp>
        <p:nvSpPr>
          <p:cNvPr id="5" name="Shape 148"/>
          <p:cNvSpPr txBox="1">
            <a:spLocks/>
          </p:cNvSpPr>
          <p:nvPr/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7800" indent="-17145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 is an approach to machine learning based on the idea of creating a highly accurate prediction rule  by combining many relatively weak and inaccurate rules (i.e Weak Classifier).</a:t>
            </a:r>
          </a:p>
          <a:p>
            <a:pPr marL="177800" indent="-17145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</a:t>
            </a: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demonstrably effective method of producing </a:t>
            </a:r>
            <a:r>
              <a:rPr lang="en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 that are </a:t>
            </a: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by </a:t>
            </a:r>
            <a:r>
              <a:rPr lang="en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</a:t>
            </a: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avearege of the weak classifiers</a:t>
            </a:r>
          </a:p>
          <a:p>
            <a:pPr marL="177800" indent="-17145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error convergence</a:t>
            </a:r>
          </a:p>
          <a:p>
            <a:pPr marL="177800" indent="-17145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“pre-processing” of prior knowledge about weak learner</a:t>
            </a:r>
          </a:p>
          <a:p>
            <a:pPr marL="177800" indent="-17145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function of an input parameter that needs to be tweaked</a:t>
            </a:r>
          </a:p>
          <a:p>
            <a:pPr marL="177800" indent="-17145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tends not to </a:t>
            </a:r>
            <a:r>
              <a:rPr lang="en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overfit, but s</a:t>
            </a:r>
            <a:r>
              <a:rPr lang="en-US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 issues with overfitting if classifiers are too weak</a:t>
            </a:r>
          </a:p>
          <a:p>
            <a:pPr marL="177800" indent="-17145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" sz="21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2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Curves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330" y="1546380"/>
            <a:ext cx="3401234" cy="29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4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Yoav Freund and Robert E Schapire. 1997. </a:t>
            </a:r>
            <a:r>
              <a:rPr lang="en" sz="2000" b="1" i="1" u="none" strike="noStrike" cap="none" dirty="0">
                <a:solidFill>
                  <a:schemeClr val="dk1"/>
                </a:solidFill>
                <a:sym typeface="Calibri"/>
              </a:rPr>
              <a:t>A Decision-Theoretic Generalization of On-Line Learning and an Application to Boosting. J. </a:t>
            </a:r>
            <a:r>
              <a:rPr lang="en" sz="2000" b="0" i="1" u="none" strike="noStrike" cap="none" dirty="0">
                <a:solidFill>
                  <a:schemeClr val="dk1"/>
                </a:solidFill>
                <a:sym typeface="Calibri"/>
              </a:rPr>
              <a:t>Comput. Syst. Sci. 55, 1 (August 1997), 119-139. DOI=http://dx.doi.org/10.1006/jcss.1997.1504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Robert E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sym typeface="Calibri"/>
              </a:rPr>
              <a:t>Schapire, 2013</a:t>
            </a: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. </a:t>
            </a:r>
            <a:r>
              <a:rPr lang="en" sz="2000" b="1" i="1" u="none" strike="noStrike" cap="none" dirty="0">
                <a:solidFill>
                  <a:schemeClr val="dk1"/>
                </a:solidFill>
                <a:sym typeface="Calibri"/>
              </a:rPr>
              <a:t>Explaining AdaBoost. Empirical Inference, pp 37-52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Raul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sym typeface="Calibri"/>
              </a:rPr>
              <a:t>Rojas 2009, </a:t>
            </a:r>
            <a:r>
              <a:rPr lang="en" sz="2000" b="1" i="1" u="none" strike="noStrike" cap="none" dirty="0" smtClean="0">
                <a:solidFill>
                  <a:schemeClr val="dk1"/>
                </a:solidFill>
                <a:sym typeface="Calibri"/>
              </a:rPr>
              <a:t>AdaBoost </a:t>
            </a:r>
            <a:r>
              <a:rPr lang="en" sz="2000" b="1" i="1" u="none" strike="noStrike" cap="none" dirty="0">
                <a:solidFill>
                  <a:schemeClr val="dk1"/>
                </a:solidFill>
                <a:sym typeface="Calibri"/>
              </a:rPr>
              <a:t>and the Super Bowl of Classifiers. A Tutorial Introduction to Adaptive </a:t>
            </a:r>
            <a:r>
              <a:rPr lang="en" sz="2000" b="1" i="1" u="none" strike="noStrike" cap="none" dirty="0" smtClean="0">
                <a:solidFill>
                  <a:schemeClr val="dk1"/>
                </a:solidFill>
                <a:sym typeface="Calibri"/>
              </a:rPr>
              <a:t>Boosting</a:t>
            </a:r>
          </a:p>
          <a:p>
            <a:pPr lvl="0" indent="-34290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ct val="99200"/>
            </a:pPr>
            <a:r>
              <a:rPr lang="en-US" sz="2000" dirty="0" smtClean="0"/>
              <a:t>MIT OpenCourseware: </a:t>
            </a:r>
            <a:r>
              <a:rPr lang="en-US" sz="2000" b="1" i="1" dirty="0" smtClean="0"/>
              <a:t>Artificial Intelligence, 6-034. https</a:t>
            </a:r>
            <a:r>
              <a:rPr lang="en-US" sz="2000" b="1" i="1" dirty="0"/>
              <a:t>://ocw.mit.edu/courses/electrical-engineering-and-computer-science/6-034-artificial-intelligence-fall-2010/index.htm</a:t>
            </a:r>
            <a:endParaRPr lang="en" sz="2000" b="1" i="1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lvl="0" indent="-34290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ct val="99200"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scikit-learn.org/stable/auto_examples/ensemble/plot_adaboost_twoclass.html</a:t>
            </a:r>
            <a:endParaRPr lang="en-US" sz="2000" dirty="0" smtClean="0"/>
          </a:p>
          <a:p>
            <a:pPr lvl="0" indent="-34290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ct val="99200"/>
            </a:pPr>
            <a:endParaRPr lang="en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85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41742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2685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4369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7369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Preamble</a:t>
            </a:r>
            <a:endParaRPr lang="en"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 smtClean="0">
                <a:solidFill>
                  <a:schemeClr val="dk1"/>
                </a:solidFill>
                <a:sym typeface="Calibri"/>
              </a:rPr>
              <a:t>AdaBoost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dirty="0" smtClean="0"/>
              <a:t>Toy Example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dirty="0" smtClean="0"/>
              <a:t>Summary of Ada Boost and Error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 smtClean="0">
                <a:solidFill>
                  <a:schemeClr val="dk1"/>
                </a:solidFill>
                <a:sym typeface="Calibri"/>
              </a:rPr>
              <a:t>Demonstration</a:t>
            </a:r>
            <a:endParaRPr lang="en"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dirty="0" smtClean="0"/>
              <a:t>References</a:t>
            </a:r>
            <a:endParaRPr lang="en"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sym typeface="Calibri"/>
              </a:rPr>
              <a:t>Q &amp; A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of Thumb: </a:t>
            </a:r>
            <a:r>
              <a:rPr lang="en" dirty="0" smtClean="0"/>
              <a:t>Crowd vs. Individual Decisons</a:t>
            </a:r>
            <a:endParaRPr lang="en" sz="3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dirty="0" smtClean="0"/>
              <a:t>Can crowds make better decisions?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dirty="0" smtClean="0"/>
              <a:t>Individual Decision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0000"/>
                </a:solidFill>
              </a:rPr>
              <a:t>Perfect Info = </a:t>
            </a:r>
            <a:r>
              <a:rPr lang="e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 $</a:t>
            </a:r>
            <a:endParaRPr lang="en" sz="2400" dirty="0" smtClean="0">
              <a:solidFill>
                <a:srgbClr val="FF0000"/>
              </a:solidFill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Accurately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the winner of horse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usual info: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favored odds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Fastest recorded times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wins…</a:t>
            </a:r>
            <a:endParaRPr lang="en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71450"/>
            <a:r>
              <a:rPr lang="en" sz="1800" b="0" i="0" u="none" strike="noStrike" cap="none" dirty="0">
                <a:solidFill>
                  <a:schemeClr val="dk1"/>
                </a:solidFill>
                <a:sym typeface="Calibri"/>
              </a:rPr>
              <a:t>While unable to articulate a grand rule, our gambler finds that such </a:t>
            </a:r>
            <a:r>
              <a:rPr lang="en" sz="1800" b="0" i="0" u="none" strike="noStrike" cap="none" dirty="0">
                <a:solidFill>
                  <a:srgbClr val="FF0000"/>
                </a:solidFill>
                <a:sym typeface="Calibri"/>
              </a:rPr>
              <a:t>Rules of Thumb </a:t>
            </a:r>
            <a:r>
              <a:rPr lang="en" sz="1800" b="0" i="0" u="none" strike="noStrike" cap="none" dirty="0">
                <a:solidFill>
                  <a:schemeClr val="dk1"/>
                </a:solidFill>
                <a:sym typeface="Calibri"/>
              </a:rPr>
              <a:t>provide prediction that is a little better than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sym typeface="Calibri"/>
              </a:rPr>
              <a:t>guessing:</a:t>
            </a:r>
            <a:r>
              <a:rPr lang="en" sz="1800" i="1" dirty="0" smtClean="0"/>
              <a:t>ε </a:t>
            </a:r>
            <a:r>
              <a:rPr lang="en" sz="1800" i="1" dirty="0"/>
              <a:t>≥ ½ </a:t>
            </a:r>
            <a:endParaRPr lang="en" sz="1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rgbClr val="FF0000"/>
                </a:solidFill>
                <a:sym typeface="Calibri"/>
              </a:rPr>
              <a:t>Boosting </a:t>
            </a:r>
            <a:r>
              <a:rPr lang="en" sz="1800" b="0" i="0" u="none" strike="noStrike" cap="none" dirty="0">
                <a:solidFill>
                  <a:schemeClr val="dk1"/>
                </a:solidFill>
                <a:sym typeface="Calibri"/>
              </a:rPr>
              <a:t>refers to a general and effective method of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sym typeface="Calibri"/>
              </a:rPr>
              <a:t>prodcuing </a:t>
            </a:r>
            <a:r>
              <a:rPr lang="en" sz="1800" b="0" i="0" u="none" strike="noStrike" cap="none" dirty="0">
                <a:solidFill>
                  <a:schemeClr val="dk1"/>
                </a:solidFill>
                <a:sym typeface="Calibri"/>
              </a:rPr>
              <a:t>a very accurate prediction rule by combining rough and moderately inaccurate rules of thumb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AdaBoost 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iterative algorithm  </a:t>
            </a: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in 1995 by Yoav Freund and Robert Shapire as a general method for generating a strong classifier out of a set of weak 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Emphasizes incorrectly </a:t>
            </a: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classified 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for the next iteration</a:t>
            </a:r>
            <a:endParaRPr lang="en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20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AdaBoost Roadmap</a:t>
            </a: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Generating strong classifiers out of weak classifiers 	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large pool of </a:t>
            </a:r>
            <a:r>
              <a:rPr lang="en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classifiers </a:t>
            </a: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your disposal to submit an even better classifier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Classifiers chosen from </a:t>
            </a: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pool emitting an opinion k</a:t>
            </a:r>
            <a:r>
              <a:rPr lang="en" sz="21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" sz="21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for every pattern x</a:t>
            </a:r>
            <a:r>
              <a:rPr lang="en" sz="21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k</a:t>
            </a:r>
            <a:r>
              <a:rPr lang="en" sz="21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is e {-1,1}. The opinions are weighted and a final yay/nay C </a:t>
            </a:r>
            <a:r>
              <a:rPr lang="en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(assuming 11 experts)</a:t>
            </a:r>
            <a:r>
              <a:rPr lang="en" sz="2100" b="0" i="0" u="none" strike="noStrike" cap="none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2100" b="0" i="0" u="none" strike="noStrike" cap="none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None/>
            </a:pPr>
            <a:endParaRPr lang="en"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850" y="3202927"/>
            <a:ext cx="4793400" cy="67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289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Adaboost Algorithm</a:t>
            </a:r>
          </a:p>
        </p:txBody>
      </p:sp>
      <p:pic>
        <p:nvPicPr>
          <p:cNvPr id="231" name="Shape 231" descr="Screen Shot 2016-09-18 at 3.12.17 P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938" r="-937"/>
          <a:stretch/>
        </p:blipFill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43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685800"/>
            <a:r>
              <a:rPr lang="en-US" altLang="en-US" dirty="0" smtClean="0"/>
              <a:t>Toy Example</a:t>
            </a:r>
            <a:endParaRPr lang="en-US" altLang="en-US" dirty="0"/>
          </a:p>
        </p:txBody>
      </p:sp>
      <p:pic>
        <p:nvPicPr>
          <p:cNvPr id="18" name="Picture 3" descr="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56" y="1249078"/>
            <a:ext cx="1687116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 bwMode="auto">
          <a:xfrm>
            <a:off x="3664273" y="2103834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715166" y="2565857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sz="525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115216" y="1650960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endParaRPr lang="en-US" sz="525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42453" y="2056368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999131" y="2863979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615874" y="1536660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455914" y="2160984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726345" y="1791672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011877" y="1677372"/>
            <a:ext cx="17145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endParaRPr lang="en-US" sz="525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954727" y="2591191"/>
            <a:ext cx="228600" cy="114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525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465189" y="3532261"/>
          <a:ext cx="3981450" cy="274320"/>
        </p:xfrm>
        <a:graphic>
          <a:graphicData uri="http://schemas.openxmlformats.org/drawingml/2006/table">
            <a:tbl>
              <a:tblPr/>
              <a:tblGrid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</a:tblGrid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1/10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1/10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1/10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1/10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1/10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1/10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1/10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1/10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1/10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1/10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40" y="4772025"/>
            <a:ext cx="29241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9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685800"/>
            <a:r>
              <a:rPr lang="en-US" altLang="en-US" dirty="0"/>
              <a:t>First classifier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800350" y="934641"/>
            <a:ext cx="4379119" cy="2881313"/>
            <a:chOff x="1392" y="785"/>
            <a:chExt cx="3678" cy="2420"/>
          </a:xfrm>
        </p:grpSpPr>
        <p:pic>
          <p:nvPicPr>
            <p:cNvPr id="51204" name="Picture 4" descr="t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912"/>
              <a:ext cx="3098" cy="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1885" y="2650"/>
              <a:ext cx="712" cy="5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dirty="0"/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3006" y="785"/>
              <a:ext cx="2064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dirty="0"/>
            </a:p>
          </p:txBody>
        </p:sp>
      </p:grpSp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2800351" y="1022747"/>
            <a:ext cx="3879056" cy="2622947"/>
            <a:chOff x="1392" y="859"/>
            <a:chExt cx="3258" cy="2203"/>
          </a:xfrm>
        </p:grpSpPr>
        <p:pic>
          <p:nvPicPr>
            <p:cNvPr id="51208" name="Picture 8" descr="t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912"/>
              <a:ext cx="3098" cy="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2953" y="859"/>
              <a:ext cx="1697" cy="18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dirty="0"/>
            </a:p>
          </p:txBody>
        </p:sp>
      </p:grpSp>
      <p:pic>
        <p:nvPicPr>
          <p:cNvPr id="51210" name="Picture 10" descr="t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1" y="1085850"/>
            <a:ext cx="3688556" cy="255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049" y="3180160"/>
            <a:ext cx="7160444" cy="795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050" y="4000768"/>
            <a:ext cx="7160444" cy="5349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2" y="4786312"/>
            <a:ext cx="29241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9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58"/>
            <a:ext cx="7886699" cy="994172"/>
          </a:xfrm>
        </p:spPr>
        <p:txBody>
          <a:bodyPr/>
          <a:lstStyle/>
          <a:p>
            <a:pPr defTabSz="685800"/>
            <a:r>
              <a:rPr lang="en-US" altLang="en-US" dirty="0"/>
              <a:t>First 2 classifiers</a:t>
            </a:r>
          </a:p>
        </p:txBody>
      </p:sp>
      <p:pic>
        <p:nvPicPr>
          <p:cNvPr id="53251" name="Picture 3" descr="t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780334"/>
            <a:ext cx="4343400" cy="195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785" y="2359958"/>
            <a:ext cx="4174339" cy="4837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51629"/>
            <a:ext cx="2924175" cy="257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008" y="2914650"/>
            <a:ext cx="5960874" cy="18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509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514</Words>
  <Application>Microsoft Office PowerPoint</Application>
  <PresentationFormat>On-screen Show (16:9)</PresentationFormat>
  <Paragraphs>95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simple-light-2</vt:lpstr>
      <vt:lpstr>Office Theme</vt:lpstr>
      <vt:lpstr>Adaptive Boosting Umair Cheema Athar Pasha</vt:lpstr>
      <vt:lpstr>Overview</vt:lpstr>
      <vt:lpstr>Rules of Thumb: Crowd vs. Individual Decisons</vt:lpstr>
      <vt:lpstr>AdaBoost</vt:lpstr>
      <vt:lpstr>AdaBoost Roadmap: Generating strong classifiers out of weak classifiers  </vt:lpstr>
      <vt:lpstr>Adaboost Algorithm</vt:lpstr>
      <vt:lpstr>Toy Example</vt:lpstr>
      <vt:lpstr>First classifier</vt:lpstr>
      <vt:lpstr>First 2 classifiers</vt:lpstr>
      <vt:lpstr>First 3 classifiers</vt:lpstr>
      <vt:lpstr>Final Classifier learned by Boosting</vt:lpstr>
      <vt:lpstr>Toy Example Summary</vt:lpstr>
      <vt:lpstr>Summary of AdaBoost</vt:lpstr>
      <vt:lpstr>Error Curves</vt:lpstr>
      <vt:lpstr>References</vt:lpstr>
      <vt:lpstr>Demonstration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Boosting</dc:title>
  <dc:creator>Athar Pasha</dc:creator>
  <cp:lastModifiedBy>Athar Pasha</cp:lastModifiedBy>
  <cp:revision>28</cp:revision>
  <cp:lastPrinted>2016-09-23T15:51:20Z</cp:lastPrinted>
  <dcterms:modified xsi:type="dcterms:W3CDTF">2016-09-23T20:09:54Z</dcterms:modified>
</cp:coreProperties>
</file>