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69"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70"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71"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72"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B15C6DD-D5C4-4084-8497-F7BB1C75907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6040" cy="3085920"/>
          </a:xfrm>
          <a:prstGeom prst="rect">
            <a:avLst/>
          </a:prstGeom>
          <a:ln w="0">
            <a:noFill/>
          </a:ln>
        </p:spPr>
      </p:sp>
      <p:sp>
        <p:nvSpPr>
          <p:cNvPr id="28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https://code.visualstudio.com/docs/sourcecontrol/overview</a:t>
            </a:r>
            <a:br>
              <a:rPr sz="2000"/>
            </a:br>
            <a:r>
              <a:rPr b="0" lang="en-US" sz="2000" spc="-1" strike="noStrike">
                <a:latin typeface="Arial"/>
              </a:rPr>
              <a:t>https://blog.devart.com/best-git-gui-clients-for-windows.html</a:t>
            </a:r>
            <a:endParaRPr b="0" lang="en-US" sz="2000" spc="-1" strike="noStrike">
              <a:latin typeface="Arial"/>
            </a:endParaRPr>
          </a:p>
        </p:txBody>
      </p:sp>
      <p:sp>
        <p:nvSpPr>
          <p:cNvPr id="282"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9102023-25B6-4A10-B47B-AEDAEF6B79C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685800" y="1143000"/>
            <a:ext cx="5486040" cy="3085920"/>
          </a:xfrm>
          <a:prstGeom prst="rect">
            <a:avLst/>
          </a:prstGeom>
          <a:ln w="0">
            <a:noFill/>
          </a:ln>
        </p:spPr>
      </p:sp>
      <p:sp>
        <p:nvSpPr>
          <p:cNvPr id="27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https://www.atlassian.com/git/tutorials/what-is-version-control</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273"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AE20F8A-D678-4685-B2E9-4DA4819E4B7F}" type="slidenum">
              <a:rPr b="0" lang="en-US" sz="1200" spc="-1" strike="noStrike">
                <a:solidFill>
                  <a:srgbClr val="000000"/>
                </a:solidFill>
                <a:latin typeface="+mn-lt"/>
                <a:ea typeface="+mn-ea"/>
              </a:rPr>
              <a:t>24</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6040" cy="3085920"/>
          </a:xfrm>
          <a:prstGeom prst="rect">
            <a:avLst/>
          </a:prstGeom>
          <a:ln w="0">
            <a:noFill/>
          </a:ln>
        </p:spPr>
      </p:sp>
      <p:sp>
        <p:nvSpPr>
          <p:cNvPr id="27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276"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D2986DF-3D35-4AE2-BDD2-230CF08C74C2}" type="slidenum">
              <a:rPr b="0" lang="en-US" sz="1200" spc="-1" strike="noStrike">
                <a:solidFill>
                  <a:srgbClr val="000000"/>
                </a:solidFill>
                <a:latin typeface="+mn-lt"/>
                <a:ea typeface="+mn-ea"/>
              </a:rPr>
              <a:t>24</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6040" cy="3085920"/>
          </a:xfrm>
          <a:prstGeom prst="rect">
            <a:avLst/>
          </a:prstGeom>
          <a:ln w="0">
            <a:noFill/>
          </a:ln>
        </p:spPr>
      </p:sp>
      <p:sp>
        <p:nvSpPr>
          <p:cNvPr id="27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https://codefresh.io/docs/docs/integrations/git-providers/</a:t>
            </a:r>
            <a:endParaRPr b="0" lang="en-US" sz="2000" spc="-1" strike="noStrike">
              <a:latin typeface="Arial"/>
            </a:endParaRPr>
          </a:p>
        </p:txBody>
      </p:sp>
      <p:sp>
        <p:nvSpPr>
          <p:cNvPr id="279"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5076507-98E5-4836-8E97-4D08C3DD0B5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A1DE531-8A75-4559-9221-479ABB7B39A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A9D9246-3E19-4278-A222-A86563A69FC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B509490-5DCC-4FBE-AE72-A444D6C8C90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4E6F3B9-2D28-4B46-9A2F-CD3D6BED85A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0871F9F-89B1-4D06-B3E7-9CA65C6635D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454152E-D8B9-4137-856F-EF363F9641A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8CEA674-C846-44B5-9AD3-F9BE3FD0592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866362F-C90C-44EB-B064-BB75FABA5FC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9DA40C2-259B-4D76-BE5F-E77C9BFA2BF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344A69A-ADB4-4E40-B6E4-C94E1438EA8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091F287-E8A9-4D70-8BAA-21B39906854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8BA39CC-6EF3-4149-82CB-5B5779FE711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C927742-CA9C-4026-976C-5AD23FBD63D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AD442BF-0F9B-4D8E-8377-1B540883447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2FB3A2B-816B-4D5F-8C4E-B0216018083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D6CE1DB-F292-4B35-8CC7-8A2F7E0F67C8}"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6CE719F-4FB8-4BCB-8369-7144BB5BB61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C57AA03-ECA5-43C4-BDEA-043F27CE279E}"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E04D4AD-2628-4806-BEE6-36596627801E}"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D35AD0B-C5AC-4668-84F6-0F0B2BC2B39F}"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9D38172-0C53-4B68-BE0E-3ACD04BE812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174A637-229D-4B8A-8C66-F8470138975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B3C883-3C5C-4C9C-AFC5-F90AC964EA3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8566F2F-7FD5-441F-9A58-5259B72CA6F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C24751F-DA8A-4751-B43F-6CC4E49DA97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6"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8295D8F-E18A-4403-94E8-EFD6C6197ACF}"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0"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0BA68A6-1C06-44FA-A67C-60FB71951D2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3"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2D01E32-F57A-4944-80DB-C5D7DDDC82A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8"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D8131BB-A299-4CA3-85F2-5BD97CF6FF4F}"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2"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3"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4"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5"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F40EB24-2CBC-4768-BD13-DFE8A05AB48C}"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BD8D90D-239D-49FE-8191-AF2C0085AC62}"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F4A1B5E-2A73-4A53-8FB2-B1AB89679AC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1824F70-8FA4-4265-97ED-74B0DF29FAE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C81DE3E-3863-499F-82EB-2639FE7FADC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B422222-81DC-49A9-A02A-967FC9BC4D7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4E4F5BB-E5EA-4364-8C82-2407E0254E4F}"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8AB509D-87AF-4F5E-890E-46C4C764884A}"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6A13B15-96E6-45CC-B2B6-AE942B9F619D}"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7"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AA699C0-73EF-4577-8B00-3F9289D07C7D}"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1"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4C28FDE-EE8B-45AA-8B7E-1AD87C913EC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3"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4"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3FC87FD-E142-4BA8-B91B-2FDCB47AE43B}"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9"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50952888-2725-4176-95B8-962E25CF777E}"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1"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2"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3"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4"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5"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6"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D2A98DFF-152F-4254-A302-74B466F2DF1A}"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EA5C856-1431-4070-9AF4-C1523C4D3A6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F91C2B8-88A2-4AC1-AB30-F02992D330E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E8ED6C0-B968-44B3-AEA1-F37120700C2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86CCE08-CD6E-4E38-AC73-1E82FFB33F8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B3E6878-387D-45C1-B373-065FC7677DF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96C8D23-4F00-4B00-A13C-099419F37EB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74C109BB-47AD-4EEA-9716-BC968F3D880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9880" y="1681200"/>
            <a:ext cx="515736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84" name="PlaceHolder 3"/>
          <p:cNvSpPr>
            <a:spLocks noGrp="1"/>
          </p:cNvSpPr>
          <p:nvPr>
            <p:ph type="body"/>
          </p:nvPr>
        </p:nvSpPr>
        <p:spPr>
          <a:xfrm>
            <a:off x="839880" y="250524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body"/>
          </p:nvPr>
        </p:nvSpPr>
        <p:spPr>
          <a:xfrm>
            <a:off x="6172200" y="1681200"/>
            <a:ext cx="518292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86" name="PlaceHolder 5"/>
          <p:cNvSpPr>
            <a:spLocks noGrp="1"/>
          </p:cNvSpPr>
          <p:nvPr>
            <p:ph type="body"/>
          </p:nvPr>
        </p:nvSpPr>
        <p:spPr>
          <a:xfrm>
            <a:off x="6172200" y="250524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7" name="PlaceHolder 6"/>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88" name="PlaceHolder 7"/>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9" name="PlaceHolder 8"/>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7D9168A-5E46-4BFD-B027-25BC9C3819DB}"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dt" idx="10"/>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127" name="PlaceHolder 2"/>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28" name="PlaceHolder 3"/>
          <p:cNvSpPr>
            <a:spLocks noGrp="1"/>
          </p:cNvSpPr>
          <p:nvPr>
            <p:ph type="sldNum" idx="12"/>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FBE476CB-5995-4F6B-9E54-18B072DF976A}" type="slidenum">
              <a:rPr b="0" lang="en-US" sz="1200" spc="-1" strike="noStrike">
                <a:solidFill>
                  <a:srgbClr val="8b8b8b"/>
                </a:solidFill>
                <a:latin typeface="Calibri"/>
              </a:rPr>
              <a:t>&lt;number&gt;</a:t>
            </a:fld>
            <a:endParaRPr b="0" lang="en-US" sz="1200" spc="-1" strike="noStrike">
              <a:latin typeface="Times New Roman"/>
            </a:endParaRPr>
          </a:p>
        </p:txBody>
      </p:sp>
      <p:sp>
        <p:nvSpPr>
          <p:cNvPr id="12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3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github.com/git-guides/install-git" TargetMode="External"/><Relationship Id="rId2" Type="http://schemas.openxmlformats.org/officeDocument/2006/relationships/hyperlink" Target="https://github.com/git-guides/install-git" TargetMode="External"/><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learn.microsoft.com/en-us/azure/devops/repos/git/use-ssh-keys-to-authenticate?view=azure-devops" TargetMode="External"/><Relationship Id="rId2" Type="http://schemas.openxmlformats.org/officeDocument/2006/relationships/hyperlink" Target="https://learn.microsoft.com/en-us/azure/devops/repos/git/use-ssh-keys-to-authenticate?view=azure-devops" TargetMode="External"/><Relationship Id="rId3" Type="http://schemas.openxmlformats.org/officeDocument/2006/relationships/hyperlink" Target="https://docs.github.com/en/repositories/creating-and-managing-repositories/cloning-a-repository" TargetMode="External"/><Relationship Id="rId4" Type="http://schemas.openxmlformats.org/officeDocument/2006/relationships/hyperlink" Target="https://docs.github.com/en/repositories/creating-and-managing-repositories/cloning-a-repository" TargetMode="External"/><Relationship Id="rId5" Type="http://schemas.openxmlformats.org/officeDocument/2006/relationships/image" Target="../media/image29.png"/><Relationship Id="rId6"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523880" y="1122480"/>
            <a:ext cx="9143640" cy="2387160"/>
          </a:xfrm>
          <a:prstGeom prst="rect">
            <a:avLst/>
          </a:prstGeom>
          <a:noFill/>
          <a:ln w="0">
            <a:noFill/>
          </a:ln>
        </p:spPr>
        <p:txBody>
          <a:bodyPr anchor="b">
            <a:normAutofit/>
          </a:bodyPr>
          <a:p>
            <a:pPr algn="ctr">
              <a:lnSpc>
                <a:spcPct val="90000"/>
              </a:lnSpc>
              <a:buNone/>
            </a:pPr>
            <a:r>
              <a:rPr b="1" lang="en-US" sz="4800" spc="-1" strike="noStrike">
                <a:solidFill>
                  <a:srgbClr val="000000"/>
                </a:solidFill>
                <a:latin typeface="Arial Unicode MS"/>
                <a:ea typeface="Arial Unicode MS"/>
              </a:rPr>
              <a:t>Git Lecture-1 </a:t>
            </a:r>
            <a:endParaRPr b="0" lang="en-US" sz="4800" spc="-1" strike="noStrike">
              <a:solidFill>
                <a:srgbClr val="000000"/>
              </a:solidFill>
              <a:latin typeface="Calibri"/>
            </a:endParaRPr>
          </a:p>
        </p:txBody>
      </p:sp>
      <p:pic>
        <p:nvPicPr>
          <p:cNvPr id="174" name="Picture 2" descr=""/>
          <p:cNvPicPr/>
          <p:nvPr/>
        </p:nvPicPr>
        <p:blipFill>
          <a:blip r:embed="rId1"/>
          <a:stretch/>
        </p:blipFill>
        <p:spPr>
          <a:xfrm>
            <a:off x="10873080" y="447480"/>
            <a:ext cx="1018080" cy="540000"/>
          </a:xfrm>
          <a:prstGeom prst="rect">
            <a:avLst/>
          </a:prstGeom>
          <a:ln w="0">
            <a:noFill/>
          </a:ln>
        </p:spPr>
      </p:pic>
      <p:sp>
        <p:nvSpPr>
          <p:cNvPr id="175" name="TextBox 3"/>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137240" y="9338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Using Git</a:t>
            </a:r>
            <a:endParaRPr b="0" lang="en-US" sz="3800" spc="-1" strike="noStrike">
              <a:solidFill>
                <a:srgbClr val="000000"/>
              </a:solidFill>
              <a:latin typeface="Calibri"/>
            </a:endParaRPr>
          </a:p>
        </p:txBody>
      </p:sp>
      <p:sp>
        <p:nvSpPr>
          <p:cNvPr id="210" name="PlaceHolder 2"/>
          <p:cNvSpPr>
            <a:spLocks noGrp="1"/>
          </p:cNvSpPr>
          <p:nvPr>
            <p:ph/>
          </p:nvPr>
        </p:nvSpPr>
        <p:spPr>
          <a:xfrm>
            <a:off x="838080" y="2382120"/>
            <a:ext cx="11113200" cy="36972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Command Line (VS Code, Git Bash)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GUI (Github Desktop, Sourcetree, GitForce and etc)</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211" name="Picture 3" descr=""/>
          <p:cNvPicPr/>
          <p:nvPr/>
        </p:nvPicPr>
        <p:blipFill>
          <a:blip r:embed="rId1"/>
          <a:stretch/>
        </p:blipFill>
        <p:spPr>
          <a:xfrm>
            <a:off x="10873080" y="447480"/>
            <a:ext cx="1018080" cy="540000"/>
          </a:xfrm>
          <a:prstGeom prst="rect">
            <a:avLst/>
          </a:prstGeom>
          <a:ln w="0">
            <a:noFill/>
          </a:ln>
        </p:spPr>
      </p:pic>
      <p:sp>
        <p:nvSpPr>
          <p:cNvPr id="212"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111320" y="9878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Installing Git </a:t>
            </a:r>
            <a:endParaRPr b="0" lang="en-US" sz="3800" spc="-1" strike="noStrike">
              <a:solidFill>
                <a:srgbClr val="000000"/>
              </a:solidFill>
              <a:latin typeface="Calibri"/>
            </a:endParaRPr>
          </a:p>
        </p:txBody>
      </p:sp>
      <p:sp>
        <p:nvSpPr>
          <p:cNvPr id="214" name="PlaceHolder 2"/>
          <p:cNvSpPr>
            <a:spLocks noGrp="1"/>
          </p:cNvSpPr>
          <p:nvPr>
            <p:ph/>
          </p:nvPr>
        </p:nvSpPr>
        <p:spPr>
          <a:xfrm>
            <a:off x="866520" y="256824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Follow the guide to install git on Linux, Windows and MacOS. </a:t>
            </a:r>
            <a:br>
              <a:rPr sz="2800"/>
            </a:br>
            <a:r>
              <a:rPr b="0" lang="en-US" sz="2800" spc="-1" strike="noStrike" u="sng">
                <a:solidFill>
                  <a:srgbClr val="0563c1"/>
                </a:solidFill>
                <a:uFillTx/>
                <a:latin typeface="Arial Unicode MS"/>
                <a:ea typeface="Arial Unicode MS"/>
                <a:hlinkClick r:id="rId1"/>
              </a:rPr>
              <a:t>https://</a:t>
            </a:r>
            <a:r>
              <a:rPr b="0" lang="en-US" sz="2800" spc="-1" strike="noStrike" u="sng">
                <a:solidFill>
                  <a:srgbClr val="0563c1"/>
                </a:solidFill>
                <a:uFillTx/>
                <a:latin typeface="Arial Unicode MS"/>
                <a:ea typeface="Arial Unicode MS"/>
                <a:hlinkClick r:id="rId2"/>
              </a:rPr>
              <a:t>github.com/git-guides/install-git</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15" name="Picture 3" descr=""/>
          <p:cNvPicPr/>
          <p:nvPr/>
        </p:nvPicPr>
        <p:blipFill>
          <a:blip r:embed="rId3"/>
          <a:stretch/>
        </p:blipFill>
        <p:spPr>
          <a:xfrm>
            <a:off x="10873080" y="447480"/>
            <a:ext cx="1018080" cy="540000"/>
          </a:xfrm>
          <a:prstGeom prst="rect">
            <a:avLst/>
          </a:prstGeom>
          <a:ln w="0">
            <a:noFill/>
          </a:ln>
        </p:spPr>
      </p:pic>
      <p:sp>
        <p:nvSpPr>
          <p:cNvPr id="216"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083960" y="8535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Settings </a:t>
            </a:r>
            <a:endParaRPr b="0" lang="en-US" sz="3800" spc="-1" strike="noStrike">
              <a:solidFill>
                <a:srgbClr val="000000"/>
              </a:solidFill>
              <a:latin typeface="Calibri"/>
            </a:endParaRPr>
          </a:p>
        </p:txBody>
      </p:sp>
      <p:sp>
        <p:nvSpPr>
          <p:cNvPr id="218" name="PlaceHolder 2"/>
          <p:cNvSpPr>
            <a:spLocks noGrp="1"/>
          </p:cNvSpPr>
          <p:nvPr>
            <p:ph/>
          </p:nvPr>
        </p:nvSpPr>
        <p:spPr>
          <a:xfrm>
            <a:off x="944640" y="219888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Name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Email</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Default Editor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Line Ending</a:t>
            </a:r>
            <a:endParaRPr b="0" lang="en-US" sz="2800" spc="-1" strike="noStrike">
              <a:solidFill>
                <a:srgbClr val="000000"/>
              </a:solidFill>
              <a:latin typeface="Calibri"/>
            </a:endParaRPr>
          </a:p>
        </p:txBody>
      </p:sp>
      <p:pic>
        <p:nvPicPr>
          <p:cNvPr id="219" name="Picture 3" descr=""/>
          <p:cNvPicPr/>
          <p:nvPr/>
        </p:nvPicPr>
        <p:blipFill>
          <a:blip r:embed="rId1"/>
          <a:stretch/>
        </p:blipFill>
        <p:spPr>
          <a:xfrm>
            <a:off x="10873080" y="447480"/>
            <a:ext cx="1018080" cy="540000"/>
          </a:xfrm>
          <a:prstGeom prst="rect">
            <a:avLst/>
          </a:prstGeom>
          <a:ln w="0">
            <a:noFill/>
          </a:ln>
        </p:spPr>
      </p:pic>
      <p:sp>
        <p:nvSpPr>
          <p:cNvPr id="220"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070280" y="8733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Settings</a:t>
            </a:r>
            <a:endParaRPr b="0" lang="en-US" sz="3800" spc="-1" strike="noStrike">
              <a:solidFill>
                <a:srgbClr val="000000"/>
              </a:solidFill>
              <a:latin typeface="Calibri"/>
            </a:endParaRPr>
          </a:p>
        </p:txBody>
      </p:sp>
      <p:sp>
        <p:nvSpPr>
          <p:cNvPr id="222" name="PlaceHolder 2"/>
          <p:cNvSpPr>
            <a:spLocks noGrp="1"/>
          </p:cNvSpPr>
          <p:nvPr>
            <p:ph/>
          </p:nvPr>
        </p:nvSpPr>
        <p:spPr>
          <a:xfrm>
            <a:off x="866520" y="219888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System: All Users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Global: All repositories of the Current User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Local: The current repository</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223" name="Picture 4" descr=""/>
          <p:cNvPicPr/>
          <p:nvPr/>
        </p:nvPicPr>
        <p:blipFill>
          <a:blip r:embed="rId1"/>
          <a:stretch/>
        </p:blipFill>
        <p:spPr>
          <a:xfrm>
            <a:off x="10873080" y="447480"/>
            <a:ext cx="1018080" cy="540000"/>
          </a:xfrm>
          <a:prstGeom prst="rect">
            <a:avLst/>
          </a:prstGeom>
          <a:ln w="0">
            <a:noFill/>
          </a:ln>
        </p:spPr>
      </p:pic>
      <p:sp>
        <p:nvSpPr>
          <p:cNvPr id="224"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044720" y="555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Line Ending</a:t>
            </a:r>
            <a:endParaRPr b="0" lang="en-US" sz="3800" spc="-1" strike="noStrike">
              <a:solidFill>
                <a:srgbClr val="000000"/>
              </a:solidFill>
              <a:latin typeface="Calibri"/>
            </a:endParaRPr>
          </a:p>
        </p:txBody>
      </p:sp>
      <p:sp>
        <p:nvSpPr>
          <p:cNvPr id="226" name="PlaceHolder 2"/>
          <p:cNvSpPr>
            <a:spLocks noGrp="1"/>
          </p:cNvSpPr>
          <p:nvPr>
            <p:ph/>
          </p:nvPr>
        </p:nvSpPr>
        <p:spPr>
          <a:xfrm>
            <a:off x="1044720" y="1747800"/>
            <a:ext cx="5157360" cy="823680"/>
          </a:xfrm>
          <a:prstGeom prst="rect">
            <a:avLst/>
          </a:prstGeom>
          <a:noFill/>
          <a:ln w="0">
            <a:noFill/>
          </a:ln>
        </p:spPr>
        <p:txBody>
          <a:bodyPr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Windows</a:t>
            </a:r>
            <a:endParaRPr b="0" lang="en-US" sz="2800" spc="-1" strike="noStrike">
              <a:solidFill>
                <a:srgbClr val="000000"/>
              </a:solidFill>
              <a:latin typeface="Calibri"/>
            </a:endParaRPr>
          </a:p>
        </p:txBody>
      </p:sp>
      <p:sp>
        <p:nvSpPr>
          <p:cNvPr id="227" name="PlaceHolder 3"/>
          <p:cNvSpPr>
            <a:spLocks noGrp="1"/>
          </p:cNvSpPr>
          <p:nvPr>
            <p:ph/>
          </p:nvPr>
        </p:nvSpPr>
        <p:spPr>
          <a:xfrm>
            <a:off x="839880" y="275220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abc \r\n </a:t>
            </a:r>
            <a:br>
              <a:rPr sz="2800"/>
            </a:br>
            <a:br>
              <a:rPr sz="2800"/>
            </a:br>
            <a:r>
              <a:rPr b="0" lang="en-US" sz="2800" spc="-1" strike="noStrike">
                <a:solidFill>
                  <a:srgbClr val="000000"/>
                </a:solidFill>
                <a:latin typeface="Arial Unicode MS"/>
                <a:ea typeface="Arial Unicode MS"/>
              </a:rPr>
              <a:t>\r: carriage return</a:t>
            </a:r>
            <a:br>
              <a:rPr sz="2800"/>
            </a:br>
            <a:r>
              <a:rPr b="0" lang="en-US" sz="2800" spc="-1" strike="noStrike">
                <a:solidFill>
                  <a:srgbClr val="000000"/>
                </a:solidFill>
                <a:latin typeface="Arial Unicode MS"/>
                <a:ea typeface="Arial Unicode MS"/>
              </a:rPr>
              <a:t>\n: line feed</a:t>
            </a:r>
            <a:endParaRPr b="0" lang="en-US" sz="2800" spc="-1" strike="noStrike">
              <a:solidFill>
                <a:srgbClr val="000000"/>
              </a:solidFill>
              <a:latin typeface="Calibri"/>
            </a:endParaRPr>
          </a:p>
        </p:txBody>
      </p:sp>
      <p:sp>
        <p:nvSpPr>
          <p:cNvPr id="228" name="PlaceHolder 4"/>
          <p:cNvSpPr>
            <a:spLocks noGrp="1"/>
          </p:cNvSpPr>
          <p:nvPr>
            <p:ph/>
          </p:nvPr>
        </p:nvSpPr>
        <p:spPr>
          <a:xfrm>
            <a:off x="6377040" y="1747800"/>
            <a:ext cx="5182920" cy="823680"/>
          </a:xfrm>
          <a:prstGeom prst="rect">
            <a:avLst/>
          </a:prstGeom>
          <a:noFill/>
          <a:ln w="0">
            <a:noFill/>
          </a:ln>
        </p:spPr>
        <p:txBody>
          <a:bodyPr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MacOS / Linux</a:t>
            </a:r>
            <a:endParaRPr b="0" lang="en-US" sz="2800" spc="-1" strike="noStrike">
              <a:solidFill>
                <a:srgbClr val="000000"/>
              </a:solidFill>
              <a:latin typeface="Calibri"/>
            </a:endParaRPr>
          </a:p>
        </p:txBody>
      </p:sp>
      <p:sp>
        <p:nvSpPr>
          <p:cNvPr id="229" name="PlaceHolder 5"/>
          <p:cNvSpPr>
            <a:spLocks noGrp="1"/>
          </p:cNvSpPr>
          <p:nvPr>
            <p:ph/>
          </p:nvPr>
        </p:nvSpPr>
        <p:spPr>
          <a:xfrm>
            <a:off x="6198840" y="275220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abc \n</a:t>
            </a:r>
            <a:endParaRPr b="0" lang="en-US" sz="2800" spc="-1" strike="noStrike">
              <a:solidFill>
                <a:srgbClr val="000000"/>
              </a:solidFill>
              <a:latin typeface="Calibri"/>
            </a:endParaRPr>
          </a:p>
        </p:txBody>
      </p:sp>
      <p:pic>
        <p:nvPicPr>
          <p:cNvPr id="230" name="Picture 10" descr=""/>
          <p:cNvPicPr/>
          <p:nvPr/>
        </p:nvPicPr>
        <p:blipFill>
          <a:blip r:embed="rId1"/>
          <a:stretch/>
        </p:blipFill>
        <p:spPr>
          <a:xfrm>
            <a:off x="10873080" y="447480"/>
            <a:ext cx="1018080" cy="540000"/>
          </a:xfrm>
          <a:prstGeom prst="rect">
            <a:avLst/>
          </a:prstGeom>
          <a:ln w="0">
            <a:noFill/>
          </a:ln>
        </p:spPr>
      </p:pic>
      <p:sp>
        <p:nvSpPr>
          <p:cNvPr id="231" name="TextBox 11"/>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Picture 1" descr=""/>
          <p:cNvPicPr/>
          <p:nvPr/>
        </p:nvPicPr>
        <p:blipFill>
          <a:blip r:embed="rId1"/>
          <a:stretch/>
        </p:blipFill>
        <p:spPr>
          <a:xfrm>
            <a:off x="955440" y="934200"/>
            <a:ext cx="9779400" cy="5248080"/>
          </a:xfrm>
          <a:prstGeom prst="rect">
            <a:avLst/>
          </a:prstGeom>
          <a:ln w="0">
            <a:noFill/>
          </a:ln>
        </p:spPr>
      </p:pic>
      <p:pic>
        <p:nvPicPr>
          <p:cNvPr id="233" name="Picture 2" descr=""/>
          <p:cNvPicPr/>
          <p:nvPr/>
        </p:nvPicPr>
        <p:blipFill>
          <a:blip r:embed="rId2"/>
          <a:stretch/>
        </p:blipFill>
        <p:spPr>
          <a:xfrm>
            <a:off x="10873080" y="447480"/>
            <a:ext cx="1018080" cy="540000"/>
          </a:xfrm>
          <a:prstGeom prst="rect">
            <a:avLst/>
          </a:prstGeom>
          <a:ln w="0">
            <a:noFill/>
          </a:ln>
        </p:spPr>
      </p:pic>
      <p:sp>
        <p:nvSpPr>
          <p:cNvPr id="234" name="TextBox 3"/>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1083960" y="45900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Commands</a:t>
            </a:r>
            <a:endParaRPr b="0" lang="en-US" sz="3800" spc="-1" strike="noStrike">
              <a:solidFill>
                <a:srgbClr val="000000"/>
              </a:solidFill>
              <a:latin typeface="Calibri"/>
            </a:endParaRPr>
          </a:p>
        </p:txBody>
      </p:sp>
      <p:sp>
        <p:nvSpPr>
          <p:cNvPr id="236" name="PlaceHolder 2"/>
          <p:cNvSpPr>
            <a:spLocks noGrp="1"/>
          </p:cNvSpPr>
          <p:nvPr>
            <p:ph/>
          </p:nvPr>
        </p:nvSpPr>
        <p:spPr>
          <a:xfrm>
            <a:off x="866520" y="178452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Git clone: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Git clone is a command </a:t>
            </a:r>
            <a:r>
              <a:rPr b="0" lang="en-US" sz="2800" spc="-1" strike="noStrike">
                <a:solidFill>
                  <a:srgbClr val="000000"/>
                </a:solidFill>
                <a:latin typeface="Arial Unicode MS"/>
                <a:ea typeface="Arial Unicode MS"/>
              </a:rPr>
              <a:t>for downloading existing </a:t>
            </a:r>
            <a:r>
              <a:rPr b="0" lang="en-US" sz="2800" spc="-1" strike="noStrike">
                <a:solidFill>
                  <a:srgbClr val="000000"/>
                </a:solidFill>
                <a:latin typeface="Arial Unicode MS"/>
                <a:ea typeface="Arial Unicode MS"/>
              </a:rPr>
              <a:t>source code from a </a:t>
            </a:r>
            <a:r>
              <a:rPr b="0" lang="en-US" sz="2800" spc="-1" strike="noStrike">
                <a:solidFill>
                  <a:srgbClr val="000000"/>
                </a:solidFill>
                <a:latin typeface="Arial Unicode MS"/>
                <a:ea typeface="Arial Unicode MS"/>
              </a:rPr>
              <a:t>remote repository (like </a:t>
            </a:r>
            <a:r>
              <a:rPr b="0" lang="en-US" sz="2800" spc="-1" strike="noStrike">
                <a:solidFill>
                  <a:srgbClr val="000000"/>
                </a:solidFill>
                <a:latin typeface="Arial Unicode MS"/>
                <a:ea typeface="Arial Unicode MS"/>
              </a:rPr>
              <a:t>Github, for example). In </a:t>
            </a:r>
            <a:r>
              <a:rPr b="0" lang="en-US" sz="2800" spc="-1" strike="noStrike">
                <a:solidFill>
                  <a:srgbClr val="000000"/>
                </a:solidFill>
                <a:latin typeface="Arial Unicode MS"/>
                <a:ea typeface="Arial Unicode MS"/>
              </a:rPr>
              <a:t>other words, Git clone </a:t>
            </a:r>
            <a:r>
              <a:rPr b="0" lang="en-US" sz="2800" spc="-1" strike="noStrike">
                <a:solidFill>
                  <a:srgbClr val="000000"/>
                </a:solidFill>
                <a:latin typeface="Arial Unicode MS"/>
                <a:ea typeface="Arial Unicode MS"/>
              </a:rPr>
              <a:t>basically makes an </a:t>
            </a:r>
            <a:r>
              <a:rPr b="0" lang="en-US" sz="2800" spc="-1" strike="noStrike">
                <a:solidFill>
                  <a:srgbClr val="000000"/>
                </a:solidFill>
                <a:latin typeface="Arial Unicode MS"/>
                <a:ea typeface="Arial Unicode MS"/>
              </a:rPr>
              <a:t>identical copy of the latest </a:t>
            </a:r>
            <a:r>
              <a:rPr b="0" lang="en-US" sz="2800" spc="-1" strike="noStrike">
                <a:solidFill>
                  <a:srgbClr val="000000"/>
                </a:solidFill>
                <a:latin typeface="Arial Unicode MS"/>
                <a:ea typeface="Arial Unicode MS"/>
              </a:rPr>
              <a:t>version of a project in a </a:t>
            </a:r>
            <a:r>
              <a:rPr b="0" lang="en-US" sz="2800" spc="-1" strike="noStrike">
                <a:solidFill>
                  <a:srgbClr val="000000"/>
                </a:solidFill>
                <a:latin typeface="Arial Unicode MS"/>
                <a:ea typeface="Arial Unicode MS"/>
              </a:rPr>
              <a:t>repository and saves it to </a:t>
            </a:r>
            <a:r>
              <a:rPr b="0" lang="en-US" sz="2800" spc="-1" strike="noStrike">
                <a:solidFill>
                  <a:srgbClr val="000000"/>
                </a:solidFill>
                <a:latin typeface="Arial Unicode MS"/>
                <a:ea typeface="Arial Unicode MS"/>
              </a:rPr>
              <a:t>your computer.</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There are a couple of </a:t>
            </a:r>
            <a:r>
              <a:rPr b="0" lang="en-US" sz="2800" spc="-1" strike="noStrike">
                <a:solidFill>
                  <a:srgbClr val="000000"/>
                </a:solidFill>
                <a:latin typeface="Arial Unicode MS"/>
                <a:ea typeface="Arial Unicode MS"/>
              </a:rPr>
              <a:t>ways to download the </a:t>
            </a:r>
            <a:r>
              <a:rPr b="0" lang="en-US" sz="2800" spc="-1" strike="noStrike">
                <a:solidFill>
                  <a:srgbClr val="000000"/>
                </a:solidFill>
                <a:latin typeface="Arial Unicode MS"/>
                <a:ea typeface="Arial Unicode MS"/>
              </a:rPr>
              <a:t>source code, but mostly I </a:t>
            </a:r>
            <a:r>
              <a:rPr b="0" lang="en-US" sz="2800" spc="-1" strike="noStrike">
                <a:solidFill>
                  <a:srgbClr val="000000"/>
                </a:solidFill>
                <a:latin typeface="Arial Unicode MS"/>
                <a:ea typeface="Arial Unicode MS"/>
              </a:rPr>
              <a:t>prefer the clone with https </a:t>
            </a:r>
            <a:r>
              <a:rPr b="0" lang="en-US" sz="2800" spc="-1" strike="noStrike">
                <a:solidFill>
                  <a:srgbClr val="000000"/>
                </a:solidFill>
                <a:latin typeface="Arial Unicode MS"/>
                <a:ea typeface="Arial Unicode MS"/>
              </a:rPr>
              <a:t>way:</a:t>
            </a: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git clone &lt;https://name-of-</a:t>
            </a:r>
            <a:r>
              <a:rPr b="0" lang="en-US" sz="2800" spc="-1" strike="noStrike">
                <a:solidFill>
                  <a:srgbClr val="000000"/>
                </a:solidFill>
                <a:latin typeface="Arial Unicode MS"/>
                <a:ea typeface="Arial Unicode MS"/>
              </a:rPr>
              <a:t>the-repository-link&gt;</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37" name="Picture 3" descr=""/>
          <p:cNvPicPr/>
          <p:nvPr/>
        </p:nvPicPr>
        <p:blipFill>
          <a:blip r:embed="rId1"/>
          <a:stretch/>
        </p:blipFill>
        <p:spPr>
          <a:xfrm>
            <a:off x="10873080" y="447480"/>
            <a:ext cx="1018080" cy="540000"/>
          </a:xfrm>
          <a:prstGeom prst="rect">
            <a:avLst/>
          </a:prstGeom>
          <a:ln w="0">
            <a:noFill/>
          </a:ln>
        </p:spPr>
      </p:pic>
      <p:sp>
        <p:nvSpPr>
          <p:cNvPr id="238"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070280" y="3250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Commands</a:t>
            </a:r>
            <a:endParaRPr b="0" lang="en-US" sz="3800" spc="-1" strike="noStrike">
              <a:solidFill>
                <a:srgbClr val="000000"/>
              </a:solidFill>
              <a:latin typeface="Calibri"/>
            </a:endParaRPr>
          </a:p>
        </p:txBody>
      </p:sp>
      <p:sp>
        <p:nvSpPr>
          <p:cNvPr id="240" name="PlaceHolder 2"/>
          <p:cNvSpPr>
            <a:spLocks noGrp="1"/>
          </p:cNvSpPr>
          <p:nvPr>
            <p:ph/>
          </p:nvPr>
        </p:nvSpPr>
        <p:spPr>
          <a:xfrm>
            <a:off x="838080" y="136404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Git checkout: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Branches are highly important in the git world. By using branches, several developers are able to work in parallel on the same project simultaneously. This is also one of the most used Git commands. To work in a branch, first you need to switch to it. We use </a:t>
            </a:r>
            <a:r>
              <a:rPr b="1" lang="en-US" sz="2800" spc="-1" strike="noStrike">
                <a:solidFill>
                  <a:srgbClr val="000000"/>
                </a:solidFill>
                <a:latin typeface="Arial Unicode MS"/>
                <a:ea typeface="Arial Unicode MS"/>
              </a:rPr>
              <a:t>git checkout</a:t>
            </a:r>
            <a:r>
              <a:rPr b="0" lang="en-US" sz="2800" spc="-1" strike="noStrike">
                <a:solidFill>
                  <a:srgbClr val="000000"/>
                </a:solidFill>
                <a:latin typeface="Arial Unicode MS"/>
                <a:ea typeface="Arial Unicode MS"/>
              </a:rPr>
              <a:t> mostly for switching from one branch to another. We can also use it for checking out files and commits.</a:t>
            </a: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git checkout &lt;name-of-your-branch&gt;  (switch to the branch)</a:t>
            </a: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git checkout -b &lt;name-of-your-branch&gt; (create a new branch and switch to it)</a:t>
            </a:r>
            <a:endParaRPr b="0" lang="en-US" sz="2800" spc="-1" strike="noStrike">
              <a:solidFill>
                <a:srgbClr val="000000"/>
              </a:solidFill>
              <a:latin typeface="Calibri"/>
            </a:endParaRPr>
          </a:p>
        </p:txBody>
      </p:sp>
      <p:pic>
        <p:nvPicPr>
          <p:cNvPr id="241" name="Picture 3" descr=""/>
          <p:cNvPicPr/>
          <p:nvPr/>
        </p:nvPicPr>
        <p:blipFill>
          <a:blip r:embed="rId1"/>
          <a:stretch/>
        </p:blipFill>
        <p:spPr>
          <a:xfrm>
            <a:off x="10873080" y="447480"/>
            <a:ext cx="1018080" cy="540000"/>
          </a:xfrm>
          <a:prstGeom prst="rect">
            <a:avLst/>
          </a:prstGeom>
          <a:ln w="0">
            <a:noFill/>
          </a:ln>
        </p:spPr>
      </p:pic>
      <p:sp>
        <p:nvSpPr>
          <p:cNvPr id="242"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152000" y="5472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Commands</a:t>
            </a:r>
            <a:endParaRPr b="0" lang="en-US" sz="3800" spc="-1" strike="noStrike">
              <a:solidFill>
                <a:srgbClr val="000000"/>
              </a:solidFill>
              <a:latin typeface="Calibri"/>
            </a:endParaRPr>
          </a:p>
        </p:txBody>
      </p:sp>
      <p:sp>
        <p:nvSpPr>
          <p:cNvPr id="244" name="PlaceHolder 2"/>
          <p:cNvSpPr>
            <a:spLocks noGrp="1"/>
          </p:cNvSpPr>
          <p:nvPr>
            <p:ph/>
          </p:nvPr>
        </p:nvSpPr>
        <p:spPr>
          <a:xfrm>
            <a:off x="947160" y="138024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1" lang="en-US" sz="2600" spc="-1" strike="noStrike">
                <a:solidFill>
                  <a:srgbClr val="000000"/>
                </a:solidFill>
                <a:latin typeface="Arial Unicode MS"/>
                <a:ea typeface="Arial Unicode MS"/>
              </a:rPr>
              <a:t>Git status:</a:t>
            </a:r>
            <a:endParaRPr b="0" lang="en-US" sz="2600" spc="-1" strike="noStrike">
              <a:solidFill>
                <a:srgbClr val="000000"/>
              </a:solidFill>
              <a:latin typeface="Calibri"/>
            </a:endParaRPr>
          </a:p>
          <a:p>
            <a:pPr>
              <a:lnSpc>
                <a:spcPct val="90000"/>
              </a:lnSpc>
              <a:spcBef>
                <a:spcPts val="1001"/>
              </a:spcBef>
              <a:buNone/>
              <a:tabLst>
                <a:tab algn="l" pos="0"/>
              </a:tabLst>
            </a:pPr>
            <a:r>
              <a:rPr b="0" lang="en-US" sz="2600" spc="-1" strike="noStrike">
                <a:solidFill>
                  <a:srgbClr val="000000"/>
                </a:solidFill>
                <a:latin typeface="Arial Unicode MS"/>
                <a:ea typeface="Arial Unicode MS"/>
              </a:rPr>
              <a:t>The Git status command gives us all the necessary information about the current branch. </a:t>
            </a:r>
            <a:br>
              <a:rPr sz="2600"/>
            </a:br>
            <a:endParaRPr b="0" lang="en-US" sz="2600" spc="-1" strike="noStrike">
              <a:solidFill>
                <a:srgbClr val="000000"/>
              </a:solidFill>
              <a:latin typeface="Calibri"/>
            </a:endParaRPr>
          </a:p>
          <a:p>
            <a:pPr>
              <a:lnSpc>
                <a:spcPct val="90000"/>
              </a:lnSpc>
              <a:spcBef>
                <a:spcPts val="1001"/>
              </a:spcBef>
              <a:buNone/>
              <a:tabLst>
                <a:tab algn="l" pos="0"/>
              </a:tabLst>
            </a:pPr>
            <a:r>
              <a:rPr b="0" lang="en-US" sz="2600" spc="-1" strike="noStrike">
                <a:solidFill>
                  <a:srgbClr val="000000"/>
                </a:solidFill>
                <a:latin typeface="Arial Unicode MS"/>
                <a:ea typeface="Arial Unicode MS"/>
              </a:rPr>
              <a:t>git status</a:t>
            </a:r>
            <a:endParaRPr b="0" lang="en-US" sz="2600" spc="-1" strike="noStrike">
              <a:solidFill>
                <a:srgbClr val="000000"/>
              </a:solidFill>
              <a:latin typeface="Calibri"/>
            </a:endParaRPr>
          </a:p>
          <a:p>
            <a:pPr>
              <a:lnSpc>
                <a:spcPct val="90000"/>
              </a:lnSpc>
              <a:spcBef>
                <a:spcPts val="1001"/>
              </a:spcBef>
              <a:buNone/>
              <a:tabLst>
                <a:tab algn="l" pos="0"/>
              </a:tabLst>
            </a:pPr>
            <a:br>
              <a:rPr sz="2600"/>
            </a:br>
            <a:r>
              <a:rPr b="0" lang="en-US" sz="2600" spc="-1" strike="noStrike">
                <a:solidFill>
                  <a:srgbClr val="000000"/>
                </a:solidFill>
                <a:latin typeface="Arial Unicode MS"/>
                <a:ea typeface="Arial Unicode MS"/>
              </a:rPr>
              <a:t>We can gather information like:</a:t>
            </a:r>
            <a:endParaRPr b="0" lang="en-US" sz="2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Whether the current branch is up to date</a:t>
            </a:r>
            <a:endParaRPr b="0" lang="en-US" sz="2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Whether there is anything to commit, push or pull</a:t>
            </a:r>
            <a:endParaRPr b="0" lang="en-US" sz="2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Whether there are files staged, unstaged or untracked</a:t>
            </a:r>
            <a:endParaRPr b="0" lang="en-US" sz="2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Whether there are files created, modified or deleted</a:t>
            </a:r>
            <a:br>
              <a:rPr sz="2600"/>
            </a:br>
            <a:r>
              <a:rPr b="0" lang="en-US" sz="2600" spc="-1" strike="noStrike">
                <a:solidFill>
                  <a:srgbClr val="000000"/>
                </a:solidFill>
                <a:latin typeface="Arial Unicode MS"/>
              </a:rPr>
              <a:t> </a:t>
            </a:r>
            <a:endParaRPr b="0" lang="en-US" sz="2600" spc="-1" strike="noStrike">
              <a:solidFill>
                <a:srgbClr val="000000"/>
              </a:solidFill>
              <a:latin typeface="Calibri"/>
            </a:endParaRPr>
          </a:p>
          <a:p>
            <a:pPr>
              <a:lnSpc>
                <a:spcPct val="90000"/>
              </a:lnSpc>
              <a:spcBef>
                <a:spcPts val="1001"/>
              </a:spcBef>
              <a:buNone/>
              <a:tabLst>
                <a:tab algn="l" pos="0"/>
              </a:tabLst>
            </a:pPr>
            <a:endParaRPr b="0" lang="en-US" sz="2600" spc="-1" strike="noStrike">
              <a:solidFill>
                <a:srgbClr val="000000"/>
              </a:solidFill>
              <a:latin typeface="Calibri"/>
            </a:endParaRPr>
          </a:p>
        </p:txBody>
      </p:sp>
      <p:pic>
        <p:nvPicPr>
          <p:cNvPr id="245" name="Picture 3" descr=""/>
          <p:cNvPicPr/>
          <p:nvPr/>
        </p:nvPicPr>
        <p:blipFill>
          <a:blip r:embed="rId1"/>
          <a:stretch/>
        </p:blipFill>
        <p:spPr>
          <a:xfrm>
            <a:off x="10873080" y="447480"/>
            <a:ext cx="1018080" cy="540000"/>
          </a:xfrm>
          <a:prstGeom prst="rect">
            <a:avLst/>
          </a:prstGeom>
          <a:ln w="0">
            <a:noFill/>
          </a:ln>
        </p:spPr>
      </p:pic>
      <p:sp>
        <p:nvSpPr>
          <p:cNvPr id="246"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070280" y="447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Commands</a:t>
            </a:r>
            <a:endParaRPr b="0" lang="en-US" sz="3800" spc="-1" strike="noStrike">
              <a:solidFill>
                <a:srgbClr val="000000"/>
              </a:solidFill>
              <a:latin typeface="Calibri"/>
            </a:endParaRPr>
          </a:p>
        </p:txBody>
      </p:sp>
      <p:sp>
        <p:nvSpPr>
          <p:cNvPr id="248"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Git add: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When we create, modify or delete a file, these changes will happen in our local and won't be included in the next commit (unless we change the configurations).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need to use the git add command to include the changes of a file(s) into our next commit.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git add &lt;file&gt; (to add single file)</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git add . OR git add –A (To add everything at once)</a:t>
            </a:r>
            <a:br>
              <a:rPr sz="2800"/>
            </a:b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49" name="Picture 3" descr=""/>
          <p:cNvPicPr/>
          <p:nvPr/>
        </p:nvPicPr>
        <p:blipFill>
          <a:blip r:embed="rId1"/>
          <a:stretch/>
        </p:blipFill>
        <p:spPr>
          <a:xfrm>
            <a:off x="10873080" y="447480"/>
            <a:ext cx="1018080" cy="540000"/>
          </a:xfrm>
          <a:prstGeom prst="rect">
            <a:avLst/>
          </a:prstGeom>
          <a:ln w="0">
            <a:noFill/>
          </a:ln>
        </p:spPr>
      </p:pic>
      <p:sp>
        <p:nvSpPr>
          <p:cNvPr id="250"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944640" y="4989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Topics</a:t>
            </a:r>
            <a:endParaRPr b="0" lang="en-US" sz="3800" spc="-1" strike="noStrike">
              <a:solidFill>
                <a:srgbClr val="000000"/>
              </a:solidFill>
              <a:latin typeface="Calibri"/>
            </a:endParaRPr>
          </a:p>
        </p:txBody>
      </p:sp>
      <p:sp>
        <p:nvSpPr>
          <p:cNvPr id="17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What is Git?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Different Git Vendors.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Installing Git (Linux + Windows)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Using Git (Command line + GUI).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Configuring Git.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Cloning Repository Exercise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Essential Commands.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Basic Flow</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178" name="Picture 3" descr=""/>
          <p:cNvPicPr/>
          <p:nvPr/>
        </p:nvPicPr>
        <p:blipFill>
          <a:blip r:embed="rId1"/>
          <a:stretch/>
        </p:blipFill>
        <p:spPr>
          <a:xfrm>
            <a:off x="10873080" y="447480"/>
            <a:ext cx="1018080" cy="540000"/>
          </a:xfrm>
          <a:prstGeom prst="rect">
            <a:avLst/>
          </a:prstGeom>
          <a:ln w="0">
            <a:noFill/>
          </a:ln>
        </p:spPr>
      </p:pic>
      <p:sp>
        <p:nvSpPr>
          <p:cNvPr id="179"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056600" y="447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Commands</a:t>
            </a:r>
            <a:endParaRPr b="0" lang="en-US" sz="3800" spc="-1" strike="noStrike">
              <a:solidFill>
                <a:srgbClr val="000000"/>
              </a:solidFill>
              <a:latin typeface="Calibri"/>
            </a:endParaRPr>
          </a:p>
        </p:txBody>
      </p:sp>
      <p:sp>
        <p:nvSpPr>
          <p:cNvPr id="252" name="PlaceHolder 2"/>
          <p:cNvSpPr>
            <a:spLocks noGrp="1"/>
          </p:cNvSpPr>
          <p:nvPr>
            <p:ph/>
          </p:nvPr>
        </p:nvSpPr>
        <p:spPr>
          <a:xfrm>
            <a:off x="838080" y="1825560"/>
            <a:ext cx="10515240" cy="4350960"/>
          </a:xfrm>
          <a:prstGeom prst="rect">
            <a:avLst/>
          </a:prstGeom>
          <a:noFill/>
          <a:ln w="0">
            <a:noFill/>
          </a:ln>
        </p:spPr>
        <p:txBody>
          <a:bodyPr anchor="t">
            <a:normAutofit fontScale="97000"/>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Git commit:</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This is maybe the most-used command of Git. Once we reach a certain point in development, we want to save our changes (maybe after a specific task or issue).</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Git commit is like setting a checkpoint in the development process which you can go back to later if needed.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also need to write a short message to explain what we have developed or changed in the source code.</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git commit -m "commit message"</a:t>
            </a:r>
            <a:br>
              <a:rPr sz="2800"/>
            </a:b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53" name="Picture 3" descr=""/>
          <p:cNvPicPr/>
          <p:nvPr/>
        </p:nvPicPr>
        <p:blipFill>
          <a:blip r:embed="rId1"/>
          <a:stretch/>
        </p:blipFill>
        <p:spPr>
          <a:xfrm>
            <a:off x="10873080" y="447480"/>
            <a:ext cx="1018080" cy="540000"/>
          </a:xfrm>
          <a:prstGeom prst="rect">
            <a:avLst/>
          </a:prstGeom>
          <a:ln w="0">
            <a:noFill/>
          </a:ln>
        </p:spPr>
      </p:pic>
      <p:sp>
        <p:nvSpPr>
          <p:cNvPr id="254"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042920" y="6832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Commands</a:t>
            </a:r>
            <a:endParaRPr b="0" lang="en-US" sz="3800" spc="-1" strike="noStrike">
              <a:solidFill>
                <a:srgbClr val="000000"/>
              </a:solidFill>
              <a:latin typeface="Calibri"/>
            </a:endParaRPr>
          </a:p>
        </p:txBody>
      </p:sp>
      <p:sp>
        <p:nvSpPr>
          <p:cNvPr id="256" name="PlaceHolder 2"/>
          <p:cNvSpPr>
            <a:spLocks noGrp="1"/>
          </p:cNvSpPr>
          <p:nvPr>
            <p:ph/>
          </p:nvPr>
        </p:nvSpPr>
        <p:spPr>
          <a:xfrm>
            <a:off x="838080" y="207144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Git push:</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After committing your changes, the next thing you want to do is send your changes to the remote server. Git push uploads your commits to the remote repository.</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git push -origin &lt;branch_name&gt;</a:t>
            </a:r>
            <a:br>
              <a:rPr sz="2800"/>
            </a:b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57" name="Picture 3" descr=""/>
          <p:cNvPicPr/>
          <p:nvPr/>
        </p:nvPicPr>
        <p:blipFill>
          <a:blip r:embed="rId1"/>
          <a:stretch/>
        </p:blipFill>
        <p:spPr>
          <a:xfrm>
            <a:off x="10873080" y="447480"/>
            <a:ext cx="1018080" cy="540000"/>
          </a:xfrm>
          <a:prstGeom prst="rect">
            <a:avLst/>
          </a:prstGeom>
          <a:ln w="0">
            <a:noFill/>
          </a:ln>
        </p:spPr>
      </p:pic>
      <p:sp>
        <p:nvSpPr>
          <p:cNvPr id="258"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040400" y="73440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Commands</a:t>
            </a:r>
            <a:endParaRPr b="0" lang="en-US" sz="3800" spc="-1" strike="noStrike">
              <a:solidFill>
                <a:srgbClr val="000000"/>
              </a:solidFill>
              <a:latin typeface="Calibri"/>
            </a:endParaRPr>
          </a:p>
        </p:txBody>
      </p:sp>
      <p:sp>
        <p:nvSpPr>
          <p:cNvPr id="260" name="PlaceHolder 2"/>
          <p:cNvSpPr>
            <a:spLocks noGrp="1"/>
          </p:cNvSpPr>
          <p:nvPr>
            <p:ph/>
          </p:nvPr>
        </p:nvSpPr>
        <p:spPr>
          <a:xfrm>
            <a:off x="866520" y="212940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Git pull:</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git pull command is used to get updates from the remote repo. This command is a combination of git fetch and git merge which means that, when we use git pull, it gets the updates from remote repository (git fetch) and immediately applies the latest changes in your local (git merge).</a:t>
            </a: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git pull</a:t>
            </a:r>
            <a:endParaRPr b="0" lang="en-US" sz="2800" spc="-1" strike="noStrike">
              <a:solidFill>
                <a:srgbClr val="000000"/>
              </a:solidFill>
              <a:latin typeface="Calibri"/>
            </a:endParaRPr>
          </a:p>
        </p:txBody>
      </p:sp>
      <p:pic>
        <p:nvPicPr>
          <p:cNvPr id="261" name="Picture 3" descr=""/>
          <p:cNvPicPr/>
          <p:nvPr/>
        </p:nvPicPr>
        <p:blipFill>
          <a:blip r:embed="rId1"/>
          <a:stretch/>
        </p:blipFill>
        <p:spPr>
          <a:xfrm>
            <a:off x="10873080" y="447480"/>
            <a:ext cx="1018080" cy="540000"/>
          </a:xfrm>
          <a:prstGeom prst="rect">
            <a:avLst/>
          </a:prstGeom>
          <a:ln w="0">
            <a:noFill/>
          </a:ln>
        </p:spPr>
      </p:pic>
      <p:sp>
        <p:nvSpPr>
          <p:cNvPr id="262"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056600" y="9705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Exercise</a:t>
            </a:r>
            <a:endParaRPr b="0" lang="en-US" sz="3800" spc="-1" strike="noStrike">
              <a:solidFill>
                <a:srgbClr val="000000"/>
              </a:solidFill>
              <a:latin typeface="Calibri"/>
            </a:endParaRPr>
          </a:p>
        </p:txBody>
      </p:sp>
      <p:sp>
        <p:nvSpPr>
          <p:cNvPr id="264" name="PlaceHolder 2"/>
          <p:cNvSpPr>
            <a:spLocks noGrp="1"/>
          </p:cNvSpPr>
          <p:nvPr>
            <p:ph/>
          </p:nvPr>
        </p:nvSpPr>
        <p:spPr>
          <a:xfrm>
            <a:off x="838080" y="229608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Follow the guide to clone a repo created in Azure DevOps. </a:t>
            </a:r>
            <a:br>
              <a:rPr sz="2800"/>
            </a:br>
            <a:r>
              <a:rPr b="0" lang="en-US" sz="2800" spc="-1" strike="noStrike" u="sng">
                <a:solidFill>
                  <a:srgbClr val="0563c1"/>
                </a:solidFill>
                <a:uFillTx/>
                <a:latin typeface="Arial Unicode MS"/>
                <a:ea typeface="Arial Unicode MS"/>
                <a:hlinkClick r:id="rId1"/>
              </a:rPr>
              <a:t>https://</a:t>
            </a:r>
            <a:r>
              <a:rPr b="0" lang="en-US" sz="2800" spc="-1" strike="noStrike" u="sng">
                <a:solidFill>
                  <a:srgbClr val="0563c1"/>
                </a:solidFill>
                <a:uFillTx/>
                <a:latin typeface="Arial Unicode MS"/>
                <a:ea typeface="Arial Unicode MS"/>
                <a:hlinkClick r:id="rId2"/>
              </a:rPr>
              <a:t>learn.microsoft.com/en-us/azure/devops/repos/git/use-ssh-keys-to-authenticate?view=azure-devops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 Github </a:t>
            </a:r>
            <a:br>
              <a:rPr sz="2800"/>
            </a:br>
            <a:r>
              <a:rPr b="0" lang="en-US" sz="2800" spc="-1" strike="noStrike" u="sng">
                <a:solidFill>
                  <a:srgbClr val="0563c1"/>
                </a:solidFill>
                <a:uFillTx/>
                <a:latin typeface="Arial Unicode MS"/>
                <a:ea typeface="Arial Unicode MS"/>
                <a:hlinkClick r:id="rId3"/>
              </a:rPr>
              <a:t>https://</a:t>
            </a:r>
            <a:r>
              <a:rPr b="0" lang="en-US" sz="2800" spc="-1" strike="noStrike" u="sng">
                <a:solidFill>
                  <a:srgbClr val="0563c1"/>
                </a:solidFill>
                <a:uFillTx/>
                <a:latin typeface="Arial Unicode MS"/>
                <a:ea typeface="Arial Unicode MS"/>
                <a:hlinkClick r:id="rId4"/>
              </a:rPr>
              <a:t>docs.github.com/en/repositories/creating-and-managing-repositories/cloning-a-repository</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65" name="Picture 3" descr=""/>
          <p:cNvPicPr/>
          <p:nvPr/>
        </p:nvPicPr>
        <p:blipFill>
          <a:blip r:embed="rId5"/>
          <a:stretch/>
        </p:blipFill>
        <p:spPr>
          <a:xfrm>
            <a:off x="10873080" y="447480"/>
            <a:ext cx="1018080" cy="540000"/>
          </a:xfrm>
          <a:prstGeom prst="rect">
            <a:avLst/>
          </a:prstGeom>
          <a:ln w="0">
            <a:noFill/>
          </a:ln>
        </p:spPr>
      </p:pic>
      <p:sp>
        <p:nvSpPr>
          <p:cNvPr id="266"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866520" y="500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Basic Git Flow</a:t>
            </a:r>
            <a:endParaRPr b="0" lang="en-US" sz="3800" spc="-1" strike="noStrike">
              <a:solidFill>
                <a:srgbClr val="000000"/>
              </a:solidFill>
              <a:latin typeface="Calibri"/>
            </a:endParaRPr>
          </a:p>
        </p:txBody>
      </p:sp>
      <p:sp>
        <p:nvSpPr>
          <p:cNvPr id="268" name="PlaceHolder 2"/>
          <p:cNvSpPr>
            <a:spLocks noGrp="1"/>
          </p:cNvSpPr>
          <p:nvPr>
            <p:ph/>
          </p:nvPr>
        </p:nvSpPr>
        <p:spPr>
          <a:xfrm>
            <a:off x="838080" y="1825560"/>
            <a:ext cx="10515240" cy="4350960"/>
          </a:xfrm>
          <a:prstGeom prst="rect">
            <a:avLst/>
          </a:prstGeom>
          <a:noFill/>
          <a:ln w="0">
            <a:noFill/>
          </a:ln>
        </p:spPr>
        <p:txBody>
          <a:bodyPr anchor="t">
            <a:normAutofit fontScale="92000"/>
          </a:bodyPr>
          <a:p>
            <a:pPr>
              <a:lnSpc>
                <a:spcPct val="90000"/>
              </a:lnSpc>
              <a:spcBef>
                <a:spcPts val="1001"/>
              </a:spcBef>
              <a:buNone/>
              <a:tabLst>
                <a:tab algn="l" pos="0"/>
              </a:tabLst>
            </a:pPr>
            <a:r>
              <a:rPr b="0" lang="en-US" sz="2800" spc="-1" strike="noStrike">
                <a:solidFill>
                  <a:srgbClr val="000000"/>
                </a:solidFill>
                <a:latin typeface="Arial Unicode MS"/>
                <a:ea typeface="Arial Unicode MS"/>
              </a:rPr>
              <a:t>Here is a basic overview of how Git works: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Create a "repository" (project) with a git hosting tool (like Bitbucket)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Copy (or clone) the repository to your local machine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Create a "branch" (version), make a change.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Add a file to your local repo and "commit" (save) the changes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"Push" your changes to your main branch</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"Pull" the changes to your local machine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"Merge" your branch to the main branch</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69" name="Picture 3" descr=""/>
          <p:cNvPicPr/>
          <p:nvPr/>
        </p:nvPicPr>
        <p:blipFill>
          <a:blip r:embed="rId1"/>
          <a:stretch/>
        </p:blipFill>
        <p:spPr>
          <a:xfrm>
            <a:off x="10873080" y="447480"/>
            <a:ext cx="1018080" cy="540000"/>
          </a:xfrm>
          <a:prstGeom prst="rect">
            <a:avLst/>
          </a:prstGeom>
          <a:ln w="0">
            <a:noFill/>
          </a:ln>
        </p:spPr>
      </p:pic>
      <p:sp>
        <p:nvSpPr>
          <p:cNvPr id="270"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124640" y="615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a:t>
            </a:r>
            <a:endParaRPr b="0" lang="en-US" sz="3800" spc="-1" strike="noStrike">
              <a:solidFill>
                <a:srgbClr val="000000"/>
              </a:solidFill>
              <a:latin typeface="Calibri"/>
            </a:endParaRPr>
          </a:p>
        </p:txBody>
      </p:sp>
      <p:sp>
        <p:nvSpPr>
          <p:cNvPr id="181" name="PlaceHolder 2"/>
          <p:cNvSpPr>
            <a:spLocks noGrp="1"/>
          </p:cNvSpPr>
          <p:nvPr>
            <p:ph/>
          </p:nvPr>
        </p:nvSpPr>
        <p:spPr>
          <a:xfrm>
            <a:off x="866520" y="98748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Arial Unicode MS"/>
                <a:ea typeface="Arial Unicode MS"/>
              </a:rPr>
              <a:t>Git is the most famous </a:t>
            </a:r>
            <a:r>
              <a:rPr b="1" lang="en-US" sz="2600" spc="-1" strike="noStrike">
                <a:solidFill>
                  <a:srgbClr val="000000"/>
                </a:solidFill>
                <a:latin typeface="Arial Unicode MS"/>
                <a:ea typeface="Arial Unicode MS"/>
              </a:rPr>
              <a:t>Version Control System</a:t>
            </a:r>
            <a:r>
              <a:rPr b="0" lang="en-US" sz="2600" spc="-1" strike="noStrike">
                <a:solidFill>
                  <a:srgbClr val="000000"/>
                </a:solidFill>
                <a:latin typeface="Arial Unicode MS"/>
                <a:ea typeface="Arial Unicode MS"/>
              </a:rPr>
              <a:t>. Version control, also known as source control, is the practice of tracking and managing changes to software code. Version control systems are software tools that help software teams manage changes to source code over time. As development environments have accelerated, version control systems help software teams work faster and smarter. They are especially useful for </a:t>
            </a:r>
            <a:r>
              <a:rPr b="1" lang="en-US" sz="2600" spc="-1" strike="noStrike">
                <a:solidFill>
                  <a:srgbClr val="000000"/>
                </a:solidFill>
                <a:latin typeface="Arial Unicode MS"/>
                <a:ea typeface="Arial Unicode MS"/>
              </a:rPr>
              <a:t>DevOps</a:t>
            </a:r>
            <a:r>
              <a:rPr b="0" lang="en-US" sz="2600" spc="-1" strike="noStrike">
                <a:solidFill>
                  <a:srgbClr val="000000"/>
                </a:solidFill>
                <a:latin typeface="Arial Unicode MS"/>
                <a:ea typeface="Arial Unicode MS"/>
              </a:rPr>
              <a:t> teams since they help them to reduce development time and increase successful deployments.</a:t>
            </a:r>
            <a:endParaRPr b="0" lang="en-US" sz="26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Arial Unicode MS"/>
                <a:ea typeface="Arial Unicode MS"/>
              </a:rPr>
              <a:t>A complete long-term change history of every file. This means every change made by many individuals over the years.</a:t>
            </a:r>
            <a:endParaRPr b="0" lang="en-US" sz="26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Arial Unicode MS"/>
                <a:ea typeface="Arial Unicode MS"/>
              </a:rPr>
              <a:t>Branching and merging</a:t>
            </a:r>
            <a:endParaRPr b="0" lang="en-US" sz="26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Arial Unicode MS"/>
                <a:ea typeface="Arial Unicode MS"/>
              </a:rPr>
              <a:t>Traceability</a:t>
            </a:r>
            <a:endParaRPr b="0" lang="en-US" sz="2600" spc="-1" strike="noStrike">
              <a:solidFill>
                <a:srgbClr val="000000"/>
              </a:solidFill>
              <a:latin typeface="Calibri"/>
            </a:endParaRPr>
          </a:p>
        </p:txBody>
      </p:sp>
      <p:pic>
        <p:nvPicPr>
          <p:cNvPr id="182" name="Picture 3" descr=""/>
          <p:cNvPicPr/>
          <p:nvPr/>
        </p:nvPicPr>
        <p:blipFill>
          <a:blip r:embed="rId1"/>
          <a:stretch/>
        </p:blipFill>
        <p:spPr>
          <a:xfrm>
            <a:off x="10873080" y="447480"/>
            <a:ext cx="1018080" cy="540000"/>
          </a:xfrm>
          <a:prstGeom prst="rect">
            <a:avLst/>
          </a:prstGeom>
          <a:ln w="0">
            <a:noFill/>
          </a:ln>
        </p:spPr>
      </p:pic>
      <p:sp>
        <p:nvSpPr>
          <p:cNvPr id="183"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784080" y="2271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Repository Structure</a:t>
            </a:r>
            <a:endParaRPr b="0" lang="en-US" sz="3800" spc="-1" strike="noStrike">
              <a:solidFill>
                <a:srgbClr val="000000"/>
              </a:solidFill>
              <a:latin typeface="Calibri"/>
            </a:endParaRPr>
          </a:p>
        </p:txBody>
      </p:sp>
      <p:pic>
        <p:nvPicPr>
          <p:cNvPr id="185" name="Content Placeholder 4" descr=""/>
          <p:cNvPicPr/>
          <p:nvPr/>
        </p:nvPicPr>
        <p:blipFill>
          <a:blip r:embed="rId1"/>
          <a:stretch/>
        </p:blipFill>
        <p:spPr>
          <a:xfrm>
            <a:off x="838080" y="1501200"/>
            <a:ext cx="10407240" cy="4941720"/>
          </a:xfrm>
          <a:prstGeom prst="rect">
            <a:avLst/>
          </a:prstGeom>
          <a:ln w="0">
            <a:noFill/>
          </a:ln>
        </p:spPr>
      </p:pic>
      <p:pic>
        <p:nvPicPr>
          <p:cNvPr id="186" name="Picture 3" descr=""/>
          <p:cNvPicPr/>
          <p:nvPr/>
        </p:nvPicPr>
        <p:blipFill>
          <a:blip r:embed="rId2"/>
          <a:stretch/>
        </p:blipFill>
        <p:spPr>
          <a:xfrm>
            <a:off x="10873080" y="447480"/>
            <a:ext cx="1018080" cy="540000"/>
          </a:xfrm>
          <a:prstGeom prst="rect">
            <a:avLst/>
          </a:prstGeom>
          <a:ln w="0">
            <a:noFill/>
          </a:ln>
        </p:spPr>
      </p:pic>
      <p:sp>
        <p:nvSpPr>
          <p:cNvPr id="187"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19980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Version Control</a:t>
            </a:r>
            <a:endParaRPr b="0" lang="en-US" sz="3800" spc="-1" strike="noStrike">
              <a:solidFill>
                <a:srgbClr val="000000"/>
              </a:solidFill>
              <a:latin typeface="Calibri"/>
            </a:endParaRPr>
          </a:p>
        </p:txBody>
      </p:sp>
      <p:pic>
        <p:nvPicPr>
          <p:cNvPr id="189" name="Content Placeholder 4" descr=""/>
          <p:cNvPicPr/>
          <p:nvPr/>
        </p:nvPicPr>
        <p:blipFill>
          <a:blip r:embed="rId1"/>
          <a:stretch/>
        </p:blipFill>
        <p:spPr>
          <a:xfrm>
            <a:off x="838080" y="1460160"/>
            <a:ext cx="10515240" cy="5035320"/>
          </a:xfrm>
          <a:prstGeom prst="rect">
            <a:avLst/>
          </a:prstGeom>
          <a:ln w="0">
            <a:noFill/>
          </a:ln>
        </p:spPr>
      </p:pic>
      <p:pic>
        <p:nvPicPr>
          <p:cNvPr id="190" name="Picture 3" descr=""/>
          <p:cNvPicPr/>
          <p:nvPr/>
        </p:nvPicPr>
        <p:blipFill>
          <a:blip r:embed="rId2"/>
          <a:stretch/>
        </p:blipFill>
        <p:spPr>
          <a:xfrm>
            <a:off x="10873080" y="447480"/>
            <a:ext cx="1018080" cy="540000"/>
          </a:xfrm>
          <a:prstGeom prst="rect">
            <a:avLst/>
          </a:prstGeom>
          <a:ln w="0">
            <a:noFill/>
          </a:ln>
        </p:spPr>
      </p:pic>
      <p:sp>
        <p:nvSpPr>
          <p:cNvPr id="191"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1173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Version Control</a:t>
            </a:r>
            <a:endParaRPr b="0" lang="en-US" sz="3800" spc="-1" strike="noStrike">
              <a:solidFill>
                <a:srgbClr val="000000"/>
              </a:solidFill>
              <a:latin typeface="Calibri"/>
            </a:endParaRPr>
          </a:p>
        </p:txBody>
      </p:sp>
      <p:pic>
        <p:nvPicPr>
          <p:cNvPr id="193" name="Content Placeholder 4" descr=""/>
          <p:cNvPicPr/>
          <p:nvPr/>
        </p:nvPicPr>
        <p:blipFill>
          <a:blip r:embed="rId1"/>
          <a:stretch/>
        </p:blipFill>
        <p:spPr>
          <a:xfrm>
            <a:off x="866520" y="1317600"/>
            <a:ext cx="10515240" cy="5005080"/>
          </a:xfrm>
          <a:prstGeom prst="rect">
            <a:avLst/>
          </a:prstGeom>
          <a:ln w="0">
            <a:noFill/>
          </a:ln>
        </p:spPr>
      </p:pic>
      <p:pic>
        <p:nvPicPr>
          <p:cNvPr id="194" name="Picture 3" descr=""/>
          <p:cNvPicPr/>
          <p:nvPr/>
        </p:nvPicPr>
        <p:blipFill>
          <a:blip r:embed="rId2"/>
          <a:stretch/>
        </p:blipFill>
        <p:spPr>
          <a:xfrm>
            <a:off x="10873080" y="447480"/>
            <a:ext cx="1018080" cy="540000"/>
          </a:xfrm>
          <a:prstGeom prst="rect">
            <a:avLst/>
          </a:prstGeom>
          <a:ln w="0">
            <a:noFill/>
          </a:ln>
        </p:spPr>
      </p:pic>
      <p:sp>
        <p:nvSpPr>
          <p:cNvPr id="195"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45760" y="3182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Version Control System </a:t>
            </a:r>
            <a:endParaRPr b="0" lang="en-US" sz="3800" spc="-1" strike="noStrike">
              <a:solidFill>
                <a:srgbClr val="000000"/>
              </a:solidFill>
              <a:latin typeface="Calibri"/>
            </a:endParaRPr>
          </a:p>
        </p:txBody>
      </p:sp>
      <p:pic>
        <p:nvPicPr>
          <p:cNvPr id="197" name="Content Placeholder 14" descr=""/>
          <p:cNvPicPr/>
          <p:nvPr/>
        </p:nvPicPr>
        <p:blipFill>
          <a:blip r:embed="rId1"/>
          <a:stretch/>
        </p:blipFill>
        <p:spPr>
          <a:xfrm>
            <a:off x="545760" y="1690560"/>
            <a:ext cx="5414760" cy="3440160"/>
          </a:xfrm>
          <a:prstGeom prst="rect">
            <a:avLst/>
          </a:prstGeom>
          <a:ln w="0">
            <a:noFill/>
          </a:ln>
        </p:spPr>
      </p:pic>
      <p:pic>
        <p:nvPicPr>
          <p:cNvPr id="198" name="Content Placeholder 15" descr=""/>
          <p:cNvPicPr/>
          <p:nvPr/>
        </p:nvPicPr>
        <p:blipFill>
          <a:blip r:embed="rId2"/>
          <a:stretch/>
        </p:blipFill>
        <p:spPr>
          <a:xfrm>
            <a:off x="6301080" y="1690560"/>
            <a:ext cx="5380920" cy="3440160"/>
          </a:xfrm>
          <a:prstGeom prst="rect">
            <a:avLst/>
          </a:prstGeom>
          <a:ln w="0">
            <a:noFill/>
          </a:ln>
        </p:spPr>
      </p:pic>
      <p:pic>
        <p:nvPicPr>
          <p:cNvPr id="199" name="Picture 4" descr=""/>
          <p:cNvPicPr/>
          <p:nvPr/>
        </p:nvPicPr>
        <p:blipFill>
          <a:blip r:embed="rId3"/>
          <a:stretch/>
        </p:blipFill>
        <p:spPr>
          <a:xfrm>
            <a:off x="10873080" y="447480"/>
            <a:ext cx="1018080" cy="540000"/>
          </a:xfrm>
          <a:prstGeom prst="rect">
            <a:avLst/>
          </a:prstGeom>
          <a:ln w="0">
            <a:noFill/>
          </a:ln>
        </p:spPr>
      </p:pic>
      <p:sp>
        <p:nvSpPr>
          <p:cNvPr id="200"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944640" y="447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Why Git</a:t>
            </a:r>
            <a:endParaRPr b="0" lang="en-US" sz="3800" spc="-1" strike="noStrike">
              <a:solidFill>
                <a:srgbClr val="000000"/>
              </a:solidFill>
              <a:latin typeface="Calibri"/>
            </a:endParaRPr>
          </a:p>
        </p:txBody>
      </p:sp>
      <p:sp>
        <p:nvSpPr>
          <p:cNvPr id="202"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Free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Open Source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Super Fast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Scalable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Track History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Work Together</a:t>
            </a:r>
            <a:endParaRPr b="0" lang="en-US" sz="2800" spc="-1" strike="noStrike">
              <a:solidFill>
                <a:srgbClr val="000000"/>
              </a:solidFill>
              <a:latin typeface="Calibri"/>
            </a:endParaRPr>
          </a:p>
        </p:txBody>
      </p:sp>
      <p:pic>
        <p:nvPicPr>
          <p:cNvPr id="203" name="Picture 3" descr=""/>
          <p:cNvPicPr/>
          <p:nvPr/>
        </p:nvPicPr>
        <p:blipFill>
          <a:blip r:embed="rId1"/>
          <a:stretch/>
        </p:blipFill>
        <p:spPr>
          <a:xfrm>
            <a:off x="10873080" y="447480"/>
            <a:ext cx="1018080" cy="540000"/>
          </a:xfrm>
          <a:prstGeom prst="rect">
            <a:avLst/>
          </a:prstGeom>
          <a:ln w="0">
            <a:noFill/>
          </a:ln>
        </p:spPr>
      </p:pic>
      <p:sp>
        <p:nvSpPr>
          <p:cNvPr id="204"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056600" y="447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Git Providers</a:t>
            </a:r>
            <a:endParaRPr b="0" lang="en-US" sz="3800" spc="-1" strike="noStrike">
              <a:solidFill>
                <a:srgbClr val="000000"/>
              </a:solidFill>
              <a:latin typeface="Calibri"/>
            </a:endParaRPr>
          </a:p>
        </p:txBody>
      </p:sp>
      <p:sp>
        <p:nvSpPr>
          <p:cNvPr id="20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GitHub Cloud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GitHub On premises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Bitbucket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GitLab Cloud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GitLab On premises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Azure DevOps Git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Atlassian Stash (old </a:t>
            </a:r>
            <a:r>
              <a:rPr b="0" lang="en-US" sz="2800" spc="-1" strike="noStrike">
                <a:solidFill>
                  <a:srgbClr val="000000"/>
                </a:solidFill>
                <a:latin typeface="Arial Unicode MS"/>
                <a:ea typeface="Arial Unicode MS"/>
              </a:rPr>
              <a:t>version of Bibucket </a:t>
            </a:r>
            <a:r>
              <a:rPr b="0" lang="en-US" sz="2800" spc="-1" strike="noStrike">
                <a:solidFill>
                  <a:srgbClr val="000000"/>
                </a:solidFill>
                <a:latin typeface="Arial Unicode MS"/>
                <a:ea typeface="Arial Unicode MS"/>
              </a:rPr>
              <a:t>Server)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Bitbucket Server (new </a:t>
            </a:r>
            <a:r>
              <a:rPr b="0" lang="en-US" sz="2800" spc="-1" strike="noStrike">
                <a:solidFill>
                  <a:srgbClr val="000000"/>
                </a:solidFill>
                <a:latin typeface="Arial Unicode MS"/>
                <a:ea typeface="Arial Unicode MS"/>
              </a:rPr>
              <a:t>version of Stash)</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07" name="Picture 3" descr=""/>
          <p:cNvPicPr/>
          <p:nvPr/>
        </p:nvPicPr>
        <p:blipFill>
          <a:blip r:embed="rId1"/>
          <a:stretch/>
        </p:blipFill>
        <p:spPr>
          <a:xfrm>
            <a:off x="10873080" y="447480"/>
            <a:ext cx="1018080" cy="540000"/>
          </a:xfrm>
          <a:prstGeom prst="rect">
            <a:avLst/>
          </a:prstGeom>
          <a:ln w="0">
            <a:noFill/>
          </a:ln>
        </p:spPr>
      </p:pic>
      <p:sp>
        <p:nvSpPr>
          <p:cNvPr id="208"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617</TotalTime>
  <Application>LibreOffice/7.3.7.2$Linux_X86_64 LibreOffice_project/30$Build-2</Application>
  <AppVersion>15.0000</AppVersion>
  <Words>445</Words>
  <Paragraphs>136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2022-11-22T06:35:56Z</dcterms:created>
  <dc:creator>Muhammad Faran Tahir</dc:creator>
  <dc:description/>
  <dc:language>en-US</dc:language>
  <cp:lastModifiedBy/>
  <dcterms:modified xsi:type="dcterms:W3CDTF">2023-01-26T15:42:35Z</dcterms:modified>
  <cp:revision>112</cp:revision>
  <dc:subject/>
  <dc:title>Git Lecture -1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24</vt:i4>
  </property>
</Properties>
</file>