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84" r:id="rId4"/>
    <p:sldId id="292" r:id="rId5"/>
    <p:sldId id="293" r:id="rId6"/>
    <p:sldId id="294" r:id="rId7"/>
    <p:sldId id="291" r:id="rId8"/>
    <p:sldId id="285" r:id="rId9"/>
    <p:sldId id="286" r:id="rId10"/>
    <p:sldId id="287" r:id="rId11"/>
    <p:sldId id="288" r:id="rId12"/>
    <p:sldId id="289" r:id="rId13"/>
    <p:sldId id="290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12046F-7C3A-4E60-AF8C-A5C6AA1898EA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0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CD7-79FA-4FDE-94F7-9635FCBA0C83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B620-5293-4756-9427-7DA7068D67E1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0D34-C5FE-4ABB-A165-EC9A7EE866A8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3D03-F09A-4124-A67A-2F0E05D162F3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207C-8886-42CF-8035-77FC9DB911D1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4FF8-410A-4FA4-B2EC-175D3456024A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8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17BC-DC14-4E67-916F-45844089A82F}" type="datetime1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FCB5-AD28-4908-82A1-825FECE1AC59}" type="datetime1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4B27-FB64-49C2-A844-B36DE1AA59DC}" type="datetime1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BD-B6DC-480D-AF35-3E3D09AF100B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7CBC-500C-4051-9171-9BC66C49EE64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6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C381-473B-46CD-814D-17434BAF9D9F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99C2-350A-4F89-9D38-4A06F6F6439E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3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F4D-A7E8-4ABF-8297-3FD16A9F4D80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B86D-E650-460F-8BD0-E1DA568D6A22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4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50AD-50F3-453C-842E-5A39E864E007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8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4112-DC61-4852-9A08-3E9B4AD5B9D9}" type="datetime1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3156-2E06-44E6-B975-FF8DF4FC61F2}" type="datetime1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AAA-3F72-4875-BD17-7429B021055B}" type="datetime1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439-119F-462C-9D76-57DB9B6735FF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41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1B19-33A1-46DA-B0ED-C849D9330C05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457BA0-843D-4897-AC07-348F083F20C6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F588-BFB4-47D7-8343-CFCA093AB1F1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2029496" y="202994"/>
            <a:ext cx="813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EE 74099 / EN 74099 Research Project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Project Title: Vision Based Navigation System for Indoor Robots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7DAD8-BEA4-45B8-88FE-0ACFA9CACF15}"/>
              </a:ext>
            </a:extLst>
          </p:cNvPr>
          <p:cNvSpPr txBox="1"/>
          <p:nvPr/>
        </p:nvSpPr>
        <p:spPr>
          <a:xfrm>
            <a:off x="7917448" y="5380672"/>
            <a:ext cx="4490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Team Members: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ANFM. Begum - SEU/IS/13/EG/002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GSU. Ahmadh  - SEU/IS/13/EG/011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IIS. Prema Sri  - SEU/IS/13/EG/032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8572" y="2853388"/>
            <a:ext cx="100148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Progress Presentation </a:t>
            </a:r>
            <a:r>
              <a:rPr kumimoji="0" lang="en-US" sz="3600" b="0" i="0" u="none" strike="noStrike" kern="1200" cap="none" spc="0" normalizeH="0" baseline="0" noProof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– </a:t>
            </a:r>
            <a:r>
              <a:rPr kumimoji="0" lang="en-US" sz="3600" b="0" i="0" u="none" strike="noStrike" kern="1200" cap="none" spc="0" normalizeH="0" baseline="0" noProof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4</a:t>
            </a:r>
            <a:endParaRPr kumimoji="0" lang="en-US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18.05.2019</a:t>
            </a:r>
            <a:endParaRPr kumimoji="0" lang="en-US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255287" y="5362343"/>
            <a:ext cx="813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Under the Supervision of 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/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Dr. WGCW Kumara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Eng. Abdul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Cadar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7CA1-F88A-43EA-A130-A9352172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666296"/>
            <a:ext cx="10646229" cy="5690054"/>
          </a:xfrm>
        </p:spPr>
        <p:txBody>
          <a:bodyPr>
            <a:normAutofit/>
          </a:bodyPr>
          <a:lstStyle/>
          <a:p>
            <a:r>
              <a:rPr lang="en-US" sz="3600" dirty="0"/>
              <a:t>There is a very large space of possible wheel configurations when  considers possible techniques for mobile robot locomotion.</a:t>
            </a:r>
          </a:p>
          <a:p>
            <a:r>
              <a:rPr lang="en-US" sz="3600" dirty="0"/>
              <a:t>The choice of wheel types for a mobile robot is strongly linked to the choice of wheel arrangement, or wheel geometry.</a:t>
            </a:r>
          </a:p>
          <a:p>
            <a:r>
              <a:rPr lang="en-US" sz="3600" dirty="0"/>
              <a:t>One of the cost effective solution for mobile robot navigation is differential drive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FA01B-0273-4136-9DD6-606D5599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EF1819-EF53-48A6-9F30-CDBECB95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6" t="43734" r="35157" b="9137"/>
          <a:stretch/>
        </p:blipFill>
        <p:spPr>
          <a:xfrm>
            <a:off x="3823316" y="1162978"/>
            <a:ext cx="4545367" cy="39771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785D-80B2-4008-AA40-2492C572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FD5ED-484B-4590-BE2E-F65D9C24B90B}"/>
              </a:ext>
            </a:extLst>
          </p:cNvPr>
          <p:cNvSpPr txBox="1"/>
          <p:nvPr/>
        </p:nvSpPr>
        <p:spPr>
          <a:xfrm>
            <a:off x="4961297" y="6048573"/>
            <a:ext cx="22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semanticscholor.org</a:t>
            </a:r>
          </a:p>
        </p:txBody>
      </p:sp>
    </p:spTree>
    <p:extLst>
      <p:ext uri="{BB962C8B-B14F-4D97-AF65-F5344CB8AC3E}">
        <p14:creationId xmlns:p14="http://schemas.microsoft.com/office/powerpoint/2010/main" val="1793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6AAD-D7B3-450E-BA1E-2F8DDD7D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382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The differential drive robot consists of two wheels mounted on a common axis controlled by two separate motors.</a:t>
            </a:r>
          </a:p>
          <a:p>
            <a:r>
              <a:rPr lang="en-US" sz="3600" dirty="0"/>
              <a:t>This drive mechanism is mainly indented for indoor navigation.</a:t>
            </a:r>
          </a:p>
          <a:p>
            <a:r>
              <a:rPr lang="en-US" sz="3600" dirty="0"/>
              <a:t>There are two caster wheels ensures the stability and weight distribution of the robot.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D69E3-C9A2-471D-9193-C1A72361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308978" y="3993731"/>
            <a:ext cx="110448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of out preliminary works on object detection is in the following few slides…</a:t>
            </a:r>
          </a:p>
        </p:txBody>
      </p:sp>
    </p:spTree>
    <p:extLst>
      <p:ext uri="{BB962C8B-B14F-4D97-AF65-F5344CB8AC3E}">
        <p14:creationId xmlns:p14="http://schemas.microsoft.com/office/powerpoint/2010/main" val="15200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BEEC-37C3-412A-A6E0-F57A2995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2" y="500062"/>
            <a:ext cx="10515600" cy="1325563"/>
          </a:xfrm>
        </p:spPr>
        <p:txBody>
          <a:bodyPr/>
          <a:lstStyle/>
          <a:p>
            <a:r>
              <a:rPr lang="en-US" b="1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7BCE-918D-4C45-84A6-48A80700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Two main procedures are used in object tracking</a:t>
            </a:r>
          </a:p>
          <a:p>
            <a:r>
              <a:rPr lang="en-US" sz="3600" dirty="0"/>
              <a:t>Color filtering</a:t>
            </a:r>
          </a:p>
          <a:p>
            <a:r>
              <a:rPr lang="en-US" sz="3600" dirty="0"/>
              <a:t>Contour finding</a:t>
            </a:r>
          </a:p>
        </p:txBody>
      </p:sp>
    </p:spTree>
    <p:extLst>
      <p:ext uri="{BB962C8B-B14F-4D97-AF65-F5344CB8AC3E}">
        <p14:creationId xmlns:p14="http://schemas.microsoft.com/office/powerpoint/2010/main" val="1470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D955-A100-4B19-9430-45D79145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 in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6168-0133-4D3B-9B3B-946AC412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image from BGR to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the pixels between minimum and maximum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Morphological Operations (Dilate and Erode)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Track the (</a:t>
            </a:r>
            <a:r>
              <a:rPr lang="en-US" dirty="0" err="1"/>
              <a:t>x,y</a:t>
            </a:r>
            <a:r>
              <a:rPr lang="en-US" dirty="0"/>
              <a:t>) coordinates of object.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8079C-7487-4A7D-A52D-143A48999C90}"/>
              </a:ext>
            </a:extLst>
          </p:cNvPr>
          <p:cNvSpPr txBox="1"/>
          <p:nvPr/>
        </p:nvSpPr>
        <p:spPr>
          <a:xfrm>
            <a:off x="7916955" y="5589431"/>
            <a:ext cx="205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HSV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E0411-4289-474F-9BFF-6C7BE6079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6573" r="57425" b="36901"/>
          <a:stretch/>
        </p:blipFill>
        <p:spPr>
          <a:xfrm>
            <a:off x="6506548" y="1471197"/>
            <a:ext cx="4891255" cy="391560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1A1EE3-BB7D-49A4-86E4-7B27996A0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6" t="5891" r="15457" b="37638"/>
          <a:stretch/>
        </p:blipFill>
        <p:spPr>
          <a:xfrm>
            <a:off x="1253544" y="1471197"/>
            <a:ext cx="4842456" cy="391560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5F90C-250E-49AF-9F2D-57052160BC65}"/>
              </a:ext>
            </a:extLst>
          </p:cNvPr>
          <p:cNvSpPr txBox="1"/>
          <p:nvPr/>
        </p:nvSpPr>
        <p:spPr>
          <a:xfrm>
            <a:off x="2203773" y="5589431"/>
            <a:ext cx="20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BGR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1B914-5F95-4FE7-BF6D-48EC9330C3C9}"/>
              </a:ext>
            </a:extLst>
          </p:cNvPr>
          <p:cNvSpPr txBox="1"/>
          <p:nvPr/>
        </p:nvSpPr>
        <p:spPr>
          <a:xfrm>
            <a:off x="1253544" y="714571"/>
            <a:ext cx="437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 is converted from BGR to HSV</a:t>
            </a:r>
          </a:p>
        </p:txBody>
      </p:sp>
    </p:spTree>
    <p:extLst>
      <p:ext uri="{BB962C8B-B14F-4D97-AF65-F5344CB8AC3E}">
        <p14:creationId xmlns:p14="http://schemas.microsoft.com/office/powerpoint/2010/main" val="30308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9BE3-A0DD-4467-9EBF-F7C1C1FA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0" t="31366" r="18638" b="1881"/>
          <a:stretch/>
        </p:blipFill>
        <p:spPr>
          <a:xfrm>
            <a:off x="5429164" y="1548938"/>
            <a:ext cx="5874761" cy="46847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19B9D-894D-41D4-9E06-406B0B4089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36309" r="70564" b="9070"/>
          <a:stretch/>
        </p:blipFill>
        <p:spPr>
          <a:xfrm>
            <a:off x="1300199" y="1548938"/>
            <a:ext cx="3417626" cy="4684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C9C2D-600E-4395-AA48-D67A1C67A5DF}"/>
              </a:ext>
            </a:extLst>
          </p:cNvPr>
          <p:cNvSpPr txBox="1"/>
          <p:nvPr/>
        </p:nvSpPr>
        <p:spPr>
          <a:xfrm>
            <a:off x="1944457" y="628052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HSV values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9370B-4B9B-467E-BE55-5582864CBD67}"/>
              </a:ext>
            </a:extLst>
          </p:cNvPr>
          <p:cNvSpPr txBox="1"/>
          <p:nvPr/>
        </p:nvSpPr>
        <p:spPr>
          <a:xfrm>
            <a:off x="7032653" y="6280528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Threshold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82DA0-00BC-402C-B6BB-34DE726EA894}"/>
              </a:ext>
            </a:extLst>
          </p:cNvPr>
          <p:cNvSpPr txBox="1"/>
          <p:nvPr/>
        </p:nvSpPr>
        <p:spPr>
          <a:xfrm>
            <a:off x="1300199" y="721217"/>
            <a:ext cx="494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image is obtained from HSV adjustment </a:t>
            </a:r>
          </a:p>
        </p:txBody>
      </p:sp>
    </p:spTree>
    <p:extLst>
      <p:ext uri="{BB962C8B-B14F-4D97-AF65-F5344CB8AC3E}">
        <p14:creationId xmlns:p14="http://schemas.microsoft.com/office/powerpoint/2010/main" val="18375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6C7F0-DBE4-41CC-8F67-7CB10C9A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0" t="35181" r="18079"/>
          <a:stretch/>
        </p:blipFill>
        <p:spPr>
          <a:xfrm>
            <a:off x="5715747" y="1533543"/>
            <a:ext cx="5414070" cy="420235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6C678-4664-4F7A-AED2-664D8BF23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36309" r="70564" b="9070"/>
          <a:stretch/>
        </p:blipFill>
        <p:spPr>
          <a:xfrm>
            <a:off x="1365160" y="1533544"/>
            <a:ext cx="3065739" cy="4202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FE1C7-086A-49FD-BED1-DD39FA3E3560}"/>
              </a:ext>
            </a:extLst>
          </p:cNvPr>
          <p:cNvSpPr txBox="1"/>
          <p:nvPr/>
        </p:nvSpPr>
        <p:spPr>
          <a:xfrm>
            <a:off x="1391975" y="5831358"/>
            <a:ext cx="301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Adjusted HSV values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25E1B-D573-44FB-93B1-84599CACD1C6}"/>
              </a:ext>
            </a:extLst>
          </p:cNvPr>
          <p:cNvSpPr txBox="1"/>
          <p:nvPr/>
        </p:nvSpPr>
        <p:spPr>
          <a:xfrm>
            <a:off x="5634070" y="5831358"/>
            <a:ext cx="557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Threshold Image after morphological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EB416-7C1F-4B49-AA68-65D5B190E3D2}"/>
              </a:ext>
            </a:extLst>
          </p:cNvPr>
          <p:cNvSpPr txBox="1"/>
          <p:nvPr/>
        </p:nvSpPr>
        <p:spPr>
          <a:xfrm>
            <a:off x="1365160" y="841976"/>
            <a:ext cx="508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Dilate and erode functions are used to reduce noise</a:t>
            </a:r>
          </a:p>
        </p:txBody>
      </p:sp>
    </p:spTree>
    <p:extLst>
      <p:ext uri="{BB962C8B-B14F-4D97-AF65-F5344CB8AC3E}">
        <p14:creationId xmlns:p14="http://schemas.microsoft.com/office/powerpoint/2010/main" val="3348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445C7-AB3F-4003-A453-8F82F0A6A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3" t="46244" r="4267" b="1"/>
          <a:stretch/>
        </p:blipFill>
        <p:spPr>
          <a:xfrm>
            <a:off x="3399865" y="1702284"/>
            <a:ext cx="5392270" cy="34534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EF21D-A80C-4DBF-AD69-0A1F77971374}"/>
              </a:ext>
            </a:extLst>
          </p:cNvPr>
          <p:cNvSpPr txBox="1"/>
          <p:nvPr/>
        </p:nvSpPr>
        <p:spPr>
          <a:xfrm>
            <a:off x="4865054" y="5301734"/>
            <a:ext cx="246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Tracked object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11CA7-2696-484E-BEC7-2C7191ECB3F3}"/>
              </a:ext>
            </a:extLst>
          </p:cNvPr>
          <p:cNvSpPr txBox="1"/>
          <p:nvPr/>
        </p:nvSpPr>
        <p:spPr>
          <a:xfrm>
            <a:off x="804345" y="76097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is tracked by largest contour</a:t>
            </a:r>
          </a:p>
        </p:txBody>
      </p:sp>
    </p:spTree>
    <p:extLst>
      <p:ext uri="{BB962C8B-B14F-4D97-AF65-F5344CB8AC3E}">
        <p14:creationId xmlns:p14="http://schemas.microsoft.com/office/powerpoint/2010/main" val="40131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956678" y="679030"/>
            <a:ext cx="809061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now mainly working in two parts.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build of the robot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Navigation System</a:t>
            </a:r>
          </a:p>
          <a:p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7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24F8-72AC-4C58-93C1-89E61CC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AA6C-3D95-41FF-B82A-DDD43EFA4582}"/>
              </a:ext>
            </a:extLst>
          </p:cNvPr>
          <p:cNvSpPr/>
          <p:nvPr/>
        </p:nvSpPr>
        <p:spPr>
          <a:xfrm>
            <a:off x="3193141" y="2931886"/>
            <a:ext cx="581802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695421" y="417773"/>
            <a:ext cx="11044822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we already reported in the previous progresses, we managed to come to an extent where we are now able to transfer a coordinate from a camera image to a real 2D map.</a:t>
            </a:r>
          </a:p>
          <a:p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complete the part of detecting and tracking the robots in the image, we will then be able to plot the coordinates on the Map drawn.</a:t>
            </a:r>
          </a:p>
          <a:p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4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695421" y="417773"/>
            <a:ext cx="11044822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this point, it requires a lot of reading on Object detection and tracking.</a:t>
            </a:r>
            <a:b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many recommended ways to achieve this. Traditional image processing methods are being outperformed by Deep learning.</a:t>
            </a:r>
            <a:b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need to study about the possible methods and to decide on which way to move with.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7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308978" y="3993731"/>
            <a:ext cx="110448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Imesh’s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proposed design for the Robot will be as follows in the next slides,</a:t>
            </a:r>
          </a:p>
        </p:txBody>
      </p:sp>
    </p:spTree>
    <p:extLst>
      <p:ext uri="{BB962C8B-B14F-4D97-AF65-F5344CB8AC3E}">
        <p14:creationId xmlns:p14="http://schemas.microsoft.com/office/powerpoint/2010/main" val="22694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2050693" y="2899716"/>
            <a:ext cx="809061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Robot-building…</a:t>
            </a:r>
          </a:p>
        </p:txBody>
      </p:sp>
    </p:spTree>
    <p:extLst>
      <p:ext uri="{BB962C8B-B14F-4D97-AF65-F5344CB8AC3E}">
        <p14:creationId xmlns:p14="http://schemas.microsoft.com/office/powerpoint/2010/main" val="30742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8FD9-4412-469D-86FC-DF7CE73A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698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A mobile robot needs locomotion mechanisms that enable it to move unbounded throughout it’s environment.</a:t>
            </a:r>
          </a:p>
          <a:p>
            <a:r>
              <a:rPr lang="en-US" sz="3200" dirty="0"/>
              <a:t>Mobile robots generally locomote either using wheeled mechanisms, or using a small number of articulated legs.</a:t>
            </a:r>
          </a:p>
          <a:p>
            <a:r>
              <a:rPr lang="en-US" sz="3200" dirty="0"/>
              <a:t>Legged locomotion requires higher degrees of freedom and therefore greater mechanical complexity than wheeled locomotion. </a:t>
            </a:r>
          </a:p>
          <a:p>
            <a:r>
              <a:rPr lang="en-US" sz="3200" dirty="0"/>
              <a:t>Wheels, in addition to being simple, are extremely well suited to flat ground.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F8FFC-CD42-4852-8A51-29D42E6D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5C2F-9264-4EEA-8E0C-D3AC4AE2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753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There are four major wheel classes.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Standard wheel.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castor wheel.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Swedish wheel.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Ball or spherical wheel.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61EC-2426-497A-9BBD-079DC36A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4CD11-8FDC-4B06-A815-71E46AED9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3" t="41475" r="35435" b="23078"/>
          <a:stretch/>
        </p:blipFill>
        <p:spPr>
          <a:xfrm>
            <a:off x="1910178" y="1136343"/>
            <a:ext cx="8371644" cy="43410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B64EB-DAC1-401E-AB5E-5889ED92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9263C-466D-4F45-89EF-F6AF497F1552}"/>
              </a:ext>
            </a:extLst>
          </p:cNvPr>
          <p:cNvSpPr txBox="1"/>
          <p:nvPr/>
        </p:nvSpPr>
        <p:spPr>
          <a:xfrm>
            <a:off x="2765312" y="6045548"/>
            <a:ext cx="666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Introduction to Autonomous Mobile Robots - </a:t>
            </a:r>
            <a:r>
              <a:rPr lang="en-US" sz="1400" dirty="0" err="1"/>
              <a:t>Siegwart</a:t>
            </a:r>
            <a:r>
              <a:rPr lang="en-US" sz="1400" dirty="0"/>
              <a:t> </a:t>
            </a:r>
            <a:r>
              <a:rPr lang="en-US" sz="1400" dirty="0" err="1"/>
              <a:t>Nourbakhsh</a:t>
            </a:r>
            <a:r>
              <a:rPr lang="en-US" sz="1400" dirty="0"/>
              <a:t> (Figure 2.19)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C6455-73DE-4DB7-97CB-B6457FC13E7B}"/>
              </a:ext>
            </a:extLst>
          </p:cNvPr>
          <p:cNvSpPr txBox="1"/>
          <p:nvPr/>
        </p:nvSpPr>
        <p:spPr>
          <a:xfrm>
            <a:off x="2760955" y="658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0955E-EDBA-4600-8B8A-644A6EE3FD5E}"/>
              </a:ext>
            </a:extLst>
          </p:cNvPr>
          <p:cNvSpPr txBox="1"/>
          <p:nvPr/>
        </p:nvSpPr>
        <p:spPr>
          <a:xfrm>
            <a:off x="4563123" y="658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B804F-40A2-40EB-8ADB-C47924D17384}"/>
              </a:ext>
            </a:extLst>
          </p:cNvPr>
          <p:cNvSpPr txBox="1"/>
          <p:nvPr/>
        </p:nvSpPr>
        <p:spPr>
          <a:xfrm>
            <a:off x="6501545" y="658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C3033-F6A3-4C18-A960-704DDB4B23AD}"/>
              </a:ext>
            </a:extLst>
          </p:cNvPr>
          <p:cNvSpPr txBox="1"/>
          <p:nvPr/>
        </p:nvSpPr>
        <p:spPr>
          <a:xfrm>
            <a:off x="8610600" y="620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17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515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Wingdings 2</vt:lpstr>
      <vt:lpstr>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tracking</vt:lpstr>
      <vt:lpstr>Steps followed in coding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Mursina</dc:creator>
  <cp:lastModifiedBy>Umair Ahmadh</cp:lastModifiedBy>
  <cp:revision>36</cp:revision>
  <dcterms:created xsi:type="dcterms:W3CDTF">2019-05-02T05:59:12Z</dcterms:created>
  <dcterms:modified xsi:type="dcterms:W3CDTF">2019-05-18T14:11:18Z</dcterms:modified>
</cp:coreProperties>
</file>