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5" r:id="rId3"/>
    <p:sldId id="276" r:id="rId4"/>
    <p:sldId id="277" r:id="rId5"/>
    <p:sldId id="26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8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D102-BA88-4DCF-8689-FF1A5C0F08F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9l-8LZC2D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D9E17-97EB-4BCE-8D8E-9ECD1071C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16602" r="10543" b="5292"/>
          <a:stretch/>
        </p:blipFill>
        <p:spPr>
          <a:xfrm>
            <a:off x="-167867" y="0"/>
            <a:ext cx="12527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41872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38109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562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14611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39415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19581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41497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1665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35990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41674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71D590-DFC5-4E3D-9369-338B95F2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50"/>
            <a:ext cx="10515600" cy="281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week we worked on,</a:t>
            </a:r>
          </a:p>
          <a:p>
            <a:pPr marL="519113"/>
            <a:r>
              <a:rPr lang="en-US" dirty="0"/>
              <a:t>Designing Robot model</a:t>
            </a:r>
          </a:p>
          <a:p>
            <a:pPr marL="519113"/>
            <a:r>
              <a:rPr lang="en-US" dirty="0"/>
              <a:t>Total Weight estimation</a:t>
            </a:r>
          </a:p>
          <a:p>
            <a:pPr marL="519113"/>
            <a:r>
              <a:rPr lang="en-US" dirty="0"/>
              <a:t>Idea for Path planning based on External camera</a:t>
            </a:r>
          </a:p>
          <a:p>
            <a:pPr marL="519113"/>
            <a:r>
              <a:rPr lang="en-US" dirty="0"/>
              <a:t>Mapping and Navigation with 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5547-6292-43C8-91A8-91D43D8B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EA8A14-C905-4F87-85C6-6D1DC8760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1084298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Mapping and Navigation with ROS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2505-56AA-45F3-9496-CCDC3244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https://youtu.be/u9l-8LZC2Dc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4" y="1084298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For Next Week..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2505-56AA-45F3-9496-CCDC3244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Buying items and start building the </a:t>
            </a:r>
            <a:r>
              <a:rPr lang="en-US" dirty="0" smtClean="0"/>
              <a:t>robot</a:t>
            </a:r>
          </a:p>
          <a:p>
            <a:r>
              <a:rPr lang="en-US" dirty="0" smtClean="0"/>
              <a:t>Recording footages of canteen</a:t>
            </a:r>
          </a:p>
          <a:p>
            <a:pPr lvl="1"/>
            <a:r>
              <a:rPr lang="en-US" dirty="0" smtClean="0"/>
              <a:t>Stitching images from multiple camera</a:t>
            </a:r>
          </a:p>
          <a:p>
            <a:pPr lvl="1"/>
            <a:r>
              <a:rPr lang="en-US" dirty="0" smtClean="0"/>
              <a:t>Tracking moving objects on the path</a:t>
            </a:r>
          </a:p>
          <a:p>
            <a:pPr lvl="1"/>
            <a:r>
              <a:rPr lang="en-US" dirty="0" smtClean="0"/>
              <a:t>Plotting the tracked objects to the map and do path planning for the robot</a:t>
            </a:r>
          </a:p>
          <a:p>
            <a:r>
              <a:rPr lang="en-US" dirty="0" smtClean="0"/>
              <a:t>UI design and Database schema for Order management system</a:t>
            </a:r>
          </a:p>
          <a:p>
            <a:pPr lvl="1"/>
            <a:r>
              <a:rPr lang="en-US" dirty="0" smtClean="0"/>
              <a:t>Implementation of the system on a local web server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3141" y="2931886"/>
            <a:ext cx="581802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0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E328-4A3A-4467-9BC7-4827B01F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35489"/>
            <a:ext cx="6793464" cy="1030633"/>
          </a:xfrm>
        </p:spPr>
        <p:txBody>
          <a:bodyPr>
            <a:normAutofit/>
          </a:bodyPr>
          <a:lstStyle/>
          <a:p>
            <a:r>
              <a:rPr lang="en-US" dirty="0"/>
              <a:t>Designing Robot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B315-431A-4592-A694-A3F0FC2B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8887"/>
            <a:ext cx="3932237" cy="36161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did a </a:t>
            </a:r>
            <a:r>
              <a:rPr lang="en-US" sz="1800" dirty="0" err="1"/>
              <a:t>Solidworks</a:t>
            </a:r>
            <a:r>
              <a:rPr lang="en-US" sz="1800" dirty="0"/>
              <a:t> model for the Robot design we are planning to build.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the plates we decided to go with  Aluminum Composite Material boards because of their strength and light weight.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connect plates we will be using threaded rods covered by aluminum tubes.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A7A28-783F-45C7-9E43-9E55AF21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601" y="1235489"/>
            <a:ext cx="34480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D786-2D4F-4F94-8796-A1BCDB9E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91" y="1029473"/>
            <a:ext cx="8251203" cy="1027927"/>
          </a:xfrm>
        </p:spPr>
        <p:txBody>
          <a:bodyPr/>
          <a:lstStyle/>
          <a:p>
            <a:r>
              <a:rPr lang="en-US" dirty="0"/>
              <a:t>Total Weight Estimation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A65943-EDEE-42C5-8A73-9A5C05741EC9}"/>
              </a:ext>
            </a:extLst>
          </p:cNvPr>
          <p:cNvGraphicFramePr>
            <a:graphicFrameLocks noGrp="1"/>
          </p:cNvGraphicFramePr>
          <p:nvPr/>
        </p:nvGraphicFramePr>
        <p:xfrm>
          <a:off x="1286494" y="2057400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10538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5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0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 Board for 0.378 𝑚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1.52 𝑘𝑔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5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Threaded rods for 3.5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 </a:t>
                      </a:r>
                      <a:r>
                        <a:rPr lang="en-US" i="1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 </a:t>
                      </a:r>
                      <a:r>
                        <a:rPr lang="en-US" i="1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00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Aluminum tubes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 </a:t>
                      </a:r>
                      <a:r>
                        <a:rPr lang="en-US" i="1" dirty="0"/>
                        <a:t>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1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 </a:t>
                      </a:r>
                      <a:r>
                        <a:rPr lang="en-US" i="1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Bank and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 </a:t>
                      </a:r>
                      <a:r>
                        <a:rPr lang="en-US" i="1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Motors (NEMA 23)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1.4 </a:t>
                      </a:r>
                      <a:r>
                        <a:rPr lang="en-US" i="1" dirty="0"/>
                        <a:t>kg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5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0.5 </a:t>
                      </a:r>
                      <a:r>
                        <a:rPr lang="en-US" i="1" dirty="0"/>
                        <a:t>kg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1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foods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 </a:t>
                      </a:r>
                      <a:r>
                        <a:rPr lang="en-US" b="0" i="1" u="none" dirty="0">
                          <a:effectLst/>
                        </a:rPr>
                        <a:t>kg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4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9.22 </a:t>
                      </a:r>
                      <a:r>
                        <a:rPr lang="en-US" b="1" i="1" dirty="0"/>
                        <a:t>kg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8BEE-662A-4FEF-87F1-18749C28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802296"/>
            <a:ext cx="10515600" cy="12987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In our design we have 4 wheels and 2 motors.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Here we assume that the coefficient of friction is 0.6 and radius of wheel is 5 cm.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weight acting on the four wheels can be written as,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51CCF1-0EEC-49A8-A757-45C2A482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1028464"/>
            <a:ext cx="8251203" cy="10279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Calculation of motor torque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24DFA2-144D-41D5-A512-5F4DC88E7A5D}"/>
                  </a:ext>
                </a:extLst>
              </p:cNvPr>
              <p:cNvSpPr txBox="1"/>
              <p:nvPr/>
            </p:nvSpPr>
            <p:spPr>
              <a:xfrm>
                <a:off x="3850187" y="3429000"/>
                <a:ext cx="2919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2 ∗ </m:t>
                      </m:r>
                      <m:r>
                        <m:rPr>
                          <m:nor/>
                        </m:rPr>
                        <a:rPr lang="pt-BR" i="1"/>
                        <m:t>N</m:t>
                      </m:r>
                      <m:r>
                        <m:rPr>
                          <m:nor/>
                        </m:rPr>
                        <a:rPr lang="pt-BR" i="1"/>
                        <m:t>1 + 2 ∗ </m:t>
                      </m:r>
                      <m:r>
                        <m:rPr>
                          <m:nor/>
                        </m:rPr>
                        <a:rPr lang="pt-BR" i="1"/>
                        <m:t>N</m:t>
                      </m:r>
                      <m:r>
                        <m:rPr>
                          <m:nor/>
                        </m:rPr>
                        <a:rPr lang="pt-BR" i="1"/>
                        <m:t>2 = </m:t>
                      </m:r>
                      <m:r>
                        <m:rPr>
                          <m:nor/>
                        </m:rPr>
                        <a:rPr lang="en-US" b="0" i="1" smtClean="0"/>
                        <m:t>Total</m:t>
                      </m:r>
                      <m:r>
                        <m:rPr>
                          <m:nor/>
                        </m:rPr>
                        <a:rPr lang="en-US" b="0" i="1" smtClean="0"/>
                        <m:t> </m:t>
                      </m:r>
                      <m:r>
                        <m:rPr>
                          <m:nor/>
                        </m:rPr>
                        <a:rPr lang="en-US" b="0" i="1" smtClean="0"/>
                        <m:t>Weight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24DFA2-144D-41D5-A512-5F4DC88E7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87" y="3429000"/>
                <a:ext cx="2919068" cy="276999"/>
              </a:xfrm>
              <a:prstGeom prst="rect">
                <a:avLst/>
              </a:prstGeom>
              <a:blipFill>
                <a:blip r:embed="rId2"/>
                <a:stretch>
                  <a:fillRect l="-1255" r="-251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6607F4-B532-4C1B-8EE4-5E4A799E3FD7}"/>
              </a:ext>
            </a:extLst>
          </p:cNvPr>
          <p:cNvSpPr txBox="1"/>
          <p:nvPr/>
        </p:nvSpPr>
        <p:spPr>
          <a:xfrm>
            <a:off x="7485199" y="3228510"/>
            <a:ext cx="470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N1 is the weight acting on each caster wheel.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N2 on each motor wheel.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D7A626-DD67-4BFC-9306-33C1709CAC98}"/>
              </a:ext>
            </a:extLst>
          </p:cNvPr>
          <p:cNvSpPr txBox="1">
            <a:spLocks/>
          </p:cNvSpPr>
          <p:nvPr/>
        </p:nvSpPr>
        <p:spPr>
          <a:xfrm>
            <a:off x="705679" y="4033990"/>
            <a:ext cx="10515600" cy="89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maximum torque is required when the robot starts moving. It should also overcome friction.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 calculate the maximum torque (T),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8F79B-D22D-4D4A-AFAE-3884C15B75F7}"/>
                  </a:ext>
                </a:extLst>
              </p:cNvPr>
              <p:cNvSpPr txBox="1"/>
              <p:nvPr/>
            </p:nvSpPr>
            <p:spPr>
              <a:xfrm>
                <a:off x="4221919" y="5119300"/>
                <a:ext cx="1473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μ</m:t>
                      </m:r>
                      <m:r>
                        <m:rPr>
                          <m:nor/>
                        </m:rPr>
                        <a:rPr lang="pt-BR" i="1"/>
                        <m:t> ∗ </m:t>
                      </m:r>
                      <m:r>
                        <m:rPr>
                          <m:nor/>
                        </m:rPr>
                        <a:rPr lang="pt-BR" i="1"/>
                        <m:t>N</m:t>
                      </m:r>
                      <m:r>
                        <m:rPr>
                          <m:nor/>
                        </m:rPr>
                        <a:rPr lang="pt-BR" i="1"/>
                        <m:t> ∗ </m:t>
                      </m:r>
                      <m:r>
                        <m:rPr>
                          <m:nor/>
                        </m:rPr>
                        <a:rPr lang="pt-BR" i="1"/>
                        <m:t>r</m:t>
                      </m:r>
                      <m:r>
                        <m:rPr>
                          <m:nor/>
                        </m:rPr>
                        <a:rPr lang="pt-BR" i="1"/>
                        <m:t> − </m:t>
                      </m:r>
                      <m:r>
                        <m:rPr>
                          <m:nor/>
                        </m:rPr>
                        <a:rPr lang="pt-BR" i="1"/>
                        <m:t>T</m:t>
                      </m:r>
                      <m:r>
                        <m:rPr>
                          <m:nor/>
                        </m:rPr>
                        <a:rPr lang="pt-BR" i="1"/>
                        <m:t> =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8F79B-D22D-4D4A-AFAE-3884C15B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19" y="5119300"/>
                <a:ext cx="1473160" cy="276999"/>
              </a:xfrm>
              <a:prstGeom prst="rect">
                <a:avLst/>
              </a:prstGeom>
              <a:blipFill>
                <a:blip r:embed="rId3"/>
                <a:stretch>
                  <a:fillRect l="-3320" r="-373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ED02DF8-5B25-4625-BAC9-92C2D7F2FD99}"/>
              </a:ext>
            </a:extLst>
          </p:cNvPr>
          <p:cNvSpPr txBox="1"/>
          <p:nvPr/>
        </p:nvSpPr>
        <p:spPr>
          <a:xfrm>
            <a:off x="7485198" y="5216459"/>
            <a:ext cx="4758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μ is the coefficient of friction.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is the average weight acting on each wheel.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is the radius of wheels.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is the torque.</a:t>
            </a:r>
          </a:p>
        </p:txBody>
      </p:sp>
    </p:spTree>
    <p:extLst>
      <p:ext uri="{BB962C8B-B14F-4D97-AF65-F5344CB8AC3E}">
        <p14:creationId xmlns:p14="http://schemas.microsoft.com/office/powerpoint/2010/main" val="4390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5B6D-3ACB-450B-A196-97B8398A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010"/>
          </a:xfrm>
        </p:spPr>
        <p:txBody>
          <a:bodyPr>
            <a:normAutofit/>
          </a:bodyPr>
          <a:lstStyle/>
          <a:p>
            <a:r>
              <a:rPr lang="en-US" sz="2000" dirty="0"/>
              <a:t>Assuming that the weight of the robot is equally distributed on all the four wheels,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1028464"/>
            <a:ext cx="8251203" cy="10279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Calculation of motor torque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800402-2F52-45B7-97BE-6F3D57500315}"/>
                  </a:ext>
                </a:extLst>
              </p:cNvPr>
              <p:cNvSpPr txBox="1"/>
              <p:nvPr/>
            </p:nvSpPr>
            <p:spPr>
              <a:xfrm>
                <a:off x="4472608" y="2345635"/>
                <a:ext cx="1186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mg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 4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800402-2F52-45B7-97BE-6F3D5750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8" y="2345635"/>
                <a:ext cx="1186222" cy="276999"/>
              </a:xfrm>
              <a:prstGeom prst="rect">
                <a:avLst/>
              </a:prstGeom>
              <a:blipFill>
                <a:blip r:embed="rId2"/>
                <a:stretch>
                  <a:fillRect l="-4639" r="-463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7D310-3592-4F68-AC93-D246848984D7}"/>
                  </a:ext>
                </a:extLst>
              </p:cNvPr>
              <p:cNvSpPr txBox="1"/>
              <p:nvPr/>
            </p:nvSpPr>
            <p:spPr>
              <a:xfrm>
                <a:off x="4759256" y="2715052"/>
                <a:ext cx="2502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=9.22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×9.8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 4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7D310-3592-4F68-AC93-D2468489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56" y="2715052"/>
                <a:ext cx="2502736" cy="276999"/>
              </a:xfrm>
              <a:prstGeom prst="rect">
                <a:avLst/>
              </a:prstGeom>
              <a:blipFill>
                <a:blip r:embed="rId3"/>
                <a:stretch>
                  <a:fillRect l="-2195" t="-30435" r="-4878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311-F679-4F21-8639-E5E4A7F010D7}"/>
                  </a:ext>
                </a:extLst>
              </p:cNvPr>
              <p:cNvSpPr txBox="1"/>
              <p:nvPr/>
            </p:nvSpPr>
            <p:spPr>
              <a:xfrm>
                <a:off x="4740515" y="3084469"/>
                <a:ext cx="948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=22.6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311-F679-4F21-8639-E5E4A7F0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515" y="3084469"/>
                <a:ext cx="948208" cy="276999"/>
              </a:xfrm>
              <a:prstGeom prst="rect">
                <a:avLst/>
              </a:prstGeom>
              <a:blipFill>
                <a:blip r:embed="rId4"/>
                <a:stretch>
                  <a:fillRect l="-2581" r="-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BD0CB0-3B0C-419F-AE31-F372B486FA18}"/>
              </a:ext>
            </a:extLst>
          </p:cNvPr>
          <p:cNvSpPr txBox="1">
            <a:spLocks/>
          </p:cNvSpPr>
          <p:nvPr/>
        </p:nvSpPr>
        <p:spPr>
          <a:xfrm>
            <a:off x="838200" y="3605945"/>
            <a:ext cx="10515600" cy="52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Motor torque required,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81B6D7-156E-469B-BBF7-1918C2918402}"/>
                  </a:ext>
                </a:extLst>
              </p:cNvPr>
              <p:cNvSpPr txBox="1"/>
              <p:nvPr/>
            </p:nvSpPr>
            <p:spPr>
              <a:xfrm>
                <a:off x="4529005" y="4177377"/>
                <a:ext cx="2463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 ∗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22.6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0.05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81B6D7-156E-469B-BBF7-1918C291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05" y="4177377"/>
                <a:ext cx="2463816" cy="276999"/>
              </a:xfrm>
              <a:prstGeom prst="rect">
                <a:avLst/>
              </a:prstGeom>
              <a:blipFill>
                <a:blip r:embed="rId5"/>
                <a:stretch>
                  <a:fillRect l="-3465" t="-30435" r="-495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81AFC7-8B5B-443F-8638-365CD97DDB9B}"/>
                  </a:ext>
                </a:extLst>
              </p:cNvPr>
              <p:cNvSpPr txBox="1"/>
              <p:nvPr/>
            </p:nvSpPr>
            <p:spPr>
              <a:xfrm>
                <a:off x="4519293" y="4601349"/>
                <a:ext cx="1442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78 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81AFC7-8B5B-443F-8638-365CD97DD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93" y="4601349"/>
                <a:ext cx="1442703" cy="276999"/>
              </a:xfrm>
              <a:prstGeom prst="rect">
                <a:avLst/>
              </a:prstGeom>
              <a:blipFill>
                <a:blip r:embed="rId6"/>
                <a:stretch>
                  <a:fillRect l="-422" t="-31111" r="-9283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9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81" y="1825625"/>
            <a:ext cx="6155037" cy="4351338"/>
          </a:xfrm>
        </p:spPr>
      </p:pic>
    </p:spTree>
    <p:extLst>
      <p:ext uri="{BB962C8B-B14F-4D97-AF65-F5344CB8AC3E}">
        <p14:creationId xmlns:p14="http://schemas.microsoft.com/office/powerpoint/2010/main" val="16217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7" cy="4351337"/>
          </a:xfrm>
        </p:spPr>
      </p:pic>
    </p:spTree>
    <p:extLst>
      <p:ext uri="{BB962C8B-B14F-4D97-AF65-F5344CB8AC3E}">
        <p14:creationId xmlns:p14="http://schemas.microsoft.com/office/powerpoint/2010/main" val="20259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263"/>
            <a:ext cx="8251203" cy="19052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Idea for Path planning based on External camera</a:t>
            </a:r>
            <a:br>
              <a:rPr lang="en-US" sz="3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EB843-5FCD-4C0E-8FDF-E76C823B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481" y="1825625"/>
            <a:ext cx="6155036" cy="4351337"/>
          </a:xfrm>
        </p:spPr>
      </p:pic>
    </p:spTree>
    <p:extLst>
      <p:ext uri="{BB962C8B-B14F-4D97-AF65-F5344CB8AC3E}">
        <p14:creationId xmlns:p14="http://schemas.microsoft.com/office/powerpoint/2010/main" val="1406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491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Designing Robot model </vt:lpstr>
      <vt:lpstr>Total Weight Estimation </vt:lpstr>
      <vt:lpstr>Calculation of motor torque </vt:lpstr>
      <vt:lpstr>Calculation of motor torque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Idea for Path planning based on External camera  </vt:lpstr>
      <vt:lpstr>Mapping and Navigation with ROS   </vt:lpstr>
      <vt:lpstr>For Next Week..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Ahmadh</dc:creator>
  <cp:lastModifiedBy>Umair Ahmadh</cp:lastModifiedBy>
  <cp:revision>27</cp:revision>
  <dcterms:created xsi:type="dcterms:W3CDTF">2019-04-07T14:55:53Z</dcterms:created>
  <dcterms:modified xsi:type="dcterms:W3CDTF">2019-06-24T02:35:51Z</dcterms:modified>
</cp:coreProperties>
</file>