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92" r:id="rId4"/>
    <p:sldId id="285" r:id="rId5"/>
    <p:sldId id="286" r:id="rId6"/>
    <p:sldId id="295" r:id="rId7"/>
    <p:sldId id="276" r:id="rId8"/>
    <p:sldId id="297" r:id="rId9"/>
    <p:sldId id="294" r:id="rId10"/>
    <p:sldId id="298" r:id="rId11"/>
    <p:sldId id="281" r:id="rId12"/>
    <p:sldId id="282" r:id="rId13"/>
    <p:sldId id="264" r:id="rId14"/>
    <p:sldId id="29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49A34-F203-4B3B-B768-8A637698563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FD4B0-4469-4109-9C9F-CB1798BC25EB}">
      <dgm:prSet phldrT="[Text]" custT="1"/>
      <dgm:spPr/>
      <dgm:t>
        <a:bodyPr/>
        <a:lstStyle/>
        <a:p>
          <a:r>
            <a:rPr lang="en-US" sz="3600" dirty="0"/>
            <a:t>Design for the robot </a:t>
          </a:r>
          <a:endParaRPr lang="en-US" sz="3600" b="0" dirty="0"/>
        </a:p>
      </dgm:t>
    </dgm:pt>
    <dgm:pt modelId="{DE751781-88EE-4B1A-970B-B8CB96F340E6}" type="parTrans" cxnId="{A95F0073-7E6E-40F0-AA19-E7DF048C6337}">
      <dgm:prSet/>
      <dgm:spPr/>
      <dgm:t>
        <a:bodyPr/>
        <a:lstStyle/>
        <a:p>
          <a:endParaRPr lang="en-US"/>
        </a:p>
      </dgm:t>
    </dgm:pt>
    <dgm:pt modelId="{C8A85B5B-EA11-4961-8E61-79AC95C91D8F}" type="sibTrans" cxnId="{A95F0073-7E6E-40F0-AA19-E7DF048C6337}">
      <dgm:prSet/>
      <dgm:spPr/>
      <dgm:t>
        <a:bodyPr/>
        <a:lstStyle/>
        <a:p>
          <a:endParaRPr lang="en-US"/>
        </a:p>
      </dgm:t>
    </dgm:pt>
    <dgm:pt modelId="{5FC5BF8C-6E97-43C8-A5FD-A8B14D394B08}">
      <dgm:prSet phldrT="[Text]" custT="1"/>
      <dgm:spPr/>
      <dgm:t>
        <a:bodyPr/>
        <a:lstStyle/>
        <a:p>
          <a:r>
            <a:rPr lang="en-US" sz="4000" dirty="0" smtClean="0"/>
            <a:t>Detection and tracking of the robot</a:t>
          </a:r>
          <a:endParaRPr lang="en-US" sz="4000" dirty="0"/>
        </a:p>
      </dgm:t>
    </dgm:pt>
    <dgm:pt modelId="{FA7E332F-13B1-4EA6-B04D-B694A20B7554}" type="parTrans" cxnId="{F9FE0CD0-4DEC-44B8-A03A-742402A313F4}">
      <dgm:prSet/>
      <dgm:spPr/>
      <dgm:t>
        <a:bodyPr/>
        <a:lstStyle/>
        <a:p>
          <a:endParaRPr lang="en-US"/>
        </a:p>
      </dgm:t>
    </dgm:pt>
    <dgm:pt modelId="{2FD50218-979C-49F4-9C92-7562EA3CCD29}" type="sibTrans" cxnId="{F9FE0CD0-4DEC-44B8-A03A-742402A313F4}">
      <dgm:prSet/>
      <dgm:spPr/>
      <dgm:t>
        <a:bodyPr/>
        <a:lstStyle/>
        <a:p>
          <a:endParaRPr lang="en-US"/>
        </a:p>
      </dgm:t>
    </dgm:pt>
    <dgm:pt modelId="{1B4A7627-1B5F-42C7-8041-F78D7A71A252}" type="pres">
      <dgm:prSet presAssocID="{7CE49A34-F203-4B3B-B768-8A637698563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3A592D4-1804-4567-B137-5FF644ED7936}" type="pres">
      <dgm:prSet presAssocID="{7CE49A34-F203-4B3B-B768-8A637698563F}" presName="Name1" presStyleCnt="0"/>
      <dgm:spPr/>
    </dgm:pt>
    <dgm:pt modelId="{AF8D3E24-C3A3-4CFD-8B17-983721190878}" type="pres">
      <dgm:prSet presAssocID="{7CE49A34-F203-4B3B-B768-8A637698563F}" presName="cycle" presStyleCnt="0"/>
      <dgm:spPr/>
    </dgm:pt>
    <dgm:pt modelId="{E359E4D3-9A7B-496F-9FAA-93FA1C5B59F5}" type="pres">
      <dgm:prSet presAssocID="{7CE49A34-F203-4B3B-B768-8A637698563F}" presName="srcNode" presStyleLbl="node1" presStyleIdx="0" presStyleCnt="2"/>
      <dgm:spPr/>
    </dgm:pt>
    <dgm:pt modelId="{CB1C6142-FDB4-4D58-B334-4FB50308C88A}" type="pres">
      <dgm:prSet presAssocID="{7CE49A34-F203-4B3B-B768-8A637698563F}" presName="conn" presStyleLbl="parChTrans1D2" presStyleIdx="0" presStyleCnt="1"/>
      <dgm:spPr/>
      <dgm:t>
        <a:bodyPr/>
        <a:lstStyle/>
        <a:p>
          <a:endParaRPr lang="en-US"/>
        </a:p>
      </dgm:t>
    </dgm:pt>
    <dgm:pt modelId="{129C8874-BFB6-4D7F-B559-32364008C908}" type="pres">
      <dgm:prSet presAssocID="{7CE49A34-F203-4B3B-B768-8A637698563F}" presName="extraNode" presStyleLbl="node1" presStyleIdx="0" presStyleCnt="2"/>
      <dgm:spPr/>
    </dgm:pt>
    <dgm:pt modelId="{90042BB2-29CC-477D-88D8-D94D71905B4A}" type="pres">
      <dgm:prSet presAssocID="{7CE49A34-F203-4B3B-B768-8A637698563F}" presName="dstNode" presStyleLbl="node1" presStyleIdx="0" presStyleCnt="2"/>
      <dgm:spPr/>
    </dgm:pt>
    <dgm:pt modelId="{D0D134FC-D91C-4098-B827-98CE09AF1C42}" type="pres">
      <dgm:prSet presAssocID="{AC9FD4B0-4469-4109-9C9F-CB1798BC25EB}" presName="text_1" presStyleLbl="node1" presStyleIdx="0" presStyleCnt="2" custLinFactNeighborX="-63" custLinFactNeighborY="-1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AE03C-13B2-496E-ACAD-4E3C484C86C3}" type="pres">
      <dgm:prSet presAssocID="{AC9FD4B0-4469-4109-9C9F-CB1798BC25EB}" presName="accent_1" presStyleCnt="0"/>
      <dgm:spPr/>
    </dgm:pt>
    <dgm:pt modelId="{D0FCF0CD-B1FF-44A1-8C2B-CA493BF44021}" type="pres">
      <dgm:prSet presAssocID="{AC9FD4B0-4469-4109-9C9F-CB1798BC25EB}" presName="accentRepeatNode" presStyleLbl="solidFgAcc1" presStyleIdx="0" presStyleCnt="2"/>
      <dgm:spPr/>
    </dgm:pt>
    <dgm:pt modelId="{AA222AD6-4A4D-4112-BB3C-9065994D895C}" type="pres">
      <dgm:prSet presAssocID="{5FC5BF8C-6E97-43C8-A5FD-A8B14D394B0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60771-DE28-4B53-9C14-3921487D8375}" type="pres">
      <dgm:prSet presAssocID="{5FC5BF8C-6E97-43C8-A5FD-A8B14D394B08}" presName="accent_2" presStyleCnt="0"/>
      <dgm:spPr/>
    </dgm:pt>
    <dgm:pt modelId="{6F925F85-6127-4015-9471-7A0F8950E690}" type="pres">
      <dgm:prSet presAssocID="{5FC5BF8C-6E97-43C8-A5FD-A8B14D394B08}" presName="accentRepeatNode" presStyleLbl="solidFgAcc1" presStyleIdx="1" presStyleCnt="2"/>
      <dgm:spPr/>
    </dgm:pt>
  </dgm:ptLst>
  <dgm:cxnLst>
    <dgm:cxn modelId="{D77CCBA9-E6D5-4E9A-95B6-D9BF7E713A04}" type="presOf" srcId="{AC9FD4B0-4469-4109-9C9F-CB1798BC25EB}" destId="{D0D134FC-D91C-4098-B827-98CE09AF1C42}" srcOrd="0" destOrd="0" presId="urn:microsoft.com/office/officeart/2008/layout/VerticalCurvedList"/>
    <dgm:cxn modelId="{E55CE5A0-F83A-4670-999C-C0417D0E61FC}" type="presOf" srcId="{C8A85B5B-EA11-4961-8E61-79AC95C91D8F}" destId="{CB1C6142-FDB4-4D58-B334-4FB50308C88A}" srcOrd="0" destOrd="0" presId="urn:microsoft.com/office/officeart/2008/layout/VerticalCurvedList"/>
    <dgm:cxn modelId="{A95F0073-7E6E-40F0-AA19-E7DF048C6337}" srcId="{7CE49A34-F203-4B3B-B768-8A637698563F}" destId="{AC9FD4B0-4469-4109-9C9F-CB1798BC25EB}" srcOrd="0" destOrd="0" parTransId="{DE751781-88EE-4B1A-970B-B8CB96F340E6}" sibTransId="{C8A85B5B-EA11-4961-8E61-79AC95C91D8F}"/>
    <dgm:cxn modelId="{EA3F70B0-6062-4A9F-BFD3-E7AB4E3143E4}" type="presOf" srcId="{5FC5BF8C-6E97-43C8-A5FD-A8B14D394B08}" destId="{AA222AD6-4A4D-4112-BB3C-9065994D895C}" srcOrd="0" destOrd="0" presId="urn:microsoft.com/office/officeart/2008/layout/VerticalCurvedList"/>
    <dgm:cxn modelId="{F9FE0CD0-4DEC-44B8-A03A-742402A313F4}" srcId="{7CE49A34-F203-4B3B-B768-8A637698563F}" destId="{5FC5BF8C-6E97-43C8-A5FD-A8B14D394B08}" srcOrd="1" destOrd="0" parTransId="{FA7E332F-13B1-4EA6-B04D-B694A20B7554}" sibTransId="{2FD50218-979C-49F4-9C92-7562EA3CCD29}"/>
    <dgm:cxn modelId="{617FC455-6C67-4801-B2FA-D98335EB79AF}" type="presOf" srcId="{7CE49A34-F203-4B3B-B768-8A637698563F}" destId="{1B4A7627-1B5F-42C7-8041-F78D7A71A252}" srcOrd="0" destOrd="0" presId="urn:microsoft.com/office/officeart/2008/layout/VerticalCurvedList"/>
    <dgm:cxn modelId="{01FC710B-C626-4101-84EA-DDBF553C471E}" type="presParOf" srcId="{1B4A7627-1B5F-42C7-8041-F78D7A71A252}" destId="{A3A592D4-1804-4567-B137-5FF644ED7936}" srcOrd="0" destOrd="0" presId="urn:microsoft.com/office/officeart/2008/layout/VerticalCurvedList"/>
    <dgm:cxn modelId="{B2D667FC-1BAE-4179-82A6-8F4C2746F8B6}" type="presParOf" srcId="{A3A592D4-1804-4567-B137-5FF644ED7936}" destId="{AF8D3E24-C3A3-4CFD-8B17-983721190878}" srcOrd="0" destOrd="0" presId="urn:microsoft.com/office/officeart/2008/layout/VerticalCurvedList"/>
    <dgm:cxn modelId="{4D80E188-9831-4E8C-971C-92D2226D473A}" type="presParOf" srcId="{AF8D3E24-C3A3-4CFD-8B17-983721190878}" destId="{E359E4D3-9A7B-496F-9FAA-93FA1C5B59F5}" srcOrd="0" destOrd="0" presId="urn:microsoft.com/office/officeart/2008/layout/VerticalCurvedList"/>
    <dgm:cxn modelId="{72C21166-E291-4CBD-B92E-B56F92C953F3}" type="presParOf" srcId="{AF8D3E24-C3A3-4CFD-8B17-983721190878}" destId="{CB1C6142-FDB4-4D58-B334-4FB50308C88A}" srcOrd="1" destOrd="0" presId="urn:microsoft.com/office/officeart/2008/layout/VerticalCurvedList"/>
    <dgm:cxn modelId="{23D25896-B834-4D17-B8A6-1A8F70C6ACD8}" type="presParOf" srcId="{AF8D3E24-C3A3-4CFD-8B17-983721190878}" destId="{129C8874-BFB6-4D7F-B559-32364008C908}" srcOrd="2" destOrd="0" presId="urn:microsoft.com/office/officeart/2008/layout/VerticalCurvedList"/>
    <dgm:cxn modelId="{2FC19D76-5183-4627-9161-EBA78E96FF34}" type="presParOf" srcId="{AF8D3E24-C3A3-4CFD-8B17-983721190878}" destId="{90042BB2-29CC-477D-88D8-D94D71905B4A}" srcOrd="3" destOrd="0" presId="urn:microsoft.com/office/officeart/2008/layout/VerticalCurvedList"/>
    <dgm:cxn modelId="{E51DB42A-96DD-420A-8F3E-80B3E4468863}" type="presParOf" srcId="{A3A592D4-1804-4567-B137-5FF644ED7936}" destId="{D0D134FC-D91C-4098-B827-98CE09AF1C42}" srcOrd="1" destOrd="0" presId="urn:microsoft.com/office/officeart/2008/layout/VerticalCurvedList"/>
    <dgm:cxn modelId="{52706DE1-54EF-4402-B6ED-4FFDD5E1354C}" type="presParOf" srcId="{A3A592D4-1804-4567-B137-5FF644ED7936}" destId="{5AFAE03C-13B2-496E-ACAD-4E3C484C86C3}" srcOrd="2" destOrd="0" presId="urn:microsoft.com/office/officeart/2008/layout/VerticalCurvedList"/>
    <dgm:cxn modelId="{F5A44B61-F756-42DE-B4AC-2FC2FBD67399}" type="presParOf" srcId="{5AFAE03C-13B2-496E-ACAD-4E3C484C86C3}" destId="{D0FCF0CD-B1FF-44A1-8C2B-CA493BF44021}" srcOrd="0" destOrd="0" presId="urn:microsoft.com/office/officeart/2008/layout/VerticalCurvedList"/>
    <dgm:cxn modelId="{3086BF73-3608-4DFB-B7CB-057064EB0FAA}" type="presParOf" srcId="{A3A592D4-1804-4567-B137-5FF644ED7936}" destId="{AA222AD6-4A4D-4112-BB3C-9065994D895C}" srcOrd="3" destOrd="0" presId="urn:microsoft.com/office/officeart/2008/layout/VerticalCurvedList"/>
    <dgm:cxn modelId="{A5DBE812-8F80-4B93-B235-23A2C7AC2535}" type="presParOf" srcId="{A3A592D4-1804-4567-B137-5FF644ED7936}" destId="{ACA60771-DE28-4B53-9C14-3921487D8375}" srcOrd="4" destOrd="0" presId="urn:microsoft.com/office/officeart/2008/layout/VerticalCurvedList"/>
    <dgm:cxn modelId="{79BD8D3D-74A6-4BAA-9264-2E54E3FF22B5}" type="presParOf" srcId="{ACA60771-DE28-4B53-9C14-3921487D8375}" destId="{6F925F85-6127-4015-9471-7A0F8950E6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C6142-FDB4-4D58-B334-4FB50308C88A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134FC-D91C-4098-B827-98CE09AF1C42}">
      <dsp:nvSpPr>
        <dsp:cNvPr id="0" name=""/>
        <dsp:cNvSpPr/>
      </dsp:nvSpPr>
      <dsp:spPr>
        <a:xfrm>
          <a:off x="991611" y="756463"/>
          <a:ext cx="7103330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Design for the robot </a:t>
          </a:r>
          <a:endParaRPr lang="en-US" sz="3600" b="0" kern="1200" dirty="0"/>
        </a:p>
      </dsp:txBody>
      <dsp:txXfrm>
        <a:off x="991611" y="756463"/>
        <a:ext cx="7103330" cy="1548004"/>
      </dsp:txXfrm>
    </dsp:sp>
    <dsp:sp modelId="{D0FCF0CD-B1FF-44A1-8C2B-CA493BF44021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22AD6-4A4D-4112-BB3C-9065994D895C}">
      <dsp:nvSpPr>
        <dsp:cNvPr id="0" name=""/>
        <dsp:cNvSpPr/>
      </dsp:nvSpPr>
      <dsp:spPr>
        <a:xfrm>
          <a:off x="996086" y="3096551"/>
          <a:ext cx="7103330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Detection and tracking of the robot</a:t>
          </a:r>
          <a:endParaRPr lang="en-US" sz="4000" kern="1200" dirty="0"/>
        </a:p>
      </dsp:txBody>
      <dsp:txXfrm>
        <a:off x="996086" y="3096551"/>
        <a:ext cx="7103330" cy="1548004"/>
      </dsp:txXfrm>
    </dsp:sp>
    <dsp:sp modelId="{6F925F85-6127-4015-9471-7A0F8950E690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12046F-7C3A-4E60-AF8C-A5C6AA1898EA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0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CD7-79FA-4FDE-94F7-9635FCBA0C83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B620-5293-4756-9427-7DA7068D67E1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0D34-C5FE-4ABB-A165-EC9A7EE866A8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3D03-F09A-4124-A67A-2F0E05D162F3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207C-8886-42CF-8035-77FC9DB911D1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4FF8-410A-4FA4-B2EC-175D3456024A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17BC-DC14-4E67-916F-45844089A82F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FCB5-AD28-4908-82A1-825FECE1AC59}" type="datetime1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4B27-FB64-49C2-A844-B36DE1AA59DC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BD-B6DC-480D-AF35-3E3D09AF100B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7CBC-500C-4051-9171-9BC66C49EE64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C381-473B-46CD-814D-17434BAF9D9F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99C2-350A-4F89-9D38-4A06F6F6439E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3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F4D-A7E8-4ABF-8297-3FD16A9F4D80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B86D-E650-460F-8BD0-E1DA568D6A2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4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50AD-50F3-453C-842E-5A39E864E007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8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4112-DC61-4852-9A08-3E9B4AD5B9D9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3156-2E06-44E6-B975-FF8DF4FC61F2}" type="datetime1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AAA-3F72-4875-BD17-7429B021055B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439-119F-462C-9D76-57DB9B6735FF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4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1B19-33A1-46DA-B0ED-C849D9330C05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457BA0-843D-4897-AC07-348F083F20C6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F588-BFB4-47D7-8343-CFCA093AB1F1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029496" y="202994"/>
            <a:ext cx="813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EE 74099 / EN 74099 Research Project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Project Title: Vision Based Navigation System for Indoor Robots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DAD8-BEA4-45B8-88FE-0ACFA9CACF15}"/>
              </a:ext>
            </a:extLst>
          </p:cNvPr>
          <p:cNvSpPr txBox="1"/>
          <p:nvPr/>
        </p:nvSpPr>
        <p:spPr>
          <a:xfrm>
            <a:off x="7917448" y="5380672"/>
            <a:ext cx="4490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Team Members: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ANFM. Begum - SEU/IS/13/EG/002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GSU. Ahmadh  - SEU/IS/13/EG/011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IIS. Prema Sri  - SEU/IS/13/EG/032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72" y="2853388"/>
            <a:ext cx="1001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Progress Presentation –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16.05.2019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55287" y="5362343"/>
            <a:ext cx="813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Under the Supervision of 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Dr. WGCW Kumara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Eng. Abdul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Cadar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9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FA7B-D747-47BE-BD6C-2E3467A7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36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To </a:t>
            </a:r>
            <a:r>
              <a:rPr lang="en-US" dirty="0" smtClean="0"/>
              <a:t>achieve </a:t>
            </a:r>
            <a:r>
              <a:rPr lang="en-US" dirty="0"/>
              <a:t>real-time object detection, we’ll need to..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Access video stream in an efficient manner.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Apply object detection to each frame.</a:t>
            </a:r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dirty="0"/>
              <a:t>Accessing video stream is possible with OpenCV.</a:t>
            </a:r>
          </a:p>
          <a:p>
            <a:pPr>
              <a:lnSpc>
                <a:spcPct val="110000"/>
              </a:lnSpc>
            </a:pPr>
            <a:r>
              <a:rPr lang="en-US" dirty="0"/>
              <a:t>To </a:t>
            </a:r>
            <a:r>
              <a:rPr lang="en-US" dirty="0" smtClean="0"/>
              <a:t>achieve </a:t>
            </a:r>
            <a:r>
              <a:rPr lang="en-US" dirty="0"/>
              <a:t>object detection, we need to train an image classifier. </a:t>
            </a:r>
          </a:p>
          <a:p>
            <a:pPr>
              <a:lnSpc>
                <a:spcPct val="110000"/>
              </a:lnSpc>
            </a:pPr>
            <a:r>
              <a:rPr lang="en-US" dirty="0"/>
              <a:t>Then we can use trained classifier to detect objects in an image, and to track them across a video.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DF32-A1D2-4027-9F36-E5C0A5DC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65EE-6EFB-42B8-AA21-9B53F6FB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149764"/>
            <a:ext cx="10515600" cy="4351338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going to test an image classifier with the images we have from simulation model for the </a:t>
            </a:r>
            <a:r>
              <a:rPr lang="en-US" dirty="0" err="1"/>
              <a:t>TurtleBot</a:t>
            </a:r>
            <a:r>
              <a:rPr lang="en-US" dirty="0"/>
              <a:t> robot from Gazebo robotics simulator.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3B6D-89A1-4641-B973-CAC3FC7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05CB-B1AF-4C2B-AC84-D426834C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20" y="2534471"/>
            <a:ext cx="7181473" cy="41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Week…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95F69-CD25-4942-861C-CA73A45E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working on training a neural network with images gathered from the simulation environment.</a:t>
            </a:r>
          </a:p>
          <a:p>
            <a:r>
              <a:rPr lang="en-US" dirty="0" smtClean="0"/>
              <a:t>After successfully completing the training, we will then work on integrating the detection to OpenCV to get the coordinates of the robot on the image.</a:t>
            </a:r>
          </a:p>
          <a:p>
            <a:r>
              <a:rPr lang="en-US" dirty="0" smtClean="0"/>
              <a:t>Then, converting the image coordinates to world coordinates using our previously done works. So that we will have a tracking on a 2D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24F8-72AC-4C58-93C1-89E61CC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AA6C-3D95-41FF-B82A-DDD43EFA4582}"/>
              </a:ext>
            </a:extLst>
          </p:cNvPr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0979584"/>
              </p:ext>
            </p:extLst>
          </p:nvPr>
        </p:nvGraphicFramePr>
        <p:xfrm>
          <a:off x="2191656" y="8322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894888" y="1801299"/>
            <a:ext cx="65314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6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4888" y="4156665"/>
            <a:ext cx="7662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6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E54C5-BB11-4838-9BBA-BCCA2A0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1502425" y="3125003"/>
            <a:ext cx="9187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for the robot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9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7A39-BF5C-4925-BEAE-6BC1A9C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Robot chassis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8FD9-4412-469D-86FC-DF7CE73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we choose should be able to hold electronics components such as microcontrollers, sensors, battery and hold food we need to deliver.</a:t>
            </a:r>
          </a:p>
          <a:p>
            <a:r>
              <a:rPr lang="en-US" dirty="0"/>
              <a:t>One of the easiest designs to satisfy these requirements is </a:t>
            </a:r>
            <a:r>
              <a:rPr lang="en-US" dirty="0" err="1"/>
              <a:t>TurtleBot</a:t>
            </a:r>
            <a:r>
              <a:rPr lang="en-US" dirty="0"/>
              <a:t>, which has kind of table-like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8FFC-CD42-4852-8A51-29D42E6D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CA167-734E-4667-92A1-FC4C46B2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BE84E-EBEC-4B5D-96C7-69035374A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5" r="25178"/>
          <a:stretch/>
        </p:blipFill>
        <p:spPr>
          <a:xfrm>
            <a:off x="1073425" y="1001181"/>
            <a:ext cx="3962400" cy="4855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07345F-914F-4381-B545-71F4742BEF4A}"/>
              </a:ext>
            </a:extLst>
          </p:cNvPr>
          <p:cNvSpPr txBox="1"/>
          <p:nvPr/>
        </p:nvSpPr>
        <p:spPr>
          <a:xfrm>
            <a:off x="5658678" y="1881808"/>
            <a:ext cx="4757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three layers in the chassis.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robot platform called Roomba is the drive mechanism of this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planning to design a robot similar to this with our own moving platform and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Moving platform will be designed as a differential drive system.</a:t>
            </a:r>
          </a:p>
        </p:txBody>
      </p:sp>
    </p:spTree>
    <p:extLst>
      <p:ext uri="{BB962C8B-B14F-4D97-AF65-F5344CB8AC3E}">
        <p14:creationId xmlns:p14="http://schemas.microsoft.com/office/powerpoint/2010/main" val="279584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5995-962D-4F2E-807E-7593A57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62C1E-F04B-4B90-8920-8FF448F17DA6}"/>
              </a:ext>
            </a:extLst>
          </p:cNvPr>
          <p:cNvSpPr/>
          <p:nvPr/>
        </p:nvSpPr>
        <p:spPr>
          <a:xfrm>
            <a:off x="2050693" y="2753942"/>
            <a:ext cx="809061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of Robot</a:t>
            </a:r>
          </a:p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Object Detection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49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of Robot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navigation of the robot, we need two things.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Object Detection : To identify the current position of the robot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Tracking the path : To track the movements of robot to make sure it is aligned to the commands that being sent to it to reach the target destination.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445C7-AB3F-4003-A453-8F82F0A6A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3" t="46244" r="4267" b="1"/>
          <a:stretch/>
        </p:blipFill>
        <p:spPr>
          <a:xfrm>
            <a:off x="5308979" y="3409519"/>
            <a:ext cx="5171364" cy="33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8FD9-4412-469D-86FC-DF7CE73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need to use object </a:t>
            </a:r>
            <a:r>
              <a:rPr lang="en-US" dirty="0"/>
              <a:t>detection in our project to </a:t>
            </a:r>
            <a:r>
              <a:rPr lang="en-US" dirty="0" smtClean="0"/>
              <a:t>achieve </a:t>
            </a:r>
            <a:r>
              <a:rPr lang="en-US" dirty="0"/>
              <a:t>two things.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Get the location of the robot in the map to help localize robot in the environment.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Identify people in the environment to decide on the best path for the robot to reach the destination. </a:t>
            </a:r>
          </a:p>
          <a:p>
            <a:r>
              <a:rPr lang="en-US" dirty="0"/>
              <a:t>At first step, we are planning to start working on identifying robot in a video feed and get the location in the image</a:t>
            </a:r>
            <a:r>
              <a:rPr lang="en-US" dirty="0" smtClean="0"/>
              <a:t>. And the detection of the moving objects will be proceeded later on the course.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8FFC-CD42-4852-8A51-29D42E6D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dirty="0"/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42680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dirty="0"/>
              <a:t>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Object detection,</a:t>
            </a:r>
          </a:p>
          <a:p>
            <a:pPr lvl="1"/>
            <a:r>
              <a:rPr lang="en-US" dirty="0" smtClean="0"/>
              <a:t>Currently we are experimenting with different methods.</a:t>
            </a:r>
          </a:p>
          <a:p>
            <a:pPr lvl="1"/>
            <a:r>
              <a:rPr lang="en-US" dirty="0" smtClean="0"/>
              <a:t>Deep learning based object detection is the first one that we are going to go with.</a:t>
            </a:r>
          </a:p>
          <a:p>
            <a:pPr lvl="1"/>
            <a:r>
              <a:rPr lang="en-US" dirty="0" smtClean="0"/>
              <a:t>In order to do the detection, we need to train a neural network with many images of the robot to identify it on the image feed.</a:t>
            </a:r>
          </a:p>
          <a:p>
            <a:pPr lvl="1"/>
            <a:r>
              <a:rPr lang="en-US" dirty="0" smtClean="0"/>
              <a:t>As we currently don’t have a robot we thought to go with a simulation images to train it and to test the detection and hence the tracking in the video generated from the simulation.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90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596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Wingdings 2</vt:lpstr>
      <vt:lpstr>View</vt:lpstr>
      <vt:lpstr>Office Theme</vt:lpstr>
      <vt:lpstr>PowerPoint Presentation</vt:lpstr>
      <vt:lpstr>PowerPoint Presentation</vt:lpstr>
      <vt:lpstr>PowerPoint Presentation</vt:lpstr>
      <vt:lpstr>Robot chassis design</vt:lpstr>
      <vt:lpstr>PowerPoint Presentation</vt:lpstr>
      <vt:lpstr>PowerPoint Presentation</vt:lpstr>
      <vt:lpstr>Tracking of Robot </vt:lpstr>
      <vt:lpstr>1. Object Detection</vt:lpstr>
      <vt:lpstr>1. Object Detection</vt:lpstr>
      <vt:lpstr>PowerPoint Presentation</vt:lpstr>
      <vt:lpstr>PowerPoint Presentation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Mursina</dc:creator>
  <cp:lastModifiedBy>Umair Ahmadh</cp:lastModifiedBy>
  <cp:revision>85</cp:revision>
  <dcterms:created xsi:type="dcterms:W3CDTF">2019-05-02T05:59:12Z</dcterms:created>
  <dcterms:modified xsi:type="dcterms:W3CDTF">2019-05-26T18:22:34Z</dcterms:modified>
</cp:coreProperties>
</file>