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3"/>
  </p:notesMasterIdLst>
  <p:sldIdLst>
    <p:sldId id="268" r:id="rId3"/>
    <p:sldId id="272" r:id="rId4"/>
    <p:sldId id="276" r:id="rId5"/>
    <p:sldId id="277" r:id="rId6"/>
    <p:sldId id="273" r:id="rId7"/>
    <p:sldId id="281" r:id="rId8"/>
    <p:sldId id="282" r:id="rId9"/>
    <p:sldId id="280" r:id="rId10"/>
    <p:sldId id="283"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361D4-EC7C-42FC-8B51-A9D1EA7B7DF6}" type="datetimeFigureOut">
              <a:rPr lang="en-US" smtClean="0"/>
              <a:t>6/9/2019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DDFBB-96E8-4F67-A839-E84D29D0F3AE}" type="slidenum">
              <a:rPr lang="en-US" smtClean="0"/>
              <a:t>‹#›</a:t>
            </a:fld>
            <a:endParaRPr lang="en-US"/>
          </a:p>
        </p:txBody>
      </p:sp>
    </p:spTree>
    <p:extLst>
      <p:ext uri="{BB962C8B-B14F-4D97-AF65-F5344CB8AC3E}">
        <p14:creationId xmlns:p14="http://schemas.microsoft.com/office/powerpoint/2010/main" val="336021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A584D72-5F20-4A51-8536-AA0440D94FB3}" type="datetime1">
              <a:rPr lang="en-US" smtClean="0"/>
              <a:t>6/9/2019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3AAA4E2-25B7-48DD-AC1B-2A44CBB96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23718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32BE6-9CE5-47A9-B197-535D085F079F}"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2004815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EA1EF-5D00-40F4-91EB-D6D2B7D7FC53}"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258110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14F56E-D2CC-4128-9F30-C8CC2F24D754}"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3411774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76C1D-9D7A-404C-BFC9-446DDD62A7DE}"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27413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916096-79F4-46B1-929A-4D58A7C6FD65}"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812904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012A8F-50DF-4A59-AD94-9FCFB24BE30D}"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242061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74C09D-1EFA-4E96-A72D-5DED27C34D04}" type="datetime1">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797215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7348B3-6AF3-4D84-9E40-7F7BDAD6AE5F}" type="datetime1">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833250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6B980-87EF-4D45-9617-A73F6C84CA61}" type="datetime1">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174523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B8EA53-E89F-467C-80CE-4AEAEC623FE1}"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339421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417637-79BC-4CD3-B84A-6C41AC5457F8}"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12938485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5DAD64-89AD-4259-846C-564AB79A7613}"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320959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F2913C-01F5-4133-85F5-EC784355A8C8}"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2210459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8CFE94-B02B-4E80-A4C5-10AEBC8C2DC6}"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A8A14-C905-4F87-85C6-6D1DC8760D70}" type="slidenum">
              <a:rPr lang="en-US" smtClean="0"/>
              <a:t>‹#›</a:t>
            </a:fld>
            <a:endParaRPr lang="en-US"/>
          </a:p>
        </p:txBody>
      </p:sp>
    </p:spTree>
    <p:extLst>
      <p:ext uri="{BB962C8B-B14F-4D97-AF65-F5344CB8AC3E}">
        <p14:creationId xmlns:p14="http://schemas.microsoft.com/office/powerpoint/2010/main" val="98687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FFDD7-C182-4E1A-B5DA-C581ACC8E55A}" type="datetime1">
              <a:rPr lang="en-US" smtClean="0"/>
              <a:t>6/9/2019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AA4E2-25B7-48DD-AC1B-2A44CBB96C1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901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406F3-C229-41EC-90A6-2ED6BA2992D5}"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2345623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3EF14-E263-4261-9A51-12CBC9D28CD2}" type="datetime1">
              <a:rPr lang="en-US" smtClean="0"/>
              <a:t>6/9/2019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418482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9D03E-91BF-441C-81B5-9A66E9EE1E09}" type="datetime1">
              <a:rPr lang="en-US" smtClean="0"/>
              <a:t>6/9/2019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138016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15E9A-641B-42E4-9955-4EC892A0BA9D}" type="datetime1">
              <a:rPr lang="en-US" smtClean="0"/>
              <a:t>6/9/2019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199890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577F1F-81C7-467E-AED5-60C4D6B31FFC}"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83817105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3E6229-B77C-4690-9E6D-181F894F226D}" type="datetime1">
              <a:rPr lang="en-US" smtClean="0"/>
              <a:t>6/9/2019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AA4E2-25B7-48DD-AC1B-2A44CBB96C1E}" type="slidenum">
              <a:rPr lang="en-US" smtClean="0"/>
              <a:t>‹#›</a:t>
            </a:fld>
            <a:endParaRPr lang="en-US"/>
          </a:p>
        </p:txBody>
      </p:sp>
    </p:spTree>
    <p:extLst>
      <p:ext uri="{BB962C8B-B14F-4D97-AF65-F5344CB8AC3E}">
        <p14:creationId xmlns:p14="http://schemas.microsoft.com/office/powerpoint/2010/main" val="369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DBE0C49-F967-4069-874F-5CB2AA18C3F2}" type="datetime1">
              <a:rPr lang="en-US" smtClean="0"/>
              <a:t>6/9/2019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3AAA4E2-25B7-48DD-AC1B-2A44CBB96C1E}" type="slidenum">
              <a:rPr lang="en-US" smtClean="0"/>
              <a:t>‹#›</a:t>
            </a:fld>
            <a:endParaRPr lang="en-US"/>
          </a:p>
        </p:txBody>
      </p:sp>
    </p:spTree>
    <p:extLst>
      <p:ext uri="{BB962C8B-B14F-4D97-AF65-F5344CB8AC3E}">
        <p14:creationId xmlns:p14="http://schemas.microsoft.com/office/powerpoint/2010/main" val="4206878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2AEF-D14C-4902-A9C1-6AE1F14A621C}" type="datetime1">
              <a:rPr lang="en-US" smtClean="0"/>
              <a:t>6/9/2019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A8A14-C905-4F87-85C6-6D1DC8760D70}" type="slidenum">
              <a:rPr lang="en-US" smtClean="0"/>
              <a:t>‹#›</a:t>
            </a:fld>
            <a:endParaRPr lang="en-US"/>
          </a:p>
        </p:txBody>
      </p:sp>
    </p:spTree>
    <p:extLst>
      <p:ext uri="{BB962C8B-B14F-4D97-AF65-F5344CB8AC3E}">
        <p14:creationId xmlns:p14="http://schemas.microsoft.com/office/powerpoint/2010/main" val="2917303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3BBEB9-A784-4CDF-9DDF-A7DDFA64970C}"/>
              </a:ext>
            </a:extLst>
          </p:cNvPr>
          <p:cNvSpPr txBox="1"/>
          <p:nvPr/>
        </p:nvSpPr>
        <p:spPr>
          <a:xfrm>
            <a:off x="2029496" y="202994"/>
            <a:ext cx="8133008" cy="132343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EE 74099 / EN 74099 Research Project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Project Title: Vision Based Navigation System for Indoor Robots</a:t>
            </a:r>
          </a:p>
        </p:txBody>
      </p:sp>
      <p:sp>
        <p:nvSpPr>
          <p:cNvPr id="3" name="TextBox 2">
            <a:extLst>
              <a:ext uri="{FF2B5EF4-FFF2-40B4-BE49-F238E27FC236}">
                <a16:creationId xmlns:a16="http://schemas.microsoft.com/office/drawing/2014/main" id="{F727DAD8-BEA4-45B8-88FE-0ACFA9CACF15}"/>
              </a:ext>
            </a:extLst>
          </p:cNvPr>
          <p:cNvSpPr txBox="1"/>
          <p:nvPr/>
        </p:nvSpPr>
        <p:spPr>
          <a:xfrm>
            <a:off x="7917448" y="5380672"/>
            <a:ext cx="4490112"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Schoolbook" panose="02040604050505020304"/>
                <a:ea typeface="+mn-ea"/>
                <a:cs typeface="+mn-cs"/>
              </a:rPr>
              <a:t>Team Members: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ANFM. Begum - SEU/IS/13/EG/002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GSU. Ahmadh  - SEU/IS/13/EG/011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IIS. Prema Sri  - SEU/IS/13/EG/032</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Schoolbook" panose="02040604050505020304"/>
              <a:ea typeface="+mn-ea"/>
              <a:cs typeface="+mn-cs"/>
            </a:endParaRPr>
          </a:p>
        </p:txBody>
      </p:sp>
      <p:sp>
        <p:nvSpPr>
          <p:cNvPr id="6" name="Rectangle 5"/>
          <p:cNvSpPr/>
          <p:nvPr/>
        </p:nvSpPr>
        <p:spPr>
          <a:xfrm>
            <a:off x="1088572" y="2853388"/>
            <a:ext cx="10014856" cy="120032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rPr>
              <a:t>Progress Presentation – </a:t>
            </a:r>
            <a:r>
              <a:rPr kumimoji="0" lang="en-US" sz="3600" b="0" i="0" u="none" strike="noStrike" kern="1200" cap="none" spc="0" normalizeH="0" baseline="0" noProof="0" dirty="0" smtClean="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rPr>
              <a:t>7</a:t>
            </a:r>
            <a:endParaRPr kumimoji="0" lang="en-US" sz="3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smtClean="0">
                <a:ln w="0"/>
                <a:solidFill>
                  <a:prstClr val="white"/>
                </a:solidFill>
                <a:effectLst>
                  <a:outerShdw blurRad="38100" dist="19050" dir="2700000" algn="tl" rotWithShape="0">
                    <a:prstClr val="black">
                      <a:alpha val="40000"/>
                    </a:prstClr>
                  </a:outerShdw>
                </a:effectLst>
                <a:latin typeface="Century Schoolbook" panose="02040604050505020304"/>
              </a:rPr>
              <a:t>09.06</a:t>
            </a:r>
            <a:r>
              <a:rPr kumimoji="0" lang="en-US" sz="3600" b="0" i="0" u="none" strike="noStrike" kern="1200" cap="none" spc="0" normalizeH="0" baseline="0" noProof="0" dirty="0" smtClean="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rPr>
              <a:t>.2019</a:t>
            </a:r>
            <a:endParaRPr kumimoji="0" lang="en-US" sz="36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Schoolbook" panose="02040604050505020304"/>
              <a:ea typeface="+mn-ea"/>
              <a:cs typeface="+mn-cs"/>
            </a:endParaRPr>
          </a:p>
        </p:txBody>
      </p:sp>
      <p:sp>
        <p:nvSpPr>
          <p:cNvPr id="7" name="TextBox 6">
            <a:extLst>
              <a:ext uri="{FF2B5EF4-FFF2-40B4-BE49-F238E27FC236}">
                <a16:creationId xmlns:a16="http://schemas.microsoft.com/office/drawing/2014/main" id="{773BBEB9-A784-4CDF-9DDF-A7DDFA64970C}"/>
              </a:ext>
            </a:extLst>
          </p:cNvPr>
          <p:cNvSpPr txBox="1"/>
          <p:nvPr/>
        </p:nvSpPr>
        <p:spPr>
          <a:xfrm>
            <a:off x="255287" y="5362343"/>
            <a:ext cx="465790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entury Schoolbook" panose="02040604050505020304"/>
                <a:ea typeface="+mn-ea"/>
                <a:cs typeface="+mn-cs"/>
              </a:rPr>
              <a:t>Under the Supervision of :</a:t>
            </a:r>
            <a:r>
              <a:rPr kumimoji="0" lang="en-US" sz="2000" b="1" i="0"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entury Schoolbook" panose="02040604050505020304"/>
                <a:ea typeface="+mn-ea"/>
                <a:cs typeface="+mn-cs"/>
              </a:rPr>
              <a:t/>
            </a:r>
            <a:br>
              <a:rPr kumimoji="0" lang="en-US" sz="2000" b="1" i="0" u="none" strike="noStrike" kern="1200" cap="none" spc="0" normalizeH="0" baseline="0" noProof="0" dirty="0">
                <a:ln>
                  <a:noFill/>
                </a:ln>
                <a:solidFill>
                  <a:prstClr val="white">
                    <a:lumMod val="50000"/>
                  </a:prstClr>
                </a:solidFill>
                <a:effectLst>
                  <a:outerShdw blurRad="38100" dist="38100" dir="2700000" algn="tl">
                    <a:srgbClr val="000000">
                      <a:alpha val="43137"/>
                    </a:srgbClr>
                  </a:outerShdw>
                </a:effectLst>
                <a:uLnTx/>
                <a:uFillTx/>
                <a:latin typeface="Century Schoolbook" panose="02040604050505020304"/>
                <a:ea typeface="+mn-ea"/>
                <a:cs typeface="+mn-cs"/>
              </a:rPr>
            </a:br>
            <a:r>
              <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Dr. WGCW Kumara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And Eng. Abdul </a:t>
            </a:r>
            <a:r>
              <a:rPr kumimoji="0" lang="en-US" sz="2600" b="0"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rPr>
              <a:t>Cadar</a:t>
            </a:r>
            <a:endParaRPr kumimoji="0" lang="en-US" sz="2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2811604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D124F8-72AC-4C58-93C1-89E61CC12B3F}"/>
              </a:ext>
            </a:extLst>
          </p:cNvPr>
          <p:cNvSpPr>
            <a:spLocks noGrp="1"/>
          </p:cNvSpPr>
          <p:nvPr>
            <p:ph type="sldNum" sz="quarter" idx="12"/>
          </p:nvPr>
        </p:nvSpPr>
        <p:spPr/>
        <p:txBody>
          <a:bodyPr/>
          <a:lstStyle/>
          <a:p>
            <a:fld id="{BBEA8A14-C905-4F87-85C6-6D1DC8760D70}" type="slidenum">
              <a:rPr lang="en-US" smtClean="0"/>
              <a:t>10</a:t>
            </a:fld>
            <a:endParaRPr lang="en-US"/>
          </a:p>
        </p:txBody>
      </p:sp>
      <p:sp>
        <p:nvSpPr>
          <p:cNvPr id="6" name="Rectangle 5">
            <a:extLst>
              <a:ext uri="{FF2B5EF4-FFF2-40B4-BE49-F238E27FC236}">
                <a16:creationId xmlns:a16="http://schemas.microsoft.com/office/drawing/2014/main" id="{2EA5AA6C-3D95-41FF-B82A-DDD43EFA4582}"/>
              </a:ext>
            </a:extLst>
          </p:cNvPr>
          <p:cNvSpPr/>
          <p:nvPr/>
        </p:nvSpPr>
        <p:spPr>
          <a:xfrm>
            <a:off x="3193141" y="2931886"/>
            <a:ext cx="5818027" cy="1107996"/>
          </a:xfrm>
          <a:prstGeom prst="rect">
            <a:avLst/>
          </a:prstGeom>
          <a:noFill/>
        </p:spPr>
        <p:txBody>
          <a:bodyPr wrap="square" lIns="91440" tIns="45720" rIns="91440" bIns="45720">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44798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F751-88DA-470A-97E3-21A65B96D46F}"/>
              </a:ext>
            </a:extLst>
          </p:cNvPr>
          <p:cNvSpPr>
            <a:spLocks noGrp="1"/>
          </p:cNvSpPr>
          <p:nvPr>
            <p:ph type="title"/>
          </p:nvPr>
        </p:nvSpPr>
        <p:spPr/>
        <p:txBody>
          <a:bodyPr/>
          <a:lstStyle/>
          <a:p>
            <a:pPr algn="ctr"/>
            <a:r>
              <a:rPr lang="en-US" b="1" dirty="0" smtClean="0"/>
              <a:t>Progress on object detection and tracking</a:t>
            </a:r>
            <a:endParaRPr lang="en-US" b="1" dirty="0"/>
          </a:p>
        </p:txBody>
      </p:sp>
      <p:sp>
        <p:nvSpPr>
          <p:cNvPr id="4" name="Slide Number Placeholder 3">
            <a:extLst>
              <a:ext uri="{FF2B5EF4-FFF2-40B4-BE49-F238E27FC236}">
                <a16:creationId xmlns:a16="http://schemas.microsoft.com/office/drawing/2014/main" id="{66B95547-6292-43C8-91A8-91D43D8B26CA}"/>
              </a:ext>
            </a:extLst>
          </p:cNvPr>
          <p:cNvSpPr>
            <a:spLocks noGrp="1"/>
          </p:cNvSpPr>
          <p:nvPr>
            <p:ph type="sldNum" sz="quarter" idx="12"/>
          </p:nvPr>
        </p:nvSpPr>
        <p:spPr/>
        <p:txBody>
          <a:bodyPr/>
          <a:lstStyle/>
          <a:p>
            <a:fld id="{BBEA8A14-C905-4F87-85C6-6D1DC8760D70}" type="slidenum">
              <a:rPr lang="en-US" smtClean="0"/>
              <a:t>2</a:t>
            </a:fld>
            <a:endParaRPr lang="en-US"/>
          </a:p>
        </p:txBody>
      </p:sp>
      <p:sp>
        <p:nvSpPr>
          <p:cNvPr id="8" name="Content Placeholder 2">
            <a:extLst>
              <a:ext uri="{FF2B5EF4-FFF2-40B4-BE49-F238E27FC236}">
                <a16:creationId xmlns:a16="http://schemas.microsoft.com/office/drawing/2014/main" id="{FE71D590-DFC5-4E3D-9369-338B95F2A537}"/>
              </a:ext>
            </a:extLst>
          </p:cNvPr>
          <p:cNvSpPr>
            <a:spLocks noGrp="1"/>
          </p:cNvSpPr>
          <p:nvPr>
            <p:ph idx="1"/>
          </p:nvPr>
        </p:nvSpPr>
        <p:spPr>
          <a:xfrm>
            <a:off x="838200" y="1690688"/>
            <a:ext cx="10515600" cy="4351338"/>
          </a:xfrm>
        </p:spPr>
        <p:txBody>
          <a:bodyPr>
            <a:normAutofit/>
          </a:bodyPr>
          <a:lstStyle/>
          <a:p>
            <a:pPr marL="0" indent="0">
              <a:buNone/>
            </a:pPr>
            <a:r>
              <a:rPr lang="en-US" dirty="0" smtClean="0"/>
              <a:t>From various methods available for object detection, we experimented the following methods and concluded the possibility of their usage for our purpose.</a:t>
            </a:r>
          </a:p>
          <a:p>
            <a:pPr marL="0" indent="0">
              <a:buNone/>
            </a:pPr>
            <a:endParaRPr lang="en-US" dirty="0" smtClean="0"/>
          </a:p>
          <a:p>
            <a:pPr marL="514350" indent="-514350">
              <a:buAutoNum type="arabicPeriod"/>
            </a:pPr>
            <a:r>
              <a:rPr lang="en-US" dirty="0" smtClean="0"/>
              <a:t>SIFT</a:t>
            </a:r>
          </a:p>
          <a:p>
            <a:pPr marL="514350" indent="-514350">
              <a:buAutoNum type="arabicPeriod"/>
            </a:pPr>
            <a:r>
              <a:rPr lang="en-US" dirty="0" err="1" smtClean="0"/>
              <a:t>GoTurn</a:t>
            </a:r>
            <a:endParaRPr lang="en-US" dirty="0" smtClean="0"/>
          </a:p>
          <a:p>
            <a:pPr marL="0" indent="0">
              <a:buNone/>
            </a:pPr>
            <a:endParaRPr lang="en-US" dirty="0"/>
          </a:p>
        </p:txBody>
      </p:sp>
    </p:spTree>
    <p:extLst>
      <p:ext uri="{BB962C8B-B14F-4D97-AF65-F5344CB8AC3E}">
        <p14:creationId xmlns:p14="http://schemas.microsoft.com/office/powerpoint/2010/main" val="3713976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0C18-9668-41C1-975C-95776BFB5291}"/>
              </a:ext>
            </a:extLst>
          </p:cNvPr>
          <p:cNvSpPr>
            <a:spLocks noGrp="1"/>
          </p:cNvSpPr>
          <p:nvPr>
            <p:ph type="title"/>
          </p:nvPr>
        </p:nvSpPr>
        <p:spPr/>
        <p:txBody>
          <a:bodyPr/>
          <a:lstStyle/>
          <a:p>
            <a:r>
              <a:rPr lang="en-US" dirty="0" smtClean="0"/>
              <a:t>SIFT</a:t>
            </a:r>
            <a:endParaRPr lang="en-US" dirty="0"/>
          </a:p>
        </p:txBody>
      </p:sp>
      <p:sp>
        <p:nvSpPr>
          <p:cNvPr id="3" name="Content Placeholder 2">
            <a:extLst>
              <a:ext uri="{FF2B5EF4-FFF2-40B4-BE49-F238E27FC236}">
                <a16:creationId xmlns:a16="http://schemas.microsoft.com/office/drawing/2014/main" id="{91541118-8322-42B4-B296-C06F82C91909}"/>
              </a:ext>
            </a:extLst>
          </p:cNvPr>
          <p:cNvSpPr>
            <a:spLocks noGrp="1"/>
          </p:cNvSpPr>
          <p:nvPr>
            <p:ph idx="1"/>
          </p:nvPr>
        </p:nvSpPr>
        <p:spPr/>
        <p:txBody>
          <a:bodyPr/>
          <a:lstStyle/>
          <a:p>
            <a:r>
              <a:rPr lang="en-US" dirty="0"/>
              <a:t>Stands for Scale Invariant Feature Transform</a:t>
            </a:r>
          </a:p>
          <a:p>
            <a:r>
              <a:rPr lang="en-US" dirty="0"/>
              <a:t>We can work with single sample image in SIFT.</a:t>
            </a:r>
          </a:p>
          <a:p>
            <a:r>
              <a:rPr lang="en-US" dirty="0"/>
              <a:t>Steps followed to get object detection</a:t>
            </a:r>
          </a:p>
          <a:p>
            <a:pPr marL="971550" lvl="1" indent="-514350">
              <a:buFont typeface="+mj-lt"/>
              <a:buAutoNum type="arabicPeriod"/>
            </a:pPr>
            <a:r>
              <a:rPr lang="en-US" dirty="0"/>
              <a:t>Get features from </a:t>
            </a:r>
            <a:r>
              <a:rPr lang="en-US" dirty="0" smtClean="0"/>
              <a:t>sample image and </a:t>
            </a:r>
            <a:r>
              <a:rPr lang="en-US" dirty="0"/>
              <a:t>query </a:t>
            </a:r>
            <a:r>
              <a:rPr lang="en-US" dirty="0" smtClean="0"/>
              <a:t>image</a:t>
            </a:r>
          </a:p>
          <a:p>
            <a:pPr marL="971550" lvl="1" indent="-514350">
              <a:buFont typeface="+mj-lt"/>
              <a:buAutoNum type="arabicPeriod"/>
            </a:pPr>
            <a:r>
              <a:rPr lang="en-US" dirty="0" smtClean="0"/>
              <a:t>Match </a:t>
            </a:r>
            <a:r>
              <a:rPr lang="en-US" dirty="0"/>
              <a:t>the parameters of both images which are extracted by SIFT(). We can set minimum match count.</a:t>
            </a:r>
          </a:p>
          <a:p>
            <a:pPr marL="971550" lvl="1" indent="-514350">
              <a:buFont typeface="+mj-lt"/>
              <a:buAutoNum type="arabicPeriod"/>
            </a:pPr>
            <a:r>
              <a:rPr lang="en-US" dirty="0"/>
              <a:t>If we get good matches, create a border around the object.</a:t>
            </a:r>
          </a:p>
        </p:txBody>
      </p:sp>
      <p:sp>
        <p:nvSpPr>
          <p:cNvPr id="4" name="Slide Number Placeholder 3">
            <a:extLst>
              <a:ext uri="{FF2B5EF4-FFF2-40B4-BE49-F238E27FC236}">
                <a16:creationId xmlns:a16="http://schemas.microsoft.com/office/drawing/2014/main" id="{039D1D24-4505-48D9-9C0D-9CA955313298}"/>
              </a:ext>
            </a:extLst>
          </p:cNvPr>
          <p:cNvSpPr>
            <a:spLocks noGrp="1"/>
          </p:cNvSpPr>
          <p:nvPr>
            <p:ph type="sldNum" sz="quarter" idx="12"/>
          </p:nvPr>
        </p:nvSpPr>
        <p:spPr/>
        <p:txBody>
          <a:bodyPr/>
          <a:lstStyle/>
          <a:p>
            <a:fld id="{BBEA8A14-C905-4F87-85C6-6D1DC8760D70}" type="slidenum">
              <a:rPr lang="en-US" smtClean="0"/>
              <a:t>3</a:t>
            </a:fld>
            <a:endParaRPr lang="en-US"/>
          </a:p>
        </p:txBody>
      </p:sp>
    </p:spTree>
    <p:extLst>
      <p:ext uri="{BB962C8B-B14F-4D97-AF65-F5344CB8AC3E}">
        <p14:creationId xmlns:p14="http://schemas.microsoft.com/office/powerpoint/2010/main" val="1338017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D162369-62E2-4EAF-897B-0E9C1CC15D72}"/>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892608" y="1690688"/>
            <a:ext cx="1402232" cy="3365836"/>
          </a:xfrm>
        </p:spPr>
      </p:pic>
      <p:sp>
        <p:nvSpPr>
          <p:cNvPr id="4" name="Slide Number Placeholder 3">
            <a:extLst>
              <a:ext uri="{FF2B5EF4-FFF2-40B4-BE49-F238E27FC236}">
                <a16:creationId xmlns:a16="http://schemas.microsoft.com/office/drawing/2014/main" id="{8A17D067-F551-4C04-9B2D-7571E6719D20}"/>
              </a:ext>
            </a:extLst>
          </p:cNvPr>
          <p:cNvSpPr>
            <a:spLocks noGrp="1"/>
          </p:cNvSpPr>
          <p:nvPr>
            <p:ph type="sldNum" sz="quarter" idx="12"/>
          </p:nvPr>
        </p:nvSpPr>
        <p:spPr/>
        <p:txBody>
          <a:bodyPr/>
          <a:lstStyle/>
          <a:p>
            <a:fld id="{BBEA8A14-C905-4F87-85C6-6D1DC8760D70}" type="slidenum">
              <a:rPr lang="en-US" smtClean="0"/>
              <a:t>4</a:t>
            </a:fld>
            <a:endParaRPr lang="en-US"/>
          </a:p>
        </p:txBody>
      </p:sp>
      <p:sp>
        <p:nvSpPr>
          <p:cNvPr id="7" name="TextBox 6">
            <a:extLst>
              <a:ext uri="{FF2B5EF4-FFF2-40B4-BE49-F238E27FC236}">
                <a16:creationId xmlns:a16="http://schemas.microsoft.com/office/drawing/2014/main" id="{B78CCE18-1AE9-467D-ABE3-928E40F6222D}"/>
              </a:ext>
            </a:extLst>
          </p:cNvPr>
          <p:cNvSpPr txBox="1"/>
          <p:nvPr/>
        </p:nvSpPr>
        <p:spPr>
          <a:xfrm>
            <a:off x="1524328" y="5256805"/>
            <a:ext cx="2138791" cy="369332"/>
          </a:xfrm>
          <a:prstGeom prst="rect">
            <a:avLst/>
          </a:prstGeom>
          <a:noFill/>
        </p:spPr>
        <p:txBody>
          <a:bodyPr wrap="none" rtlCol="0">
            <a:spAutoFit/>
          </a:bodyPr>
          <a:lstStyle/>
          <a:p>
            <a:r>
              <a:rPr lang="en-US" dirty="0"/>
              <a:t>Figure 2: Train Image</a:t>
            </a:r>
          </a:p>
        </p:txBody>
      </p:sp>
      <p:sp>
        <p:nvSpPr>
          <p:cNvPr id="8" name="TextBox 7">
            <a:extLst>
              <a:ext uri="{FF2B5EF4-FFF2-40B4-BE49-F238E27FC236}">
                <a16:creationId xmlns:a16="http://schemas.microsoft.com/office/drawing/2014/main" id="{79802374-0574-4325-81C1-3EC3BB04DBE3}"/>
              </a:ext>
            </a:extLst>
          </p:cNvPr>
          <p:cNvSpPr txBox="1"/>
          <p:nvPr/>
        </p:nvSpPr>
        <p:spPr>
          <a:xfrm>
            <a:off x="7045164" y="5256805"/>
            <a:ext cx="2258375" cy="369332"/>
          </a:xfrm>
          <a:prstGeom prst="rect">
            <a:avLst/>
          </a:prstGeom>
          <a:noFill/>
        </p:spPr>
        <p:txBody>
          <a:bodyPr wrap="none" rtlCol="0">
            <a:spAutoFit/>
          </a:bodyPr>
          <a:lstStyle/>
          <a:p>
            <a:r>
              <a:rPr lang="en-US" dirty="0"/>
              <a:t>Figure 3: Query Image</a:t>
            </a:r>
          </a:p>
        </p:txBody>
      </p:sp>
      <p:pic>
        <p:nvPicPr>
          <p:cNvPr id="10" name="Picture 9">
            <a:extLst>
              <a:ext uri="{FF2B5EF4-FFF2-40B4-BE49-F238E27FC236}">
                <a16:creationId xmlns:a16="http://schemas.microsoft.com/office/drawing/2014/main" id="{90D4A623-31C0-4355-B25F-D1BE7A23070B}"/>
              </a:ext>
            </a:extLst>
          </p:cNvPr>
          <p:cNvPicPr>
            <a:picLocks noChangeAspect="1"/>
          </p:cNvPicPr>
          <p:nvPr/>
        </p:nvPicPr>
        <p:blipFill rotWithShape="1">
          <a:blip r:embed="rId3">
            <a:extLst>
              <a:ext uri="{28A0092B-C50C-407E-A947-70E740481C1C}">
                <a14:useLocalDpi xmlns:a14="http://schemas.microsoft.com/office/drawing/2010/main" val="0"/>
              </a:ext>
            </a:extLst>
          </a:blip>
          <a:srcRect l="43626" t="13879" r="9155" b="19610"/>
          <a:stretch/>
        </p:blipFill>
        <p:spPr>
          <a:xfrm>
            <a:off x="6049312" y="1690687"/>
            <a:ext cx="4250080" cy="3365835"/>
          </a:xfrm>
          <a:prstGeom prst="rect">
            <a:avLst/>
          </a:prstGeom>
        </p:spPr>
      </p:pic>
    </p:spTree>
    <p:extLst>
      <p:ext uri="{BB962C8B-B14F-4D97-AF65-F5344CB8AC3E}">
        <p14:creationId xmlns:p14="http://schemas.microsoft.com/office/powerpoint/2010/main" val="3599286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09DB-E9A8-4939-936A-8EE80C0B28EA}"/>
              </a:ext>
            </a:extLst>
          </p:cNvPr>
          <p:cNvSpPr>
            <a:spLocks noGrp="1"/>
          </p:cNvSpPr>
          <p:nvPr>
            <p:ph type="title"/>
          </p:nvPr>
        </p:nvSpPr>
        <p:spPr/>
        <p:txBody>
          <a:bodyPr/>
          <a:lstStyle/>
          <a:p>
            <a:r>
              <a:rPr lang="en-US" b="1" dirty="0" smtClean="0"/>
              <a:t>Issues in SIFT</a:t>
            </a:r>
            <a:endParaRPr lang="en-US" b="1" dirty="0"/>
          </a:p>
        </p:txBody>
      </p:sp>
      <p:sp>
        <p:nvSpPr>
          <p:cNvPr id="3" name="Content Placeholder 2">
            <a:extLst>
              <a:ext uri="{FF2B5EF4-FFF2-40B4-BE49-F238E27FC236}">
                <a16:creationId xmlns:a16="http://schemas.microsoft.com/office/drawing/2014/main" id="{3C6F27F7-20F6-48B3-BD4D-BB1F6BD1C765}"/>
              </a:ext>
            </a:extLst>
          </p:cNvPr>
          <p:cNvSpPr>
            <a:spLocks noGrp="1"/>
          </p:cNvSpPr>
          <p:nvPr>
            <p:ph idx="1"/>
          </p:nvPr>
        </p:nvSpPr>
        <p:spPr/>
        <p:txBody>
          <a:bodyPr/>
          <a:lstStyle/>
          <a:p>
            <a:r>
              <a:rPr lang="en-US" dirty="0" smtClean="0"/>
              <a:t>Even though it is a good method to detect presence of an object in an image frame, it can only be used for  fixed object as it detect based on feature matching.</a:t>
            </a:r>
            <a:br>
              <a:rPr lang="en-US" dirty="0" smtClean="0"/>
            </a:br>
            <a:r>
              <a:rPr lang="en-US" dirty="0" smtClean="0"/>
              <a:t>When the object’s orientations get changed, detection fails </a:t>
            </a:r>
            <a:r>
              <a:rPr lang="en-US" dirty="0" err="1" smtClean="0"/>
              <a:t>severly</a:t>
            </a:r>
            <a:r>
              <a:rPr lang="en-US" dirty="0" smtClean="0"/>
              <a:t>.</a:t>
            </a:r>
          </a:p>
          <a:p>
            <a:r>
              <a:rPr lang="en-US" dirty="0" smtClean="0"/>
              <a:t>Thus, this method failed to get enlisted in our To-be-used list.</a:t>
            </a:r>
            <a:endParaRPr lang="en-US" dirty="0"/>
          </a:p>
        </p:txBody>
      </p:sp>
      <p:sp>
        <p:nvSpPr>
          <p:cNvPr id="4" name="Slide Number Placeholder 3">
            <a:extLst>
              <a:ext uri="{FF2B5EF4-FFF2-40B4-BE49-F238E27FC236}">
                <a16:creationId xmlns:a16="http://schemas.microsoft.com/office/drawing/2014/main" id="{8D14B557-BC3C-42E5-BE90-FCC9A9A40FBF}"/>
              </a:ext>
            </a:extLst>
          </p:cNvPr>
          <p:cNvSpPr>
            <a:spLocks noGrp="1"/>
          </p:cNvSpPr>
          <p:nvPr>
            <p:ph type="sldNum" sz="quarter" idx="12"/>
          </p:nvPr>
        </p:nvSpPr>
        <p:spPr/>
        <p:txBody>
          <a:bodyPr/>
          <a:lstStyle/>
          <a:p>
            <a:fld id="{BBEA8A14-C905-4F87-85C6-6D1DC8760D70}" type="slidenum">
              <a:rPr lang="en-US" smtClean="0"/>
              <a:t>5</a:t>
            </a:fld>
            <a:endParaRPr lang="en-US"/>
          </a:p>
        </p:txBody>
      </p:sp>
    </p:spTree>
    <p:extLst>
      <p:ext uri="{BB962C8B-B14F-4D97-AF65-F5344CB8AC3E}">
        <p14:creationId xmlns:p14="http://schemas.microsoft.com/office/powerpoint/2010/main" val="265617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GOTURN</a:t>
            </a:r>
            <a:endParaRPr lang="en-US" b="1" dirty="0"/>
          </a:p>
        </p:txBody>
      </p:sp>
      <p:sp>
        <p:nvSpPr>
          <p:cNvPr id="3" name="Content Placeholder 2"/>
          <p:cNvSpPr>
            <a:spLocks noGrp="1"/>
          </p:cNvSpPr>
          <p:nvPr>
            <p:ph idx="1"/>
          </p:nvPr>
        </p:nvSpPr>
        <p:spPr>
          <a:xfrm>
            <a:off x="838200" y="1716349"/>
            <a:ext cx="10515600" cy="4351338"/>
          </a:xfrm>
        </p:spPr>
        <p:txBody>
          <a:bodyPr>
            <a:normAutofit lnSpcReduction="10000"/>
          </a:bodyPr>
          <a:lstStyle/>
          <a:p>
            <a:r>
              <a:rPr lang="en-US" dirty="0"/>
              <a:t>GOTURN, short for </a:t>
            </a:r>
            <a:r>
              <a:rPr lang="en-US" i="1" dirty="0"/>
              <a:t>Generic Object Tracking Using Regression Networks</a:t>
            </a:r>
            <a:r>
              <a:rPr lang="en-US" dirty="0"/>
              <a:t>, is a Deep Learning based tracking algorithm</a:t>
            </a:r>
            <a:r>
              <a:rPr lang="en-US" dirty="0" smtClean="0"/>
              <a:t>.</a:t>
            </a:r>
          </a:p>
          <a:p>
            <a:r>
              <a:rPr lang="en-US" dirty="0"/>
              <a:t>Most tracking algorithms are trained in an </a:t>
            </a:r>
            <a:r>
              <a:rPr lang="en-US" i="1" dirty="0"/>
              <a:t>online</a:t>
            </a:r>
            <a:r>
              <a:rPr lang="en-US" dirty="0"/>
              <a:t> manner. In other words, the tracking algorithm learns the appearance of the object it is tracking at runtime.</a:t>
            </a:r>
          </a:p>
          <a:p>
            <a:r>
              <a:rPr lang="en-US" dirty="0"/>
              <a:t>Therefore, many real-time trackers rely on online learning algorithms that are typically much faster than a Deep Learning based solution.</a:t>
            </a:r>
          </a:p>
          <a:p>
            <a:r>
              <a:rPr lang="en-US" dirty="0"/>
              <a:t>GOTURN changed the way we apply Deep Learning to the problem of tracking by learning the motion of an object in an </a:t>
            </a:r>
            <a:r>
              <a:rPr lang="en-US" i="1" dirty="0"/>
              <a:t>offline</a:t>
            </a:r>
            <a:r>
              <a:rPr lang="en-US" dirty="0"/>
              <a:t> manner. The GOTURN model is trained on thousands of video sequences and does not need to perform any learning at runtime</a:t>
            </a:r>
            <a:r>
              <a:rPr lang="en-US" dirty="0" smtClean="0"/>
              <a:t>.</a:t>
            </a:r>
            <a:endParaRPr lang="en-US" dirty="0"/>
          </a:p>
        </p:txBody>
      </p:sp>
      <p:sp>
        <p:nvSpPr>
          <p:cNvPr id="4" name="Slide Number Placeholder 3"/>
          <p:cNvSpPr>
            <a:spLocks noGrp="1"/>
          </p:cNvSpPr>
          <p:nvPr>
            <p:ph type="sldNum" sz="quarter" idx="12"/>
          </p:nvPr>
        </p:nvSpPr>
        <p:spPr/>
        <p:txBody>
          <a:bodyPr/>
          <a:lstStyle/>
          <a:p>
            <a:fld id="{BBEA8A14-C905-4F87-85C6-6D1DC8760D70}" type="slidenum">
              <a:rPr lang="en-US" smtClean="0"/>
              <a:t>6</a:t>
            </a:fld>
            <a:endParaRPr lang="en-US"/>
          </a:p>
        </p:txBody>
      </p:sp>
      <p:sp>
        <p:nvSpPr>
          <p:cNvPr id="6" name="Content Placeholder 2"/>
          <p:cNvSpPr txBox="1">
            <a:spLocks/>
          </p:cNvSpPr>
          <p:nvPr/>
        </p:nvSpPr>
        <p:spPr>
          <a:xfrm>
            <a:off x="1193042" y="1260431"/>
            <a:ext cx="10515600" cy="334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solidFill>
                  <a:schemeClr val="bg1">
                    <a:lumMod val="50000"/>
                  </a:schemeClr>
                </a:solidFill>
              </a:rPr>
              <a:t>Following explanation is an excerpt from </a:t>
            </a:r>
            <a:r>
              <a:rPr lang="en-US" sz="1600" dirty="0">
                <a:solidFill>
                  <a:schemeClr val="bg1">
                    <a:lumMod val="50000"/>
                  </a:schemeClr>
                </a:solidFill>
              </a:rPr>
              <a:t>https://www.learnopencv.com/goturn-deep-learning-based-object-tracking/</a:t>
            </a:r>
          </a:p>
        </p:txBody>
      </p:sp>
    </p:spTree>
    <p:extLst>
      <p:ext uri="{BB962C8B-B14F-4D97-AF65-F5344CB8AC3E}">
        <p14:creationId xmlns:p14="http://schemas.microsoft.com/office/powerpoint/2010/main" val="3144684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20"/>
            <a:ext cx="10515600" cy="1325563"/>
          </a:xfrm>
        </p:spPr>
        <p:txBody>
          <a:bodyPr/>
          <a:lstStyle/>
          <a:p>
            <a:r>
              <a:rPr lang="en-US" b="1" dirty="0"/>
              <a:t>GOTURN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617" y="823853"/>
            <a:ext cx="6502400" cy="3035300"/>
          </a:xfrm>
        </p:spPr>
      </p:pic>
      <p:sp>
        <p:nvSpPr>
          <p:cNvPr id="4" name="Slide Number Placeholder 3"/>
          <p:cNvSpPr>
            <a:spLocks noGrp="1"/>
          </p:cNvSpPr>
          <p:nvPr>
            <p:ph type="sldNum" sz="quarter" idx="12"/>
          </p:nvPr>
        </p:nvSpPr>
        <p:spPr/>
        <p:txBody>
          <a:bodyPr/>
          <a:lstStyle/>
          <a:p>
            <a:fld id="{BBEA8A14-C905-4F87-85C6-6D1DC8760D70}" type="slidenum">
              <a:rPr lang="en-US" smtClean="0"/>
              <a:t>7</a:t>
            </a:fld>
            <a:endParaRPr lang="en-US"/>
          </a:p>
        </p:txBody>
      </p:sp>
      <p:sp>
        <p:nvSpPr>
          <p:cNvPr id="6" name="Rectangle 5"/>
          <p:cNvSpPr/>
          <p:nvPr/>
        </p:nvSpPr>
        <p:spPr>
          <a:xfrm>
            <a:off x="209265" y="3995678"/>
            <a:ext cx="11773469" cy="2862322"/>
          </a:xfrm>
          <a:prstGeom prst="rect">
            <a:avLst/>
          </a:prstGeom>
        </p:spPr>
        <p:txBody>
          <a:bodyPr wrap="square">
            <a:spAutoFit/>
          </a:bodyPr>
          <a:lstStyle/>
          <a:p>
            <a:pPr algn="just"/>
            <a:r>
              <a:rPr lang="en-US" sz="2000" dirty="0" smtClean="0"/>
              <a:t>Figure shows </a:t>
            </a:r>
            <a:r>
              <a:rPr lang="en-US" sz="2000" dirty="0"/>
              <a:t>the architecture of GOTURN. As mentioned before, it takes two cropped frame as input. Notice, the previous frame, shown at the bottom, is centered and our goal is the find the bounding box for the </a:t>
            </a:r>
            <a:r>
              <a:rPr lang="en-US" sz="2000" dirty="0" smtClean="0"/>
              <a:t>current </a:t>
            </a:r>
            <a:r>
              <a:rPr lang="en-US" sz="2000" dirty="0"/>
              <a:t>frame shown on the top.</a:t>
            </a:r>
          </a:p>
          <a:p>
            <a:pPr algn="just"/>
            <a:endParaRPr lang="en-US" sz="2000" dirty="0"/>
          </a:p>
          <a:p>
            <a:pPr algn="just"/>
            <a:r>
              <a:rPr lang="en-US" sz="2000" dirty="0"/>
              <a:t>Both frames pass through a bank of convolutional layers. The layers are simply the first five convolutional layers of the </a:t>
            </a:r>
            <a:r>
              <a:rPr lang="en-US" sz="2000" dirty="0" err="1"/>
              <a:t>CaffeNet</a:t>
            </a:r>
            <a:r>
              <a:rPr lang="en-US" sz="2000" dirty="0"/>
              <a:t> architecture. The outputs of these convolutional layers (i.e. the pool5 features) are concatenated into a single vector of length 4096. This vector is input to 3 fully connected layers. The last fully connected layer is finally connected to the output layer containing 4 nodes representing the top and bottom points of the bounding box.</a:t>
            </a:r>
          </a:p>
        </p:txBody>
      </p:sp>
    </p:spTree>
    <p:extLst>
      <p:ext uri="{BB962C8B-B14F-4D97-AF65-F5344CB8AC3E}">
        <p14:creationId xmlns:p14="http://schemas.microsoft.com/office/powerpoint/2010/main" val="3738429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82A01-006F-453D-97CA-39231A4F7BE0}"/>
              </a:ext>
            </a:extLst>
          </p:cNvPr>
          <p:cNvSpPr>
            <a:spLocks noGrp="1"/>
          </p:cNvSpPr>
          <p:nvPr>
            <p:ph idx="1"/>
          </p:nvPr>
        </p:nvSpPr>
        <p:spPr>
          <a:xfrm>
            <a:off x="478168" y="1205325"/>
            <a:ext cx="10990006" cy="2604418"/>
          </a:xfrm>
        </p:spPr>
        <p:txBody>
          <a:bodyPr>
            <a:noAutofit/>
          </a:bodyPr>
          <a:lstStyle/>
          <a:p>
            <a:r>
              <a:rPr lang="en-US" dirty="0" smtClean="0"/>
              <a:t>After successfully setting up our system to work with GOTURN, we experimented it on a live feed of webcam to track few objects.</a:t>
            </a:r>
            <a:br>
              <a:rPr lang="en-US" dirty="0" smtClean="0"/>
            </a:br>
            <a:r>
              <a:rPr lang="en-US" dirty="0" smtClean="0"/>
              <a:t>And following are the issues we found to be on our way of choosing this for our purpose.</a:t>
            </a:r>
          </a:p>
          <a:p>
            <a:pPr marL="514350" indent="-514350">
              <a:buFont typeface="+mj-lt"/>
              <a:buAutoNum type="arabicPeriod"/>
            </a:pPr>
            <a:r>
              <a:rPr lang="en-US" dirty="0" smtClean="0"/>
              <a:t>This method is a pre-trained method. It has a set of objects already trained. When we track a new object it works fine as long as the frame doesn’t come across a known object to the network.</a:t>
            </a:r>
            <a:br>
              <a:rPr lang="en-US" dirty="0" smtClean="0"/>
            </a:br>
            <a:r>
              <a:rPr lang="en-US" dirty="0" smtClean="0"/>
              <a:t>For Example, this is very good with face tracking. When we try to track the palm, it tracks very well until the palm passes the face. When the tracking box passes the face, it sticks to the face and start tracking the face.</a:t>
            </a:r>
          </a:p>
          <a:p>
            <a:pPr marL="514350" indent="-514350">
              <a:buFont typeface="+mj-lt"/>
              <a:buAutoNum type="arabicPeriod"/>
            </a:pPr>
            <a:r>
              <a:rPr lang="en-US" dirty="0" smtClean="0"/>
              <a:t>Stops tracking when object go out of frame</a:t>
            </a:r>
          </a:p>
          <a:p>
            <a:pPr marL="514350" indent="-514350">
              <a:buFont typeface="+mj-lt"/>
              <a:buAutoNum type="arabicPeriod"/>
            </a:pPr>
            <a:r>
              <a:rPr lang="en-US" dirty="0" smtClean="0"/>
              <a:t>Accuracy of tracking was very limited for new objects.</a:t>
            </a:r>
            <a:endParaRPr lang="en-US" dirty="0"/>
          </a:p>
        </p:txBody>
      </p:sp>
      <p:sp>
        <p:nvSpPr>
          <p:cNvPr id="4" name="Slide Number Placeholder 3">
            <a:extLst>
              <a:ext uri="{FF2B5EF4-FFF2-40B4-BE49-F238E27FC236}">
                <a16:creationId xmlns:a16="http://schemas.microsoft.com/office/drawing/2014/main" id="{B0134E6D-FD51-4204-8B19-170CDA62202A}"/>
              </a:ext>
            </a:extLst>
          </p:cNvPr>
          <p:cNvSpPr>
            <a:spLocks noGrp="1"/>
          </p:cNvSpPr>
          <p:nvPr>
            <p:ph type="sldNum" sz="quarter" idx="12"/>
          </p:nvPr>
        </p:nvSpPr>
        <p:spPr/>
        <p:txBody>
          <a:bodyPr/>
          <a:lstStyle/>
          <a:p>
            <a:fld id="{BBEA8A14-C905-4F87-85C6-6D1DC8760D70}" type="slidenum">
              <a:rPr lang="en-US" smtClean="0"/>
              <a:t>8</a:t>
            </a:fld>
            <a:endParaRPr lang="en-US"/>
          </a:p>
        </p:txBody>
      </p:sp>
      <p:sp>
        <p:nvSpPr>
          <p:cNvPr id="5" name="Title 1">
            <a:extLst>
              <a:ext uri="{FF2B5EF4-FFF2-40B4-BE49-F238E27FC236}">
                <a16:creationId xmlns:a16="http://schemas.microsoft.com/office/drawing/2014/main" id="{95FF09DB-E9A8-4939-936A-8EE80C0B28EA}"/>
              </a:ext>
            </a:extLst>
          </p:cNvPr>
          <p:cNvSpPr>
            <a:spLocks noGrp="1"/>
          </p:cNvSpPr>
          <p:nvPr>
            <p:ph type="title"/>
          </p:nvPr>
        </p:nvSpPr>
        <p:spPr>
          <a:xfrm>
            <a:off x="0" y="-62426"/>
            <a:ext cx="10515600" cy="1325563"/>
          </a:xfrm>
        </p:spPr>
        <p:txBody>
          <a:bodyPr/>
          <a:lstStyle/>
          <a:p>
            <a:r>
              <a:rPr lang="en-US" b="1" dirty="0" smtClean="0"/>
              <a:t>Issues in GOTURN</a:t>
            </a:r>
            <a:endParaRPr lang="en-US" b="1" dirty="0"/>
          </a:p>
        </p:txBody>
      </p:sp>
    </p:spTree>
    <p:extLst>
      <p:ext uri="{BB962C8B-B14F-4D97-AF65-F5344CB8AC3E}">
        <p14:creationId xmlns:p14="http://schemas.microsoft.com/office/powerpoint/2010/main" val="224531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a:t>
            </a:r>
            <a:endParaRPr lang="en-US" dirty="0"/>
          </a:p>
        </p:txBody>
      </p:sp>
      <p:sp>
        <p:nvSpPr>
          <p:cNvPr id="3" name="Content Placeholder 2"/>
          <p:cNvSpPr>
            <a:spLocks noGrp="1"/>
          </p:cNvSpPr>
          <p:nvPr>
            <p:ph idx="1"/>
          </p:nvPr>
        </p:nvSpPr>
        <p:spPr/>
        <p:txBody>
          <a:bodyPr>
            <a:normAutofit lnSpcReduction="10000"/>
          </a:bodyPr>
          <a:lstStyle/>
          <a:p>
            <a:r>
              <a:rPr lang="en-US" dirty="0" smtClean="0"/>
              <a:t>We decided to train our detection network and experimenting the success rate. Based on which we will choose a method to carry on with the process.</a:t>
            </a:r>
          </a:p>
          <a:p>
            <a:r>
              <a:rPr lang="en-US" dirty="0" smtClean="0"/>
              <a:t>Now, we are setting up YOLO object detection method and training our custom object classifier with it with the help of </a:t>
            </a:r>
            <a:r>
              <a:rPr lang="en-US" dirty="0" err="1" smtClean="0"/>
              <a:t>Tensorflow</a:t>
            </a:r>
            <a:r>
              <a:rPr lang="en-US" dirty="0" smtClean="0"/>
              <a:t>.</a:t>
            </a:r>
          </a:p>
          <a:p>
            <a:r>
              <a:rPr lang="en-US" dirty="0" smtClean="0"/>
              <a:t>As it requires a lot of processing power and thus time for training object detection neural network and other dependencies to be installed on the system, we are setting up our pc to do the experiment.</a:t>
            </a:r>
          </a:p>
          <a:p>
            <a:r>
              <a:rPr lang="en-US" dirty="0" smtClean="0"/>
              <a:t>Later on, once the training is done, we will test it on a simulator video.</a:t>
            </a:r>
            <a:endParaRPr lang="en-US" dirty="0"/>
          </a:p>
        </p:txBody>
      </p:sp>
      <p:sp>
        <p:nvSpPr>
          <p:cNvPr id="4" name="Slide Number Placeholder 3"/>
          <p:cNvSpPr>
            <a:spLocks noGrp="1"/>
          </p:cNvSpPr>
          <p:nvPr>
            <p:ph type="sldNum" sz="quarter" idx="12"/>
          </p:nvPr>
        </p:nvSpPr>
        <p:spPr/>
        <p:txBody>
          <a:bodyPr/>
          <a:lstStyle/>
          <a:p>
            <a:fld id="{BBEA8A14-C905-4F87-85C6-6D1DC8760D70}" type="slidenum">
              <a:rPr lang="en-US" smtClean="0"/>
              <a:t>9</a:t>
            </a:fld>
            <a:endParaRPr lang="en-US"/>
          </a:p>
        </p:txBody>
      </p:sp>
    </p:spTree>
    <p:extLst>
      <p:ext uri="{BB962C8B-B14F-4D97-AF65-F5344CB8AC3E}">
        <p14:creationId xmlns:p14="http://schemas.microsoft.com/office/powerpoint/2010/main" val="86480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487</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Century Schoolbook</vt:lpstr>
      <vt:lpstr>Wingdings 2</vt:lpstr>
      <vt:lpstr>View</vt:lpstr>
      <vt:lpstr>Office Theme</vt:lpstr>
      <vt:lpstr>PowerPoint Presentation</vt:lpstr>
      <vt:lpstr>Progress on object detection and tracking</vt:lpstr>
      <vt:lpstr>SIFT</vt:lpstr>
      <vt:lpstr>PowerPoint Presentation</vt:lpstr>
      <vt:lpstr>Issues in SIFT</vt:lpstr>
      <vt:lpstr>GOTURN</vt:lpstr>
      <vt:lpstr>GOTURN Architecture</vt:lpstr>
      <vt:lpstr>Issues in GOTURN</vt:lpstr>
      <vt:lpstr>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Mursina</dc:creator>
  <cp:lastModifiedBy>Umair Ahmadh</cp:lastModifiedBy>
  <cp:revision>36</cp:revision>
  <dcterms:created xsi:type="dcterms:W3CDTF">2019-05-30T08:22:34Z</dcterms:created>
  <dcterms:modified xsi:type="dcterms:W3CDTF">2019-06-09T07:38:18Z</dcterms:modified>
</cp:coreProperties>
</file>